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8668" autoAdjust="0"/>
  </p:normalViewPr>
  <p:slideViewPr>
    <p:cSldViewPr snapToGrid="0" snapToObjects="1" showGuides="1">
      <p:cViewPr>
        <p:scale>
          <a:sx n="50" d="100"/>
          <a:sy n="50" d="100"/>
        </p:scale>
        <p:origin x="312" y="-6330"/>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3/13/2019</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 name="Rectangle 42"/>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6096" y="575293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634514"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15327085" y="6446521"/>
            <a:ext cx="14291153" cy="3516049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5" name="Rectangle 34"/>
          <p:cNvSpPr/>
          <p:nvPr userDrawn="1"/>
        </p:nvSpPr>
        <p:spPr>
          <a:xfrm rot="10800000">
            <a:off x="0" y="41761145"/>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userDrawn="1"/>
        </p:nvSpPr>
        <p:spPr>
          <a:xfrm>
            <a:off x="0" y="-3789"/>
            <a:ext cx="30275213"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6096" y="5401249"/>
            <a:ext cx="30269117"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1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1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1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1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50" name="Rounded Rectangle 49"/>
          <p:cNvSpPr/>
          <p:nvPr userDrawn="1"/>
        </p:nvSpPr>
        <p:spPr>
          <a:xfrm>
            <a:off x="728724" y="6011214"/>
            <a:ext cx="28912471" cy="35794436"/>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userDrawn="1"/>
        </p:nvSpPr>
        <p:spPr>
          <a:xfrm>
            <a:off x="31042405" y="41026061"/>
            <a:ext cx="7629577" cy="1399638"/>
          </a:xfrm>
          <a:prstGeom prst="rect">
            <a:avLst/>
          </a:prstGeom>
          <a:noFill/>
        </p:spPr>
        <p:txBody>
          <a:bodyPr wrap="square" lIns="65304" tIns="32651" rIns="65304" bIns="32651" rtlCol="0">
            <a:spAutoFit/>
          </a:bodyPr>
          <a:lstStyle/>
          <a:p>
            <a:pPr marL="398463" indent="-398463">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398463"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52" name="Text Box 14"/>
          <p:cNvSpPr txBox="1">
            <a:spLocks noChangeArrowheads="1"/>
          </p:cNvSpPr>
          <p:nvPr userDrawn="1"/>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1.png"/><Relationship Id="rId21" Type="http://schemas.openxmlformats.org/officeDocument/2006/relationships/image" Target="../media/image29.png"/><Relationship Id="rId34" Type="http://schemas.openxmlformats.org/officeDocument/2006/relationships/image" Target="../media/image42.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2" Type="http://schemas.openxmlformats.org/officeDocument/2006/relationships/notesSlide" Target="../notesSlides/notesSlide1.xml"/><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32" Type="http://schemas.openxmlformats.org/officeDocument/2006/relationships/image" Target="../media/image40.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png"/><Relationship Id="rId31" Type="http://schemas.openxmlformats.org/officeDocument/2006/relationships/image" Target="../media/image39.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png"/><Relationship Id="rId35" Type="http://schemas.openxmlformats.org/officeDocument/2006/relationships/image" Target="../media/image43.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 Placeholder 334"/>
          <p:cNvSpPr>
            <a:spLocks noGrp="1"/>
          </p:cNvSpPr>
          <p:nvPr>
            <p:ph type="body" sz="quarter" idx="11"/>
          </p:nvPr>
        </p:nvSpPr>
        <p:spPr>
          <a:xfrm>
            <a:off x="636213" y="6695079"/>
            <a:ext cx="14287866" cy="1104181"/>
          </a:xfrm>
        </p:spPr>
        <p:txBody>
          <a:bodyPr/>
          <a:lstStyle/>
          <a:p>
            <a:r>
              <a:rPr lang="en-US" sz="6000" dirty="0" smtClean="0"/>
              <a:t>Abstract</a:t>
            </a:r>
            <a:endParaRPr lang="en-US" sz="6000" dirty="0"/>
          </a:p>
        </p:txBody>
      </p:sp>
      <p:sp>
        <p:nvSpPr>
          <p:cNvPr id="383" name="Text Placeholder 382"/>
          <p:cNvSpPr>
            <a:spLocks noGrp="1"/>
          </p:cNvSpPr>
          <p:nvPr>
            <p:ph type="body" sz="quarter" idx="150"/>
          </p:nvPr>
        </p:nvSpPr>
        <p:spPr>
          <a:xfrm>
            <a:off x="4090899" y="4558053"/>
            <a:ext cx="22093415" cy="1087559"/>
          </a:xfrm>
        </p:spPr>
        <p:txBody>
          <a:bodyPr/>
          <a:lstStyle/>
          <a:p>
            <a:r>
              <a:rPr lang="en-US" dirty="0" smtClean="0">
                <a:solidFill>
                  <a:schemeClr val="accent5">
                    <a:lumMod val="50000"/>
                  </a:schemeClr>
                </a:solidFill>
              </a:rPr>
              <a:t>{</a:t>
            </a:r>
            <a:r>
              <a:rPr lang="en-US" dirty="0" err="1" smtClean="0">
                <a:solidFill>
                  <a:schemeClr val="accent5">
                    <a:lumMod val="50000"/>
                  </a:schemeClr>
                </a:solidFill>
              </a:rPr>
              <a:t>yqiuac</a:t>
            </a:r>
            <a:r>
              <a:rPr lang="en-US" dirty="0" smtClean="0">
                <a:solidFill>
                  <a:schemeClr val="accent5">
                    <a:lumMod val="50000"/>
                  </a:schemeClr>
                </a:solidFill>
              </a:rPr>
              <a:t>, </a:t>
            </a:r>
            <a:r>
              <a:rPr lang="en-US" dirty="0" err="1" smtClean="0">
                <a:solidFill>
                  <a:schemeClr val="accent5">
                    <a:lumMod val="50000"/>
                  </a:schemeClr>
                </a:solidFill>
              </a:rPr>
              <a:t>spapadias</a:t>
            </a:r>
            <a:r>
              <a:rPr lang="en-US" dirty="0" smtClean="0">
                <a:solidFill>
                  <a:schemeClr val="accent5">
                    <a:lumMod val="50000"/>
                  </a:schemeClr>
                </a:solidFill>
              </a:rPr>
              <a:t>, </a:t>
            </a:r>
            <a:r>
              <a:rPr lang="en-US" dirty="0" err="1" smtClean="0">
                <a:solidFill>
                  <a:schemeClr val="accent5">
                    <a:lumMod val="50000"/>
                  </a:schemeClr>
                </a:solidFill>
              </a:rPr>
              <a:t>yike</a:t>
            </a:r>
            <a:r>
              <a:rPr lang="en-US" dirty="0" smtClean="0">
                <a:solidFill>
                  <a:schemeClr val="accent5">
                    <a:lumMod val="50000"/>
                  </a:schemeClr>
                </a:solidFill>
              </a:rPr>
              <a:t>}@cse.ust.hk</a:t>
            </a:r>
            <a:endParaRPr lang="en-US" dirty="0">
              <a:solidFill>
                <a:schemeClr val="accent5">
                  <a:lumMod val="50000"/>
                </a:schemeClr>
              </a:solidFill>
            </a:endParaRPr>
          </a:p>
        </p:txBody>
      </p:sp>
      <p:sp>
        <p:nvSpPr>
          <p:cNvPr id="384" name="Text Placeholder 383"/>
          <p:cNvSpPr>
            <a:spLocks noGrp="1"/>
          </p:cNvSpPr>
          <p:nvPr>
            <p:ph type="body" sz="quarter" idx="151"/>
          </p:nvPr>
        </p:nvSpPr>
        <p:spPr>
          <a:xfrm>
            <a:off x="4090899" y="2363800"/>
            <a:ext cx="22093415" cy="1308740"/>
          </a:xfrm>
        </p:spPr>
        <p:txBody>
          <a:bodyPr>
            <a:noAutofit/>
          </a:bodyPr>
          <a:lstStyle/>
          <a:p>
            <a:r>
              <a:rPr lang="en-US" dirty="0" smtClean="0"/>
              <a:t>Yuan </a:t>
            </a:r>
            <a:r>
              <a:rPr lang="en-US" dirty="0" err="1" smtClean="0"/>
              <a:t>Qiu</a:t>
            </a:r>
            <a:r>
              <a:rPr lang="en-US" dirty="0" smtClean="0"/>
              <a:t>, </a:t>
            </a:r>
            <a:r>
              <a:rPr lang="en-US" altLang="zh-CN" dirty="0" err="1"/>
              <a:t>Serafeim</a:t>
            </a:r>
            <a:r>
              <a:rPr lang="en-US" altLang="zh-CN" dirty="0"/>
              <a:t> </a:t>
            </a:r>
            <a:r>
              <a:rPr lang="en-US" altLang="zh-CN" dirty="0" err="1" smtClean="0"/>
              <a:t>Papadias</a:t>
            </a:r>
            <a:r>
              <a:rPr lang="en-US" altLang="zh-CN" dirty="0" smtClean="0"/>
              <a:t>, </a:t>
            </a:r>
            <a:r>
              <a:rPr lang="en-US" altLang="zh-CN" u="sng" dirty="0" err="1" smtClean="0"/>
              <a:t>Ke</a:t>
            </a:r>
            <a:r>
              <a:rPr lang="en-US" altLang="zh-CN" u="sng" dirty="0" smtClean="0"/>
              <a:t> Yi</a:t>
            </a:r>
          </a:p>
        </p:txBody>
      </p:sp>
      <p:sp>
        <p:nvSpPr>
          <p:cNvPr id="385" name="Text Placeholder 384"/>
          <p:cNvSpPr>
            <a:spLocks noGrp="1"/>
          </p:cNvSpPr>
          <p:nvPr>
            <p:ph type="body" sz="quarter" idx="153"/>
          </p:nvPr>
        </p:nvSpPr>
        <p:spPr>
          <a:xfrm>
            <a:off x="623691" y="873790"/>
            <a:ext cx="29013394" cy="1775267"/>
          </a:xfrm>
        </p:spPr>
        <p:txBody>
          <a:bodyPr>
            <a:normAutofit fontScale="85000" lnSpcReduction="10000"/>
          </a:bodyPr>
          <a:lstStyle/>
          <a:p>
            <a:r>
              <a:rPr lang="en-US" altLang="zh-CN" dirty="0"/>
              <a:t>Streaming </a:t>
            </a:r>
            <a:r>
              <a:rPr lang="en-US" altLang="zh-CN" dirty="0" err="1"/>
              <a:t>HyperCube</a:t>
            </a:r>
            <a:r>
              <a:rPr lang="en-US" altLang="zh-CN" dirty="0"/>
              <a:t>: A Massively Parallel Stream Join Algorithm</a:t>
            </a:r>
            <a:endParaRPr lang="en-US" b="1" dirty="0">
              <a:solidFill>
                <a:schemeClr val="accent5">
                  <a:lumMod val="50000"/>
                </a:schemeClr>
              </a:solidFill>
            </a:endParaRPr>
          </a:p>
        </p:txBody>
      </p:sp>
      <p:sp>
        <p:nvSpPr>
          <p:cNvPr id="32" name="Text Placeholder 382"/>
          <p:cNvSpPr txBox="1">
            <a:spLocks/>
          </p:cNvSpPr>
          <p:nvPr/>
        </p:nvSpPr>
        <p:spPr>
          <a:xfrm>
            <a:off x="4090899" y="3637487"/>
            <a:ext cx="22093415" cy="1087559"/>
          </a:xfrm>
          <a:prstGeom prst="rect">
            <a:avLst/>
          </a:prstGeom>
        </p:spPr>
        <p:txBody>
          <a:bodyPr lIns="77349" tIns="38675" rIns="77349" bIns="38675">
            <a:normAutofit/>
          </a:bodyPr>
          <a:lstStyle>
            <a:lvl1pPr marL="0" indent="0" algn="ctr" defTabSz="4298410" rtl="0" eaLnBrk="1" latinLnBrk="0" hangingPunct="1">
              <a:spcBef>
                <a:spcPct val="20000"/>
              </a:spcBef>
              <a:buFontTx/>
              <a:buNone/>
              <a:defRPr sz="5400" kern="1200">
                <a:solidFill>
                  <a:schemeClr val="accent5">
                    <a:lumMod val="50000"/>
                  </a:schemeClr>
                </a:solidFill>
                <a:latin typeface="+mj-lt"/>
                <a:ea typeface="+mn-ea"/>
                <a:cs typeface="+mn-cs"/>
              </a:defRPr>
            </a:lvl1pPr>
            <a:lvl2pPr marL="3492457" indent="-1343252" algn="l" defTabSz="4298410" rtl="0" eaLnBrk="1" latinLnBrk="0" hangingPunct="1">
              <a:spcBef>
                <a:spcPct val="20000"/>
              </a:spcBef>
              <a:buFontTx/>
              <a:buNone/>
              <a:defRPr sz="6100" kern="1200">
                <a:solidFill>
                  <a:schemeClr val="tx1"/>
                </a:solidFill>
                <a:latin typeface="+mn-lt"/>
                <a:ea typeface="+mn-ea"/>
                <a:cs typeface="+mn-cs"/>
              </a:defRPr>
            </a:lvl2pPr>
            <a:lvl3pPr marL="5373012" indent="-1074603" algn="l" defTabSz="4298410" rtl="0" eaLnBrk="1" latinLnBrk="0" hangingPunct="1">
              <a:spcBef>
                <a:spcPct val="20000"/>
              </a:spcBef>
              <a:buFontTx/>
              <a:buNone/>
              <a:defRPr sz="6100" kern="1200">
                <a:solidFill>
                  <a:schemeClr val="tx1"/>
                </a:solidFill>
                <a:latin typeface="+mn-lt"/>
                <a:ea typeface="+mn-ea"/>
                <a:cs typeface="+mn-cs"/>
              </a:defRPr>
            </a:lvl3pPr>
            <a:lvl4pPr marL="7522217" indent="-1074603" algn="l" defTabSz="4298410" rtl="0" eaLnBrk="1" latinLnBrk="0" hangingPunct="1">
              <a:spcBef>
                <a:spcPct val="20000"/>
              </a:spcBef>
              <a:buFontTx/>
              <a:buNone/>
              <a:defRPr sz="6100" kern="1200">
                <a:solidFill>
                  <a:schemeClr val="tx1"/>
                </a:solidFill>
                <a:latin typeface="+mn-lt"/>
                <a:ea typeface="+mn-ea"/>
                <a:cs typeface="+mn-cs"/>
              </a:defRPr>
            </a:lvl4pPr>
            <a:lvl5pPr marL="9671420" indent="-1074603" algn="l" defTabSz="4298410" rtl="0" eaLnBrk="1" latinLnBrk="0" hangingPunct="1">
              <a:spcBef>
                <a:spcPct val="20000"/>
              </a:spcBef>
              <a:buFontTx/>
              <a:buNone/>
              <a:defRPr sz="61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HKUST</a:t>
            </a:r>
            <a:endParaRPr lang="en-US" dirty="0"/>
          </a:p>
        </p:txBody>
      </p:sp>
      <p:sp>
        <p:nvSpPr>
          <p:cNvPr id="33" name="Text Placeholder 334"/>
          <p:cNvSpPr>
            <a:spLocks noGrp="1"/>
          </p:cNvSpPr>
          <p:nvPr>
            <p:ph type="body" sz="quarter" idx="11"/>
          </p:nvPr>
        </p:nvSpPr>
        <p:spPr>
          <a:xfrm>
            <a:off x="636213" y="12685081"/>
            <a:ext cx="14287866" cy="1104181"/>
          </a:xfrm>
        </p:spPr>
        <p:txBody>
          <a:bodyPr/>
          <a:lstStyle/>
          <a:p>
            <a:r>
              <a:rPr lang="en-US" sz="6000" dirty="0" smtClean="0"/>
              <a:t>Stream Join</a:t>
            </a:r>
            <a:endParaRPr lang="en-US" sz="6000" dirty="0"/>
          </a:p>
        </p:txBody>
      </p:sp>
      <p:grpSp>
        <p:nvGrpSpPr>
          <p:cNvPr id="20" name="组合 19"/>
          <p:cNvGrpSpPr/>
          <p:nvPr/>
        </p:nvGrpSpPr>
        <p:grpSpPr>
          <a:xfrm>
            <a:off x="3581400" y="14463822"/>
            <a:ext cx="9662493" cy="852378"/>
            <a:chOff x="3581400" y="14463822"/>
            <a:chExt cx="9662493" cy="852378"/>
          </a:xfrm>
        </p:grpSpPr>
        <p:sp>
          <p:nvSpPr>
            <p:cNvPr id="19" name="椭圆 18"/>
            <p:cNvSpPr/>
            <p:nvPr/>
          </p:nvSpPr>
          <p:spPr>
            <a:xfrm>
              <a:off x="3581400"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5" name="椭圆 34"/>
            <p:cNvSpPr/>
            <p:nvPr/>
          </p:nvSpPr>
          <p:spPr>
            <a:xfrm>
              <a:off x="4814799"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6" name="椭圆 35"/>
            <p:cNvSpPr/>
            <p:nvPr/>
          </p:nvSpPr>
          <p:spPr>
            <a:xfrm>
              <a:off x="6048198"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 name="椭圆 36"/>
            <p:cNvSpPr/>
            <p:nvPr/>
          </p:nvSpPr>
          <p:spPr>
            <a:xfrm>
              <a:off x="7319697" y="14478000"/>
              <a:ext cx="838200"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8" name="椭圆 37"/>
            <p:cNvSpPr/>
            <p:nvPr/>
          </p:nvSpPr>
          <p:spPr>
            <a:xfrm>
              <a:off x="8591196" y="14478000"/>
              <a:ext cx="838200"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椭圆 38"/>
            <p:cNvSpPr/>
            <p:nvPr/>
          </p:nvSpPr>
          <p:spPr>
            <a:xfrm>
              <a:off x="9862695" y="14478000"/>
              <a:ext cx="838200"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0" name="椭圆 39"/>
            <p:cNvSpPr/>
            <p:nvPr/>
          </p:nvSpPr>
          <p:spPr>
            <a:xfrm>
              <a:off x="11134194" y="14478000"/>
              <a:ext cx="838200"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1" name="椭圆 40"/>
            <p:cNvSpPr/>
            <p:nvPr/>
          </p:nvSpPr>
          <p:spPr>
            <a:xfrm>
              <a:off x="12405693" y="14463822"/>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42" name="Text Placeholder 333"/>
              <p:cNvSpPr>
                <a:spLocks noGrp="1"/>
              </p:cNvSpPr>
              <p:nvPr>
                <p:ph type="body" sz="quarter" idx="10"/>
              </p:nvPr>
            </p:nvSpPr>
            <p:spPr>
              <a:xfrm>
                <a:off x="623692" y="14332482"/>
                <a:ext cx="2638710" cy="1129235"/>
              </a:xfrm>
            </p:spPr>
            <p:txBody>
              <a:bodyPr/>
              <a:lstStyle/>
              <a:p>
                <a:r>
                  <a:rPr lang="en-US" altLang="zh-CN" sz="4400" dirty="0" smtClean="0"/>
                  <a:t>Stream </a:t>
                </a:r>
                <a14:m>
                  <m:oMath xmlns:m="http://schemas.openxmlformats.org/officeDocument/2006/math">
                    <m:r>
                      <a:rPr lang="en-US" altLang="zh-CN" sz="4400" b="0" i="1" smtClean="0">
                        <a:latin typeface="Cambria Math" panose="02040503050406030204" pitchFamily="18" charset="0"/>
                      </a:rPr>
                      <m:t>𝑅</m:t>
                    </m:r>
                  </m:oMath>
                </a14:m>
                <a:endParaRPr lang="en-US" sz="3600" dirty="0"/>
              </a:p>
            </p:txBody>
          </p:sp>
        </mc:Choice>
        <mc:Fallback xmlns="">
          <p:sp>
            <p:nvSpPr>
              <p:cNvPr id="42" name="Text Placeholder 333"/>
              <p:cNvSpPr>
                <a:spLocks noGrp="1" noRot="1" noChangeAspect="1" noMove="1" noResize="1" noEditPoints="1" noAdjustHandles="1" noChangeArrowheads="1" noChangeShapeType="1" noTextEdit="1"/>
              </p:cNvSpPr>
              <p:nvPr>
                <p:ph type="body" sz="quarter" idx="10"/>
              </p:nvPr>
            </p:nvSpPr>
            <p:spPr>
              <a:xfrm>
                <a:off x="623692" y="14332482"/>
                <a:ext cx="2638710" cy="1129235"/>
              </a:xfrm>
              <a:blipFill>
                <a:blip r:embed="rId3"/>
                <a:stretch>
                  <a:fillRect l="-4157" b="-9730"/>
                </a:stretch>
              </a:blipFill>
            </p:spPr>
            <p:txBody>
              <a:bodyPr/>
              <a:lstStyle/>
              <a:p>
                <a:r>
                  <a:rPr lang="zh-CN" altLang="en-US">
                    <a:noFill/>
                  </a:rPr>
                  <a:t> </a:t>
                </a:r>
              </a:p>
            </p:txBody>
          </p:sp>
        </mc:Fallback>
      </mc:AlternateContent>
      <p:sp>
        <p:nvSpPr>
          <p:cNvPr id="44" name="Text Placeholder 333"/>
          <p:cNvSpPr>
            <a:spLocks noGrp="1"/>
          </p:cNvSpPr>
          <p:nvPr>
            <p:ph type="body" sz="quarter" idx="10"/>
          </p:nvPr>
        </p:nvSpPr>
        <p:spPr>
          <a:xfrm>
            <a:off x="13677192" y="14370512"/>
            <a:ext cx="1119098" cy="1006124"/>
          </a:xfrm>
        </p:spPr>
        <p:txBody>
          <a:bodyPr/>
          <a:lstStyle/>
          <a:p>
            <a:r>
              <a:rPr lang="en-US" sz="3600" dirty="0" smtClean="0"/>
              <a:t>…</a:t>
            </a:r>
            <a:endParaRPr lang="en-US" sz="3600" b="0" dirty="0" smtClean="0"/>
          </a:p>
        </p:txBody>
      </p:sp>
      <p:grpSp>
        <p:nvGrpSpPr>
          <p:cNvPr id="45" name="组合 44"/>
          <p:cNvGrpSpPr/>
          <p:nvPr/>
        </p:nvGrpSpPr>
        <p:grpSpPr>
          <a:xfrm>
            <a:off x="3581400" y="16750867"/>
            <a:ext cx="9662493" cy="852378"/>
            <a:chOff x="3581400" y="14463822"/>
            <a:chExt cx="9662493" cy="852378"/>
          </a:xfrm>
        </p:grpSpPr>
        <p:sp>
          <p:nvSpPr>
            <p:cNvPr id="46" name="椭圆 45"/>
            <p:cNvSpPr/>
            <p:nvPr/>
          </p:nvSpPr>
          <p:spPr>
            <a:xfrm>
              <a:off x="3581400"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7" name="椭圆 46"/>
            <p:cNvSpPr/>
            <p:nvPr/>
          </p:nvSpPr>
          <p:spPr>
            <a:xfrm>
              <a:off x="4814799"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8" name="椭圆 47"/>
            <p:cNvSpPr/>
            <p:nvPr/>
          </p:nvSpPr>
          <p:spPr>
            <a:xfrm>
              <a:off x="6048198"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9" name="椭圆 48"/>
            <p:cNvSpPr/>
            <p:nvPr/>
          </p:nvSpPr>
          <p:spPr>
            <a:xfrm>
              <a:off x="7319697"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0" name="椭圆 49"/>
            <p:cNvSpPr/>
            <p:nvPr/>
          </p:nvSpPr>
          <p:spPr>
            <a:xfrm>
              <a:off x="8591196"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1" name="椭圆 50"/>
            <p:cNvSpPr/>
            <p:nvPr/>
          </p:nvSpPr>
          <p:spPr>
            <a:xfrm>
              <a:off x="9862695"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2" name="椭圆 51"/>
            <p:cNvSpPr/>
            <p:nvPr/>
          </p:nvSpPr>
          <p:spPr>
            <a:xfrm>
              <a:off x="11134194" y="14478000"/>
              <a:ext cx="838200"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3" name="椭圆 52"/>
            <p:cNvSpPr/>
            <p:nvPr/>
          </p:nvSpPr>
          <p:spPr>
            <a:xfrm>
              <a:off x="12405693" y="14463822"/>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54" name="Text Placeholder 333"/>
              <p:cNvSpPr>
                <a:spLocks noGrp="1"/>
              </p:cNvSpPr>
              <p:nvPr>
                <p:ph type="body" sz="quarter" idx="10"/>
              </p:nvPr>
            </p:nvSpPr>
            <p:spPr>
              <a:xfrm>
                <a:off x="623692" y="16619527"/>
                <a:ext cx="2638710" cy="1129235"/>
              </a:xfrm>
            </p:spPr>
            <p:txBody>
              <a:bodyPr/>
              <a:lstStyle/>
              <a:p>
                <a:r>
                  <a:rPr lang="en-US" altLang="zh-CN" sz="4400" dirty="0" smtClean="0"/>
                  <a:t>Stream </a:t>
                </a:r>
                <a14:m>
                  <m:oMath xmlns:m="http://schemas.openxmlformats.org/officeDocument/2006/math">
                    <m:r>
                      <a:rPr lang="en-US" altLang="zh-CN" sz="4400" b="0" i="1" smtClean="0">
                        <a:latin typeface="Cambria Math" panose="02040503050406030204" pitchFamily="18" charset="0"/>
                      </a:rPr>
                      <m:t>𝑆</m:t>
                    </m:r>
                  </m:oMath>
                </a14:m>
                <a:endParaRPr lang="en-US" sz="3600" dirty="0"/>
              </a:p>
            </p:txBody>
          </p:sp>
        </mc:Choice>
        <mc:Fallback xmlns="">
          <p:sp>
            <p:nvSpPr>
              <p:cNvPr id="54" name="Text Placeholder 333"/>
              <p:cNvSpPr>
                <a:spLocks noGrp="1" noRot="1" noChangeAspect="1" noMove="1" noResize="1" noEditPoints="1" noAdjustHandles="1" noChangeArrowheads="1" noChangeShapeType="1" noTextEdit="1"/>
              </p:cNvSpPr>
              <p:nvPr>
                <p:ph type="body" sz="quarter" idx="10"/>
              </p:nvPr>
            </p:nvSpPr>
            <p:spPr>
              <a:xfrm>
                <a:off x="623692" y="16619527"/>
                <a:ext cx="2638710" cy="1129235"/>
              </a:xfrm>
              <a:blipFill>
                <a:blip r:embed="rId4"/>
                <a:stretch>
                  <a:fillRect l="-4157" b="-9677"/>
                </a:stretch>
              </a:blipFill>
            </p:spPr>
            <p:txBody>
              <a:bodyPr/>
              <a:lstStyle/>
              <a:p>
                <a:r>
                  <a:rPr lang="zh-CN" altLang="en-US">
                    <a:noFill/>
                  </a:rPr>
                  <a:t> </a:t>
                </a:r>
              </a:p>
            </p:txBody>
          </p:sp>
        </mc:Fallback>
      </mc:AlternateContent>
      <p:sp>
        <p:nvSpPr>
          <p:cNvPr id="55" name="Text Placeholder 333"/>
          <p:cNvSpPr>
            <a:spLocks noGrp="1"/>
          </p:cNvSpPr>
          <p:nvPr>
            <p:ph type="body" sz="quarter" idx="10"/>
          </p:nvPr>
        </p:nvSpPr>
        <p:spPr>
          <a:xfrm>
            <a:off x="13677192" y="16657557"/>
            <a:ext cx="1119098" cy="1006124"/>
          </a:xfrm>
        </p:spPr>
        <p:txBody>
          <a:bodyPr/>
          <a:lstStyle/>
          <a:p>
            <a:r>
              <a:rPr lang="en-US" sz="3600" dirty="0" smtClean="0"/>
              <a:t>…</a:t>
            </a:r>
            <a:endParaRPr lang="en-US" sz="3600" b="0" dirty="0" smtClean="0"/>
          </a:p>
        </p:txBody>
      </p:sp>
      <p:cxnSp>
        <p:nvCxnSpPr>
          <p:cNvPr id="22" name="直接连接符 21"/>
          <p:cNvCxnSpPr/>
          <p:nvPr/>
        </p:nvCxnSpPr>
        <p:spPr>
          <a:xfrm>
            <a:off x="5233899" y="15316200"/>
            <a:ext cx="1233399"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467298" y="15316200"/>
            <a:ext cx="1271499"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467298" y="15316200"/>
            <a:ext cx="3814497"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4000500" y="15316200"/>
            <a:ext cx="3738297"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6467298" y="15316200"/>
            <a:ext cx="1271499"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7738797" y="15316200"/>
            <a:ext cx="1271499"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6467298" y="15316200"/>
            <a:ext cx="2542998"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5233899" y="15316200"/>
            <a:ext cx="3776397"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738797" y="15316200"/>
            <a:ext cx="1271499"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0" name="直接连接符 329"/>
          <p:cNvCxnSpPr/>
          <p:nvPr/>
        </p:nvCxnSpPr>
        <p:spPr>
          <a:xfrm flipH="1">
            <a:off x="4000500" y="15316200"/>
            <a:ext cx="1233399"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10281795" y="15316200"/>
            <a:ext cx="0"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6" name="直接连接符 335"/>
          <p:cNvCxnSpPr/>
          <p:nvPr/>
        </p:nvCxnSpPr>
        <p:spPr>
          <a:xfrm flipV="1">
            <a:off x="10281795" y="15316200"/>
            <a:ext cx="1271499" cy="1448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5" name="直接连接符 344"/>
          <p:cNvCxnSpPr/>
          <p:nvPr/>
        </p:nvCxnSpPr>
        <p:spPr>
          <a:xfrm flipH="1" flipV="1">
            <a:off x="7738797" y="15316200"/>
            <a:ext cx="3814497" cy="1448845"/>
          </a:xfrm>
          <a:prstGeom prst="line">
            <a:avLst/>
          </a:prstGeom>
        </p:spPr>
        <p:style>
          <a:lnRef idx="1">
            <a:schemeClr val="accent2"/>
          </a:lnRef>
          <a:fillRef idx="0">
            <a:schemeClr val="accent2"/>
          </a:fillRef>
          <a:effectRef idx="0">
            <a:schemeClr val="accent2"/>
          </a:effectRef>
          <a:fontRef idx="minor">
            <a:schemeClr val="tx1"/>
          </a:fontRef>
        </p:style>
      </p:cxnSp>
      <p:cxnSp>
        <p:nvCxnSpPr>
          <p:cNvPr id="348" name="直接连接符 347"/>
          <p:cNvCxnSpPr/>
          <p:nvPr/>
        </p:nvCxnSpPr>
        <p:spPr>
          <a:xfrm flipH="1" flipV="1">
            <a:off x="9010296" y="15316200"/>
            <a:ext cx="2542998" cy="1448845"/>
          </a:xfrm>
          <a:prstGeom prst="line">
            <a:avLst/>
          </a:prstGeom>
        </p:spPr>
        <p:style>
          <a:lnRef idx="1">
            <a:schemeClr val="accent2"/>
          </a:lnRef>
          <a:fillRef idx="0">
            <a:schemeClr val="accent2"/>
          </a:fillRef>
          <a:effectRef idx="0">
            <a:schemeClr val="accent2"/>
          </a:effectRef>
          <a:fontRef idx="minor">
            <a:schemeClr val="tx1"/>
          </a:fontRef>
        </p:style>
      </p:cxnSp>
      <p:cxnSp>
        <p:nvCxnSpPr>
          <p:cNvPr id="350" name="直接连接符 349"/>
          <p:cNvCxnSpPr/>
          <p:nvPr/>
        </p:nvCxnSpPr>
        <p:spPr>
          <a:xfrm flipH="1" flipV="1">
            <a:off x="10281795" y="15316200"/>
            <a:ext cx="1271499" cy="1448845"/>
          </a:xfrm>
          <a:prstGeom prst="line">
            <a:avLst/>
          </a:prstGeom>
        </p:spPr>
        <p:style>
          <a:lnRef idx="1">
            <a:schemeClr val="accent2"/>
          </a:lnRef>
          <a:fillRef idx="0">
            <a:schemeClr val="accent2"/>
          </a:fillRef>
          <a:effectRef idx="0">
            <a:schemeClr val="accent2"/>
          </a:effectRef>
          <a:fontRef idx="minor">
            <a:schemeClr val="tx1"/>
          </a:fontRef>
        </p:style>
      </p:cxnSp>
      <p:cxnSp>
        <p:nvCxnSpPr>
          <p:cNvPr id="352" name="直接连接符 351"/>
          <p:cNvCxnSpPr/>
          <p:nvPr/>
        </p:nvCxnSpPr>
        <p:spPr>
          <a:xfrm flipV="1">
            <a:off x="11553294" y="15316200"/>
            <a:ext cx="0" cy="1448845"/>
          </a:xfrm>
          <a:prstGeom prst="line">
            <a:avLst/>
          </a:prstGeom>
        </p:spPr>
        <p:style>
          <a:lnRef idx="1">
            <a:schemeClr val="accent2"/>
          </a:lnRef>
          <a:fillRef idx="0">
            <a:schemeClr val="accent2"/>
          </a:fillRef>
          <a:effectRef idx="0">
            <a:schemeClr val="accent2"/>
          </a:effectRef>
          <a:fontRef idx="minor">
            <a:schemeClr val="tx1"/>
          </a:fontRef>
        </p:style>
      </p:cxnSp>
      <p:cxnSp>
        <p:nvCxnSpPr>
          <p:cNvPr id="102" name="直接连接符 101"/>
          <p:cNvCxnSpPr/>
          <p:nvPr/>
        </p:nvCxnSpPr>
        <p:spPr>
          <a:xfrm flipV="1">
            <a:off x="11552059" y="17603245"/>
            <a:ext cx="1235" cy="1461894"/>
          </a:xfrm>
          <a:prstGeom prst="line">
            <a:avLst/>
          </a:prstGeom>
          <a:ln>
            <a:headEnd type="triangle"/>
          </a:ln>
        </p:spPr>
        <p:style>
          <a:lnRef idx="1">
            <a:schemeClr val="accent2"/>
          </a:lnRef>
          <a:fillRef idx="0">
            <a:schemeClr val="accent2"/>
          </a:fillRef>
          <a:effectRef idx="0">
            <a:schemeClr val="accent2"/>
          </a:effectRef>
          <a:fontRef idx="minor">
            <a:schemeClr val="tx1"/>
          </a:fontRef>
        </p:style>
      </p:cxnSp>
      <p:grpSp>
        <p:nvGrpSpPr>
          <p:cNvPr id="106" name="组合 105"/>
          <p:cNvGrpSpPr/>
          <p:nvPr/>
        </p:nvGrpSpPr>
        <p:grpSpPr>
          <a:xfrm>
            <a:off x="3580165" y="19050961"/>
            <a:ext cx="9662493" cy="852378"/>
            <a:chOff x="3581400" y="14463822"/>
            <a:chExt cx="9662493" cy="852378"/>
          </a:xfrm>
        </p:grpSpPr>
        <p:sp>
          <p:nvSpPr>
            <p:cNvPr id="107" name="椭圆 106"/>
            <p:cNvSpPr/>
            <p:nvPr/>
          </p:nvSpPr>
          <p:spPr>
            <a:xfrm>
              <a:off x="3581400"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8" name="椭圆 107"/>
            <p:cNvSpPr/>
            <p:nvPr/>
          </p:nvSpPr>
          <p:spPr>
            <a:xfrm>
              <a:off x="4814799"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9" name="椭圆 108"/>
            <p:cNvSpPr/>
            <p:nvPr/>
          </p:nvSpPr>
          <p:spPr>
            <a:xfrm>
              <a:off x="6048198"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0" name="椭圆 109"/>
            <p:cNvSpPr/>
            <p:nvPr/>
          </p:nvSpPr>
          <p:spPr>
            <a:xfrm>
              <a:off x="7319697"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1" name="椭圆 110"/>
            <p:cNvSpPr/>
            <p:nvPr/>
          </p:nvSpPr>
          <p:spPr>
            <a:xfrm>
              <a:off x="8591196"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2" name="椭圆 111"/>
            <p:cNvSpPr/>
            <p:nvPr/>
          </p:nvSpPr>
          <p:spPr>
            <a:xfrm>
              <a:off x="9862695" y="14478000"/>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3" name="椭圆 112"/>
            <p:cNvSpPr/>
            <p:nvPr/>
          </p:nvSpPr>
          <p:spPr>
            <a:xfrm>
              <a:off x="11134194" y="14478000"/>
              <a:ext cx="838200" cy="8382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4" name="椭圆 113"/>
            <p:cNvSpPr/>
            <p:nvPr/>
          </p:nvSpPr>
          <p:spPr>
            <a:xfrm>
              <a:off x="12405693" y="14463822"/>
              <a:ext cx="838200" cy="838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115" name="Text Placeholder 333"/>
          <p:cNvSpPr>
            <a:spLocks noGrp="1"/>
          </p:cNvSpPr>
          <p:nvPr>
            <p:ph type="body" sz="quarter" idx="10"/>
          </p:nvPr>
        </p:nvSpPr>
        <p:spPr>
          <a:xfrm>
            <a:off x="622457" y="18919622"/>
            <a:ext cx="2759372" cy="1044154"/>
          </a:xfrm>
        </p:spPr>
        <p:txBody>
          <a:bodyPr/>
          <a:lstStyle/>
          <a:p>
            <a:r>
              <a:rPr lang="en-US" altLang="zh-CN" sz="4400" dirty="0" smtClean="0"/>
              <a:t>Increment</a:t>
            </a:r>
            <a:endParaRPr lang="en-US" sz="3600" dirty="0"/>
          </a:p>
        </p:txBody>
      </p:sp>
      <p:sp>
        <p:nvSpPr>
          <p:cNvPr id="116" name="Text Placeholder 333"/>
          <p:cNvSpPr>
            <a:spLocks noGrp="1"/>
          </p:cNvSpPr>
          <p:nvPr>
            <p:ph type="body" sz="quarter" idx="10"/>
          </p:nvPr>
        </p:nvSpPr>
        <p:spPr>
          <a:xfrm>
            <a:off x="13675957" y="18957651"/>
            <a:ext cx="1119098" cy="1006124"/>
          </a:xfrm>
        </p:spPr>
        <p:txBody>
          <a:bodyPr/>
          <a:lstStyle/>
          <a:p>
            <a:r>
              <a:rPr lang="en-US" sz="3600" dirty="0" smtClean="0"/>
              <a:t>…</a:t>
            </a:r>
            <a:endParaRPr lang="en-US" sz="3600" b="0" dirty="0" smtClean="0"/>
          </a:p>
        </p:txBody>
      </p:sp>
      <p:cxnSp>
        <p:nvCxnSpPr>
          <p:cNvPr id="118" name="直接连接符 117"/>
          <p:cNvCxnSpPr/>
          <p:nvPr/>
        </p:nvCxnSpPr>
        <p:spPr>
          <a:xfrm flipV="1">
            <a:off x="10281795" y="17603245"/>
            <a:ext cx="0" cy="1461895"/>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9009061" y="17603245"/>
            <a:ext cx="1235" cy="146189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7737562" y="17603245"/>
            <a:ext cx="1235" cy="146189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V="1">
            <a:off x="6466063" y="17603245"/>
            <a:ext cx="1235" cy="146189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V="1">
            <a:off x="5232664" y="17603245"/>
            <a:ext cx="1235" cy="146189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3999265" y="17603245"/>
            <a:ext cx="1235" cy="1461894"/>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Text Placeholder 333"/>
              <p:cNvSpPr>
                <a:spLocks noGrp="1"/>
              </p:cNvSpPr>
              <p:nvPr>
                <p:ph type="body" sz="quarter" idx="10"/>
              </p:nvPr>
            </p:nvSpPr>
            <p:spPr>
              <a:xfrm>
                <a:off x="622457" y="15458192"/>
                <a:ext cx="2638710" cy="1129235"/>
              </a:xfrm>
            </p:spPr>
            <p:txBody>
              <a:bodyPr/>
              <a:lstStyle/>
              <a:p>
                <a:pPr/>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ea typeface="Cambria Math" panose="02040503050406030204" pitchFamily="18" charset="0"/>
                        </a:rPr>
                        <m:t>⋈</m:t>
                      </m:r>
                    </m:oMath>
                  </m:oMathPara>
                </a14:m>
                <a:endParaRPr lang="en-US" sz="4400" dirty="0"/>
              </a:p>
            </p:txBody>
          </p:sp>
        </mc:Choice>
        <mc:Fallback xmlns="">
          <p:sp>
            <p:nvSpPr>
              <p:cNvPr id="136" name="Text Placeholder 333"/>
              <p:cNvSpPr>
                <a:spLocks noGrp="1" noRot="1" noChangeAspect="1" noMove="1" noResize="1" noEditPoints="1" noAdjustHandles="1" noChangeArrowheads="1" noChangeShapeType="1" noTextEdit="1"/>
              </p:cNvSpPr>
              <p:nvPr>
                <p:ph type="body" sz="quarter" idx="10"/>
              </p:nvPr>
            </p:nvSpPr>
            <p:spPr>
              <a:xfrm>
                <a:off x="622457" y="15458192"/>
                <a:ext cx="2638710" cy="1129235"/>
              </a:xfrm>
              <a:blipFill>
                <a:blip r:embed="rId5"/>
                <a:stretch>
                  <a:fillRect/>
                </a:stretch>
              </a:blipFill>
            </p:spPr>
            <p:txBody>
              <a:bodyPr/>
              <a:lstStyle/>
              <a:p>
                <a:r>
                  <a:rPr lang="zh-CN" altLang="en-US">
                    <a:noFill/>
                  </a:rPr>
                  <a:t> </a:t>
                </a:r>
              </a:p>
            </p:txBody>
          </p:sp>
        </mc:Fallback>
      </mc:AlternateContent>
      <p:cxnSp>
        <p:nvCxnSpPr>
          <p:cNvPr id="137" name="直接连接符 136"/>
          <p:cNvCxnSpPr/>
          <p:nvPr/>
        </p:nvCxnSpPr>
        <p:spPr>
          <a:xfrm flipV="1">
            <a:off x="1948163" y="17664561"/>
            <a:ext cx="1235" cy="1461894"/>
          </a:xfrm>
          <a:prstGeom prst="line">
            <a:avLst/>
          </a:prstGeom>
          <a:ln>
            <a:solidFill>
              <a:schemeClr val="accent5">
                <a:lumMod val="50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138" name="Text Placeholder 334"/>
          <p:cNvSpPr>
            <a:spLocks noGrp="1"/>
          </p:cNvSpPr>
          <p:nvPr>
            <p:ph type="body" sz="quarter" idx="11"/>
          </p:nvPr>
        </p:nvSpPr>
        <p:spPr>
          <a:xfrm>
            <a:off x="593629" y="21106553"/>
            <a:ext cx="14287866" cy="1104181"/>
          </a:xfrm>
        </p:spPr>
        <p:txBody>
          <a:bodyPr/>
          <a:lstStyle/>
          <a:p>
            <a:r>
              <a:rPr lang="en-US" sz="6000" dirty="0" err="1" smtClean="0"/>
              <a:t>HyperCube</a:t>
            </a:r>
            <a:endParaRPr lang="en-US" sz="6000" dirty="0"/>
          </a:p>
        </p:txBody>
      </p:sp>
      <p:sp>
        <p:nvSpPr>
          <p:cNvPr id="139" name="Text Placeholder 333"/>
          <p:cNvSpPr>
            <a:spLocks noGrp="1"/>
          </p:cNvSpPr>
          <p:nvPr>
            <p:ph type="body" sz="quarter" idx="10"/>
          </p:nvPr>
        </p:nvSpPr>
        <p:spPr>
          <a:xfrm>
            <a:off x="776091" y="7738362"/>
            <a:ext cx="14299153" cy="4514777"/>
          </a:xfrm>
        </p:spPr>
        <p:txBody>
          <a:bodyPr/>
          <a:lstStyle/>
          <a:p>
            <a:r>
              <a:rPr lang="en-US" altLang="zh-CN" sz="4400" dirty="0" smtClean="0"/>
              <a:t>Stream </a:t>
            </a:r>
            <a:r>
              <a:rPr lang="en-US" altLang="zh-CN" sz="4400" dirty="0"/>
              <a:t>join is an essential operation in many real-time applications</a:t>
            </a:r>
            <a:r>
              <a:rPr lang="en-US" altLang="zh-CN" sz="4400" dirty="0" smtClean="0"/>
              <a:t>. On static </a:t>
            </a:r>
            <a:r>
              <a:rPr lang="en-US" altLang="zh-CN" sz="4400" dirty="0"/>
              <a:t>data, the </a:t>
            </a:r>
            <a:r>
              <a:rPr lang="en-US" altLang="zh-CN" sz="4400" dirty="0" err="1"/>
              <a:t>HyperCube</a:t>
            </a:r>
            <a:r>
              <a:rPr lang="en-US" altLang="zh-CN" sz="4400" dirty="0"/>
              <a:t> algorithm </a:t>
            </a:r>
            <a:r>
              <a:rPr lang="en-US" altLang="zh-CN" sz="4400" dirty="0" smtClean="0"/>
              <a:t>ensures </a:t>
            </a:r>
            <a:r>
              <a:rPr lang="en-US" altLang="zh-CN" sz="4400" dirty="0"/>
              <a:t>a balanced load across all processors in an optimal way. </a:t>
            </a:r>
            <a:r>
              <a:rPr lang="en-US" altLang="zh-CN" sz="4400" dirty="0" smtClean="0"/>
              <a:t>We </a:t>
            </a:r>
            <a:r>
              <a:rPr lang="en-US" altLang="zh-CN" sz="4400" dirty="0"/>
              <a:t>extend this algorithm to the streaming setting, which can adapt the </a:t>
            </a:r>
            <a:r>
              <a:rPr lang="en-US" altLang="zh-CN" sz="4400" dirty="0" err="1"/>
              <a:t>HyperCube</a:t>
            </a:r>
            <a:r>
              <a:rPr lang="en-US" altLang="zh-CN" sz="4400" dirty="0"/>
              <a:t> configuration depending on the current data </a:t>
            </a:r>
            <a:r>
              <a:rPr lang="en-US" altLang="zh-CN" sz="4400" dirty="0" smtClean="0"/>
              <a:t>distribution</a:t>
            </a:r>
            <a:r>
              <a:rPr lang="en-US" altLang="zh-CN" sz="3600" dirty="0"/>
              <a:t>.</a:t>
            </a:r>
            <a:r>
              <a:rPr lang="en-US" altLang="zh-CN" sz="3600" dirty="0" smtClean="0"/>
              <a:t> </a:t>
            </a:r>
            <a:endParaRPr lang="en-US" sz="3600" dirty="0"/>
          </a:p>
        </p:txBody>
      </p:sp>
      <mc:AlternateContent xmlns:mc="http://schemas.openxmlformats.org/markup-compatibility/2006" xmlns:a14="http://schemas.microsoft.com/office/drawing/2010/main">
        <mc:Choice Requires="a14">
          <p:sp>
            <p:nvSpPr>
              <p:cNvPr id="147" name="Text Placeholder 333"/>
              <p:cNvSpPr>
                <a:spLocks noGrp="1"/>
              </p:cNvSpPr>
              <p:nvPr>
                <p:ph type="body" sz="quarter" idx="10"/>
              </p:nvPr>
            </p:nvSpPr>
            <p:spPr>
              <a:xfrm>
                <a:off x="717352" y="22144944"/>
                <a:ext cx="14299153" cy="5980392"/>
              </a:xfrm>
            </p:spPr>
            <p:txBody>
              <a:bodyPr/>
              <a:lstStyle/>
              <a:p>
                <a:r>
                  <a:rPr lang="en-US" altLang="zh-CN" sz="4400" dirty="0" smtClean="0"/>
                  <a:t>Input tuple </a:t>
                </a:r>
                <a14:m>
                  <m:oMath xmlns:m="http://schemas.openxmlformats.org/officeDocument/2006/math">
                    <m:d>
                      <m:dPr>
                        <m:ctrlPr>
                          <a:rPr lang="en-US" altLang="zh-CN" sz="4400" b="0" i="1" smtClean="0">
                            <a:latin typeface="Cambria Math" panose="02040503050406030204" pitchFamily="18" charset="0"/>
                          </a:rPr>
                        </m:ctrlPr>
                      </m:dPr>
                      <m:e>
                        <m:r>
                          <a:rPr lang="en-US" altLang="zh-CN" sz="4400" b="0" i="1" smtClean="0">
                            <a:latin typeface="Cambria Math" panose="02040503050406030204" pitchFamily="18" charset="0"/>
                          </a:rPr>
                          <m:t>𝑎</m:t>
                        </m:r>
                        <m:r>
                          <a:rPr lang="en-US" altLang="zh-CN" sz="4400" b="0" i="1" smtClean="0">
                            <a:latin typeface="Cambria Math" panose="02040503050406030204" pitchFamily="18" charset="0"/>
                          </a:rPr>
                          <m:t>,</m:t>
                        </m:r>
                        <m:r>
                          <a:rPr lang="en-US" altLang="zh-CN" sz="4400" b="0" i="1" smtClean="0">
                            <a:latin typeface="Cambria Math" panose="02040503050406030204" pitchFamily="18" charset="0"/>
                          </a:rPr>
                          <m:t>𝑏</m:t>
                        </m:r>
                      </m:e>
                    </m:d>
                    <m:r>
                      <a:rPr lang="en-US" altLang="zh-CN" sz="4400" b="0" i="1" smtClean="0">
                        <a:latin typeface="Cambria Math" panose="02040503050406030204" pitchFamily="18" charset="0"/>
                      </a:rPr>
                      <m:t>∈</m:t>
                    </m:r>
                    <m:r>
                      <a:rPr lang="en-US" altLang="zh-CN" sz="4400" b="0" i="1" smtClean="0">
                        <a:latin typeface="Cambria Math" panose="02040503050406030204" pitchFamily="18" charset="0"/>
                      </a:rPr>
                      <m:t>𝑅</m:t>
                    </m:r>
                  </m:oMath>
                </a14:m>
                <a:r>
                  <a:rPr lang="en-US" sz="3600" dirty="0" smtClean="0"/>
                  <a:t>:</a:t>
                </a:r>
              </a:p>
              <a:p>
                <a:r>
                  <a:rPr lang="en-US" sz="3600" dirty="0"/>
                  <a:t> </a:t>
                </a:r>
                <a:r>
                  <a:rPr lang="en-US" sz="3600" dirty="0" smtClean="0"/>
                  <a:t>                 Light Hitter: Parallel Hash Join</a:t>
                </a:r>
              </a:p>
              <a:p>
                <a:endParaRPr lang="en-US" sz="3600" dirty="0"/>
              </a:p>
              <a:p>
                <a:endParaRPr lang="en-US" sz="3600" dirty="0" smtClean="0"/>
              </a:p>
              <a:p>
                <a:endParaRPr lang="en-US" sz="3600" dirty="0"/>
              </a:p>
              <a:p>
                <a:endParaRPr lang="en-US" sz="3600" dirty="0" smtClean="0"/>
              </a:p>
              <a:p>
                <a:endParaRPr lang="en-US" sz="3600" dirty="0"/>
              </a:p>
              <a:p>
                <a:r>
                  <a:rPr lang="en-US" altLang="zh-CN" sz="3600" dirty="0" smtClean="0">
                    <a:solidFill>
                      <a:srgbClr val="4472C4">
                        <a:lumMod val="50000"/>
                      </a:srgbClr>
                    </a:solidFill>
                  </a:rPr>
                  <a:t>                  </a:t>
                </a:r>
                <a:r>
                  <a:rPr lang="en-US" sz="3600" dirty="0" smtClean="0"/>
                  <a:t>Heavy Hitter: Cartesian Product</a:t>
                </a:r>
              </a:p>
              <a:p>
                <a:endParaRPr lang="en-US" sz="3600" dirty="0"/>
              </a:p>
              <a:p>
                <a:endParaRPr lang="en-US" sz="3600" dirty="0"/>
              </a:p>
            </p:txBody>
          </p:sp>
        </mc:Choice>
        <mc:Fallback xmlns="">
          <p:sp>
            <p:nvSpPr>
              <p:cNvPr id="147" name="Text Placeholder 333"/>
              <p:cNvSpPr>
                <a:spLocks noGrp="1" noRot="1" noChangeAspect="1" noMove="1" noResize="1" noEditPoints="1" noAdjustHandles="1" noChangeArrowheads="1" noChangeShapeType="1" noTextEdit="1"/>
              </p:cNvSpPr>
              <p:nvPr>
                <p:ph type="body" sz="quarter" idx="10"/>
              </p:nvPr>
            </p:nvSpPr>
            <p:spPr>
              <a:xfrm>
                <a:off x="717352" y="22144944"/>
                <a:ext cx="14299153" cy="5980392"/>
              </a:xfrm>
              <a:blipFill>
                <a:blip r:embed="rId6"/>
                <a:stretch>
                  <a:fillRect l="-810"/>
                </a:stretch>
              </a:blipFill>
            </p:spPr>
            <p:txBody>
              <a:bodyPr/>
              <a:lstStyle/>
              <a:p>
                <a:r>
                  <a:rPr lang="zh-CN" altLang="en-US">
                    <a:noFill/>
                  </a:rPr>
                  <a:t> </a:t>
                </a:r>
              </a:p>
            </p:txBody>
          </p:sp>
        </mc:Fallback>
      </mc:AlternateContent>
      <p:cxnSp>
        <p:nvCxnSpPr>
          <p:cNvPr id="149" name="直接连接符 148"/>
          <p:cNvCxnSpPr/>
          <p:nvPr/>
        </p:nvCxnSpPr>
        <p:spPr>
          <a:xfrm flipV="1">
            <a:off x="1492198" y="23086454"/>
            <a:ext cx="0" cy="4284901"/>
          </a:xfrm>
          <a:prstGeom prst="line">
            <a:avLst/>
          </a:prstGeom>
          <a:ln>
            <a:solidFill>
              <a:schemeClr val="accent5">
                <a:lumMod val="50000"/>
              </a:schemeClr>
            </a:solidFill>
            <a:headEnd type="none"/>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H="1" flipV="1">
            <a:off x="1492198" y="23444901"/>
            <a:ext cx="1110015" cy="14610"/>
          </a:xfrm>
          <a:prstGeom prst="line">
            <a:avLst/>
          </a:prstGeom>
          <a:ln>
            <a:solidFill>
              <a:schemeClr val="accent5">
                <a:lumMod val="50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163" name="矩形 162"/>
          <p:cNvSpPr/>
          <p:nvPr/>
        </p:nvSpPr>
        <p:spPr>
          <a:xfrm>
            <a:off x="7794640" y="2485952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173" name="矩形 172"/>
          <p:cNvSpPr/>
          <p:nvPr/>
        </p:nvSpPr>
        <p:spPr>
          <a:xfrm>
            <a:off x="5513274" y="2485952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174" name="矩形 173"/>
          <p:cNvSpPr/>
          <p:nvPr/>
        </p:nvSpPr>
        <p:spPr>
          <a:xfrm>
            <a:off x="4365498" y="2485952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5" name="矩形 174"/>
              <p:cNvSpPr/>
              <p:nvPr/>
            </p:nvSpPr>
            <p:spPr>
              <a:xfrm>
                <a:off x="3217722" y="2485952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14:m>
                  <m:oMathPara xmlns:m="http://schemas.openxmlformats.org/officeDocument/2006/math">
                    <m:oMathParaPr>
                      <m:jc m:val="centerGroup"/>
                    </m:oMathParaPr>
                    <m:oMath xmlns:m="http://schemas.openxmlformats.org/officeDocument/2006/math">
                      <m: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t>1</m:t>
                      </m:r>
                    </m:oMath>
                  </m:oMathPara>
                </a14:m>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Choice>
        <mc:Fallback>
          <p:sp>
            <p:nvSpPr>
              <p:cNvPr id="175" name="矩形 174"/>
              <p:cNvSpPr>
                <a:spLocks noRot="1" noChangeAspect="1" noMove="1" noResize="1" noEditPoints="1" noAdjustHandles="1" noChangeArrowheads="1" noChangeShapeType="1" noTextEdit="1"/>
              </p:cNvSpPr>
              <p:nvPr/>
            </p:nvSpPr>
            <p:spPr>
              <a:xfrm>
                <a:off x="3217722" y="24859524"/>
                <a:ext cx="1147776" cy="838200"/>
              </a:xfrm>
              <a:prstGeom prst="rect">
                <a:avLst/>
              </a:prstGeom>
              <a:blipFill>
                <a:blip r:embed="rId7"/>
                <a:stretch>
                  <a:fillRect/>
                </a:stretch>
              </a:blipFill>
            </p:spPr>
            <p:txBody>
              <a:bodyPr/>
              <a:lstStyle/>
              <a:p>
                <a:r>
                  <a:rPr lang="zh-CN" altLang="en-US">
                    <a:noFill/>
                  </a:rPr>
                  <a:t> </a:t>
                </a:r>
              </a:p>
            </p:txBody>
          </p:sp>
        </mc:Fallback>
      </mc:AlternateContent>
      <p:sp>
        <p:nvSpPr>
          <p:cNvPr id="176" name="矩形 175"/>
          <p:cNvSpPr/>
          <p:nvPr/>
        </p:nvSpPr>
        <p:spPr>
          <a:xfrm>
            <a:off x="8942416" y="2485952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177" name="矩形 176"/>
          <p:cNvSpPr/>
          <p:nvPr/>
        </p:nvSpPr>
        <p:spPr>
          <a:xfrm>
            <a:off x="10090192" y="2485952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8" name="矩形 177"/>
              <p:cNvSpPr/>
              <p:nvPr/>
            </p:nvSpPr>
            <p:spPr>
              <a:xfrm>
                <a:off x="11237968" y="2485952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14:m>
                  <m:oMathPara xmlns:m="http://schemas.openxmlformats.org/officeDocument/2006/math">
                    <m:oMathParaPr>
                      <m:jc m:val="centerGroup"/>
                    </m:oMathParaPr>
                    <m:oMath xmlns:m="http://schemas.openxmlformats.org/officeDocument/2006/math">
                      <m: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t>𝑝</m:t>
                      </m:r>
                    </m:oMath>
                  </m:oMathPara>
                </a14:m>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Choice>
        <mc:Fallback>
          <p:sp>
            <p:nvSpPr>
              <p:cNvPr id="178" name="矩形 177"/>
              <p:cNvSpPr>
                <a:spLocks noRot="1" noChangeAspect="1" noMove="1" noResize="1" noEditPoints="1" noAdjustHandles="1" noChangeArrowheads="1" noChangeShapeType="1" noTextEdit="1"/>
              </p:cNvSpPr>
              <p:nvPr/>
            </p:nvSpPr>
            <p:spPr>
              <a:xfrm>
                <a:off x="11237968" y="24859524"/>
                <a:ext cx="1147776" cy="83820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2" name="矩形 171"/>
              <p:cNvSpPr/>
              <p:nvPr/>
            </p:nvSpPr>
            <p:spPr>
              <a:xfrm>
                <a:off x="6646864" y="24859524"/>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14:m>
                  <m:oMathPara xmlns:m="http://schemas.openxmlformats.org/officeDocument/2006/math">
                    <m:oMathParaPr>
                      <m:jc m:val="centerGroup"/>
                    </m:oMathParaPr>
                    <m:oMath xmlns:m="http://schemas.openxmlformats.org/officeDocument/2006/math">
                      <m:r>
                        <a:rPr lang="en-US" altLang="zh-CN" sz="3600" i="1">
                          <a:solidFill>
                            <a:schemeClr val="accent5">
                              <a:lumMod val="50000"/>
                            </a:schemeClr>
                          </a:solidFill>
                          <a:latin typeface="Cambria Math" panose="02040503050406030204" pitchFamily="18" charset="0"/>
                          <a:cs typeface="Times New Roman" panose="02020603050405020304" pitchFamily="18" charset="0"/>
                        </a:rPr>
                        <m:t>h</m:t>
                      </m:r>
                      <m:r>
                        <a:rPr lang="en-US" altLang="zh-CN" sz="3600" i="1">
                          <a:solidFill>
                            <a:schemeClr val="accent5">
                              <a:lumMod val="50000"/>
                            </a:schemeClr>
                          </a:solidFill>
                          <a:latin typeface="Cambria Math" panose="02040503050406030204" pitchFamily="18" charset="0"/>
                          <a:cs typeface="Times New Roman" panose="02020603050405020304" pitchFamily="18" charset="0"/>
                        </a:rPr>
                        <m:t>(</m:t>
                      </m:r>
                      <m:r>
                        <a:rPr lang="en-US" altLang="zh-CN" sz="3600" i="1">
                          <a:solidFill>
                            <a:schemeClr val="accent5">
                              <a:lumMod val="50000"/>
                            </a:schemeClr>
                          </a:solidFill>
                          <a:latin typeface="Cambria Math" panose="02040503050406030204" pitchFamily="18" charset="0"/>
                          <a:cs typeface="Times New Roman" panose="02020603050405020304" pitchFamily="18" charset="0"/>
                        </a:rPr>
                        <m:t>𝑏</m:t>
                      </m:r>
                      <m:r>
                        <a:rPr lang="en-US" altLang="zh-CN" sz="3600" i="1">
                          <a:solidFill>
                            <a:schemeClr val="accent5">
                              <a:lumMod val="50000"/>
                            </a:schemeClr>
                          </a:solidFill>
                          <a:latin typeface="Cambria Math" panose="02040503050406030204" pitchFamily="18" charset="0"/>
                          <a:cs typeface="Times New Roman" panose="02020603050405020304" pitchFamily="18" charset="0"/>
                        </a:rPr>
                        <m:t>)</m:t>
                      </m:r>
                    </m:oMath>
                  </m:oMathPara>
                </a14:m>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Choice>
        <mc:Fallback>
          <p:sp>
            <p:nvSpPr>
              <p:cNvPr id="172" name="矩形 171"/>
              <p:cNvSpPr>
                <a:spLocks noRot="1" noChangeAspect="1" noMove="1" noResize="1" noEditPoints="1" noAdjustHandles="1" noChangeArrowheads="1" noChangeShapeType="1" noTextEdit="1"/>
              </p:cNvSpPr>
              <p:nvPr/>
            </p:nvSpPr>
            <p:spPr>
              <a:xfrm>
                <a:off x="6646864" y="24859524"/>
                <a:ext cx="1147776" cy="83820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 name="Text Placeholder 333"/>
              <p:cNvSpPr>
                <a:spLocks noGrp="1"/>
              </p:cNvSpPr>
              <p:nvPr>
                <p:ph type="body" sz="quarter" idx="10"/>
              </p:nvPr>
            </p:nvSpPr>
            <p:spPr>
              <a:xfrm>
                <a:off x="4776634" y="23686333"/>
                <a:ext cx="2269709" cy="883014"/>
              </a:xfrm>
            </p:spPr>
            <p: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𝑅</m:t>
                      </m:r>
                    </m:oMath>
                  </m:oMathPara>
                </a14:m>
                <a:endParaRPr lang="en-US" dirty="0"/>
              </a:p>
            </p:txBody>
          </p:sp>
        </mc:Choice>
        <mc:Fallback xmlns="">
          <p:sp>
            <p:nvSpPr>
              <p:cNvPr id="184" name="Text Placeholder 333"/>
              <p:cNvSpPr>
                <a:spLocks noGrp="1" noRot="1" noChangeAspect="1" noMove="1" noResize="1" noEditPoints="1" noAdjustHandles="1" noChangeArrowheads="1" noChangeShapeType="1" noTextEdit="1"/>
              </p:cNvSpPr>
              <p:nvPr>
                <p:ph type="body" sz="quarter" idx="10"/>
              </p:nvPr>
            </p:nvSpPr>
            <p:spPr>
              <a:xfrm>
                <a:off x="4776634" y="23686333"/>
                <a:ext cx="2269709" cy="883014"/>
              </a:xfr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Text Placeholder 333"/>
              <p:cNvSpPr>
                <a:spLocks noGrp="1"/>
              </p:cNvSpPr>
              <p:nvPr>
                <p:ph type="body" sz="quarter" idx="10"/>
              </p:nvPr>
            </p:nvSpPr>
            <p:spPr>
              <a:xfrm>
                <a:off x="7318462" y="23681066"/>
                <a:ext cx="2269709" cy="883014"/>
              </a:xfrm>
            </p:spPr>
            <p: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𝑆</m:t>
                      </m:r>
                    </m:oMath>
                  </m:oMathPara>
                </a14:m>
                <a:endParaRPr lang="en-US" dirty="0"/>
              </a:p>
            </p:txBody>
          </p:sp>
        </mc:Choice>
        <mc:Fallback xmlns="">
          <p:sp>
            <p:nvSpPr>
              <p:cNvPr id="185" name="Text Placeholder 333"/>
              <p:cNvSpPr>
                <a:spLocks noGrp="1" noRot="1" noChangeAspect="1" noMove="1" noResize="1" noEditPoints="1" noAdjustHandles="1" noChangeArrowheads="1" noChangeShapeType="1" noTextEdit="1"/>
              </p:cNvSpPr>
              <p:nvPr>
                <p:ph type="body" sz="quarter" idx="10"/>
              </p:nvPr>
            </p:nvSpPr>
            <p:spPr>
              <a:xfrm>
                <a:off x="7318462" y="23681066"/>
                <a:ext cx="2269709" cy="883014"/>
              </a:xfrm>
              <a:blipFill>
                <a:blip r:embed="rId11"/>
                <a:stretch>
                  <a:fillRect/>
                </a:stretch>
              </a:blipFill>
            </p:spPr>
            <p:txBody>
              <a:bodyPr/>
              <a:lstStyle/>
              <a:p>
                <a:r>
                  <a:rPr lang="zh-CN" altLang="en-US">
                    <a:noFill/>
                  </a:rPr>
                  <a:t> </a:t>
                </a:r>
              </a:p>
            </p:txBody>
          </p:sp>
        </mc:Fallback>
      </mc:AlternateContent>
      <p:cxnSp>
        <p:nvCxnSpPr>
          <p:cNvPr id="186" name="直接连接符 185"/>
          <p:cNvCxnSpPr>
            <a:stCxn id="172" idx="0"/>
          </p:cNvCxnSpPr>
          <p:nvPr/>
        </p:nvCxnSpPr>
        <p:spPr>
          <a:xfrm flipH="1" flipV="1">
            <a:off x="6646864" y="24381111"/>
            <a:ext cx="573888" cy="478413"/>
          </a:xfrm>
          <a:prstGeom prst="line">
            <a:avLst/>
          </a:prstGeom>
          <a:ln>
            <a:solidFill>
              <a:schemeClr val="accent5">
                <a:lumMod val="50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190" name="直接连接符 189"/>
          <p:cNvCxnSpPr>
            <a:stCxn id="172" idx="0"/>
          </p:cNvCxnSpPr>
          <p:nvPr/>
        </p:nvCxnSpPr>
        <p:spPr>
          <a:xfrm flipV="1">
            <a:off x="7220752" y="24381111"/>
            <a:ext cx="559394" cy="478413"/>
          </a:xfrm>
          <a:prstGeom prst="line">
            <a:avLst/>
          </a:prstGeom>
          <a:ln>
            <a:solidFill>
              <a:schemeClr val="accent5">
                <a:lumMod val="50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172" idx="2"/>
          </p:cNvCxnSpPr>
          <p:nvPr/>
        </p:nvCxnSpPr>
        <p:spPr>
          <a:xfrm>
            <a:off x="7220752" y="25697724"/>
            <a:ext cx="0" cy="64207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3" name="Text Placeholder 333"/>
              <p:cNvSpPr>
                <a:spLocks noGrp="1"/>
              </p:cNvSpPr>
              <p:nvPr>
                <p:ph type="body" sz="quarter" idx="10"/>
              </p:nvPr>
            </p:nvSpPr>
            <p:spPr>
              <a:xfrm>
                <a:off x="5681791" y="26149454"/>
                <a:ext cx="3077922" cy="791609"/>
              </a:xfrm>
            </p:spPr>
            <p: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m:rPr>
                          <m:sty m:val="p"/>
                        </m:rPr>
                        <a:rPr lang="en-US" b="0" i="0" smtClean="0">
                          <a:latin typeface="Cambria Math" panose="02040503050406030204" pitchFamily="18" charset="0"/>
                        </a:rPr>
                        <m:t>Output</m:t>
                      </m:r>
                    </m:oMath>
                  </m:oMathPara>
                </a14:m>
                <a:endParaRPr lang="en-US" dirty="0"/>
              </a:p>
            </p:txBody>
          </p:sp>
        </mc:Choice>
        <mc:Fallback xmlns="">
          <p:sp>
            <p:nvSpPr>
              <p:cNvPr id="213" name="Text Placeholder 333"/>
              <p:cNvSpPr>
                <a:spLocks noGrp="1" noRot="1" noChangeAspect="1" noMove="1" noResize="1" noEditPoints="1" noAdjustHandles="1" noChangeArrowheads="1" noChangeShapeType="1" noTextEdit="1"/>
              </p:cNvSpPr>
              <p:nvPr>
                <p:ph type="body" sz="quarter" idx="10"/>
              </p:nvPr>
            </p:nvSpPr>
            <p:spPr>
              <a:xfrm>
                <a:off x="5681791" y="26149454"/>
                <a:ext cx="3077922" cy="791609"/>
              </a:xfrm>
              <a:blipFill>
                <a:blip r:embed="rId12"/>
                <a:stretch>
                  <a:fillRect/>
                </a:stretch>
              </a:blipFill>
            </p:spPr>
            <p:txBody>
              <a:bodyPr/>
              <a:lstStyle/>
              <a:p>
                <a:r>
                  <a:rPr lang="zh-CN" altLang="en-US">
                    <a:noFill/>
                  </a:rPr>
                  <a:t> </a:t>
                </a:r>
              </a:p>
            </p:txBody>
          </p:sp>
        </mc:Fallback>
      </mc:AlternateContent>
      <p:cxnSp>
        <p:nvCxnSpPr>
          <p:cNvPr id="215" name="直接连接符 214"/>
          <p:cNvCxnSpPr/>
          <p:nvPr/>
        </p:nvCxnSpPr>
        <p:spPr>
          <a:xfrm flipH="1" flipV="1">
            <a:off x="1492198" y="27371355"/>
            <a:ext cx="1110015" cy="14610"/>
          </a:xfrm>
          <a:prstGeom prst="line">
            <a:avLst/>
          </a:prstGeom>
          <a:ln>
            <a:solidFill>
              <a:schemeClr val="accent5">
                <a:lumMod val="50000"/>
              </a:schemeClr>
            </a:solidFill>
            <a:headEnd type="triangle"/>
          </a:ln>
        </p:spPr>
        <p:style>
          <a:lnRef idx="1">
            <a:schemeClr val="accent1"/>
          </a:lnRef>
          <a:fillRef idx="0">
            <a:schemeClr val="accent1"/>
          </a:fillRef>
          <a:effectRef idx="0">
            <a:schemeClr val="accent1"/>
          </a:effectRef>
          <a:fontRef idx="minor">
            <a:schemeClr val="tx1"/>
          </a:fontRef>
        </p:style>
      </p:cxnSp>
      <p:sp>
        <p:nvSpPr>
          <p:cNvPr id="227" name="矩形 226"/>
          <p:cNvSpPr/>
          <p:nvPr/>
        </p:nvSpPr>
        <p:spPr>
          <a:xfrm>
            <a:off x="7794640" y="2979423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28" name="矩形 227"/>
          <p:cNvSpPr/>
          <p:nvPr/>
        </p:nvSpPr>
        <p:spPr>
          <a:xfrm>
            <a:off x="5513274" y="2979423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29" name="矩形 228"/>
          <p:cNvSpPr/>
          <p:nvPr/>
        </p:nvSpPr>
        <p:spPr>
          <a:xfrm>
            <a:off x="4365498" y="2979423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30" name="矩形 229"/>
          <p:cNvSpPr/>
          <p:nvPr/>
        </p:nvSpPr>
        <p:spPr>
          <a:xfrm>
            <a:off x="3217722" y="2979423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31" name="矩形 230"/>
          <p:cNvSpPr/>
          <p:nvPr/>
        </p:nvSpPr>
        <p:spPr>
          <a:xfrm>
            <a:off x="8942416" y="2979423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32" name="矩形 231"/>
          <p:cNvSpPr/>
          <p:nvPr/>
        </p:nvSpPr>
        <p:spPr>
          <a:xfrm>
            <a:off x="10090192" y="2979423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33" name="矩形 232"/>
          <p:cNvSpPr/>
          <p:nvPr/>
        </p:nvSpPr>
        <p:spPr>
          <a:xfrm>
            <a:off x="11237968" y="2979423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34" name="矩形 233"/>
          <p:cNvSpPr/>
          <p:nvPr/>
        </p:nvSpPr>
        <p:spPr>
          <a:xfrm>
            <a:off x="6646864" y="29794234"/>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43" name="矩形 242"/>
          <p:cNvSpPr/>
          <p:nvPr/>
        </p:nvSpPr>
        <p:spPr>
          <a:xfrm>
            <a:off x="7794640" y="30795916"/>
            <a:ext cx="11477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44" name="矩形 243"/>
          <p:cNvSpPr/>
          <p:nvPr/>
        </p:nvSpPr>
        <p:spPr>
          <a:xfrm>
            <a:off x="5513274" y="30795916"/>
            <a:ext cx="11477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45" name="矩形 244"/>
          <p:cNvSpPr/>
          <p:nvPr/>
        </p:nvSpPr>
        <p:spPr>
          <a:xfrm>
            <a:off x="4365498" y="30795916"/>
            <a:ext cx="11477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46" name="矩形 245"/>
              <p:cNvSpPr/>
              <p:nvPr/>
            </p:nvSpPr>
            <p:spPr>
              <a:xfrm>
                <a:off x="3217722" y="30795916"/>
                <a:ext cx="11477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Bef>
                    <a:spcPct val="20000"/>
                  </a:spcBef>
                </a:pPr>
                <a14:m>
                  <m:oMathPara xmlns:m="http://schemas.openxmlformats.org/officeDocument/2006/math">
                    <m:oMathParaPr>
                      <m:jc m:val="centerGroup"/>
                    </m:oMathParaPr>
                    <m:oMath xmlns:m="http://schemas.openxmlformats.org/officeDocument/2006/math">
                      <m:r>
                        <a:rPr lang="en-US" altLang="zh-CN" sz="3600" i="1" smtClean="0">
                          <a:solidFill>
                            <a:schemeClr val="accent5">
                              <a:lumMod val="50000"/>
                            </a:schemeClr>
                          </a:solidFill>
                          <a:latin typeface="Cambria Math" panose="02040503050406030204" pitchFamily="18" charset="0"/>
                          <a:cs typeface="Times New Roman" panose="02020603050405020304" pitchFamily="18" charset="0"/>
                        </a:rPr>
                        <m:t>h</m:t>
                      </m:r>
                      <m:r>
                        <a:rPr lang="en-US" altLang="zh-CN" sz="3600" i="1" smtClean="0">
                          <a:solidFill>
                            <a:schemeClr val="accent5">
                              <a:lumMod val="50000"/>
                            </a:schemeClr>
                          </a:solidFill>
                          <a:latin typeface="Cambria Math" panose="02040503050406030204" pitchFamily="18" charset="0"/>
                          <a:cs typeface="Times New Roman" panose="02020603050405020304" pitchFamily="18" charset="0"/>
                        </a:rPr>
                        <m:t>(</m:t>
                      </m:r>
                      <m: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t>𝑎</m:t>
                      </m:r>
                      <m:r>
                        <a:rPr lang="en-US" altLang="zh-CN" sz="3600" i="1">
                          <a:solidFill>
                            <a:schemeClr val="accent5">
                              <a:lumMod val="50000"/>
                            </a:schemeClr>
                          </a:solidFill>
                          <a:latin typeface="Cambria Math" panose="02040503050406030204" pitchFamily="18" charset="0"/>
                          <a:cs typeface="Times New Roman" panose="02020603050405020304" pitchFamily="18" charset="0"/>
                        </a:rPr>
                        <m:t>)</m:t>
                      </m:r>
                    </m:oMath>
                  </m:oMathPara>
                </a14:m>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Choice>
        <mc:Fallback>
          <p:sp>
            <p:nvSpPr>
              <p:cNvPr id="246" name="矩形 245"/>
              <p:cNvSpPr>
                <a:spLocks noRot="1" noChangeAspect="1" noMove="1" noResize="1" noEditPoints="1" noAdjustHandles="1" noChangeArrowheads="1" noChangeShapeType="1" noTextEdit="1"/>
              </p:cNvSpPr>
              <p:nvPr/>
            </p:nvSpPr>
            <p:spPr>
              <a:xfrm>
                <a:off x="3217722" y="30795916"/>
                <a:ext cx="1147776" cy="838200"/>
              </a:xfrm>
              <a:prstGeom prst="rect">
                <a:avLst/>
              </a:prstGeom>
              <a:blipFill>
                <a:blip r:embed="rId13"/>
                <a:stretch>
                  <a:fillRect/>
                </a:stretch>
              </a:blipFill>
            </p:spPr>
            <p:txBody>
              <a:bodyPr/>
              <a:lstStyle/>
              <a:p>
                <a:r>
                  <a:rPr lang="zh-CN" altLang="en-US">
                    <a:noFill/>
                  </a:rPr>
                  <a:t> </a:t>
                </a:r>
              </a:p>
            </p:txBody>
          </p:sp>
        </mc:Fallback>
      </mc:AlternateContent>
      <p:sp>
        <p:nvSpPr>
          <p:cNvPr id="247" name="矩形 246"/>
          <p:cNvSpPr/>
          <p:nvPr/>
        </p:nvSpPr>
        <p:spPr>
          <a:xfrm>
            <a:off x="8942416" y="30795916"/>
            <a:ext cx="11477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48" name="矩形 247"/>
          <p:cNvSpPr/>
          <p:nvPr/>
        </p:nvSpPr>
        <p:spPr>
          <a:xfrm>
            <a:off x="10090192" y="30795916"/>
            <a:ext cx="11477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49" name="矩形 248"/>
          <p:cNvSpPr/>
          <p:nvPr/>
        </p:nvSpPr>
        <p:spPr>
          <a:xfrm>
            <a:off x="11237968" y="30795916"/>
            <a:ext cx="11477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50" name="矩形 249"/>
          <p:cNvSpPr/>
          <p:nvPr/>
        </p:nvSpPr>
        <p:spPr>
          <a:xfrm>
            <a:off x="6646864" y="30795916"/>
            <a:ext cx="1147776" cy="83820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51" name="矩形 250"/>
          <p:cNvSpPr/>
          <p:nvPr/>
        </p:nvSpPr>
        <p:spPr>
          <a:xfrm>
            <a:off x="7794640" y="28788021"/>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52" name="矩形 251"/>
          <p:cNvSpPr/>
          <p:nvPr/>
        </p:nvSpPr>
        <p:spPr>
          <a:xfrm>
            <a:off x="5513274" y="28788021"/>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53" name="矩形 252"/>
          <p:cNvSpPr/>
          <p:nvPr/>
        </p:nvSpPr>
        <p:spPr>
          <a:xfrm>
            <a:off x="4365498" y="28788021"/>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54" name="矩形 253"/>
              <p:cNvSpPr/>
              <p:nvPr/>
            </p:nvSpPr>
            <p:spPr>
              <a:xfrm>
                <a:off x="3217722" y="28788021"/>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14:m>
                  <m:oMathPara xmlns:m="http://schemas.openxmlformats.org/officeDocument/2006/math">
                    <m:oMathParaPr>
                      <m:jc m:val="centerGroup"/>
                    </m:oMathParaPr>
                    <m:oMath xmlns:m="http://schemas.openxmlformats.org/officeDocument/2006/math">
                      <m: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t>1</m:t>
                      </m:r>
                    </m:oMath>
                  </m:oMathPara>
                </a14:m>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Choice>
        <mc:Fallback>
          <p:sp>
            <p:nvSpPr>
              <p:cNvPr id="254" name="矩形 253"/>
              <p:cNvSpPr>
                <a:spLocks noRot="1" noChangeAspect="1" noMove="1" noResize="1" noEditPoints="1" noAdjustHandles="1" noChangeArrowheads="1" noChangeShapeType="1" noTextEdit="1"/>
              </p:cNvSpPr>
              <p:nvPr/>
            </p:nvSpPr>
            <p:spPr>
              <a:xfrm>
                <a:off x="3217722" y="28788021"/>
                <a:ext cx="1147776" cy="838200"/>
              </a:xfrm>
              <a:prstGeom prst="rect">
                <a:avLst/>
              </a:prstGeom>
              <a:blipFill>
                <a:blip r:embed="rId14"/>
                <a:stretch>
                  <a:fillRect/>
                </a:stretch>
              </a:blipFill>
            </p:spPr>
            <p:txBody>
              <a:bodyPr/>
              <a:lstStyle/>
              <a:p>
                <a:r>
                  <a:rPr lang="zh-CN" altLang="en-US">
                    <a:noFill/>
                  </a:rPr>
                  <a:t> </a:t>
                </a:r>
              </a:p>
            </p:txBody>
          </p:sp>
        </mc:Fallback>
      </mc:AlternateContent>
      <p:sp>
        <p:nvSpPr>
          <p:cNvPr id="255" name="矩形 254"/>
          <p:cNvSpPr/>
          <p:nvPr/>
        </p:nvSpPr>
        <p:spPr>
          <a:xfrm>
            <a:off x="8942416" y="28788021"/>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56" name="矩形 255"/>
          <p:cNvSpPr/>
          <p:nvPr/>
        </p:nvSpPr>
        <p:spPr>
          <a:xfrm>
            <a:off x="10090192" y="28788021"/>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57" name="矩形 256"/>
              <p:cNvSpPr/>
              <p:nvPr/>
            </p:nvSpPr>
            <p:spPr>
              <a:xfrm>
                <a:off x="11237968" y="28788021"/>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14:m>
                  <m:oMathPara xmlns:m="http://schemas.openxmlformats.org/officeDocument/2006/math">
                    <m:oMathParaPr>
                      <m:jc m:val="centerGroup"/>
                    </m:oMathParaPr>
                    <m:oMath xmlns:m="http://schemas.openxmlformats.org/officeDocument/2006/math">
                      <m:sSub>
                        <m:sSubPr>
                          <m:ctrlP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t>𝑝</m:t>
                          </m:r>
                        </m:e>
                        <m:sub>
                          <m: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t>𝑆</m:t>
                          </m:r>
                        </m:sub>
                      </m:sSub>
                    </m:oMath>
                  </m:oMathPara>
                </a14:m>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Choice>
        <mc:Fallback>
          <p:sp>
            <p:nvSpPr>
              <p:cNvPr id="257" name="矩形 256"/>
              <p:cNvSpPr>
                <a:spLocks noRot="1" noChangeAspect="1" noMove="1" noResize="1" noEditPoints="1" noAdjustHandles="1" noChangeArrowheads="1" noChangeShapeType="1" noTextEdit="1"/>
              </p:cNvSpPr>
              <p:nvPr/>
            </p:nvSpPr>
            <p:spPr>
              <a:xfrm>
                <a:off x="11237968" y="28788021"/>
                <a:ext cx="1147776" cy="83820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8" name="矩形 257"/>
              <p:cNvSpPr/>
              <p:nvPr/>
            </p:nvSpPr>
            <p:spPr>
              <a:xfrm>
                <a:off x="6646864" y="28788021"/>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14:m>
                  <m:oMathPara xmlns:m="http://schemas.openxmlformats.org/officeDocument/2006/math">
                    <m:oMathParaPr>
                      <m:jc m:val="centerGroup"/>
                    </m:oMathParaPr>
                    <m:oMath xmlns:m="http://schemas.openxmlformats.org/officeDocument/2006/math">
                      <m:r>
                        <a:rPr lang="en-US" altLang="zh-CN" sz="3600" i="1" smtClean="0">
                          <a:solidFill>
                            <a:schemeClr val="accent5">
                              <a:lumMod val="50000"/>
                            </a:schemeClr>
                          </a:solidFill>
                          <a:latin typeface="Cambria Math" panose="02040503050406030204" pitchFamily="18" charset="0"/>
                          <a:cs typeface="Times New Roman" panose="02020603050405020304" pitchFamily="18" charset="0"/>
                        </a:rPr>
                        <m:t>h</m:t>
                      </m:r>
                      <m:r>
                        <a:rPr lang="en-US" altLang="zh-CN" sz="3600" i="1" smtClean="0">
                          <a:solidFill>
                            <a:schemeClr val="accent5">
                              <a:lumMod val="50000"/>
                            </a:schemeClr>
                          </a:solidFill>
                          <a:latin typeface="Cambria Math" panose="02040503050406030204" pitchFamily="18" charset="0"/>
                          <a:cs typeface="Times New Roman" panose="02020603050405020304" pitchFamily="18" charset="0"/>
                        </a:rPr>
                        <m:t>(</m:t>
                      </m:r>
                      <m: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t>𝑐</m:t>
                      </m:r>
                      <m:r>
                        <a:rPr lang="en-US" altLang="zh-CN" sz="3600" i="1">
                          <a:solidFill>
                            <a:schemeClr val="accent5">
                              <a:lumMod val="50000"/>
                            </a:schemeClr>
                          </a:solidFill>
                          <a:latin typeface="Cambria Math" panose="02040503050406030204" pitchFamily="18" charset="0"/>
                          <a:cs typeface="Times New Roman" panose="02020603050405020304" pitchFamily="18" charset="0"/>
                        </a:rPr>
                        <m:t>)</m:t>
                      </m:r>
                    </m:oMath>
                  </m:oMathPara>
                </a14:m>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Choice>
        <mc:Fallback>
          <p:sp>
            <p:nvSpPr>
              <p:cNvPr id="258" name="矩形 257"/>
              <p:cNvSpPr>
                <a:spLocks noRot="1" noChangeAspect="1" noMove="1" noResize="1" noEditPoints="1" noAdjustHandles="1" noChangeArrowheads="1" noChangeShapeType="1" noTextEdit="1"/>
              </p:cNvSpPr>
              <p:nvPr/>
            </p:nvSpPr>
            <p:spPr>
              <a:xfrm>
                <a:off x="6646864" y="28788021"/>
                <a:ext cx="1147776" cy="838200"/>
              </a:xfrm>
              <a:prstGeom prst="rect">
                <a:avLst/>
              </a:prstGeom>
              <a:blipFill>
                <a:blip r:embed="rId16"/>
                <a:stretch>
                  <a:fillRect/>
                </a:stretch>
              </a:blipFill>
            </p:spPr>
            <p:txBody>
              <a:bodyPr/>
              <a:lstStyle/>
              <a:p>
                <a:r>
                  <a:rPr lang="zh-CN" altLang="en-US">
                    <a:noFill/>
                  </a:rPr>
                  <a:t> </a:t>
                </a:r>
              </a:p>
            </p:txBody>
          </p:sp>
        </mc:Fallback>
      </mc:AlternateContent>
      <p:sp>
        <p:nvSpPr>
          <p:cNvPr id="259" name="矩形 258"/>
          <p:cNvSpPr/>
          <p:nvPr/>
        </p:nvSpPr>
        <p:spPr>
          <a:xfrm>
            <a:off x="7794640" y="31793629"/>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0" name="矩形 259"/>
          <p:cNvSpPr/>
          <p:nvPr/>
        </p:nvSpPr>
        <p:spPr>
          <a:xfrm>
            <a:off x="5513274" y="31793629"/>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1" name="矩形 260"/>
          <p:cNvSpPr/>
          <p:nvPr/>
        </p:nvSpPr>
        <p:spPr>
          <a:xfrm>
            <a:off x="4365498" y="31793629"/>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2" name="矩形 261"/>
          <p:cNvSpPr/>
          <p:nvPr/>
        </p:nvSpPr>
        <p:spPr>
          <a:xfrm>
            <a:off x="3217722" y="31793629"/>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3" name="矩形 262"/>
          <p:cNvSpPr/>
          <p:nvPr/>
        </p:nvSpPr>
        <p:spPr>
          <a:xfrm>
            <a:off x="8942416" y="31793629"/>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4" name="矩形 263"/>
          <p:cNvSpPr/>
          <p:nvPr/>
        </p:nvSpPr>
        <p:spPr>
          <a:xfrm>
            <a:off x="10090192" y="31793629"/>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5" name="矩形 264"/>
          <p:cNvSpPr/>
          <p:nvPr/>
        </p:nvSpPr>
        <p:spPr>
          <a:xfrm>
            <a:off x="11237968" y="31793629"/>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6" name="矩形 265"/>
          <p:cNvSpPr/>
          <p:nvPr/>
        </p:nvSpPr>
        <p:spPr>
          <a:xfrm>
            <a:off x="6646864" y="31793629"/>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7" name="矩形 266"/>
          <p:cNvSpPr/>
          <p:nvPr/>
        </p:nvSpPr>
        <p:spPr>
          <a:xfrm>
            <a:off x="7795362" y="32791575"/>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8" name="矩形 267"/>
          <p:cNvSpPr/>
          <p:nvPr/>
        </p:nvSpPr>
        <p:spPr>
          <a:xfrm>
            <a:off x="5513996" y="32791575"/>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69" name="矩形 268"/>
          <p:cNvSpPr/>
          <p:nvPr/>
        </p:nvSpPr>
        <p:spPr>
          <a:xfrm>
            <a:off x="4366220" y="32791575"/>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70" name="矩形 269"/>
              <p:cNvSpPr/>
              <p:nvPr/>
            </p:nvSpPr>
            <p:spPr>
              <a:xfrm>
                <a:off x="3218444" y="32791575"/>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14:m>
                  <m:oMathPara xmlns:m="http://schemas.openxmlformats.org/officeDocument/2006/math">
                    <m:oMathParaPr>
                      <m:jc m:val="centerGroup"/>
                    </m:oMathParaPr>
                    <m:oMath xmlns:m="http://schemas.openxmlformats.org/officeDocument/2006/math">
                      <m:sSub>
                        <m:sSubPr>
                          <m:ctrlP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ctrlPr>
                        </m:sSubPr>
                        <m:e>
                          <m: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t>𝑝</m:t>
                          </m:r>
                        </m:e>
                        <m:sub>
                          <m:r>
                            <a:rPr lang="en-US" altLang="zh-CN" sz="3600" b="0" i="1" smtClean="0">
                              <a:solidFill>
                                <a:schemeClr val="accent5">
                                  <a:lumMod val="50000"/>
                                </a:schemeClr>
                              </a:solidFill>
                              <a:latin typeface="Cambria Math" panose="02040503050406030204" pitchFamily="18" charset="0"/>
                              <a:cs typeface="Times New Roman" panose="02020603050405020304" pitchFamily="18" charset="0"/>
                            </a:rPr>
                            <m:t>𝑅</m:t>
                          </m:r>
                        </m:sub>
                      </m:sSub>
                    </m:oMath>
                  </m:oMathPara>
                </a14:m>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Choice>
        <mc:Fallback>
          <p:sp>
            <p:nvSpPr>
              <p:cNvPr id="270" name="矩形 269"/>
              <p:cNvSpPr>
                <a:spLocks noRot="1" noChangeAspect="1" noMove="1" noResize="1" noEditPoints="1" noAdjustHandles="1" noChangeArrowheads="1" noChangeShapeType="1" noTextEdit="1"/>
              </p:cNvSpPr>
              <p:nvPr/>
            </p:nvSpPr>
            <p:spPr>
              <a:xfrm>
                <a:off x="3218444" y="32791575"/>
                <a:ext cx="1147776" cy="838200"/>
              </a:xfrm>
              <a:prstGeom prst="rect">
                <a:avLst/>
              </a:prstGeom>
              <a:blipFill>
                <a:blip r:embed="rId17"/>
                <a:stretch>
                  <a:fillRect/>
                </a:stretch>
              </a:blipFill>
            </p:spPr>
            <p:txBody>
              <a:bodyPr/>
              <a:lstStyle/>
              <a:p>
                <a:r>
                  <a:rPr lang="zh-CN" altLang="en-US">
                    <a:noFill/>
                  </a:rPr>
                  <a:t> </a:t>
                </a:r>
              </a:p>
            </p:txBody>
          </p:sp>
        </mc:Fallback>
      </mc:AlternateContent>
      <p:sp>
        <p:nvSpPr>
          <p:cNvPr id="271" name="矩形 270"/>
          <p:cNvSpPr/>
          <p:nvPr/>
        </p:nvSpPr>
        <p:spPr>
          <a:xfrm>
            <a:off x="8943138" y="32791575"/>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72" name="矩形 271"/>
          <p:cNvSpPr/>
          <p:nvPr/>
        </p:nvSpPr>
        <p:spPr>
          <a:xfrm>
            <a:off x="10090914" y="32791575"/>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73" name="矩形 272"/>
          <p:cNvSpPr/>
          <p:nvPr/>
        </p:nvSpPr>
        <p:spPr>
          <a:xfrm>
            <a:off x="11238690" y="32791575"/>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274" name="矩形 273"/>
          <p:cNvSpPr/>
          <p:nvPr/>
        </p:nvSpPr>
        <p:spPr>
          <a:xfrm>
            <a:off x="6647586" y="32791575"/>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5" name="Text Placeholder 333"/>
              <p:cNvSpPr>
                <a:spLocks noGrp="1"/>
              </p:cNvSpPr>
              <p:nvPr>
                <p:ph type="body" sz="quarter" idx="10"/>
              </p:nvPr>
            </p:nvSpPr>
            <p:spPr>
              <a:xfrm>
                <a:off x="6085897" y="27454387"/>
                <a:ext cx="2269709" cy="883014"/>
              </a:xfrm>
            </p:spPr>
            <p: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𝑆</m:t>
                      </m:r>
                    </m:oMath>
                  </m:oMathPara>
                </a14:m>
                <a:endParaRPr lang="en-US" dirty="0"/>
              </a:p>
            </p:txBody>
          </p:sp>
        </mc:Choice>
        <mc:Fallback xmlns="">
          <p:sp>
            <p:nvSpPr>
              <p:cNvPr id="275" name="Text Placeholder 333"/>
              <p:cNvSpPr>
                <a:spLocks noGrp="1" noRot="1" noChangeAspect="1" noMove="1" noResize="1" noEditPoints="1" noAdjustHandles="1" noChangeArrowheads="1" noChangeShapeType="1" noTextEdit="1"/>
              </p:cNvSpPr>
              <p:nvPr>
                <p:ph type="body" sz="quarter" idx="10"/>
              </p:nvPr>
            </p:nvSpPr>
            <p:spPr>
              <a:xfrm>
                <a:off x="6085897" y="27454387"/>
                <a:ext cx="2269709" cy="883014"/>
              </a:xfrm>
              <a:blipFill>
                <a:blip r:embed="rId18"/>
                <a:stretch>
                  <a:fillRect/>
                </a:stretch>
              </a:blipFill>
            </p:spPr>
            <p:txBody>
              <a:bodyPr/>
              <a:lstStyle/>
              <a:p>
                <a:r>
                  <a:rPr lang="zh-CN" altLang="en-US">
                    <a:noFill/>
                  </a:rPr>
                  <a:t> </a:t>
                </a:r>
              </a:p>
            </p:txBody>
          </p:sp>
        </mc:Fallback>
      </mc:AlternateContent>
      <p:cxnSp>
        <p:nvCxnSpPr>
          <p:cNvPr id="276" name="直接箭头连接符 275"/>
          <p:cNvCxnSpPr/>
          <p:nvPr/>
        </p:nvCxnSpPr>
        <p:spPr>
          <a:xfrm>
            <a:off x="7220752" y="28125336"/>
            <a:ext cx="0" cy="641167"/>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8" name="Text Placeholder 333"/>
              <p:cNvSpPr>
                <a:spLocks noGrp="1"/>
              </p:cNvSpPr>
              <p:nvPr>
                <p:ph type="body" sz="quarter" idx="10"/>
              </p:nvPr>
            </p:nvSpPr>
            <p:spPr>
              <a:xfrm>
                <a:off x="657151" y="30773509"/>
                <a:ext cx="2269709" cy="883014"/>
              </a:xfrm>
            </p:spPr>
            <p: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𝑅</m:t>
                      </m:r>
                    </m:oMath>
                  </m:oMathPara>
                </a14:m>
                <a:endParaRPr lang="en-US" dirty="0"/>
              </a:p>
            </p:txBody>
          </p:sp>
        </mc:Choice>
        <mc:Fallback xmlns="">
          <p:sp>
            <p:nvSpPr>
              <p:cNvPr id="278" name="Text Placeholder 333"/>
              <p:cNvSpPr>
                <a:spLocks noGrp="1" noRot="1" noChangeAspect="1" noMove="1" noResize="1" noEditPoints="1" noAdjustHandles="1" noChangeArrowheads="1" noChangeShapeType="1" noTextEdit="1"/>
              </p:cNvSpPr>
              <p:nvPr>
                <p:ph type="body" sz="quarter" idx="10"/>
              </p:nvPr>
            </p:nvSpPr>
            <p:spPr>
              <a:xfrm>
                <a:off x="657151" y="30773509"/>
                <a:ext cx="2269709" cy="883014"/>
              </a:xfrm>
              <a:blipFill>
                <a:blip r:embed="rId19"/>
                <a:stretch>
                  <a:fillRect/>
                </a:stretch>
              </a:blipFill>
            </p:spPr>
            <p:txBody>
              <a:bodyPr/>
              <a:lstStyle/>
              <a:p>
                <a:r>
                  <a:rPr lang="zh-CN" altLang="en-US">
                    <a:noFill/>
                  </a:rPr>
                  <a:t> </a:t>
                </a:r>
              </a:p>
            </p:txBody>
          </p:sp>
        </mc:Fallback>
      </mc:AlternateContent>
      <p:cxnSp>
        <p:nvCxnSpPr>
          <p:cNvPr id="279" name="直接连接符 278"/>
          <p:cNvCxnSpPr>
            <a:stCxn id="246" idx="1"/>
          </p:cNvCxnSpPr>
          <p:nvPr/>
        </p:nvCxnSpPr>
        <p:spPr>
          <a:xfrm flipH="1" flipV="1">
            <a:off x="2602214" y="31212158"/>
            <a:ext cx="615508" cy="2858"/>
          </a:xfrm>
          <a:prstGeom prst="line">
            <a:avLst/>
          </a:prstGeom>
          <a:ln>
            <a:solidFill>
              <a:schemeClr val="accent5">
                <a:lumMod val="50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282" name="直接箭头连接符 281"/>
          <p:cNvCxnSpPr/>
          <p:nvPr/>
        </p:nvCxnSpPr>
        <p:spPr>
          <a:xfrm>
            <a:off x="7220751" y="31218075"/>
            <a:ext cx="0" cy="297309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4" name="Text Placeholder 333"/>
              <p:cNvSpPr>
                <a:spLocks noGrp="1"/>
              </p:cNvSpPr>
              <p:nvPr>
                <p:ph type="body" sz="quarter" idx="10"/>
              </p:nvPr>
            </p:nvSpPr>
            <p:spPr>
              <a:xfrm>
                <a:off x="5681791" y="34077703"/>
                <a:ext cx="3077922" cy="791609"/>
              </a:xfrm>
            </p:spPr>
            <p:txBody>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m:t>
                      </m:r>
                      <m:r>
                        <m:rPr>
                          <m:sty m:val="p"/>
                        </m:rPr>
                        <a:rPr lang="en-US" b="0" i="0" smtClean="0">
                          <a:latin typeface="Cambria Math" panose="02040503050406030204" pitchFamily="18" charset="0"/>
                        </a:rPr>
                        <m:t>Output</m:t>
                      </m:r>
                    </m:oMath>
                  </m:oMathPara>
                </a14:m>
                <a:endParaRPr lang="en-US" dirty="0"/>
              </a:p>
            </p:txBody>
          </p:sp>
        </mc:Choice>
        <mc:Fallback xmlns="">
          <p:sp>
            <p:nvSpPr>
              <p:cNvPr id="284" name="Text Placeholder 333"/>
              <p:cNvSpPr>
                <a:spLocks noGrp="1" noRot="1" noChangeAspect="1" noMove="1" noResize="1" noEditPoints="1" noAdjustHandles="1" noChangeArrowheads="1" noChangeShapeType="1" noTextEdit="1"/>
              </p:cNvSpPr>
              <p:nvPr>
                <p:ph type="body" sz="quarter" idx="10"/>
              </p:nvPr>
            </p:nvSpPr>
            <p:spPr>
              <a:xfrm>
                <a:off x="5681791" y="34077703"/>
                <a:ext cx="3077922" cy="791609"/>
              </a:xfrm>
              <a:blipFill>
                <a:blip r:embed="rId20"/>
                <a:stretch>
                  <a:fillRect/>
                </a:stretch>
              </a:blipFill>
            </p:spPr>
            <p:txBody>
              <a:bodyPr/>
              <a:lstStyle/>
              <a:p>
                <a:r>
                  <a:rPr lang="zh-CN" altLang="en-US">
                    <a:noFill/>
                  </a:rPr>
                  <a:t> </a:t>
                </a:r>
              </a:p>
            </p:txBody>
          </p:sp>
        </mc:Fallback>
      </mc:AlternateContent>
      <p:sp>
        <p:nvSpPr>
          <p:cNvPr id="285" name="Text Placeholder 334"/>
          <p:cNvSpPr>
            <a:spLocks noGrp="1"/>
          </p:cNvSpPr>
          <p:nvPr>
            <p:ph type="body" sz="quarter" idx="11"/>
          </p:nvPr>
        </p:nvSpPr>
        <p:spPr>
          <a:xfrm>
            <a:off x="623692" y="36016477"/>
            <a:ext cx="14287866" cy="1104181"/>
          </a:xfrm>
        </p:spPr>
        <p:txBody>
          <a:bodyPr/>
          <a:lstStyle/>
          <a:p>
            <a:r>
              <a:rPr lang="en-US" sz="6000" dirty="0" smtClean="0"/>
              <a:t>Challenge</a:t>
            </a:r>
            <a:endParaRPr lang="en-US" sz="6000" dirty="0"/>
          </a:p>
        </p:txBody>
      </p:sp>
      <p:sp>
        <p:nvSpPr>
          <p:cNvPr id="286" name="Text Placeholder 333"/>
          <p:cNvSpPr>
            <a:spLocks noGrp="1"/>
          </p:cNvSpPr>
          <p:nvPr>
            <p:ph type="body" sz="quarter" idx="10"/>
          </p:nvPr>
        </p:nvSpPr>
        <p:spPr>
          <a:xfrm>
            <a:off x="618048" y="37003668"/>
            <a:ext cx="14299153" cy="3295982"/>
          </a:xfrm>
        </p:spPr>
        <p:txBody>
          <a:bodyPr/>
          <a:lstStyle/>
          <a:p>
            <a:pPr marL="571500" indent="-571500">
              <a:buFont typeface="Arial" panose="020B0604020202020204" pitchFamily="34" charset="0"/>
              <a:buChar char="•"/>
            </a:pPr>
            <a:r>
              <a:rPr lang="en-US" sz="4400" dirty="0" smtClean="0"/>
              <a:t>All heavy hitter information is needed to decide the configuration of each cube.</a:t>
            </a:r>
          </a:p>
          <a:p>
            <a:pPr marL="571500" indent="-571500">
              <a:buFont typeface="Arial" panose="020B0604020202020204" pitchFamily="34" charset="0"/>
              <a:buChar char="•"/>
            </a:pPr>
            <a:r>
              <a:rPr lang="en-US" sz="4400" dirty="0" smtClean="0"/>
              <a:t>The heavy hitter set may change throughout the stream processing.</a:t>
            </a:r>
            <a:endParaRPr lang="en-US" sz="3600" dirty="0"/>
          </a:p>
        </p:txBody>
      </p:sp>
      <p:pic>
        <p:nvPicPr>
          <p:cNvPr id="97" name="图片 96"/>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844530" y="35733802"/>
            <a:ext cx="5875529" cy="4564776"/>
          </a:xfrm>
          <a:prstGeom prst="rect">
            <a:avLst/>
          </a:prstGeom>
        </p:spPr>
      </p:pic>
      <p:pic>
        <p:nvPicPr>
          <p:cNvPr id="98" name="图片 9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2848292" y="35733802"/>
            <a:ext cx="5875529" cy="4564776"/>
          </a:xfrm>
          <a:prstGeom prst="rect">
            <a:avLst/>
          </a:prstGeom>
        </p:spPr>
      </p:pic>
      <p:pic>
        <p:nvPicPr>
          <p:cNvPr id="99" name="图片 9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844530" y="30227763"/>
            <a:ext cx="5875529" cy="4564776"/>
          </a:xfrm>
          <a:prstGeom prst="rect">
            <a:avLst/>
          </a:prstGeom>
        </p:spPr>
      </p:pic>
      <p:pic>
        <p:nvPicPr>
          <p:cNvPr id="100" name="图片 9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2848292" y="30227763"/>
            <a:ext cx="5875529" cy="4564776"/>
          </a:xfrm>
          <a:prstGeom prst="rect">
            <a:avLst/>
          </a:prstGeom>
        </p:spPr>
      </p:pic>
      <p:sp>
        <p:nvSpPr>
          <p:cNvPr id="291" name="Text Placeholder 334"/>
          <p:cNvSpPr>
            <a:spLocks noGrp="1"/>
          </p:cNvSpPr>
          <p:nvPr>
            <p:ph type="body" sz="quarter" idx="11"/>
          </p:nvPr>
        </p:nvSpPr>
        <p:spPr>
          <a:xfrm>
            <a:off x="15227644" y="6695079"/>
            <a:ext cx="14287866" cy="1104181"/>
          </a:xfrm>
        </p:spPr>
        <p:txBody>
          <a:bodyPr/>
          <a:lstStyle/>
          <a:p>
            <a:r>
              <a:rPr lang="en-US" sz="6000" dirty="0" smtClean="0"/>
              <a:t>System Architecture</a:t>
            </a:r>
            <a:endParaRPr lang="en-US" sz="6000" dirty="0"/>
          </a:p>
        </p:txBody>
      </p:sp>
      <mc:AlternateContent xmlns:mc="http://schemas.openxmlformats.org/markup-compatibility/2006" xmlns:a14="http://schemas.microsoft.com/office/drawing/2010/main">
        <mc:Choice Requires="a14">
          <p:sp>
            <p:nvSpPr>
              <p:cNvPr id="294" name="Text Placeholder 333"/>
              <p:cNvSpPr>
                <a:spLocks noGrp="1"/>
              </p:cNvSpPr>
              <p:nvPr>
                <p:ph type="body" sz="quarter" idx="10"/>
              </p:nvPr>
            </p:nvSpPr>
            <p:spPr>
              <a:xfrm>
                <a:off x="18569964" y="7805136"/>
                <a:ext cx="2793720" cy="1934152"/>
              </a:xfrm>
              <a:prstGeom prst="ellipse">
                <a:avLst/>
              </a:prstGeom>
              <a:ln/>
            </p:spPr>
            <p:style>
              <a:lnRef idx="2">
                <a:schemeClr val="accent2"/>
              </a:lnRef>
              <a:fillRef idx="1">
                <a:schemeClr val="lt1"/>
              </a:fillRef>
              <a:effectRef idx="0">
                <a:schemeClr val="accent2"/>
              </a:effectRef>
              <a:fontRef idx="minor">
                <a:schemeClr val="dk1"/>
              </a:fontRef>
            </p:style>
            <p:txBody>
              <a:bodyPr/>
              <a:lstStyle/>
              <a:p>
                <a:pPr algn="ctr"/>
                <a:r>
                  <a:rPr lang="en-US" sz="3600" dirty="0" smtClean="0">
                    <a:latin typeface="Cambria Math" panose="02040503050406030204" pitchFamily="18" charset="0"/>
                  </a:rPr>
                  <a:t>Stream</a:t>
                </a:r>
                <a:endParaRPr lang="en-US" sz="3600" b="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m:oMathPara>
                </a14:m>
                <a:endParaRPr lang="en-US" sz="2400" dirty="0"/>
              </a:p>
            </p:txBody>
          </p:sp>
        </mc:Choice>
        <mc:Fallback xmlns="">
          <p:sp>
            <p:nvSpPr>
              <p:cNvPr id="294" name="Text Placeholder 333"/>
              <p:cNvSpPr>
                <a:spLocks noGrp="1" noRot="1" noChangeAspect="1" noMove="1" noResize="1" noEditPoints="1" noAdjustHandles="1" noChangeArrowheads="1" noChangeShapeType="1" noTextEdit="1"/>
              </p:cNvSpPr>
              <p:nvPr>
                <p:ph type="body" sz="quarter" idx="10"/>
              </p:nvPr>
            </p:nvSpPr>
            <p:spPr>
              <a:xfrm>
                <a:off x="18569964" y="7805136"/>
                <a:ext cx="2793720" cy="1934152"/>
              </a:xfrm>
              <a:prstGeom prst="ellipse">
                <a:avLst/>
              </a:prstGeom>
              <a:blipFill>
                <a:blip r:embed="rId25"/>
                <a:stretch>
                  <a:fillRect/>
                </a:stretch>
              </a:blipFill>
              <a:ln/>
            </p:spPr>
            <p:txBody>
              <a:bodyPr/>
              <a:lstStyle/>
              <a:p>
                <a:r>
                  <a:rPr lang="zh-CN" altLang="en-US">
                    <a:noFill/>
                  </a:rPr>
                  <a:t> </a:t>
                </a:r>
              </a:p>
            </p:txBody>
          </p:sp>
        </mc:Fallback>
      </mc:AlternateContent>
      <p:cxnSp>
        <p:nvCxnSpPr>
          <p:cNvPr id="119" name="直接箭头连接符 118"/>
          <p:cNvCxnSpPr>
            <a:stCxn id="294" idx="5"/>
            <a:endCxn id="305" idx="0"/>
          </p:cNvCxnSpPr>
          <p:nvPr/>
        </p:nvCxnSpPr>
        <p:spPr>
          <a:xfrm>
            <a:off x="20954553" y="9456038"/>
            <a:ext cx="1417024" cy="405319"/>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a:stCxn id="313" idx="3"/>
            <a:endCxn id="305" idx="0"/>
          </p:cNvCxnSpPr>
          <p:nvPr/>
        </p:nvCxnSpPr>
        <p:spPr>
          <a:xfrm flipH="1">
            <a:off x="22371577" y="9456038"/>
            <a:ext cx="1510597" cy="40531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5" name="Text Placeholder 333"/>
          <p:cNvSpPr>
            <a:spLocks noGrp="1"/>
          </p:cNvSpPr>
          <p:nvPr>
            <p:ph type="body" sz="quarter" idx="10"/>
          </p:nvPr>
        </p:nvSpPr>
        <p:spPr>
          <a:xfrm>
            <a:off x="21249251" y="9861357"/>
            <a:ext cx="2244651" cy="1099762"/>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a:lstStyle/>
          <a:p>
            <a:pPr algn="ctr"/>
            <a:r>
              <a:rPr lang="en-US" altLang="zh-CN" sz="4400" dirty="0" smtClean="0"/>
              <a:t>Source</a:t>
            </a:r>
            <a:endParaRPr lang="en-US" sz="3600" dirty="0"/>
          </a:p>
        </p:txBody>
      </p:sp>
      <mc:AlternateContent xmlns:mc="http://schemas.openxmlformats.org/markup-compatibility/2006" xmlns:a14="http://schemas.microsoft.com/office/drawing/2010/main">
        <mc:Choice Requires="a14">
          <p:sp>
            <p:nvSpPr>
              <p:cNvPr id="313" name="Text Placeholder 333"/>
              <p:cNvSpPr>
                <a:spLocks noGrp="1"/>
              </p:cNvSpPr>
              <p:nvPr>
                <p:ph type="body" sz="quarter" idx="10"/>
              </p:nvPr>
            </p:nvSpPr>
            <p:spPr>
              <a:xfrm>
                <a:off x="23473043" y="7805136"/>
                <a:ext cx="2793720" cy="1934152"/>
              </a:xfrm>
              <a:prstGeom prst="ellipse">
                <a:avLst/>
              </a:prstGeom>
              <a:ln/>
            </p:spPr>
            <p:style>
              <a:lnRef idx="2">
                <a:schemeClr val="accent6"/>
              </a:lnRef>
              <a:fillRef idx="1">
                <a:schemeClr val="lt1"/>
              </a:fillRef>
              <a:effectRef idx="0">
                <a:schemeClr val="accent6"/>
              </a:effectRef>
              <a:fontRef idx="minor">
                <a:schemeClr val="dk1"/>
              </a:fontRef>
            </p:style>
            <p:txBody>
              <a:bodyPr/>
              <a:lstStyle/>
              <a:p>
                <a:pPr lvl="0" algn="ctr"/>
                <a:r>
                  <a:rPr lang="en-US" altLang="zh-CN" sz="3600" dirty="0" smtClean="0">
                    <a:solidFill>
                      <a:srgbClr val="4472C4">
                        <a:lumMod val="50000"/>
                      </a:srgbClr>
                    </a:solidFill>
                    <a:latin typeface="Cambria Math" panose="02040503050406030204" pitchFamily="18" charset="0"/>
                  </a:rPr>
                  <a:t>Stream</a:t>
                </a:r>
                <a:endParaRPr lang="en-US" altLang="zh-CN" sz="2400" dirty="0" smtClean="0">
                  <a:solidFill>
                    <a:srgbClr val="4472C4">
                      <a:lumMod val="50000"/>
                    </a:srgbClr>
                  </a:solidFill>
                  <a:latin typeface="Cambria Math" panose="02040503050406030204" pitchFamily="18" charset="0"/>
                </a:endParaRPr>
              </a:p>
              <a:p>
                <a:pPr lvl="0"/>
                <a14:m>
                  <m:oMathPara xmlns:m="http://schemas.openxmlformats.org/officeDocument/2006/math">
                    <m:oMathParaPr>
                      <m:jc m:val="centerGroup"/>
                    </m:oMathParaPr>
                    <m:oMath xmlns:m="http://schemas.openxmlformats.org/officeDocument/2006/math">
                      <m:r>
                        <a:rPr lang="en-US" altLang="zh-CN" sz="2400" b="0" i="1" smtClean="0">
                          <a:solidFill>
                            <a:srgbClr val="4472C4">
                              <a:lumMod val="50000"/>
                            </a:srgbClr>
                          </a:solidFill>
                          <a:latin typeface="Cambria Math" panose="02040503050406030204" pitchFamily="18" charset="0"/>
                        </a:rPr>
                        <m:t>𝑆</m:t>
                      </m:r>
                      <m:r>
                        <a:rPr lang="en-US" altLang="zh-CN" sz="2400" i="1">
                          <a:solidFill>
                            <a:srgbClr val="4472C4">
                              <a:lumMod val="50000"/>
                            </a:srgbClr>
                          </a:solidFill>
                          <a:latin typeface="Cambria Math" panose="02040503050406030204" pitchFamily="18" charset="0"/>
                        </a:rPr>
                        <m:t>=(</m:t>
                      </m:r>
                      <m:r>
                        <a:rPr lang="en-US" altLang="zh-CN" sz="2400" b="0" i="1" smtClean="0">
                          <a:solidFill>
                            <a:srgbClr val="4472C4">
                              <a:lumMod val="50000"/>
                            </a:srgbClr>
                          </a:solidFill>
                          <a:latin typeface="Cambria Math" panose="02040503050406030204" pitchFamily="18" charset="0"/>
                        </a:rPr>
                        <m:t>𝐵</m:t>
                      </m:r>
                      <m:r>
                        <a:rPr lang="en-US" altLang="zh-CN" sz="2400" i="1">
                          <a:solidFill>
                            <a:srgbClr val="4472C4">
                              <a:lumMod val="50000"/>
                            </a:srgbClr>
                          </a:solidFill>
                          <a:latin typeface="Cambria Math" panose="02040503050406030204" pitchFamily="18" charset="0"/>
                        </a:rPr>
                        <m:t>,</m:t>
                      </m:r>
                      <m:r>
                        <a:rPr lang="en-US" altLang="zh-CN" sz="2400" b="0" i="1" smtClean="0">
                          <a:solidFill>
                            <a:srgbClr val="4472C4">
                              <a:lumMod val="50000"/>
                            </a:srgbClr>
                          </a:solidFill>
                          <a:latin typeface="Cambria Math" panose="02040503050406030204" pitchFamily="18" charset="0"/>
                        </a:rPr>
                        <m:t>𝐶</m:t>
                      </m:r>
                      <m:r>
                        <a:rPr lang="en-US" altLang="zh-CN" sz="2400" i="1">
                          <a:solidFill>
                            <a:srgbClr val="4472C4">
                              <a:lumMod val="50000"/>
                            </a:srgbClr>
                          </a:solidFill>
                          <a:latin typeface="Cambria Math" panose="02040503050406030204" pitchFamily="18" charset="0"/>
                        </a:rPr>
                        <m:t>)</m:t>
                      </m:r>
                    </m:oMath>
                  </m:oMathPara>
                </a14:m>
                <a:endParaRPr lang="en-US" altLang="zh-CN" sz="2400" dirty="0">
                  <a:solidFill>
                    <a:srgbClr val="4472C4">
                      <a:lumMod val="50000"/>
                    </a:srgbClr>
                  </a:solidFill>
                </a:endParaRPr>
              </a:p>
            </p:txBody>
          </p:sp>
        </mc:Choice>
        <mc:Fallback xmlns="">
          <p:sp>
            <p:nvSpPr>
              <p:cNvPr id="313" name="Text Placeholder 333"/>
              <p:cNvSpPr>
                <a:spLocks noGrp="1" noRot="1" noChangeAspect="1" noMove="1" noResize="1" noEditPoints="1" noAdjustHandles="1" noChangeArrowheads="1" noChangeShapeType="1" noTextEdit="1"/>
              </p:cNvSpPr>
              <p:nvPr>
                <p:ph type="body" sz="quarter" idx="10"/>
              </p:nvPr>
            </p:nvSpPr>
            <p:spPr>
              <a:xfrm>
                <a:off x="23473043" y="7805136"/>
                <a:ext cx="2793720" cy="1934152"/>
              </a:xfrm>
              <a:prstGeom prst="ellipse">
                <a:avLst/>
              </a:prstGeom>
              <a:blipFill>
                <a:blip r:embed="rId26"/>
                <a:stretch>
                  <a:fillRect/>
                </a:stretch>
              </a:blipFill>
              <a:ln/>
            </p:spPr>
            <p:txBody>
              <a:bodyPr/>
              <a:lstStyle/>
              <a:p>
                <a:r>
                  <a:rPr lang="zh-CN" altLang="en-US">
                    <a:noFill/>
                  </a:rPr>
                  <a:t> </a:t>
                </a:r>
              </a:p>
            </p:txBody>
          </p:sp>
        </mc:Fallback>
      </mc:AlternateContent>
      <p:cxnSp>
        <p:nvCxnSpPr>
          <p:cNvPr id="187" name="直接箭头连接符 186"/>
          <p:cNvCxnSpPr>
            <a:stCxn id="305" idx="3"/>
          </p:cNvCxnSpPr>
          <p:nvPr/>
        </p:nvCxnSpPr>
        <p:spPr>
          <a:xfrm>
            <a:off x="23493902" y="10411238"/>
            <a:ext cx="2197374" cy="4688"/>
          </a:xfrm>
          <a:prstGeom prst="straightConnector1">
            <a:avLst/>
          </a:prstGeom>
          <a:ln>
            <a:solidFill>
              <a:srgbClr val="002060"/>
            </a:solidFill>
            <a:tailEnd type="none"/>
          </a:ln>
        </p:spPr>
        <p:style>
          <a:lnRef idx="1">
            <a:schemeClr val="accent1"/>
          </a:lnRef>
          <a:fillRef idx="0">
            <a:schemeClr val="accent1"/>
          </a:fillRef>
          <a:effectRef idx="0">
            <a:schemeClr val="accent1"/>
          </a:effectRef>
          <a:fontRef idx="minor">
            <a:schemeClr val="tx1"/>
          </a:fontRef>
        </p:style>
      </p:cxnSp>
      <p:cxnSp>
        <p:nvCxnSpPr>
          <p:cNvPr id="386" name="直接箭头连接符 385"/>
          <p:cNvCxnSpPr/>
          <p:nvPr/>
        </p:nvCxnSpPr>
        <p:spPr>
          <a:xfrm>
            <a:off x="25691276" y="10415925"/>
            <a:ext cx="0" cy="115878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3" name="圆角矩形 192"/>
              <p:cNvSpPr/>
              <p:nvPr/>
            </p:nvSpPr>
            <p:spPr>
              <a:xfrm>
                <a:off x="23776751" y="11574707"/>
                <a:ext cx="3829050" cy="4158437"/>
              </a:xfrm>
              <a:prstGeom prst="roundRect">
                <a:avLst/>
              </a:prstGeom>
              <a:ln>
                <a:solidFill>
                  <a:schemeClr val="accent5">
                    <a:lumMod val="50000"/>
                  </a:schemeClr>
                </a:solidFill>
              </a:ln>
            </p:spPr>
            <p:style>
              <a:lnRef idx="2">
                <a:schemeClr val="accent1"/>
              </a:lnRef>
              <a:fillRef idx="1">
                <a:schemeClr val="lt1"/>
              </a:fillRef>
              <a:effectRef idx="0">
                <a:schemeClr val="accent1"/>
              </a:effectRef>
              <a:fontRef idx="minor">
                <a:schemeClr val="dk1"/>
              </a:fontRef>
            </p:style>
            <p:txBody>
              <a:bodyPr rtlCol="0" anchor="t" anchorCtr="1"/>
              <a:lstStyle/>
              <a:p>
                <a:pPr algn="ctr"/>
                <a:r>
                  <a:rPr lang="en-US" altLang="zh-CN" sz="2800" dirty="0" smtClean="0">
                    <a:solidFill>
                      <a:schemeClr val="accent5">
                        <a:lumMod val="50000"/>
                      </a:schemeClr>
                    </a:solidFill>
                  </a:rPr>
                  <a:t>Heavy Hitter Tracking</a:t>
                </a:r>
              </a:p>
              <a:p>
                <a:pPr algn="ctr"/>
                <a:endParaRPr lang="en-US" altLang="zh-CN" sz="1400" dirty="0">
                  <a:solidFill>
                    <a:schemeClr val="accent5">
                      <a:lumMod val="50000"/>
                    </a:schemeClr>
                  </a:solidFill>
                </a:endParaRPr>
              </a:p>
              <a:p>
                <a:pPr algn="ct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accent5">
                                  <a:lumMod val="50000"/>
                                </a:schemeClr>
                              </a:solidFill>
                              <a:latin typeface="Cambria Math" panose="02040503050406030204" pitchFamily="18" charset="0"/>
                            </a:rPr>
                          </m:ctrlPr>
                        </m:sSupPr>
                        <m:e>
                          <m:r>
                            <a:rPr lang="en-US" altLang="zh-CN" sz="2400" b="0" i="1" smtClean="0">
                              <a:solidFill>
                                <a:schemeClr val="accent5">
                                  <a:lumMod val="50000"/>
                                </a:schemeClr>
                              </a:solidFill>
                              <a:latin typeface="Cambria Math" panose="02040503050406030204" pitchFamily="18" charset="0"/>
                            </a:rPr>
                            <m:t>𝐵</m:t>
                          </m:r>
                        </m:e>
                        <m:sup>
                          <m:r>
                            <a:rPr lang="en-US" altLang="zh-CN" sz="2400" b="0" i="1" smtClean="0">
                              <a:solidFill>
                                <a:schemeClr val="accent5">
                                  <a:lumMod val="50000"/>
                                </a:schemeClr>
                              </a:solidFill>
                              <a:latin typeface="Cambria Math" panose="02040503050406030204" pitchFamily="18" charset="0"/>
                            </a:rPr>
                            <m:t>𝐻</m:t>
                          </m:r>
                        </m:sup>
                      </m:sSup>
                      <m:r>
                        <a:rPr lang="en-US" altLang="zh-CN" sz="2400" b="0" i="1" smtClean="0">
                          <a:solidFill>
                            <a:schemeClr val="accent5">
                              <a:lumMod val="50000"/>
                            </a:schemeClr>
                          </a:solidFill>
                          <a:latin typeface="Cambria Math" panose="02040503050406030204" pitchFamily="18" charset="0"/>
                        </a:rPr>
                        <m:t>=</m:t>
                      </m:r>
                      <m:d>
                        <m:dPr>
                          <m:begChr m:val="{"/>
                          <m:endChr m:val="}"/>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𝑏</m:t>
                          </m:r>
                          <m:r>
                            <a:rPr lang="en-US" altLang="zh-CN" sz="2400" b="0" i="1" smtClean="0">
                              <a:solidFill>
                                <a:schemeClr val="accent5">
                                  <a:lumMod val="50000"/>
                                </a:schemeClr>
                              </a:solidFill>
                              <a:latin typeface="Cambria Math" panose="02040503050406030204" pitchFamily="18" charset="0"/>
                            </a:rPr>
                            <m:t> | </m:t>
                          </m:r>
                          <m:r>
                            <a:rPr lang="en-US" altLang="zh-CN" sz="2400" b="0" i="1" smtClean="0">
                              <a:solidFill>
                                <a:schemeClr val="accent5">
                                  <a:lumMod val="50000"/>
                                </a:schemeClr>
                              </a:solidFill>
                              <a:latin typeface="Cambria Math" panose="02040503050406030204" pitchFamily="18" charset="0"/>
                            </a:rPr>
                            <m:t>𝐼𝑁</m:t>
                          </m:r>
                          <m:d>
                            <m:dPr>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𝑏</m:t>
                              </m:r>
                            </m:e>
                          </m:d>
                          <m:r>
                            <a:rPr lang="en-US" altLang="zh-CN" sz="2400" b="0" i="1" smtClean="0">
                              <a:solidFill>
                                <a:schemeClr val="accent5">
                                  <a:lumMod val="50000"/>
                                </a:schemeClr>
                              </a:solidFill>
                              <a:latin typeface="Cambria Math" panose="02040503050406030204" pitchFamily="18" charset="0"/>
                            </a:rPr>
                            <m:t>&gt;</m:t>
                          </m:r>
                          <m:f>
                            <m:fPr>
                              <m:ctrlPr>
                                <a:rPr lang="en-US" altLang="zh-CN" sz="2400" b="0" i="1" smtClean="0">
                                  <a:solidFill>
                                    <a:schemeClr val="accent5">
                                      <a:lumMod val="50000"/>
                                    </a:schemeClr>
                                  </a:solidFill>
                                  <a:latin typeface="Cambria Math" panose="02040503050406030204" pitchFamily="18" charset="0"/>
                                </a:rPr>
                              </m:ctrlPr>
                            </m:fPr>
                            <m:num>
                              <m:r>
                                <a:rPr lang="en-US" altLang="zh-CN" sz="2400" b="0" i="1" smtClean="0">
                                  <a:solidFill>
                                    <a:schemeClr val="accent5">
                                      <a:lumMod val="50000"/>
                                    </a:schemeClr>
                                  </a:solidFill>
                                  <a:latin typeface="Cambria Math" panose="02040503050406030204" pitchFamily="18" charset="0"/>
                                </a:rPr>
                                <m:t>𝐼𝑁</m:t>
                              </m:r>
                            </m:num>
                            <m:den>
                              <m:r>
                                <a:rPr lang="en-US" altLang="zh-CN" sz="2400" b="0" i="1" smtClean="0">
                                  <a:solidFill>
                                    <a:schemeClr val="accent5">
                                      <a:lumMod val="50000"/>
                                    </a:schemeClr>
                                  </a:solidFill>
                                  <a:latin typeface="Cambria Math" panose="02040503050406030204" pitchFamily="18" charset="0"/>
                                </a:rPr>
                                <m:t>𝑝</m:t>
                              </m:r>
                            </m:den>
                          </m:f>
                        </m:e>
                      </m:d>
                    </m:oMath>
                  </m:oMathPara>
                </a14:m>
                <a:endParaRPr lang="en-US" altLang="zh-CN" sz="2400" b="0" dirty="0" smtClean="0">
                  <a:solidFill>
                    <a:schemeClr val="accent5">
                      <a:lumMod val="50000"/>
                    </a:schemeClr>
                  </a:solidFill>
                </a:endParaRPr>
              </a:p>
              <a:p>
                <a:r>
                  <a:rPr lang="en-US" altLang="zh-CN" sz="2400" dirty="0" smtClean="0">
                    <a:solidFill>
                      <a:schemeClr val="accent5">
                        <a:lumMod val="50000"/>
                      </a:schemeClr>
                    </a:solidFill>
                  </a:rPr>
                  <a:t>For each Heavy hitter </a:t>
                </a:r>
                <a14:m>
                  <m:oMath xmlns:m="http://schemas.openxmlformats.org/officeDocument/2006/math">
                    <m:r>
                      <a:rPr lang="en-US" altLang="zh-CN" sz="2400" b="0" i="1" smtClean="0">
                        <a:solidFill>
                          <a:schemeClr val="accent5">
                            <a:lumMod val="50000"/>
                          </a:schemeClr>
                        </a:solidFill>
                        <a:latin typeface="Cambria Math" panose="02040503050406030204" pitchFamily="18" charset="0"/>
                      </a:rPr>
                      <m:t>𝑏</m:t>
                    </m:r>
                  </m:oMath>
                </a14:m>
                <a:r>
                  <a:rPr lang="en-US" altLang="zh-CN" sz="2400" b="0" dirty="0" smtClean="0">
                    <a:solidFill>
                      <a:schemeClr val="accent5">
                        <a:lumMod val="50000"/>
                      </a:schemeClr>
                    </a:solidFill>
                  </a:rPr>
                  <a:t>:</a:t>
                </a:r>
              </a:p>
              <a:p>
                <a:pPr/>
                <a14:m>
                  <m:oMathPara xmlns:m="http://schemas.openxmlformats.org/officeDocument/2006/math">
                    <m:oMathParaPr>
                      <m:jc m:val="centerGroup"/>
                    </m:oMathParaPr>
                    <m:oMath xmlns:m="http://schemas.openxmlformats.org/officeDocument/2006/math">
                      <m:d>
                        <m:dPr>
                          <m:begChr m:val="|"/>
                          <m:endChr m:val="|"/>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𝑅</m:t>
                          </m:r>
                          <m:d>
                            <m:dPr>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𝑏</m:t>
                              </m:r>
                            </m:e>
                          </m:d>
                        </m:e>
                      </m:d>
                      <m:r>
                        <a:rPr lang="en-US" altLang="zh-CN" sz="2400" b="0" i="1" smtClean="0">
                          <a:solidFill>
                            <a:schemeClr val="accent5">
                              <a:lumMod val="50000"/>
                            </a:schemeClr>
                          </a:solidFill>
                          <a:latin typeface="Cambria Math" panose="02040503050406030204" pitchFamily="18" charset="0"/>
                        </a:rPr>
                        <m:t>=</m:t>
                      </m:r>
                      <m:d>
                        <m:dPr>
                          <m:begChr m:val="|"/>
                          <m:endChr m:val="|"/>
                          <m:ctrlPr>
                            <a:rPr lang="en-US" altLang="zh-CN" sz="2400" b="0" i="1" smtClean="0">
                              <a:solidFill>
                                <a:schemeClr val="accent5">
                                  <a:lumMod val="50000"/>
                                </a:schemeClr>
                              </a:solidFill>
                              <a:latin typeface="Cambria Math" panose="02040503050406030204" pitchFamily="18" charset="0"/>
                            </a:rPr>
                          </m:ctrlPr>
                        </m:dPr>
                        <m:e>
                          <m:sSub>
                            <m:sSubPr>
                              <m:ctrlPr>
                                <a:rPr lang="en-US" altLang="zh-CN" sz="2400" b="0" i="1" smtClean="0">
                                  <a:solidFill>
                                    <a:schemeClr val="accent5">
                                      <a:lumMod val="50000"/>
                                    </a:schemeClr>
                                  </a:solidFill>
                                  <a:latin typeface="Cambria Math" panose="02040503050406030204" pitchFamily="18" charset="0"/>
                                </a:rPr>
                              </m:ctrlPr>
                            </m:sSubPr>
                            <m:e>
                              <m:r>
                                <a:rPr lang="en-US" altLang="zh-CN" sz="2400" b="0" i="1" smtClean="0">
                                  <a:solidFill>
                                    <a:schemeClr val="accent5">
                                      <a:lumMod val="50000"/>
                                    </a:schemeClr>
                                  </a:solidFill>
                                  <a:latin typeface="Cambria Math" panose="02040503050406030204" pitchFamily="18" charset="0"/>
                                </a:rPr>
                                <m:t>𝜎</m:t>
                              </m:r>
                            </m:e>
                            <m:sub>
                              <m:r>
                                <a:rPr lang="en-US" altLang="zh-CN" sz="2400" b="0" i="1" smtClean="0">
                                  <a:solidFill>
                                    <a:schemeClr val="accent5">
                                      <a:lumMod val="50000"/>
                                    </a:schemeClr>
                                  </a:solidFill>
                                  <a:latin typeface="Cambria Math" panose="02040503050406030204" pitchFamily="18" charset="0"/>
                                </a:rPr>
                                <m:t>𝐵</m:t>
                              </m:r>
                              <m:r>
                                <a:rPr lang="en-US" altLang="zh-CN" sz="2400" b="0" i="1" smtClean="0">
                                  <a:solidFill>
                                    <a:schemeClr val="accent5">
                                      <a:lumMod val="50000"/>
                                    </a:schemeClr>
                                  </a:solidFill>
                                  <a:latin typeface="Cambria Math" panose="02040503050406030204" pitchFamily="18" charset="0"/>
                                </a:rPr>
                                <m:t>=</m:t>
                              </m:r>
                              <m:r>
                                <a:rPr lang="en-US" altLang="zh-CN" sz="2400" b="0" i="1" smtClean="0">
                                  <a:solidFill>
                                    <a:schemeClr val="accent5">
                                      <a:lumMod val="50000"/>
                                    </a:schemeClr>
                                  </a:solidFill>
                                  <a:latin typeface="Cambria Math" panose="02040503050406030204" pitchFamily="18" charset="0"/>
                                </a:rPr>
                                <m:t>𝑏</m:t>
                              </m:r>
                            </m:sub>
                          </m:sSub>
                          <m:r>
                            <a:rPr lang="en-US" altLang="zh-CN" sz="2400" b="0" i="1" smtClean="0">
                              <a:solidFill>
                                <a:schemeClr val="accent5">
                                  <a:lumMod val="50000"/>
                                </a:schemeClr>
                              </a:solidFill>
                              <a:latin typeface="Cambria Math" panose="02040503050406030204" pitchFamily="18" charset="0"/>
                            </a:rPr>
                            <m:t>𝑅</m:t>
                          </m:r>
                        </m:e>
                      </m:d>
                    </m:oMath>
                  </m:oMathPara>
                </a14:m>
                <a:endParaRPr lang="en-US" altLang="zh-CN" sz="2400" dirty="0">
                  <a:solidFill>
                    <a:schemeClr val="accent5">
                      <a:lumMod val="50000"/>
                    </a:schemeClr>
                  </a:solidFill>
                </a:endParaRPr>
              </a:p>
              <a:p>
                <a:pPr/>
                <a14:m>
                  <m:oMathPara xmlns:m="http://schemas.openxmlformats.org/officeDocument/2006/math">
                    <m:oMathParaPr>
                      <m:jc m:val="centerGroup"/>
                    </m:oMathParaPr>
                    <m:oMath xmlns:m="http://schemas.openxmlformats.org/officeDocument/2006/math">
                      <m:d>
                        <m:dPr>
                          <m:begChr m:val="|"/>
                          <m:endChr m:val="|"/>
                          <m:ctrlPr>
                            <a:rPr lang="en-US" altLang="zh-CN" sz="2400" i="1">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𝑆</m:t>
                          </m:r>
                          <m:d>
                            <m:dPr>
                              <m:ctrlPr>
                                <a:rPr lang="en-US" altLang="zh-CN" sz="2400" i="1">
                                  <a:solidFill>
                                    <a:schemeClr val="accent5">
                                      <a:lumMod val="50000"/>
                                    </a:schemeClr>
                                  </a:solidFill>
                                  <a:latin typeface="Cambria Math" panose="02040503050406030204" pitchFamily="18" charset="0"/>
                                </a:rPr>
                              </m:ctrlPr>
                            </m:dPr>
                            <m:e>
                              <m:r>
                                <a:rPr lang="en-US" altLang="zh-CN" sz="2400" i="1">
                                  <a:solidFill>
                                    <a:schemeClr val="accent5">
                                      <a:lumMod val="50000"/>
                                    </a:schemeClr>
                                  </a:solidFill>
                                  <a:latin typeface="Cambria Math" panose="02040503050406030204" pitchFamily="18" charset="0"/>
                                </a:rPr>
                                <m:t>𝑏</m:t>
                              </m:r>
                            </m:e>
                          </m:d>
                        </m:e>
                      </m:d>
                      <m:r>
                        <a:rPr lang="en-US" altLang="zh-CN" sz="2400" i="1">
                          <a:solidFill>
                            <a:schemeClr val="accent5">
                              <a:lumMod val="50000"/>
                            </a:schemeClr>
                          </a:solidFill>
                          <a:latin typeface="Cambria Math" panose="02040503050406030204" pitchFamily="18" charset="0"/>
                        </a:rPr>
                        <m:t>=</m:t>
                      </m:r>
                      <m:d>
                        <m:dPr>
                          <m:begChr m:val="|"/>
                          <m:endChr m:val="|"/>
                          <m:ctrlPr>
                            <a:rPr lang="en-US" altLang="zh-CN" sz="2400" i="1">
                              <a:solidFill>
                                <a:schemeClr val="accent5">
                                  <a:lumMod val="50000"/>
                                </a:schemeClr>
                              </a:solidFill>
                              <a:latin typeface="Cambria Math" panose="02040503050406030204" pitchFamily="18" charset="0"/>
                            </a:rPr>
                          </m:ctrlPr>
                        </m:dPr>
                        <m:e>
                          <m:sSub>
                            <m:sSubPr>
                              <m:ctrlPr>
                                <a:rPr lang="en-US" altLang="zh-CN" sz="2400" i="1">
                                  <a:solidFill>
                                    <a:schemeClr val="accent5">
                                      <a:lumMod val="50000"/>
                                    </a:schemeClr>
                                  </a:solidFill>
                                  <a:latin typeface="Cambria Math" panose="02040503050406030204" pitchFamily="18" charset="0"/>
                                </a:rPr>
                              </m:ctrlPr>
                            </m:sSubPr>
                            <m:e>
                              <m:r>
                                <a:rPr lang="en-US" altLang="zh-CN" sz="2400" i="1">
                                  <a:solidFill>
                                    <a:schemeClr val="accent5">
                                      <a:lumMod val="50000"/>
                                    </a:schemeClr>
                                  </a:solidFill>
                                  <a:latin typeface="Cambria Math" panose="02040503050406030204" pitchFamily="18" charset="0"/>
                                </a:rPr>
                                <m:t>𝜎</m:t>
                              </m:r>
                            </m:e>
                            <m:sub>
                              <m:r>
                                <a:rPr lang="en-US" altLang="zh-CN" sz="2400" i="1">
                                  <a:solidFill>
                                    <a:schemeClr val="accent5">
                                      <a:lumMod val="50000"/>
                                    </a:schemeClr>
                                  </a:solidFill>
                                  <a:latin typeface="Cambria Math" panose="02040503050406030204" pitchFamily="18" charset="0"/>
                                </a:rPr>
                                <m:t>𝐵</m:t>
                              </m:r>
                              <m:r>
                                <a:rPr lang="en-US" altLang="zh-CN" sz="2400" i="1">
                                  <a:solidFill>
                                    <a:schemeClr val="accent5">
                                      <a:lumMod val="50000"/>
                                    </a:schemeClr>
                                  </a:solidFill>
                                  <a:latin typeface="Cambria Math" panose="02040503050406030204" pitchFamily="18" charset="0"/>
                                </a:rPr>
                                <m:t>=</m:t>
                              </m:r>
                              <m:r>
                                <a:rPr lang="en-US" altLang="zh-CN" sz="2400" i="1">
                                  <a:solidFill>
                                    <a:schemeClr val="accent5">
                                      <a:lumMod val="50000"/>
                                    </a:schemeClr>
                                  </a:solidFill>
                                  <a:latin typeface="Cambria Math" panose="02040503050406030204" pitchFamily="18" charset="0"/>
                                </a:rPr>
                                <m:t>𝑏</m:t>
                              </m:r>
                            </m:sub>
                          </m:sSub>
                          <m:r>
                            <a:rPr lang="en-US" altLang="zh-CN" sz="2400" b="0" i="1" smtClean="0">
                              <a:solidFill>
                                <a:schemeClr val="accent5">
                                  <a:lumMod val="50000"/>
                                </a:schemeClr>
                              </a:solidFill>
                              <a:latin typeface="Cambria Math" panose="02040503050406030204" pitchFamily="18" charset="0"/>
                            </a:rPr>
                            <m:t>𝑆</m:t>
                          </m:r>
                        </m:e>
                      </m:d>
                    </m:oMath>
                  </m:oMathPara>
                </a14:m>
                <a:endParaRPr lang="en-US" altLang="zh-CN" sz="2400" dirty="0">
                  <a:solidFill>
                    <a:schemeClr val="accent5">
                      <a:lumMod val="50000"/>
                    </a:schemeClr>
                  </a:solidFill>
                </a:endParaRPr>
              </a:p>
              <a:p>
                <a:pPr/>
                <a14:m>
                  <m:oMathPara xmlns:m="http://schemas.openxmlformats.org/officeDocument/2006/math">
                    <m:oMathParaPr>
                      <m:jc m:val="centerGroup"/>
                    </m:oMathParaPr>
                    <m:oMath xmlns:m="http://schemas.openxmlformats.org/officeDocument/2006/math">
                      <m:r>
                        <a:rPr lang="en-US" altLang="zh-CN" sz="2400" i="1" smtClean="0">
                          <a:solidFill>
                            <a:schemeClr val="accent5">
                              <a:lumMod val="50000"/>
                            </a:schemeClr>
                          </a:solidFill>
                          <a:latin typeface="Cambria Math" panose="02040503050406030204" pitchFamily="18" charset="0"/>
                        </a:rPr>
                        <m:t>𝑂</m:t>
                      </m:r>
                      <m:r>
                        <a:rPr lang="en-US" altLang="zh-CN" sz="2400" b="0" i="1" smtClean="0">
                          <a:solidFill>
                            <a:schemeClr val="accent5">
                              <a:lumMod val="50000"/>
                            </a:schemeClr>
                          </a:solidFill>
                          <a:latin typeface="Cambria Math" panose="02040503050406030204" pitchFamily="18" charset="0"/>
                        </a:rPr>
                        <m:t>𝑈𝑇</m:t>
                      </m:r>
                      <m:d>
                        <m:dPr>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𝑏</m:t>
                          </m:r>
                        </m:e>
                      </m:d>
                      <m:r>
                        <a:rPr lang="en-US" altLang="zh-CN" sz="2400" b="0" i="1" smtClean="0">
                          <a:solidFill>
                            <a:schemeClr val="accent5">
                              <a:lumMod val="50000"/>
                            </a:schemeClr>
                          </a:solidFill>
                          <a:latin typeface="Cambria Math" panose="02040503050406030204" pitchFamily="18" charset="0"/>
                        </a:rPr>
                        <m:t>=</m:t>
                      </m:r>
                      <m:d>
                        <m:dPr>
                          <m:begChr m:val="|"/>
                          <m:endChr m:val="|"/>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𝑅</m:t>
                          </m:r>
                          <m:d>
                            <m:dPr>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𝑏</m:t>
                              </m:r>
                            </m:e>
                          </m:d>
                        </m:e>
                      </m:d>
                      <m:r>
                        <a:rPr lang="en-US" altLang="zh-CN" sz="2400" b="0" i="1" smtClean="0">
                          <a:solidFill>
                            <a:schemeClr val="accent5">
                              <a:lumMod val="50000"/>
                            </a:schemeClr>
                          </a:solidFill>
                          <a:latin typeface="Cambria Math" panose="02040503050406030204" pitchFamily="18" charset="0"/>
                        </a:rPr>
                        <m:t>⋅</m:t>
                      </m:r>
                      <m:d>
                        <m:dPr>
                          <m:begChr m:val="|"/>
                          <m:endChr m:val="|"/>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𝑆</m:t>
                          </m:r>
                          <m:d>
                            <m:dPr>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𝑏</m:t>
                              </m:r>
                            </m:e>
                          </m:d>
                        </m:e>
                      </m:d>
                    </m:oMath>
                  </m:oMathPara>
                </a14:m>
                <a:endParaRPr lang="en-US" altLang="zh-CN" sz="2400" dirty="0" smtClean="0">
                  <a:solidFill>
                    <a:schemeClr val="accent5">
                      <a:lumMod val="50000"/>
                    </a:schemeClr>
                  </a:solidFill>
                </a:endParaRPr>
              </a:p>
              <a:p>
                <a:pPr/>
                <a14:m>
                  <m:oMathPara xmlns:m="http://schemas.openxmlformats.org/officeDocument/2006/math">
                    <m:oMathParaPr>
                      <m:jc m:val="centerGroup"/>
                    </m:oMathParaPr>
                    <m:oMath xmlns:m="http://schemas.openxmlformats.org/officeDocument/2006/math">
                      <m:r>
                        <a:rPr lang="en-US" altLang="zh-CN" sz="2400" b="0" i="1" smtClean="0">
                          <a:solidFill>
                            <a:schemeClr val="accent5">
                              <a:lumMod val="50000"/>
                            </a:schemeClr>
                          </a:solidFill>
                          <a:latin typeface="Cambria Math" panose="02040503050406030204" pitchFamily="18" charset="0"/>
                        </a:rPr>
                        <m:t>𝑂𝑈</m:t>
                      </m:r>
                      <m:sSup>
                        <m:sSupPr>
                          <m:ctrlPr>
                            <a:rPr lang="en-US" altLang="zh-CN" sz="2400" b="0" i="1" smtClean="0">
                              <a:solidFill>
                                <a:schemeClr val="accent5">
                                  <a:lumMod val="50000"/>
                                </a:schemeClr>
                              </a:solidFill>
                              <a:latin typeface="Cambria Math" panose="02040503050406030204" pitchFamily="18" charset="0"/>
                            </a:rPr>
                          </m:ctrlPr>
                        </m:sSupPr>
                        <m:e>
                          <m:r>
                            <a:rPr lang="en-US" altLang="zh-CN" sz="2400" b="0" i="1" smtClean="0">
                              <a:solidFill>
                                <a:schemeClr val="accent5">
                                  <a:lumMod val="50000"/>
                                </a:schemeClr>
                              </a:solidFill>
                              <a:latin typeface="Cambria Math" panose="02040503050406030204" pitchFamily="18" charset="0"/>
                            </a:rPr>
                            <m:t>𝑇</m:t>
                          </m:r>
                        </m:e>
                        <m:sup>
                          <m:r>
                            <a:rPr lang="en-US" altLang="zh-CN" sz="2400" b="0" i="1" smtClean="0">
                              <a:solidFill>
                                <a:schemeClr val="accent5">
                                  <a:lumMod val="50000"/>
                                </a:schemeClr>
                              </a:solidFill>
                              <a:latin typeface="Cambria Math" panose="02040503050406030204" pitchFamily="18" charset="0"/>
                            </a:rPr>
                            <m:t>𝐻</m:t>
                          </m:r>
                        </m:sup>
                      </m:sSup>
                      <m:r>
                        <a:rPr lang="en-US" altLang="zh-CN" sz="2400" b="0" i="1" smtClean="0">
                          <a:solidFill>
                            <a:schemeClr val="accent5">
                              <a:lumMod val="50000"/>
                            </a:schemeClr>
                          </a:solidFill>
                          <a:latin typeface="Cambria Math" panose="02040503050406030204" pitchFamily="18" charset="0"/>
                        </a:rPr>
                        <m:t>=</m:t>
                      </m:r>
                      <m:nary>
                        <m:naryPr>
                          <m:chr m:val="∑"/>
                          <m:supHide m:val="on"/>
                          <m:ctrlPr>
                            <a:rPr lang="en-US" altLang="zh-CN" sz="2400" b="0" i="1" smtClean="0">
                              <a:solidFill>
                                <a:schemeClr val="accent5">
                                  <a:lumMod val="50000"/>
                                </a:schemeClr>
                              </a:solidFill>
                              <a:latin typeface="Cambria Math" panose="02040503050406030204" pitchFamily="18" charset="0"/>
                            </a:rPr>
                          </m:ctrlPr>
                        </m:naryPr>
                        <m:sub>
                          <m:r>
                            <a:rPr lang="en-US" altLang="zh-CN" sz="2400" b="0" i="1" smtClean="0">
                              <a:solidFill>
                                <a:schemeClr val="accent5">
                                  <a:lumMod val="50000"/>
                                </a:schemeClr>
                              </a:solidFill>
                              <a:latin typeface="Cambria Math" panose="02040503050406030204" pitchFamily="18" charset="0"/>
                            </a:rPr>
                            <m:t>𝑏</m:t>
                          </m:r>
                          <m:r>
                            <a:rPr lang="en-US" altLang="zh-CN" sz="2400" b="0" i="1" smtClean="0">
                              <a:solidFill>
                                <a:schemeClr val="accent5">
                                  <a:lumMod val="50000"/>
                                </a:schemeClr>
                              </a:solidFill>
                              <a:latin typeface="Cambria Math" panose="02040503050406030204" pitchFamily="18" charset="0"/>
                            </a:rPr>
                            <m:t>∈</m:t>
                          </m:r>
                          <m:sSup>
                            <m:sSupPr>
                              <m:ctrlPr>
                                <a:rPr lang="en-US" altLang="zh-CN" sz="2400" b="0" i="1" smtClean="0">
                                  <a:solidFill>
                                    <a:schemeClr val="accent5">
                                      <a:lumMod val="50000"/>
                                    </a:schemeClr>
                                  </a:solidFill>
                                  <a:latin typeface="Cambria Math" panose="02040503050406030204" pitchFamily="18" charset="0"/>
                                </a:rPr>
                              </m:ctrlPr>
                            </m:sSupPr>
                            <m:e>
                              <m:r>
                                <a:rPr lang="en-US" altLang="zh-CN" sz="2400" b="0" i="1" smtClean="0">
                                  <a:solidFill>
                                    <a:schemeClr val="accent5">
                                      <a:lumMod val="50000"/>
                                    </a:schemeClr>
                                  </a:solidFill>
                                  <a:latin typeface="Cambria Math" panose="02040503050406030204" pitchFamily="18" charset="0"/>
                                </a:rPr>
                                <m:t>𝐵</m:t>
                              </m:r>
                            </m:e>
                            <m:sup>
                              <m:r>
                                <a:rPr lang="en-US" altLang="zh-CN" sz="2400" b="0" i="1" smtClean="0">
                                  <a:solidFill>
                                    <a:schemeClr val="accent5">
                                      <a:lumMod val="50000"/>
                                    </a:schemeClr>
                                  </a:solidFill>
                                  <a:latin typeface="Cambria Math" panose="02040503050406030204" pitchFamily="18" charset="0"/>
                                </a:rPr>
                                <m:t>𝐻</m:t>
                              </m:r>
                            </m:sup>
                          </m:sSup>
                        </m:sub>
                        <m:sup/>
                        <m:e>
                          <m:r>
                            <a:rPr lang="en-US" altLang="zh-CN" sz="2400" b="0" i="1" smtClean="0">
                              <a:solidFill>
                                <a:schemeClr val="accent5">
                                  <a:lumMod val="50000"/>
                                </a:schemeClr>
                              </a:solidFill>
                              <a:latin typeface="Cambria Math" panose="02040503050406030204" pitchFamily="18" charset="0"/>
                            </a:rPr>
                            <m:t>𝑂𝑈𝑇</m:t>
                          </m:r>
                          <m:d>
                            <m:dPr>
                              <m:ctrlPr>
                                <a:rPr lang="en-US" altLang="zh-CN" sz="2400" b="0" i="1" smtClean="0">
                                  <a:solidFill>
                                    <a:schemeClr val="accent5">
                                      <a:lumMod val="50000"/>
                                    </a:schemeClr>
                                  </a:solidFill>
                                  <a:latin typeface="Cambria Math" panose="02040503050406030204" pitchFamily="18" charset="0"/>
                                </a:rPr>
                              </m:ctrlPr>
                            </m:dPr>
                            <m:e>
                              <m:r>
                                <a:rPr lang="en-US" altLang="zh-CN" sz="2400" b="0" i="1" smtClean="0">
                                  <a:solidFill>
                                    <a:schemeClr val="accent5">
                                      <a:lumMod val="50000"/>
                                    </a:schemeClr>
                                  </a:solidFill>
                                  <a:latin typeface="Cambria Math" panose="02040503050406030204" pitchFamily="18" charset="0"/>
                                </a:rPr>
                                <m:t>𝑏</m:t>
                              </m:r>
                            </m:e>
                          </m:d>
                        </m:e>
                      </m:nary>
                    </m:oMath>
                  </m:oMathPara>
                </a14:m>
                <a:endParaRPr lang="en-US" altLang="zh-CN" sz="2400" dirty="0">
                  <a:solidFill>
                    <a:schemeClr val="accent5">
                      <a:lumMod val="50000"/>
                    </a:schemeClr>
                  </a:solidFill>
                </a:endParaRPr>
              </a:p>
            </p:txBody>
          </p:sp>
        </mc:Choice>
        <mc:Fallback xmlns="">
          <p:sp>
            <p:nvSpPr>
              <p:cNvPr id="193" name="圆角矩形 192"/>
              <p:cNvSpPr>
                <a:spLocks noRot="1" noChangeAspect="1" noMove="1" noResize="1" noEditPoints="1" noAdjustHandles="1" noChangeArrowheads="1" noChangeShapeType="1" noTextEdit="1"/>
              </p:cNvSpPr>
              <p:nvPr/>
            </p:nvSpPr>
            <p:spPr>
              <a:xfrm>
                <a:off x="23776751" y="11574707"/>
                <a:ext cx="3829050" cy="4158437"/>
              </a:xfrm>
              <a:prstGeom prst="roundRect">
                <a:avLst/>
              </a:prstGeom>
              <a:blipFill>
                <a:blip r:embed="rId27"/>
                <a:stretch>
                  <a:fillRect/>
                </a:stretch>
              </a:blipFill>
              <a:ln>
                <a:solidFill>
                  <a:schemeClr val="accent5">
                    <a:lumMod val="50000"/>
                  </a:schemeClr>
                </a:solidFill>
              </a:ln>
            </p:spPr>
            <p:txBody>
              <a:bodyPr/>
              <a:lstStyle/>
              <a:p>
                <a:r>
                  <a:rPr lang="zh-CN" altLang="en-US">
                    <a:noFill/>
                  </a:rPr>
                  <a:t> </a:t>
                </a:r>
              </a:p>
            </p:txBody>
          </p:sp>
        </mc:Fallback>
      </mc:AlternateContent>
      <p:cxnSp>
        <p:nvCxnSpPr>
          <p:cNvPr id="196" name="直接连接符 195"/>
          <p:cNvCxnSpPr/>
          <p:nvPr/>
        </p:nvCxnSpPr>
        <p:spPr>
          <a:xfrm>
            <a:off x="23788627" y="12361294"/>
            <a:ext cx="3829050" cy="0"/>
          </a:xfrm>
          <a:prstGeom prst="line">
            <a:avLst/>
          </a:prstGeom>
          <a:ln w="25400" cmpd="sng">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7" name="直接连接符 386"/>
          <p:cNvCxnSpPr/>
          <p:nvPr/>
        </p:nvCxnSpPr>
        <p:spPr>
          <a:xfrm>
            <a:off x="23788627" y="13294744"/>
            <a:ext cx="3829050" cy="0"/>
          </a:xfrm>
          <a:prstGeom prst="line">
            <a:avLst/>
          </a:prstGeom>
          <a:ln w="19050" cmpd="sng">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23790978" y="14779761"/>
            <a:ext cx="3829050" cy="0"/>
          </a:xfrm>
          <a:prstGeom prst="line">
            <a:avLst/>
          </a:prstGeom>
          <a:ln w="19050" cmpd="sng">
            <a:solidFill>
              <a:schemeClr val="accent5">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9" name="直接箭头连接符 388"/>
          <p:cNvCxnSpPr>
            <a:endCxn id="305" idx="1"/>
          </p:cNvCxnSpPr>
          <p:nvPr/>
        </p:nvCxnSpPr>
        <p:spPr>
          <a:xfrm flipV="1">
            <a:off x="19028239" y="10411238"/>
            <a:ext cx="2221012" cy="4690"/>
          </a:xfrm>
          <a:prstGeom prst="straightConnector1">
            <a:avLst/>
          </a:prstGeom>
          <a:ln>
            <a:solidFill>
              <a:srgbClr val="002060"/>
            </a:solidFill>
            <a:tailEnd type="none"/>
          </a:ln>
        </p:spPr>
        <p:style>
          <a:lnRef idx="1">
            <a:schemeClr val="accent1"/>
          </a:lnRef>
          <a:fillRef idx="0">
            <a:schemeClr val="accent1"/>
          </a:fillRef>
          <a:effectRef idx="0">
            <a:schemeClr val="accent1"/>
          </a:effectRef>
          <a:fontRef idx="minor">
            <a:schemeClr val="tx1"/>
          </a:fontRef>
        </p:style>
      </p:cxnSp>
      <p:cxnSp>
        <p:nvCxnSpPr>
          <p:cNvPr id="390" name="直接箭头连接符 389"/>
          <p:cNvCxnSpPr>
            <a:endCxn id="391" idx="0"/>
          </p:cNvCxnSpPr>
          <p:nvPr/>
        </p:nvCxnSpPr>
        <p:spPr>
          <a:xfrm>
            <a:off x="19028239" y="10415924"/>
            <a:ext cx="0" cy="1189593"/>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1" name="Text Placeholder 333"/>
          <p:cNvSpPr>
            <a:spLocks noGrp="1"/>
          </p:cNvSpPr>
          <p:nvPr>
            <p:ph type="body" sz="quarter" idx="10"/>
          </p:nvPr>
        </p:nvSpPr>
        <p:spPr>
          <a:xfrm>
            <a:off x="17537576" y="11605517"/>
            <a:ext cx="2981325" cy="1051052"/>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a:lstStyle/>
          <a:p>
            <a:pPr algn="ctr"/>
            <a:r>
              <a:rPr lang="en-US" altLang="zh-CN" sz="4400" dirty="0" smtClean="0"/>
              <a:t>Dispatcher</a:t>
            </a:r>
            <a:endParaRPr lang="en-US" sz="3600" dirty="0"/>
          </a:p>
        </p:txBody>
      </p:sp>
      <p:sp>
        <p:nvSpPr>
          <p:cNvPr id="393" name="Text Placeholder 333"/>
          <p:cNvSpPr>
            <a:spLocks noGrp="1"/>
          </p:cNvSpPr>
          <p:nvPr>
            <p:ph type="body" sz="quarter" idx="10"/>
          </p:nvPr>
        </p:nvSpPr>
        <p:spPr>
          <a:xfrm>
            <a:off x="15979594" y="18402525"/>
            <a:ext cx="8858048" cy="5615771"/>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a:lstStyle/>
          <a:p>
            <a:pPr algn="ctr"/>
            <a:r>
              <a:rPr lang="en-US" altLang="zh-CN" sz="4400" dirty="0" smtClean="0"/>
              <a:t>Task Pool</a:t>
            </a:r>
            <a:endParaRPr lang="en-US" sz="3600" dirty="0"/>
          </a:p>
        </p:txBody>
      </p:sp>
      <p:sp>
        <p:nvSpPr>
          <p:cNvPr id="394" name="Text Placeholder 333"/>
          <p:cNvSpPr>
            <a:spLocks noGrp="1"/>
          </p:cNvSpPr>
          <p:nvPr>
            <p:ph type="body" sz="quarter" idx="10"/>
          </p:nvPr>
        </p:nvSpPr>
        <p:spPr>
          <a:xfrm>
            <a:off x="16936904" y="12638713"/>
            <a:ext cx="1398183" cy="944569"/>
          </a:xfrm>
        </p:spPr>
        <p:txBody>
          <a:bodyPr/>
          <a:lstStyle/>
          <a:p>
            <a:r>
              <a:rPr lang="en-US" altLang="zh-CN" sz="3200" dirty="0" smtClean="0"/>
              <a:t>Light</a:t>
            </a:r>
            <a:endParaRPr lang="en-US" sz="2400" dirty="0"/>
          </a:p>
        </p:txBody>
      </p:sp>
      <mc:AlternateContent xmlns:mc="http://schemas.openxmlformats.org/markup-compatibility/2006" xmlns:a14="http://schemas.microsoft.com/office/drawing/2010/main">
        <mc:Choice Requires="a14">
          <p:sp>
            <p:nvSpPr>
              <p:cNvPr id="395" name="Text Placeholder 333"/>
              <p:cNvSpPr>
                <a:spLocks noGrp="1"/>
              </p:cNvSpPr>
              <p:nvPr>
                <p:ph type="body" sz="quarter" idx="10"/>
              </p:nvPr>
            </p:nvSpPr>
            <p:spPr>
              <a:xfrm>
                <a:off x="20701526" y="12635013"/>
                <a:ext cx="2093818" cy="944569"/>
              </a:xfrm>
            </p:spPr>
            <p:txBody>
              <a:bodyPr/>
              <a:lstStyle/>
              <a:p>
                <a:r>
                  <a:rPr lang="en-US" altLang="zh-CN" sz="3200" dirty="0" smtClean="0"/>
                  <a:t>Heavy </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𝑏</m:t>
                        </m:r>
                      </m:e>
                      <m:sub>
                        <m:r>
                          <a:rPr lang="en-US" altLang="zh-CN" sz="3200" b="0" i="1" smtClean="0">
                            <a:latin typeface="Cambria Math" panose="02040503050406030204" pitchFamily="18" charset="0"/>
                          </a:rPr>
                          <m:t>1</m:t>
                        </m:r>
                      </m:sub>
                    </m:sSub>
                  </m:oMath>
                </a14:m>
                <a:endParaRPr lang="en-US" sz="2400" dirty="0"/>
              </a:p>
            </p:txBody>
          </p:sp>
        </mc:Choice>
        <mc:Fallback xmlns="">
          <p:sp>
            <p:nvSpPr>
              <p:cNvPr id="395" name="Text Placeholder 333"/>
              <p:cNvSpPr>
                <a:spLocks noGrp="1" noRot="1" noChangeAspect="1" noMove="1" noResize="1" noEditPoints="1" noAdjustHandles="1" noChangeArrowheads="1" noChangeShapeType="1" noTextEdit="1"/>
              </p:cNvSpPr>
              <p:nvPr>
                <p:ph type="body" sz="quarter" idx="10"/>
              </p:nvPr>
            </p:nvSpPr>
            <p:spPr>
              <a:xfrm>
                <a:off x="20701526" y="12635013"/>
                <a:ext cx="2093818" cy="944569"/>
              </a:xfrm>
              <a:blipFill>
                <a:blip r:embed="rId28"/>
                <a:stretch>
                  <a:fillRect l="-1166" b="-645"/>
                </a:stretch>
              </a:blipFill>
            </p:spPr>
            <p:txBody>
              <a:bodyPr/>
              <a:lstStyle/>
              <a:p>
                <a:r>
                  <a:rPr lang="zh-CN" altLang="en-US">
                    <a:noFill/>
                  </a:rPr>
                  <a:t> </a:t>
                </a:r>
              </a:p>
            </p:txBody>
          </p:sp>
        </mc:Fallback>
      </mc:AlternateContent>
      <p:sp>
        <p:nvSpPr>
          <p:cNvPr id="396" name="矩形 395"/>
          <p:cNvSpPr/>
          <p:nvPr/>
        </p:nvSpPr>
        <p:spPr>
          <a:xfrm>
            <a:off x="17062107" y="13588568"/>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397" name="矩形 396"/>
          <p:cNvSpPr/>
          <p:nvPr/>
        </p:nvSpPr>
        <p:spPr>
          <a:xfrm>
            <a:off x="17062107" y="14426768"/>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399" name="矩形 398"/>
          <p:cNvSpPr/>
          <p:nvPr/>
        </p:nvSpPr>
        <p:spPr>
          <a:xfrm>
            <a:off x="17062107" y="16101832"/>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400" name="矩形 399"/>
          <p:cNvSpPr/>
          <p:nvPr/>
        </p:nvSpPr>
        <p:spPr>
          <a:xfrm>
            <a:off x="17062107" y="16942413"/>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cxnSp>
        <p:nvCxnSpPr>
          <p:cNvPr id="214" name="直接箭头连接符 213"/>
          <p:cNvCxnSpPr>
            <a:endCxn id="398" idx="3"/>
          </p:cNvCxnSpPr>
          <p:nvPr/>
        </p:nvCxnSpPr>
        <p:spPr>
          <a:xfrm flipH="1">
            <a:off x="18209883" y="15684068"/>
            <a:ext cx="81597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8" name="矩形 397"/>
          <p:cNvSpPr/>
          <p:nvPr/>
        </p:nvSpPr>
        <p:spPr>
          <a:xfrm>
            <a:off x="17062107" y="15264968"/>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grpSp>
        <p:nvGrpSpPr>
          <p:cNvPr id="280" name="组合 279"/>
          <p:cNvGrpSpPr/>
          <p:nvPr/>
        </p:nvGrpSpPr>
        <p:grpSpPr>
          <a:xfrm>
            <a:off x="19925904" y="13593275"/>
            <a:ext cx="3443328" cy="1670050"/>
            <a:chOff x="19453128" y="14271706"/>
            <a:chExt cx="3443328" cy="1670050"/>
          </a:xfrm>
        </p:grpSpPr>
        <p:sp>
          <p:nvSpPr>
            <p:cNvPr id="404" name="矩形 403"/>
            <p:cNvSpPr/>
            <p:nvPr/>
          </p:nvSpPr>
          <p:spPr>
            <a:xfrm>
              <a:off x="19453128" y="15103556"/>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405" name="矩形 404"/>
            <p:cNvSpPr/>
            <p:nvPr/>
          </p:nvSpPr>
          <p:spPr>
            <a:xfrm>
              <a:off x="20600935" y="15103556"/>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406" name="矩形 405"/>
            <p:cNvSpPr/>
            <p:nvPr/>
          </p:nvSpPr>
          <p:spPr>
            <a:xfrm>
              <a:off x="21748680" y="15103556"/>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401" name="矩形 400"/>
            <p:cNvSpPr/>
            <p:nvPr/>
          </p:nvSpPr>
          <p:spPr>
            <a:xfrm>
              <a:off x="19453128" y="14271706"/>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402" name="矩形 401"/>
            <p:cNvSpPr/>
            <p:nvPr/>
          </p:nvSpPr>
          <p:spPr>
            <a:xfrm>
              <a:off x="20600904" y="14271706"/>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403" name="矩形 402"/>
            <p:cNvSpPr/>
            <p:nvPr/>
          </p:nvSpPr>
          <p:spPr>
            <a:xfrm>
              <a:off x="21748680" y="14271706"/>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07" name="Text Placeholder 333"/>
              <p:cNvSpPr>
                <a:spLocks noGrp="1"/>
              </p:cNvSpPr>
              <p:nvPr>
                <p:ph type="body" sz="quarter" idx="10"/>
              </p:nvPr>
            </p:nvSpPr>
            <p:spPr>
              <a:xfrm>
                <a:off x="18055681" y="15078736"/>
                <a:ext cx="1028565" cy="821458"/>
              </a:xfrm>
            </p:spPr>
            <p:txBody>
              <a:bodyPr/>
              <a:lstStyle/>
              <a:p>
                <a:pPr/>
                <a14:m>
                  <m:oMathPara xmlns:m="http://schemas.openxmlformats.org/officeDocument/2006/math">
                    <m:oMathParaPr>
                      <m:jc m:val="centerGroup"/>
                    </m:oMathParaPr>
                    <m:oMath xmlns:m="http://schemas.openxmlformats.org/officeDocument/2006/math">
                      <m:d>
                        <m:dPr>
                          <m:ctrlPr>
                            <a:rPr lang="en-US" sz="2400" b="0" i="1" smtClean="0">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𝑎</m:t>
                          </m:r>
                          <m:r>
                            <a:rPr lang="en-US" sz="2400" b="0" i="1" smtClean="0">
                              <a:solidFill>
                                <a:schemeClr val="accent2"/>
                              </a:solidFill>
                              <a:latin typeface="Cambria Math" panose="02040503050406030204" pitchFamily="18" charset="0"/>
                            </a:rPr>
                            <m:t>,</m:t>
                          </m:r>
                          <m:r>
                            <a:rPr lang="en-US" sz="2400" b="0" i="1" smtClean="0">
                              <a:solidFill>
                                <a:schemeClr val="accent2"/>
                              </a:solidFill>
                              <a:latin typeface="Cambria Math" panose="02040503050406030204" pitchFamily="18" charset="0"/>
                            </a:rPr>
                            <m:t>𝑏</m:t>
                          </m:r>
                        </m:e>
                      </m:d>
                    </m:oMath>
                  </m:oMathPara>
                </a14:m>
                <a:endParaRPr lang="en-US" sz="2400" dirty="0">
                  <a:solidFill>
                    <a:schemeClr val="accent2"/>
                  </a:solidFill>
                </a:endParaRPr>
              </a:p>
            </p:txBody>
          </p:sp>
        </mc:Choice>
        <mc:Fallback xmlns="">
          <p:sp>
            <p:nvSpPr>
              <p:cNvPr id="407" name="Text Placeholder 333"/>
              <p:cNvSpPr>
                <a:spLocks noGrp="1" noRot="1" noChangeAspect="1" noMove="1" noResize="1" noEditPoints="1" noAdjustHandles="1" noChangeArrowheads="1" noChangeShapeType="1" noTextEdit="1"/>
              </p:cNvSpPr>
              <p:nvPr>
                <p:ph type="body" sz="quarter" idx="10"/>
              </p:nvPr>
            </p:nvSpPr>
            <p:spPr>
              <a:xfrm>
                <a:off x="18055681" y="15078736"/>
                <a:ext cx="1028565" cy="821458"/>
              </a:xfrm>
              <a:blipFill>
                <a:blip r:embed="rId29"/>
                <a:stretch>
                  <a:fillRect/>
                </a:stretch>
              </a:blipFill>
            </p:spPr>
            <p:txBody>
              <a:bodyPr/>
              <a:lstStyle/>
              <a:p>
                <a:r>
                  <a:rPr lang="zh-CN" altLang="en-US">
                    <a:noFill/>
                  </a:rPr>
                  <a:t> </a:t>
                </a:r>
              </a:p>
            </p:txBody>
          </p:sp>
        </mc:Fallback>
      </mc:AlternateContent>
      <p:cxnSp>
        <p:nvCxnSpPr>
          <p:cNvPr id="283" name="直接箭头连接符 282"/>
          <p:cNvCxnSpPr>
            <a:endCxn id="401" idx="1"/>
          </p:cNvCxnSpPr>
          <p:nvPr/>
        </p:nvCxnSpPr>
        <p:spPr>
          <a:xfrm>
            <a:off x="19028239" y="14011637"/>
            <a:ext cx="897665" cy="7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408" name="Text Placeholder 333"/>
              <p:cNvSpPr>
                <a:spLocks noGrp="1"/>
              </p:cNvSpPr>
              <p:nvPr>
                <p:ph type="body" sz="quarter" idx="10"/>
              </p:nvPr>
            </p:nvSpPr>
            <p:spPr>
              <a:xfrm>
                <a:off x="18854604" y="13390249"/>
                <a:ext cx="1028565" cy="821458"/>
              </a:xfrm>
            </p:spPr>
            <p:txBody>
              <a:bodyPr/>
              <a:lstStyle/>
              <a:p>
                <a:pPr/>
                <a14:m>
                  <m:oMathPara xmlns:m="http://schemas.openxmlformats.org/officeDocument/2006/math">
                    <m:oMathParaPr>
                      <m:jc m:val="centerGroup"/>
                    </m:oMathParaPr>
                    <m:oMath xmlns:m="http://schemas.openxmlformats.org/officeDocument/2006/math">
                      <m:d>
                        <m:dPr>
                          <m:ctrlPr>
                            <a:rPr lang="en-US" sz="2400" b="0" i="1" smtClean="0">
                              <a:solidFill>
                                <a:schemeClr val="accent2"/>
                              </a:solidFill>
                              <a:latin typeface="Cambria Math" panose="02040503050406030204" pitchFamily="18" charset="0"/>
                            </a:rPr>
                          </m:ctrlPr>
                        </m:dPr>
                        <m:e>
                          <m:r>
                            <a:rPr lang="en-US" sz="2400" b="0" i="1" smtClean="0">
                              <a:solidFill>
                                <a:schemeClr val="accent2"/>
                              </a:solidFill>
                              <a:latin typeface="Cambria Math" panose="02040503050406030204" pitchFamily="18" charset="0"/>
                            </a:rPr>
                            <m:t>𝑎</m:t>
                          </m:r>
                          <m:r>
                            <a:rPr lang="en-US" sz="2400" b="0" i="1" smtClean="0">
                              <a:solidFill>
                                <a:schemeClr val="accent2"/>
                              </a:solidFill>
                              <a:latin typeface="Cambria Math" panose="02040503050406030204" pitchFamily="18" charset="0"/>
                            </a:rPr>
                            <m:t>,</m:t>
                          </m:r>
                          <m:sSub>
                            <m:sSubPr>
                              <m:ctrlPr>
                                <a:rPr lang="en-US" sz="2400" b="0" i="1" smtClean="0">
                                  <a:solidFill>
                                    <a:schemeClr val="accent2"/>
                                  </a:solidFill>
                                  <a:latin typeface="Cambria Math" panose="02040503050406030204" pitchFamily="18" charset="0"/>
                                </a:rPr>
                              </m:ctrlPr>
                            </m:sSubPr>
                            <m:e>
                              <m:r>
                                <a:rPr lang="en-US" sz="2400" b="0" i="1" smtClean="0">
                                  <a:solidFill>
                                    <a:schemeClr val="accent2"/>
                                  </a:solidFill>
                                  <a:latin typeface="Cambria Math" panose="02040503050406030204" pitchFamily="18" charset="0"/>
                                </a:rPr>
                                <m:t>𝑏</m:t>
                              </m:r>
                            </m:e>
                            <m:sub>
                              <m:r>
                                <a:rPr lang="en-US" sz="2400" b="0" i="1" smtClean="0">
                                  <a:solidFill>
                                    <a:schemeClr val="accent2"/>
                                  </a:solidFill>
                                  <a:latin typeface="Cambria Math" panose="02040503050406030204" pitchFamily="18" charset="0"/>
                                </a:rPr>
                                <m:t>1</m:t>
                              </m:r>
                            </m:sub>
                          </m:sSub>
                        </m:e>
                      </m:d>
                    </m:oMath>
                  </m:oMathPara>
                </a14:m>
                <a:endParaRPr lang="en-US" sz="2400" dirty="0">
                  <a:solidFill>
                    <a:schemeClr val="accent2"/>
                  </a:solidFill>
                </a:endParaRPr>
              </a:p>
            </p:txBody>
          </p:sp>
        </mc:Choice>
        <mc:Fallback xmlns="">
          <p:sp>
            <p:nvSpPr>
              <p:cNvPr id="408" name="Text Placeholder 333"/>
              <p:cNvSpPr>
                <a:spLocks noGrp="1" noRot="1" noChangeAspect="1" noMove="1" noResize="1" noEditPoints="1" noAdjustHandles="1" noChangeArrowheads="1" noChangeShapeType="1" noTextEdit="1"/>
              </p:cNvSpPr>
              <p:nvPr>
                <p:ph type="body" sz="quarter" idx="10"/>
              </p:nvPr>
            </p:nvSpPr>
            <p:spPr>
              <a:xfrm>
                <a:off x="18854604" y="13390249"/>
                <a:ext cx="1028565" cy="821458"/>
              </a:xfrm>
              <a:blipFill>
                <a:blip r:embed="rId30"/>
                <a:stretch>
                  <a:fillRect r="-5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6" name="Text Placeholder 333"/>
              <p:cNvSpPr>
                <a:spLocks noGrp="1"/>
              </p:cNvSpPr>
              <p:nvPr>
                <p:ph type="body" sz="quarter" idx="10"/>
              </p:nvPr>
            </p:nvSpPr>
            <p:spPr>
              <a:xfrm>
                <a:off x="20616156" y="15644051"/>
                <a:ext cx="2093818" cy="944569"/>
              </a:xfrm>
            </p:spPr>
            <p:txBody>
              <a:bodyPr/>
              <a:lstStyle/>
              <a:p>
                <a:r>
                  <a:rPr lang="en-US" altLang="zh-CN" sz="3200" dirty="0" smtClean="0"/>
                  <a:t>Heavy </a:t>
                </a: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𝑏</m:t>
                        </m:r>
                      </m:e>
                      <m:sub>
                        <m:r>
                          <a:rPr lang="en-US" altLang="zh-CN" sz="3200" b="0" i="1" smtClean="0">
                            <a:latin typeface="Cambria Math" panose="02040503050406030204" pitchFamily="18" charset="0"/>
                          </a:rPr>
                          <m:t>2</m:t>
                        </m:r>
                      </m:sub>
                    </m:sSub>
                  </m:oMath>
                </a14:m>
                <a:endParaRPr lang="en-US" sz="2400" dirty="0"/>
              </a:p>
            </p:txBody>
          </p:sp>
        </mc:Choice>
        <mc:Fallback xmlns="">
          <p:sp>
            <p:nvSpPr>
              <p:cNvPr id="416" name="Text Placeholder 333"/>
              <p:cNvSpPr>
                <a:spLocks noGrp="1" noRot="1" noChangeAspect="1" noMove="1" noResize="1" noEditPoints="1" noAdjustHandles="1" noChangeArrowheads="1" noChangeShapeType="1" noTextEdit="1"/>
              </p:cNvSpPr>
              <p:nvPr>
                <p:ph type="body" sz="quarter" idx="10"/>
              </p:nvPr>
            </p:nvSpPr>
            <p:spPr>
              <a:xfrm>
                <a:off x="20616156" y="15644051"/>
                <a:ext cx="2093818" cy="944569"/>
              </a:xfrm>
              <a:blipFill>
                <a:blip r:embed="rId31"/>
                <a:stretch>
                  <a:fillRect l="-1166" b="-1290"/>
                </a:stretch>
              </a:blipFill>
            </p:spPr>
            <p:txBody>
              <a:bodyPr/>
              <a:lstStyle/>
              <a:p>
                <a:r>
                  <a:rPr lang="zh-CN" altLang="en-US">
                    <a:noFill/>
                  </a:rPr>
                  <a:t> </a:t>
                </a:r>
              </a:p>
            </p:txBody>
          </p:sp>
        </mc:Fallback>
      </mc:AlternateContent>
      <p:grpSp>
        <p:nvGrpSpPr>
          <p:cNvPr id="287" name="组合 286"/>
          <p:cNvGrpSpPr/>
          <p:nvPr/>
        </p:nvGrpSpPr>
        <p:grpSpPr>
          <a:xfrm>
            <a:off x="19928316" y="16612576"/>
            <a:ext cx="4591104" cy="838200"/>
            <a:chOff x="19925904" y="16842743"/>
            <a:chExt cx="4591104" cy="838200"/>
          </a:xfrm>
        </p:grpSpPr>
        <p:sp>
          <p:nvSpPr>
            <p:cNvPr id="417" name="矩形 416"/>
            <p:cNvSpPr/>
            <p:nvPr/>
          </p:nvSpPr>
          <p:spPr>
            <a:xfrm>
              <a:off x="23369232" y="16842743"/>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grpSp>
          <p:nvGrpSpPr>
            <p:cNvPr id="409" name="组合 408"/>
            <p:cNvGrpSpPr/>
            <p:nvPr/>
          </p:nvGrpSpPr>
          <p:grpSpPr>
            <a:xfrm>
              <a:off x="19925904" y="16842743"/>
              <a:ext cx="3443328" cy="838200"/>
              <a:chOff x="19453128" y="14273349"/>
              <a:chExt cx="3443328" cy="838200"/>
            </a:xfrm>
          </p:grpSpPr>
          <p:sp>
            <p:nvSpPr>
              <p:cNvPr id="413" name="矩形 412"/>
              <p:cNvSpPr/>
              <p:nvPr/>
            </p:nvSpPr>
            <p:spPr>
              <a:xfrm>
                <a:off x="19453128" y="14273349"/>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414" name="矩形 413"/>
              <p:cNvSpPr/>
              <p:nvPr/>
            </p:nvSpPr>
            <p:spPr>
              <a:xfrm>
                <a:off x="20600904" y="14273349"/>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415" name="矩形 414"/>
              <p:cNvSpPr/>
              <p:nvPr/>
            </p:nvSpPr>
            <p:spPr>
              <a:xfrm>
                <a:off x="21748680" y="14273349"/>
                <a:ext cx="1147776"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grpSp>
      </p:grpSp>
      <p:cxnSp>
        <p:nvCxnSpPr>
          <p:cNvPr id="289" name="直接连接符 288"/>
          <p:cNvCxnSpPr/>
          <p:nvPr/>
        </p:nvCxnSpPr>
        <p:spPr>
          <a:xfrm>
            <a:off x="19028239" y="17070331"/>
            <a:ext cx="682161"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419" name="直接连接符 418"/>
          <p:cNvCxnSpPr/>
          <p:nvPr/>
        </p:nvCxnSpPr>
        <p:spPr>
          <a:xfrm>
            <a:off x="19710400" y="17069208"/>
            <a:ext cx="0" cy="768961"/>
          </a:xfrm>
          <a:prstGeom prst="line">
            <a:avLst/>
          </a:prstGeom>
        </p:spPr>
        <p:style>
          <a:lnRef idx="1">
            <a:schemeClr val="accent6"/>
          </a:lnRef>
          <a:fillRef idx="0">
            <a:schemeClr val="accent6"/>
          </a:fillRef>
          <a:effectRef idx="0">
            <a:schemeClr val="accent6"/>
          </a:effectRef>
          <a:fontRef idx="minor">
            <a:schemeClr val="tx1"/>
          </a:fontRef>
        </p:style>
      </p:cxnSp>
      <p:cxnSp>
        <p:nvCxnSpPr>
          <p:cNvPr id="420" name="直接连接符 419"/>
          <p:cNvCxnSpPr/>
          <p:nvPr/>
        </p:nvCxnSpPr>
        <p:spPr>
          <a:xfrm>
            <a:off x="19704931" y="17833407"/>
            <a:ext cx="3092825"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421" name="直接连接符 420"/>
          <p:cNvCxnSpPr>
            <a:stCxn id="415" idx="2"/>
          </p:cNvCxnSpPr>
          <p:nvPr/>
        </p:nvCxnSpPr>
        <p:spPr>
          <a:xfrm>
            <a:off x="22797756" y="17450776"/>
            <a:ext cx="0" cy="382631"/>
          </a:xfrm>
          <a:prstGeom prst="line">
            <a:avLst/>
          </a:prstGeom>
          <a:ln>
            <a:headEnd type="triangle"/>
            <a:tailEnd type="non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422" name="Text Placeholder 333"/>
              <p:cNvSpPr>
                <a:spLocks noGrp="1"/>
              </p:cNvSpPr>
              <p:nvPr>
                <p:ph type="body" sz="quarter" idx="10"/>
              </p:nvPr>
            </p:nvSpPr>
            <p:spPr>
              <a:xfrm>
                <a:off x="18854604" y="16445156"/>
                <a:ext cx="1028565" cy="821458"/>
              </a:xfrm>
            </p:spPr>
            <p:txBody>
              <a:bodyPr/>
              <a:lstStyle/>
              <a:p>
                <a:pPr/>
                <a14:m>
                  <m:oMathPara xmlns:m="http://schemas.openxmlformats.org/officeDocument/2006/math">
                    <m:oMathParaPr>
                      <m:jc m:val="centerGroup"/>
                    </m:oMathParaPr>
                    <m:oMath xmlns:m="http://schemas.openxmlformats.org/officeDocument/2006/math">
                      <m:d>
                        <m:dPr>
                          <m:ctrlPr>
                            <a:rPr lang="en-US" sz="2400" b="0" i="1" smtClean="0">
                              <a:solidFill>
                                <a:schemeClr val="accent6"/>
                              </a:solidFill>
                              <a:latin typeface="Cambria Math" panose="02040503050406030204" pitchFamily="18" charset="0"/>
                            </a:rPr>
                          </m:ctrlPr>
                        </m:dPr>
                        <m:e>
                          <m:sSub>
                            <m:sSubPr>
                              <m:ctrlPr>
                                <a:rPr lang="en-US" sz="2400" b="0" i="1" smtClean="0">
                                  <a:solidFill>
                                    <a:schemeClr val="accent6"/>
                                  </a:solidFill>
                                  <a:latin typeface="Cambria Math" panose="02040503050406030204" pitchFamily="18" charset="0"/>
                                </a:rPr>
                              </m:ctrlPr>
                            </m:sSubPr>
                            <m:e>
                              <m:r>
                                <a:rPr lang="en-US" sz="2400" b="0" i="1" smtClean="0">
                                  <a:solidFill>
                                    <a:schemeClr val="accent6"/>
                                  </a:solidFill>
                                  <a:latin typeface="Cambria Math" panose="02040503050406030204" pitchFamily="18" charset="0"/>
                                </a:rPr>
                                <m:t>𝑏</m:t>
                              </m:r>
                            </m:e>
                            <m:sub>
                              <m:r>
                                <a:rPr lang="en-US" sz="2400" b="0" i="1" smtClean="0">
                                  <a:solidFill>
                                    <a:schemeClr val="accent6"/>
                                  </a:solidFill>
                                  <a:latin typeface="Cambria Math" panose="02040503050406030204" pitchFamily="18" charset="0"/>
                                </a:rPr>
                                <m:t>2</m:t>
                              </m:r>
                            </m:sub>
                          </m:sSub>
                          <m:r>
                            <a:rPr lang="en-US" sz="2400" b="0" i="1" smtClean="0">
                              <a:solidFill>
                                <a:schemeClr val="accent6"/>
                              </a:solidFill>
                              <a:latin typeface="Cambria Math" panose="02040503050406030204" pitchFamily="18" charset="0"/>
                            </a:rPr>
                            <m:t>,</m:t>
                          </m:r>
                          <m:r>
                            <a:rPr lang="en-US" sz="2400" b="0" i="1" smtClean="0">
                              <a:solidFill>
                                <a:schemeClr val="accent6"/>
                              </a:solidFill>
                              <a:latin typeface="Cambria Math" panose="02040503050406030204" pitchFamily="18" charset="0"/>
                            </a:rPr>
                            <m:t>𝑐</m:t>
                          </m:r>
                        </m:e>
                      </m:d>
                    </m:oMath>
                  </m:oMathPara>
                </a14:m>
                <a:endParaRPr lang="en-US" sz="2400" dirty="0">
                  <a:solidFill>
                    <a:schemeClr val="accent6"/>
                  </a:solidFill>
                </a:endParaRPr>
              </a:p>
            </p:txBody>
          </p:sp>
        </mc:Choice>
        <mc:Fallback xmlns="">
          <p:sp>
            <p:nvSpPr>
              <p:cNvPr id="422" name="Text Placeholder 333"/>
              <p:cNvSpPr>
                <a:spLocks noGrp="1" noRot="1" noChangeAspect="1" noMove="1" noResize="1" noEditPoints="1" noAdjustHandles="1" noChangeArrowheads="1" noChangeShapeType="1" noTextEdit="1"/>
              </p:cNvSpPr>
              <p:nvPr>
                <p:ph type="body" sz="quarter" idx="10"/>
              </p:nvPr>
            </p:nvSpPr>
            <p:spPr>
              <a:xfrm>
                <a:off x="18854604" y="16445156"/>
                <a:ext cx="1028565" cy="821458"/>
              </a:xfrm>
              <a:blipFill>
                <a:blip r:embed="rId32"/>
                <a:stretch>
                  <a:fillRect/>
                </a:stretch>
              </a:blipFill>
            </p:spPr>
            <p:txBody>
              <a:bodyPr/>
              <a:lstStyle/>
              <a:p>
                <a:r>
                  <a:rPr lang="zh-CN" altLang="en-US">
                    <a:noFill/>
                  </a:rPr>
                  <a:t> </a:t>
                </a:r>
              </a:p>
            </p:txBody>
          </p:sp>
        </mc:Fallback>
      </mc:AlternateContent>
      <p:cxnSp>
        <p:nvCxnSpPr>
          <p:cNvPr id="424" name="直接连接符 423"/>
          <p:cNvCxnSpPr/>
          <p:nvPr/>
        </p:nvCxnSpPr>
        <p:spPr>
          <a:xfrm>
            <a:off x="15979594" y="19695544"/>
            <a:ext cx="8858048" cy="0"/>
          </a:xfrm>
          <a:prstGeom prst="line">
            <a:avLst/>
          </a:prstGeom>
          <a:ln w="25400" cmpd="sng">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6" name="直接连接符 425"/>
          <p:cNvCxnSpPr/>
          <p:nvPr/>
        </p:nvCxnSpPr>
        <p:spPr>
          <a:xfrm>
            <a:off x="18926891" y="19701283"/>
            <a:ext cx="0" cy="4317013"/>
          </a:xfrm>
          <a:prstGeom prst="line">
            <a:avLst/>
          </a:prstGeom>
          <a:ln w="25400" cmpd="sng">
            <a:solidFill>
              <a:schemeClr val="accent5">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32" name="Text Placeholder 333"/>
          <p:cNvSpPr>
            <a:spLocks noGrp="1"/>
          </p:cNvSpPr>
          <p:nvPr>
            <p:ph type="body" sz="quarter" idx="10"/>
          </p:nvPr>
        </p:nvSpPr>
        <p:spPr>
          <a:xfrm>
            <a:off x="16268515" y="19721533"/>
            <a:ext cx="2410426" cy="862965"/>
          </a:xfrm>
        </p:spPr>
        <p:txBody>
          <a:bodyPr/>
          <a:lstStyle/>
          <a:p>
            <a:r>
              <a:rPr lang="en-US" altLang="zh-CN" sz="3200" dirty="0" smtClean="0"/>
              <a:t>Light Tasks</a:t>
            </a:r>
            <a:endParaRPr lang="en-US" sz="2400" dirty="0"/>
          </a:p>
        </p:txBody>
      </p:sp>
      <p:sp>
        <p:nvSpPr>
          <p:cNvPr id="433" name="Text Placeholder 333"/>
          <p:cNvSpPr>
            <a:spLocks noGrp="1"/>
          </p:cNvSpPr>
          <p:nvPr>
            <p:ph type="body" sz="quarter" idx="10"/>
          </p:nvPr>
        </p:nvSpPr>
        <p:spPr>
          <a:xfrm>
            <a:off x="20689602" y="19715825"/>
            <a:ext cx="2591471" cy="863095"/>
          </a:xfrm>
        </p:spPr>
        <p:txBody>
          <a:bodyPr/>
          <a:lstStyle/>
          <a:p>
            <a:r>
              <a:rPr lang="en-US" altLang="zh-CN" sz="3200" dirty="0" smtClean="0"/>
              <a:t>Heavy Tasks</a:t>
            </a:r>
            <a:endParaRPr lang="en-US" sz="2400" dirty="0"/>
          </a:p>
        </p:txBody>
      </p:sp>
      <p:sp>
        <p:nvSpPr>
          <p:cNvPr id="443" name="矩形 442"/>
          <p:cNvSpPr/>
          <p:nvPr/>
        </p:nvSpPr>
        <p:spPr>
          <a:xfrm>
            <a:off x="16402960" y="2110548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cxnSp>
        <p:nvCxnSpPr>
          <p:cNvPr id="451" name="直接箭头连接符 450"/>
          <p:cNvCxnSpPr>
            <a:stCxn id="443" idx="3"/>
            <a:endCxn id="448" idx="1"/>
          </p:cNvCxnSpPr>
          <p:nvPr/>
        </p:nvCxnSpPr>
        <p:spPr>
          <a:xfrm flipV="1">
            <a:off x="17550736" y="21518229"/>
            <a:ext cx="2445344" cy="635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2" name="Text Placeholder 333"/>
          <p:cNvSpPr>
            <a:spLocks noGrp="1"/>
          </p:cNvSpPr>
          <p:nvPr>
            <p:ph type="body" sz="quarter" idx="10"/>
          </p:nvPr>
        </p:nvSpPr>
        <p:spPr>
          <a:xfrm>
            <a:off x="17492762" y="20821698"/>
            <a:ext cx="1523928" cy="898712"/>
          </a:xfrm>
        </p:spPr>
        <p:txBody>
          <a:bodyPr/>
          <a:lstStyle/>
          <a:p>
            <a:r>
              <a:rPr lang="en-US" altLang="zh-CN" dirty="0" smtClean="0">
                <a:solidFill>
                  <a:schemeClr val="accent2"/>
                </a:solidFill>
              </a:rPr>
              <a:t>Create</a:t>
            </a:r>
            <a:endParaRPr lang="en-US" dirty="0">
              <a:solidFill>
                <a:schemeClr val="accent2"/>
              </a:solidFill>
            </a:endParaRPr>
          </a:p>
        </p:txBody>
      </p:sp>
      <p:sp>
        <p:nvSpPr>
          <p:cNvPr id="456" name="Text Placeholder 333"/>
          <p:cNvSpPr>
            <a:spLocks noGrp="1"/>
          </p:cNvSpPr>
          <p:nvPr>
            <p:ph type="body" sz="quarter" idx="10"/>
          </p:nvPr>
        </p:nvSpPr>
        <p:spPr>
          <a:xfrm>
            <a:off x="17485252" y="22567662"/>
            <a:ext cx="2047590" cy="910678"/>
          </a:xfrm>
        </p:spPr>
        <p:txBody>
          <a:bodyPr/>
          <a:lstStyle/>
          <a:p>
            <a:r>
              <a:rPr lang="en-US" altLang="zh-CN" dirty="0" smtClean="0">
                <a:solidFill>
                  <a:schemeClr val="accent3"/>
                </a:solidFill>
              </a:rPr>
              <a:t>Depreciate</a:t>
            </a:r>
            <a:endParaRPr lang="en-US" dirty="0">
              <a:solidFill>
                <a:schemeClr val="accent3"/>
              </a:solidFill>
            </a:endParaRPr>
          </a:p>
        </p:txBody>
      </p:sp>
      <p:grpSp>
        <p:nvGrpSpPr>
          <p:cNvPr id="527" name="组合 526"/>
          <p:cNvGrpSpPr/>
          <p:nvPr/>
        </p:nvGrpSpPr>
        <p:grpSpPr>
          <a:xfrm>
            <a:off x="22546629" y="20597210"/>
            <a:ext cx="1863159" cy="1919063"/>
            <a:chOff x="20638982" y="21330164"/>
            <a:chExt cx="1147776" cy="1672809"/>
          </a:xfrm>
        </p:grpSpPr>
        <p:sp>
          <p:nvSpPr>
            <p:cNvPr id="460" name="矩形 459"/>
            <p:cNvSpPr/>
            <p:nvPr/>
          </p:nvSpPr>
          <p:spPr>
            <a:xfrm>
              <a:off x="20638982" y="21330164"/>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461" name="矩形 460"/>
            <p:cNvSpPr/>
            <p:nvPr/>
          </p:nvSpPr>
          <p:spPr>
            <a:xfrm>
              <a:off x="20638982" y="22164773"/>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endParaRPr lang="zh-CN" altLang="en-US" sz="3600" i="1" dirty="0">
                <a:solidFill>
                  <a:schemeClr val="accent2"/>
                </a:solidFill>
                <a:latin typeface="Cambria Math" panose="02040503050406030204" pitchFamily="18" charset="0"/>
                <a:cs typeface="Times New Roman" panose="02020603050405020304" pitchFamily="18" charset="0"/>
              </a:endParaRPr>
            </a:p>
          </p:txBody>
        </p:sp>
        <p:cxnSp>
          <p:nvCxnSpPr>
            <p:cNvPr id="462" name="直接箭头连接符 461"/>
            <p:cNvCxnSpPr/>
            <p:nvPr/>
          </p:nvCxnSpPr>
          <p:spPr>
            <a:xfrm>
              <a:off x="21209688" y="21692582"/>
              <a:ext cx="0" cy="8332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sp>
        <p:nvSpPr>
          <p:cNvPr id="465" name="Text Placeholder 333"/>
          <p:cNvSpPr>
            <a:spLocks noGrp="1"/>
          </p:cNvSpPr>
          <p:nvPr>
            <p:ph type="body" sz="quarter" idx="10"/>
          </p:nvPr>
        </p:nvSpPr>
        <p:spPr>
          <a:xfrm>
            <a:off x="22581784" y="21741970"/>
            <a:ext cx="1788450" cy="883014"/>
          </a:xfrm>
        </p:spPr>
        <p:txBody>
          <a:bodyPr/>
          <a:lstStyle/>
          <a:p>
            <a:r>
              <a:rPr lang="en-US" altLang="zh-CN" dirty="0">
                <a:solidFill>
                  <a:schemeClr val="accent2"/>
                </a:solidFill>
              </a:rPr>
              <a:t>Resize(+)</a:t>
            </a:r>
            <a:endParaRPr lang="en-US" altLang="zh-CN" sz="3600" dirty="0">
              <a:solidFill>
                <a:schemeClr val="accent2"/>
              </a:solidFill>
            </a:endParaRPr>
          </a:p>
        </p:txBody>
      </p:sp>
      <p:grpSp>
        <p:nvGrpSpPr>
          <p:cNvPr id="536" name="组合 535"/>
          <p:cNvGrpSpPr/>
          <p:nvPr/>
        </p:nvGrpSpPr>
        <p:grpSpPr>
          <a:xfrm>
            <a:off x="17529831" y="22781080"/>
            <a:ext cx="3134589" cy="974685"/>
            <a:chOff x="17643393" y="22568498"/>
            <a:chExt cx="2540305" cy="838200"/>
          </a:xfrm>
        </p:grpSpPr>
        <p:grpSp>
          <p:nvGrpSpPr>
            <p:cNvPr id="535" name="组合 534"/>
            <p:cNvGrpSpPr/>
            <p:nvPr/>
          </p:nvGrpSpPr>
          <p:grpSpPr>
            <a:xfrm>
              <a:off x="17643393" y="22568498"/>
              <a:ext cx="2540305" cy="838200"/>
              <a:chOff x="17643393" y="22568498"/>
              <a:chExt cx="2540305" cy="838200"/>
            </a:xfrm>
          </p:grpSpPr>
          <p:sp>
            <p:nvSpPr>
              <p:cNvPr id="449" name="矩形 448"/>
              <p:cNvSpPr/>
              <p:nvPr/>
            </p:nvSpPr>
            <p:spPr>
              <a:xfrm>
                <a:off x="19226835" y="22568498"/>
                <a:ext cx="956863"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cxnSp>
            <p:nvCxnSpPr>
              <p:cNvPr id="455" name="直接箭头连接符 454"/>
              <p:cNvCxnSpPr>
                <a:stCxn id="449" idx="1"/>
                <a:endCxn id="541" idx="3"/>
              </p:cNvCxnSpPr>
              <p:nvPr/>
            </p:nvCxnSpPr>
            <p:spPr>
              <a:xfrm flipH="1">
                <a:off x="17643393" y="22987598"/>
                <a:ext cx="1583442"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471" name="直接连接符 470"/>
            <p:cNvCxnSpPr>
              <a:stCxn id="449" idx="1"/>
              <a:endCxn id="449" idx="3"/>
            </p:cNvCxnSpPr>
            <p:nvPr/>
          </p:nvCxnSpPr>
          <p:spPr>
            <a:xfrm>
              <a:off x="19226835" y="22987598"/>
              <a:ext cx="95686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0" name="组合 539"/>
          <p:cNvGrpSpPr/>
          <p:nvPr/>
        </p:nvGrpSpPr>
        <p:grpSpPr>
          <a:xfrm>
            <a:off x="19996080" y="20955388"/>
            <a:ext cx="1541435" cy="1126196"/>
            <a:chOff x="19047534" y="21331157"/>
            <a:chExt cx="1147776" cy="838583"/>
          </a:xfrm>
        </p:grpSpPr>
        <p:sp>
          <p:nvSpPr>
            <p:cNvPr id="448" name="矩形 447"/>
            <p:cNvSpPr/>
            <p:nvPr/>
          </p:nvSpPr>
          <p:spPr>
            <a:xfrm>
              <a:off x="19047534" y="21331157"/>
              <a:ext cx="1147776" cy="838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cxnSp>
          <p:nvCxnSpPr>
            <p:cNvPr id="467" name="直接连接符 466"/>
            <p:cNvCxnSpPr>
              <a:stCxn id="448" idx="0"/>
              <a:endCxn id="448" idx="2"/>
            </p:cNvCxnSpPr>
            <p:nvPr/>
          </p:nvCxnSpPr>
          <p:spPr>
            <a:xfrm>
              <a:off x="19621422" y="21331157"/>
              <a:ext cx="0" cy="838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73" name="直接连接符 472"/>
            <p:cNvCxnSpPr/>
            <p:nvPr/>
          </p:nvCxnSpPr>
          <p:spPr>
            <a:xfrm>
              <a:off x="19326648" y="21336507"/>
              <a:ext cx="0" cy="833233"/>
            </a:xfrm>
            <a:prstGeom prst="line">
              <a:avLst/>
            </a:prstGeom>
          </p:spPr>
          <p:style>
            <a:lnRef idx="1">
              <a:schemeClr val="accent2"/>
            </a:lnRef>
            <a:fillRef idx="0">
              <a:schemeClr val="accent2"/>
            </a:fillRef>
            <a:effectRef idx="0">
              <a:schemeClr val="accent2"/>
            </a:effectRef>
            <a:fontRef idx="minor">
              <a:schemeClr val="tx1"/>
            </a:fontRef>
          </p:style>
        </p:cxnSp>
        <p:cxnSp>
          <p:nvCxnSpPr>
            <p:cNvPr id="474" name="直接连接符 473"/>
            <p:cNvCxnSpPr/>
            <p:nvPr/>
          </p:nvCxnSpPr>
          <p:spPr>
            <a:xfrm>
              <a:off x="19893117" y="21336507"/>
              <a:ext cx="0" cy="833233"/>
            </a:xfrm>
            <a:prstGeom prst="line">
              <a:avLst/>
            </a:prstGeom>
          </p:spPr>
          <p:style>
            <a:lnRef idx="1">
              <a:schemeClr val="accent2"/>
            </a:lnRef>
            <a:fillRef idx="0">
              <a:schemeClr val="accent2"/>
            </a:fillRef>
            <a:effectRef idx="0">
              <a:schemeClr val="accent2"/>
            </a:effectRef>
            <a:fontRef idx="minor">
              <a:schemeClr val="tx1"/>
            </a:fontRef>
          </p:style>
        </p:cxnSp>
      </p:grpSp>
      <p:grpSp>
        <p:nvGrpSpPr>
          <p:cNvPr id="531" name="组合 530"/>
          <p:cNvGrpSpPr/>
          <p:nvPr/>
        </p:nvGrpSpPr>
        <p:grpSpPr>
          <a:xfrm>
            <a:off x="21363684" y="22708899"/>
            <a:ext cx="2644217" cy="1045203"/>
            <a:chOff x="19883169" y="23592417"/>
            <a:chExt cx="1150579" cy="838583"/>
          </a:xfrm>
        </p:grpSpPr>
        <p:sp>
          <p:nvSpPr>
            <p:cNvPr id="478" name="矩形 477"/>
            <p:cNvSpPr/>
            <p:nvPr/>
          </p:nvSpPr>
          <p:spPr>
            <a:xfrm>
              <a:off x="19883169" y="23592417"/>
              <a:ext cx="1147776" cy="838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cxnSp>
          <p:nvCxnSpPr>
            <p:cNvPr id="480" name="直接连接符 479"/>
            <p:cNvCxnSpPr/>
            <p:nvPr/>
          </p:nvCxnSpPr>
          <p:spPr>
            <a:xfrm>
              <a:off x="20162283" y="23597767"/>
              <a:ext cx="0" cy="833233"/>
            </a:xfrm>
            <a:prstGeom prst="line">
              <a:avLst/>
            </a:prstGeom>
          </p:spPr>
          <p:style>
            <a:lnRef idx="2">
              <a:schemeClr val="accent1"/>
            </a:lnRef>
            <a:fillRef idx="1">
              <a:schemeClr val="lt1"/>
            </a:fillRef>
            <a:effectRef idx="0">
              <a:schemeClr val="accent1"/>
            </a:effectRef>
            <a:fontRef idx="minor">
              <a:schemeClr val="dk1"/>
            </a:fontRef>
          </p:style>
        </p:cxnSp>
        <p:cxnSp>
          <p:nvCxnSpPr>
            <p:cNvPr id="483" name="直接连接符 482"/>
            <p:cNvCxnSpPr>
              <a:stCxn id="478" idx="1"/>
            </p:cNvCxnSpPr>
            <p:nvPr/>
          </p:nvCxnSpPr>
          <p:spPr>
            <a:xfrm>
              <a:off x="19883169" y="24011517"/>
              <a:ext cx="540588" cy="0"/>
            </a:xfrm>
            <a:prstGeom prst="line">
              <a:avLst/>
            </a:prstGeom>
          </p:spPr>
          <p:style>
            <a:lnRef idx="2">
              <a:schemeClr val="accent1"/>
            </a:lnRef>
            <a:fillRef idx="1">
              <a:schemeClr val="lt1"/>
            </a:fillRef>
            <a:effectRef idx="0">
              <a:schemeClr val="accent1"/>
            </a:effectRef>
            <a:fontRef idx="minor">
              <a:schemeClr val="dk1"/>
            </a:fontRef>
          </p:style>
        </p:cxnSp>
        <p:grpSp>
          <p:nvGrpSpPr>
            <p:cNvPr id="529" name="组合 528"/>
            <p:cNvGrpSpPr/>
            <p:nvPr/>
          </p:nvGrpSpPr>
          <p:grpSpPr>
            <a:xfrm>
              <a:off x="20441398" y="23592417"/>
              <a:ext cx="592350" cy="838583"/>
              <a:chOff x="20441398" y="23592417"/>
              <a:chExt cx="592350" cy="838583"/>
            </a:xfrm>
          </p:grpSpPr>
          <p:sp>
            <p:nvSpPr>
              <p:cNvPr id="482" name="矩形 481"/>
              <p:cNvSpPr/>
              <p:nvPr/>
            </p:nvSpPr>
            <p:spPr>
              <a:xfrm>
                <a:off x="20441398" y="23592800"/>
                <a:ext cx="592350"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cxnSp>
            <p:nvCxnSpPr>
              <p:cNvPr id="481" name="直接连接符 480"/>
              <p:cNvCxnSpPr/>
              <p:nvPr/>
            </p:nvCxnSpPr>
            <p:spPr>
              <a:xfrm>
                <a:off x="20728752" y="23592417"/>
                <a:ext cx="0" cy="833233"/>
              </a:xfrm>
              <a:prstGeom prst="line">
                <a:avLst/>
              </a:prstGeom>
              <a:ln w="25400"/>
            </p:spPr>
            <p:style>
              <a:lnRef idx="1">
                <a:schemeClr val="accent3"/>
              </a:lnRef>
              <a:fillRef idx="0">
                <a:schemeClr val="accent3"/>
              </a:fillRef>
              <a:effectRef idx="0">
                <a:schemeClr val="accent3"/>
              </a:effectRef>
              <a:fontRef idx="minor">
                <a:schemeClr val="tx1"/>
              </a:fontRef>
            </p:style>
          </p:cxnSp>
          <p:cxnSp>
            <p:nvCxnSpPr>
              <p:cNvPr id="486" name="直接连接符 485"/>
              <p:cNvCxnSpPr>
                <a:stCxn id="482" idx="1"/>
                <a:endCxn id="482" idx="3"/>
              </p:cNvCxnSpPr>
              <p:nvPr/>
            </p:nvCxnSpPr>
            <p:spPr>
              <a:xfrm>
                <a:off x="20441398" y="24011900"/>
                <a:ext cx="592350" cy="0"/>
              </a:xfrm>
              <a:prstGeom prst="line">
                <a:avLst/>
              </a:prstGeom>
              <a:ln w="25400"/>
            </p:spPr>
            <p:style>
              <a:lnRef idx="1">
                <a:schemeClr val="accent3"/>
              </a:lnRef>
              <a:fillRef idx="0">
                <a:schemeClr val="accent3"/>
              </a:fillRef>
              <a:effectRef idx="0">
                <a:schemeClr val="accent3"/>
              </a:effectRef>
              <a:fontRef idx="minor">
                <a:schemeClr val="tx1"/>
              </a:fontRef>
            </p:style>
          </p:cxnSp>
        </p:grpSp>
        <p:cxnSp>
          <p:nvCxnSpPr>
            <p:cNvPr id="491" name="直接箭头连接符 490"/>
            <p:cNvCxnSpPr/>
            <p:nvPr/>
          </p:nvCxnSpPr>
          <p:spPr>
            <a:xfrm>
              <a:off x="20162283" y="23798794"/>
              <a:ext cx="55823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492" name="Text Placeholder 333"/>
          <p:cNvSpPr>
            <a:spLocks noGrp="1"/>
          </p:cNvSpPr>
          <p:nvPr>
            <p:ph type="body" sz="quarter" idx="10"/>
          </p:nvPr>
        </p:nvSpPr>
        <p:spPr>
          <a:xfrm>
            <a:off x="21792951" y="23014855"/>
            <a:ext cx="1875440" cy="908776"/>
          </a:xfrm>
        </p:spPr>
        <p:txBody>
          <a:bodyPr/>
          <a:lstStyle/>
          <a:p>
            <a:r>
              <a:rPr lang="en-US" altLang="zh-CN" dirty="0">
                <a:solidFill>
                  <a:schemeClr val="accent3"/>
                </a:solidFill>
              </a:rPr>
              <a:t>Resize</a:t>
            </a:r>
            <a:r>
              <a:rPr lang="en-US" altLang="zh-CN" dirty="0" smtClean="0">
                <a:solidFill>
                  <a:schemeClr val="accent3"/>
                </a:solidFill>
              </a:rPr>
              <a:t>(-)</a:t>
            </a:r>
            <a:endParaRPr lang="en-US" altLang="zh-CN" dirty="0">
              <a:solidFill>
                <a:schemeClr val="accent3"/>
              </a:solidFill>
            </a:endParaRPr>
          </a:p>
        </p:txBody>
      </p:sp>
      <p:cxnSp>
        <p:nvCxnSpPr>
          <p:cNvPr id="512" name="直接箭头连接符 511"/>
          <p:cNvCxnSpPr>
            <a:stCxn id="393" idx="3"/>
          </p:cNvCxnSpPr>
          <p:nvPr/>
        </p:nvCxnSpPr>
        <p:spPr>
          <a:xfrm>
            <a:off x="24837642" y="21210411"/>
            <a:ext cx="853634" cy="0"/>
          </a:xfrm>
          <a:prstGeom prst="straightConnector1">
            <a:avLst/>
          </a:prstGeom>
          <a:ln>
            <a:solidFill>
              <a:srgbClr val="00206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5" name="直接连接符 514"/>
          <p:cNvCxnSpPr>
            <a:stCxn id="193" idx="2"/>
          </p:cNvCxnSpPr>
          <p:nvPr/>
        </p:nvCxnSpPr>
        <p:spPr>
          <a:xfrm>
            <a:off x="25691276" y="15733144"/>
            <a:ext cx="0" cy="547726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5" name="直接箭头连接符 524"/>
          <p:cNvCxnSpPr>
            <a:stCxn id="391" idx="2"/>
          </p:cNvCxnSpPr>
          <p:nvPr/>
        </p:nvCxnSpPr>
        <p:spPr>
          <a:xfrm flipH="1">
            <a:off x="19025858" y="12656569"/>
            <a:ext cx="2381" cy="573014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1" name="矩形 540"/>
          <p:cNvSpPr/>
          <p:nvPr/>
        </p:nvSpPr>
        <p:spPr>
          <a:xfrm>
            <a:off x="16382055" y="22849323"/>
            <a:ext cx="1147776" cy="838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spcBef>
                <a:spcPct val="20000"/>
              </a:spcBef>
            </a:pPr>
            <a:endParaRPr lang="zh-CN" altLang="en-US" sz="3600" i="1" dirty="0">
              <a:solidFill>
                <a:schemeClr val="accent5">
                  <a:lumMod val="50000"/>
                </a:schemeClr>
              </a:solidFill>
              <a:latin typeface="Cambria Math" panose="02040503050406030204" pitchFamily="18" charset="0"/>
              <a:cs typeface="Times New Roman" panose="02020603050405020304" pitchFamily="18" charset="0"/>
            </a:endParaRPr>
          </a:p>
        </p:txBody>
      </p:sp>
      <p:sp>
        <p:nvSpPr>
          <p:cNvPr id="550" name="Text Placeholder 333"/>
          <p:cNvSpPr>
            <a:spLocks noGrp="1"/>
          </p:cNvSpPr>
          <p:nvPr>
            <p:ph type="body" sz="quarter" idx="10"/>
          </p:nvPr>
        </p:nvSpPr>
        <p:spPr>
          <a:xfrm>
            <a:off x="25686211" y="15789422"/>
            <a:ext cx="4022383" cy="5191886"/>
          </a:xfrm>
        </p:spPr>
        <p:txBody>
          <a:bodyPr/>
          <a:lstStyle/>
          <a:p>
            <a:r>
              <a:rPr lang="en-US" altLang="zh-CN" sz="4400" dirty="0" smtClean="0"/>
              <a:t>Signal a</a:t>
            </a:r>
          </a:p>
          <a:p>
            <a:r>
              <a:rPr lang="en-US" sz="4400" dirty="0" smtClean="0"/>
              <a:t>State-Migration</a:t>
            </a:r>
          </a:p>
          <a:p>
            <a:r>
              <a:rPr lang="en-US" sz="4400" dirty="0" smtClean="0"/>
              <a:t>- Creating</a:t>
            </a:r>
          </a:p>
          <a:p>
            <a:r>
              <a:rPr lang="en-US" sz="4400" dirty="0" smtClean="0"/>
              <a:t>- Depreciating</a:t>
            </a:r>
          </a:p>
          <a:p>
            <a:r>
              <a:rPr lang="en-US" sz="4400" dirty="0" smtClean="0"/>
              <a:t>- Resizing</a:t>
            </a:r>
          </a:p>
          <a:p>
            <a:r>
              <a:rPr lang="en-US" sz="4400" dirty="0" smtClean="0"/>
              <a:t>Heavy Tasks</a:t>
            </a:r>
          </a:p>
        </p:txBody>
      </p:sp>
      <p:cxnSp>
        <p:nvCxnSpPr>
          <p:cNvPr id="555" name="直接箭头连接符 554"/>
          <p:cNvCxnSpPr>
            <a:endCxn id="558" idx="0"/>
          </p:cNvCxnSpPr>
          <p:nvPr/>
        </p:nvCxnSpPr>
        <p:spPr>
          <a:xfrm>
            <a:off x="22398161" y="24028670"/>
            <a:ext cx="3677" cy="1339402"/>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58" name="圆角矩形 557"/>
          <p:cNvSpPr/>
          <p:nvPr/>
        </p:nvSpPr>
        <p:spPr>
          <a:xfrm>
            <a:off x="17122716" y="25368072"/>
            <a:ext cx="10558244" cy="1139101"/>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r>
              <a:rPr lang="en-US" altLang="zh-CN" sz="4400" dirty="0" smtClean="0">
                <a:solidFill>
                  <a:srgbClr val="4472C4">
                    <a:lumMod val="50000"/>
                  </a:srgbClr>
                </a:solidFill>
                <a:latin typeface="Times New Roman" panose="02020603050405020304" pitchFamily="18" charset="0"/>
                <a:cs typeface="Times New Roman" panose="02020603050405020304" pitchFamily="18" charset="0"/>
              </a:rPr>
              <a:t>…     Workers     …</a:t>
            </a:r>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563" name="圆角矩形 562"/>
          <p:cNvSpPr/>
          <p:nvPr/>
        </p:nvSpPr>
        <p:spPr>
          <a:xfrm>
            <a:off x="17275116" y="25520472"/>
            <a:ext cx="1059971" cy="860089"/>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564" name="圆角矩形 563"/>
          <p:cNvSpPr/>
          <p:nvPr/>
        </p:nvSpPr>
        <p:spPr>
          <a:xfrm>
            <a:off x="18591829" y="25520472"/>
            <a:ext cx="1059971" cy="860089"/>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565" name="圆角矩形 564"/>
          <p:cNvSpPr/>
          <p:nvPr/>
        </p:nvSpPr>
        <p:spPr>
          <a:xfrm>
            <a:off x="26509116" y="25507577"/>
            <a:ext cx="1059971" cy="860089"/>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566" name="圆角矩形 565"/>
          <p:cNvSpPr/>
          <p:nvPr/>
        </p:nvSpPr>
        <p:spPr>
          <a:xfrm>
            <a:off x="25161290" y="25520472"/>
            <a:ext cx="1059971" cy="860089"/>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p:cxnSp>
        <p:nvCxnSpPr>
          <p:cNvPr id="567" name="直接箭头连接符 566"/>
          <p:cNvCxnSpPr/>
          <p:nvPr/>
        </p:nvCxnSpPr>
        <p:spPr>
          <a:xfrm>
            <a:off x="17777804" y="25937592"/>
            <a:ext cx="0" cy="90506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0" name="直接箭头连接符 569"/>
          <p:cNvCxnSpPr/>
          <p:nvPr/>
        </p:nvCxnSpPr>
        <p:spPr>
          <a:xfrm>
            <a:off x="19121814" y="25944166"/>
            <a:ext cx="0" cy="90506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1" name="直接箭头连接符 570"/>
          <p:cNvCxnSpPr/>
          <p:nvPr/>
        </p:nvCxnSpPr>
        <p:spPr>
          <a:xfrm>
            <a:off x="25686211" y="25937592"/>
            <a:ext cx="0" cy="90506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5" name="直接箭头连接符 574"/>
          <p:cNvCxnSpPr/>
          <p:nvPr/>
        </p:nvCxnSpPr>
        <p:spPr>
          <a:xfrm>
            <a:off x="27045912" y="25937592"/>
            <a:ext cx="0" cy="90506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76" name="圆角矩形 575"/>
          <p:cNvSpPr/>
          <p:nvPr/>
        </p:nvSpPr>
        <p:spPr>
          <a:xfrm>
            <a:off x="17062107" y="26877354"/>
            <a:ext cx="10558244" cy="1139101"/>
          </a:xfrm>
          <a:prstGeom prst="round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lvl="0" algn="ctr">
              <a:spcBef>
                <a:spcPct val="20000"/>
              </a:spcBef>
            </a:pPr>
            <a:r>
              <a:rPr lang="en-US" altLang="zh-CN" sz="4400" dirty="0" smtClean="0">
                <a:solidFill>
                  <a:srgbClr val="4472C4">
                    <a:lumMod val="50000"/>
                  </a:srgbClr>
                </a:solidFill>
                <a:latin typeface="Times New Roman" panose="02020603050405020304" pitchFamily="18" charset="0"/>
                <a:cs typeface="Times New Roman" panose="02020603050405020304" pitchFamily="18" charset="0"/>
              </a:rPr>
              <a:t>Output</a:t>
            </a:r>
            <a:endParaRPr lang="en-US" altLang="zh-CN" sz="3600" dirty="0">
              <a:solidFill>
                <a:srgbClr val="4472C4">
                  <a:lumMod val="50000"/>
                </a:srgbClr>
              </a:solidFill>
              <a:latin typeface="Times New Roman" panose="02020603050405020304" pitchFamily="18" charset="0"/>
              <a:cs typeface="Times New Roman" panose="02020603050405020304" pitchFamily="18" charset="0"/>
            </a:endParaRPr>
          </a:p>
        </p:txBody>
      </p:sp>
      <p:sp>
        <p:nvSpPr>
          <p:cNvPr id="577" name="Text Placeholder 333"/>
          <p:cNvSpPr>
            <a:spLocks noGrp="1"/>
          </p:cNvSpPr>
          <p:nvPr>
            <p:ph type="body" sz="quarter" idx="10"/>
          </p:nvPr>
        </p:nvSpPr>
        <p:spPr>
          <a:xfrm>
            <a:off x="24812348" y="21220784"/>
            <a:ext cx="4703162" cy="3160560"/>
          </a:xfrm>
        </p:spPr>
        <p:txBody>
          <a:bodyPr/>
          <a:lstStyle/>
          <a:p>
            <a:r>
              <a:rPr lang="en-US" altLang="zh-CN" sz="4400" dirty="0" smtClean="0">
                <a:solidFill>
                  <a:schemeClr val="accent2"/>
                </a:solidFill>
              </a:rPr>
              <a:t>When the current allocation is suboptimal by a constant factor!</a:t>
            </a:r>
            <a:endParaRPr lang="en-US" sz="4400" dirty="0" smtClean="0">
              <a:solidFill>
                <a:schemeClr val="accent2"/>
              </a:solidFill>
            </a:endParaRPr>
          </a:p>
        </p:txBody>
      </p:sp>
      <p:sp>
        <p:nvSpPr>
          <p:cNvPr id="579" name="Text Placeholder 334"/>
          <p:cNvSpPr>
            <a:spLocks noGrp="1"/>
          </p:cNvSpPr>
          <p:nvPr>
            <p:ph type="body" sz="quarter" idx="11"/>
          </p:nvPr>
        </p:nvSpPr>
        <p:spPr>
          <a:xfrm>
            <a:off x="15315307" y="28290537"/>
            <a:ext cx="14287866" cy="1104181"/>
          </a:xfrm>
        </p:spPr>
        <p:txBody>
          <a:bodyPr/>
          <a:lstStyle/>
          <a:p>
            <a:r>
              <a:rPr lang="en-US" sz="6000" dirty="0" smtClean="0"/>
              <a:t>Evaluation</a:t>
            </a:r>
            <a:endParaRPr lang="en-US" sz="6000" dirty="0"/>
          </a:p>
        </p:txBody>
      </p:sp>
      <mc:AlternateContent xmlns:mc="http://schemas.openxmlformats.org/markup-compatibility/2006">
        <mc:Choice xmlns:a14="http://schemas.microsoft.com/office/drawing/2010/main" Requires="a14">
          <p:sp>
            <p:nvSpPr>
              <p:cNvPr id="582" name="Text Placeholder 333"/>
              <p:cNvSpPr>
                <a:spLocks noGrp="1"/>
              </p:cNvSpPr>
              <p:nvPr>
                <p:ph type="body" sz="quarter" idx="10"/>
              </p:nvPr>
            </p:nvSpPr>
            <p:spPr>
              <a:xfrm>
                <a:off x="16446113" y="34738245"/>
                <a:ext cx="5769257" cy="944569"/>
              </a:xfrm>
            </p:spPr>
            <p:txBody>
              <a:bodyPr/>
              <a:lstStyle/>
              <a:p>
                <a:r>
                  <a:rPr lang="en-US" sz="3200" dirty="0" smtClean="0"/>
                  <a:t>Zipf Data, Varying Skewness </a:t>
                </a:r>
                <a14:m>
                  <m:oMath xmlns:m="http://schemas.openxmlformats.org/officeDocument/2006/math">
                    <m:r>
                      <a:rPr lang="en-US" sz="3200" b="0" i="1" smtClean="0">
                        <a:latin typeface="Cambria Math" panose="02040503050406030204" pitchFamily="18" charset="0"/>
                      </a:rPr>
                      <m:t>𝛼</m:t>
                    </m:r>
                  </m:oMath>
                </a14:m>
                <a:endParaRPr lang="en-US" sz="3200" dirty="0" smtClean="0"/>
              </a:p>
            </p:txBody>
          </p:sp>
        </mc:Choice>
        <mc:Fallback>
          <p:sp>
            <p:nvSpPr>
              <p:cNvPr id="582" name="Text Placeholder 333"/>
              <p:cNvSpPr>
                <a:spLocks noGrp="1" noRot="1" noChangeAspect="1" noMove="1" noResize="1" noEditPoints="1" noAdjustHandles="1" noChangeArrowheads="1" noChangeShapeType="1" noTextEdit="1"/>
              </p:cNvSpPr>
              <p:nvPr>
                <p:ph type="body" sz="quarter" idx="10"/>
              </p:nvPr>
            </p:nvSpPr>
            <p:spPr>
              <a:xfrm>
                <a:off x="16446113" y="34738245"/>
                <a:ext cx="5769257" cy="944569"/>
              </a:xfrm>
              <a:blipFill>
                <a:blip r:embed="rId33"/>
                <a:stretch>
                  <a:fillRect l="-423" b="-1299"/>
                </a:stretch>
              </a:blipFill>
            </p:spPr>
            <p:txBody>
              <a:bodyPr/>
              <a:lstStyle/>
              <a:p>
                <a:r>
                  <a:rPr lang="zh-CN" altLang="en-US">
                    <a:noFill/>
                  </a:rPr>
                  <a:t> </a:t>
                </a:r>
              </a:p>
            </p:txBody>
          </p:sp>
        </mc:Fallback>
      </mc:AlternateContent>
      <p:sp>
        <p:nvSpPr>
          <p:cNvPr id="583" name="Text Placeholder 333"/>
          <p:cNvSpPr>
            <a:spLocks noGrp="1"/>
          </p:cNvSpPr>
          <p:nvPr>
            <p:ph type="body" sz="quarter" idx="10"/>
          </p:nvPr>
        </p:nvSpPr>
        <p:spPr>
          <a:xfrm>
            <a:off x="23306971" y="34738245"/>
            <a:ext cx="5769257" cy="944569"/>
          </a:xfrm>
        </p:spPr>
        <p:txBody>
          <a:bodyPr/>
          <a:lstStyle/>
          <a:p>
            <a:r>
              <a:rPr lang="en-US" sz="3200" dirty="0" smtClean="0"/>
              <a:t>Zipf Data, Varying Input Size</a:t>
            </a:r>
          </a:p>
        </p:txBody>
      </p:sp>
      <mc:AlternateContent xmlns:mc="http://schemas.openxmlformats.org/markup-compatibility/2006" xmlns:a14="http://schemas.microsoft.com/office/drawing/2010/main">
        <mc:Choice Requires="a14">
          <p:sp>
            <p:nvSpPr>
              <p:cNvPr id="584" name="Text Placeholder 333"/>
              <p:cNvSpPr>
                <a:spLocks noGrp="1"/>
              </p:cNvSpPr>
              <p:nvPr>
                <p:ph type="body" sz="quarter" idx="10"/>
              </p:nvPr>
            </p:nvSpPr>
            <p:spPr>
              <a:xfrm>
                <a:off x="16024733" y="40157169"/>
                <a:ext cx="6119026" cy="934722"/>
              </a:xfrm>
            </p:spPr>
            <p:txBody>
              <a:bodyPr/>
              <a:lstStyle/>
              <a:p>
                <a:r>
                  <a:rPr lang="en-US" sz="3200" dirty="0" smtClean="0"/>
                  <a:t>TPC-H Data, Varying Skewness </a:t>
                </a:r>
                <a14:m>
                  <m:oMath xmlns:m="http://schemas.openxmlformats.org/officeDocument/2006/math">
                    <m:r>
                      <a:rPr lang="en-US" sz="3200" b="0" i="1" smtClean="0">
                        <a:latin typeface="Cambria Math" panose="02040503050406030204" pitchFamily="18" charset="0"/>
                      </a:rPr>
                      <m:t>𝛼</m:t>
                    </m:r>
                  </m:oMath>
                </a14:m>
                <a:endParaRPr lang="en-US" sz="3200" dirty="0" smtClean="0"/>
              </a:p>
            </p:txBody>
          </p:sp>
        </mc:Choice>
        <mc:Fallback xmlns="">
          <p:sp>
            <p:nvSpPr>
              <p:cNvPr id="584" name="Text Placeholder 333"/>
              <p:cNvSpPr>
                <a:spLocks noGrp="1" noRot="1" noChangeAspect="1" noMove="1" noResize="1" noEditPoints="1" noAdjustHandles="1" noChangeArrowheads="1" noChangeShapeType="1" noTextEdit="1"/>
              </p:cNvSpPr>
              <p:nvPr>
                <p:ph type="body" sz="quarter" idx="10"/>
              </p:nvPr>
            </p:nvSpPr>
            <p:spPr>
              <a:xfrm>
                <a:off x="16024733" y="40157169"/>
                <a:ext cx="6119026" cy="934722"/>
              </a:xfrm>
              <a:blipFill>
                <a:blip r:embed="rId34"/>
                <a:stretch>
                  <a:fillRect l="-398" b="-19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5" name="Text Placeholder 333"/>
              <p:cNvSpPr>
                <a:spLocks noGrp="1"/>
              </p:cNvSpPr>
              <p:nvPr>
                <p:ph type="body" sz="quarter" idx="10"/>
              </p:nvPr>
            </p:nvSpPr>
            <p:spPr>
              <a:xfrm>
                <a:off x="22990629" y="40206865"/>
                <a:ext cx="6085599" cy="1535500"/>
              </a:xfrm>
            </p:spPr>
            <p:txBody>
              <a:bodyPr/>
              <a:lstStyle/>
              <a:p>
                <a:r>
                  <a:rPr lang="en-US" sz="3200" dirty="0" smtClean="0"/>
                  <a:t>COREL Data, </a:t>
                </a:r>
                <a14:m>
                  <m:oMath xmlns:m="http://schemas.openxmlformats.org/officeDocument/2006/math">
                    <m:r>
                      <a:rPr lang="en-US" sz="3200" b="0" i="1" smtClean="0">
                        <a:latin typeface="Cambria Math" panose="02040503050406030204" pitchFamily="18" charset="0"/>
                      </a:rPr>
                      <m:t>𝑟</m:t>
                    </m:r>
                  </m:oMath>
                </a14:m>
                <a:r>
                  <a:rPr lang="en-US" sz="3200" dirty="0" smtClean="0"/>
                  <a:t> defines similarity</a:t>
                </a:r>
              </a:p>
              <a:p>
                <a:r>
                  <a:rPr lang="en-US" sz="3200" dirty="0" smtClean="0"/>
                  <a:t>(Higher skewness with larger </a:t>
                </a:r>
                <a14:m>
                  <m:oMath xmlns:m="http://schemas.openxmlformats.org/officeDocument/2006/math">
                    <m:r>
                      <a:rPr lang="en-US" sz="3200" b="0" i="1" smtClean="0">
                        <a:latin typeface="Cambria Math" panose="02040503050406030204" pitchFamily="18" charset="0"/>
                      </a:rPr>
                      <m:t>𝑟</m:t>
                    </m:r>
                  </m:oMath>
                </a14:m>
                <a:r>
                  <a:rPr lang="en-US" sz="3200" dirty="0" smtClean="0"/>
                  <a:t>)</a:t>
                </a:r>
              </a:p>
            </p:txBody>
          </p:sp>
        </mc:Choice>
        <mc:Fallback xmlns="">
          <p:sp>
            <p:nvSpPr>
              <p:cNvPr id="585" name="Text Placeholder 333"/>
              <p:cNvSpPr>
                <a:spLocks noGrp="1" noRot="1" noChangeAspect="1" noMove="1" noResize="1" noEditPoints="1" noAdjustHandles="1" noChangeArrowheads="1" noChangeShapeType="1" noTextEdit="1"/>
              </p:cNvSpPr>
              <p:nvPr>
                <p:ph type="body" sz="quarter" idx="10"/>
              </p:nvPr>
            </p:nvSpPr>
            <p:spPr>
              <a:xfrm>
                <a:off x="22990629" y="40206865"/>
                <a:ext cx="6085599" cy="1535500"/>
              </a:xfrm>
              <a:blipFill>
                <a:blip r:embed="rId35"/>
                <a:stretch>
                  <a:fillRect l="-300"/>
                </a:stretch>
              </a:blipFill>
            </p:spPr>
            <p:txBody>
              <a:bodyPr/>
              <a:lstStyle/>
              <a:p>
                <a:r>
                  <a:rPr lang="zh-CN" altLang="en-US">
                    <a:noFill/>
                  </a:rPr>
                  <a:t> </a:t>
                </a:r>
              </a:p>
            </p:txBody>
          </p:sp>
        </mc:Fallback>
      </mc:AlternateContent>
      <p:sp>
        <p:nvSpPr>
          <p:cNvPr id="586" name="Text Placeholder 333"/>
          <p:cNvSpPr>
            <a:spLocks noGrp="1"/>
          </p:cNvSpPr>
          <p:nvPr>
            <p:ph type="body" sz="quarter" idx="10"/>
          </p:nvPr>
        </p:nvSpPr>
        <p:spPr>
          <a:xfrm>
            <a:off x="15337932" y="29385893"/>
            <a:ext cx="5096980" cy="1006124"/>
          </a:xfrm>
        </p:spPr>
        <p:txBody>
          <a:bodyPr/>
          <a:lstStyle/>
          <a:p>
            <a:pPr marL="571500" indent="-571500">
              <a:buFont typeface="Arial" panose="020B0604020202020204" pitchFamily="34" charset="0"/>
              <a:buChar char="•"/>
            </a:pPr>
            <a:r>
              <a:rPr lang="en-US" sz="3600" dirty="0" smtClean="0">
                <a:solidFill>
                  <a:schemeClr val="accent1"/>
                </a:solidFill>
              </a:rPr>
              <a:t>Parallel Hash Join</a:t>
            </a:r>
            <a:endParaRPr lang="en-US" dirty="0">
              <a:solidFill>
                <a:schemeClr val="accent1"/>
              </a:solidFill>
            </a:endParaRPr>
          </a:p>
        </p:txBody>
      </p:sp>
      <p:sp>
        <p:nvSpPr>
          <p:cNvPr id="588" name="Text Placeholder 333"/>
          <p:cNvSpPr>
            <a:spLocks noGrp="1"/>
          </p:cNvSpPr>
          <p:nvPr>
            <p:ph type="body" sz="quarter" idx="10"/>
          </p:nvPr>
        </p:nvSpPr>
        <p:spPr>
          <a:xfrm>
            <a:off x="20125168" y="29385893"/>
            <a:ext cx="5335633" cy="1006124"/>
          </a:xfrm>
        </p:spPr>
        <p:txBody>
          <a:bodyPr/>
          <a:lstStyle/>
          <a:p>
            <a:pPr marL="571500" indent="-571500">
              <a:buFont typeface="Arial" panose="020B0604020202020204" pitchFamily="34" charset="0"/>
              <a:buChar char="•"/>
            </a:pPr>
            <a:r>
              <a:rPr lang="en-US" sz="3600" dirty="0" smtClean="0">
                <a:solidFill>
                  <a:schemeClr val="accent6"/>
                </a:solidFill>
              </a:rPr>
              <a:t>Streaming </a:t>
            </a:r>
            <a:r>
              <a:rPr lang="en-US" sz="3600" dirty="0" err="1" smtClean="0">
                <a:solidFill>
                  <a:schemeClr val="accent6"/>
                </a:solidFill>
              </a:rPr>
              <a:t>HyperCube</a:t>
            </a:r>
            <a:endParaRPr lang="en-US" dirty="0">
              <a:solidFill>
                <a:schemeClr val="accent6"/>
              </a:solidFill>
            </a:endParaRPr>
          </a:p>
        </p:txBody>
      </p:sp>
      <p:sp>
        <p:nvSpPr>
          <p:cNvPr id="589" name="Text Placeholder 333"/>
          <p:cNvSpPr>
            <a:spLocks noGrp="1"/>
          </p:cNvSpPr>
          <p:nvPr>
            <p:ph type="body" sz="quarter" idx="10"/>
          </p:nvPr>
        </p:nvSpPr>
        <p:spPr>
          <a:xfrm>
            <a:off x="25703152" y="29385893"/>
            <a:ext cx="3729454" cy="1006124"/>
          </a:xfrm>
        </p:spPr>
        <p:txBody>
          <a:bodyPr/>
          <a:lstStyle/>
          <a:p>
            <a:pPr marL="571500" indent="-571500">
              <a:buFont typeface="Arial" panose="020B0604020202020204" pitchFamily="34" charset="0"/>
              <a:buChar char="•"/>
            </a:pPr>
            <a:r>
              <a:rPr lang="en-US" sz="3600" dirty="0" smtClean="0">
                <a:solidFill>
                  <a:schemeClr val="accent2"/>
                </a:solidFill>
              </a:rPr>
              <a:t>Join-</a:t>
            </a:r>
            <a:r>
              <a:rPr lang="en-US" sz="3600" dirty="0" err="1" smtClean="0">
                <a:solidFill>
                  <a:schemeClr val="accent2"/>
                </a:solidFill>
              </a:rPr>
              <a:t>Biclique</a:t>
            </a:r>
            <a:endParaRPr lang="en-US" dirty="0">
              <a:solidFill>
                <a:schemeClr val="accent2"/>
              </a:solidFill>
            </a:endParaRPr>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280</TotalTime>
  <Words>235</Words>
  <Application>Microsoft Office PowerPoint</Application>
  <PresentationFormat>自定义</PresentationFormat>
  <Paragraphs>87</Paragraphs>
  <Slides>1</Slides>
  <Notes>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10" baseType="lpstr">
      <vt:lpstr>宋体</vt:lpstr>
      <vt:lpstr>Arial</vt:lpstr>
      <vt:lpstr>Calibri</vt:lpstr>
      <vt:lpstr>Cambria Math</vt:lpstr>
      <vt:lpstr>Times New Roman</vt:lpstr>
      <vt:lpstr>Trebuchet MS</vt: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 Qiu</dc:creator>
  <dc:description>This template is the property of PosterPresentations.com. Call us if you need help with this poster template._x000d_
1-866-649-3004           _x000d_
 (c)PosterPresentations.com</dc:description>
  <cp:lastModifiedBy>邀云</cp:lastModifiedBy>
  <cp:revision>64</cp:revision>
  <dcterms:created xsi:type="dcterms:W3CDTF">2012-02-10T00:21:22Z</dcterms:created>
  <dcterms:modified xsi:type="dcterms:W3CDTF">2019-03-13T02:55:02Z</dcterms:modified>
</cp:coreProperties>
</file>