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5"/>
  </p:notesMasterIdLst>
  <p:handoutMasterIdLst>
    <p:handoutMasterId r:id="rId6"/>
  </p:handoutMasterIdLst>
  <p:sldIdLst>
    <p:sldId id="256" r:id="rId4"/>
  </p:sldIdLst>
  <p:sldSz cx="30274895" cy="42803445"/>
  <p:notesSz cx="6858000" cy="9144000"/>
  <p:defaultTextStyle>
    <a:defPPr>
      <a:defRPr lang="en-US"/>
    </a:defPPr>
    <a:lvl1pPr marL="0" algn="l" defTabSz="4298315" rtl="0" eaLnBrk="1" latinLnBrk="0" hangingPunct="1">
      <a:defRPr sz="8500" kern="1200">
        <a:solidFill>
          <a:schemeClr val="tx1"/>
        </a:solidFill>
        <a:latin typeface="+mn-lt"/>
        <a:ea typeface="+mn-ea"/>
        <a:cs typeface="+mn-cs"/>
      </a:defRPr>
    </a:lvl1pPr>
    <a:lvl2pPr marL="2149475" algn="l" defTabSz="4298315" rtl="0" eaLnBrk="1" latinLnBrk="0" hangingPunct="1">
      <a:defRPr sz="8500" kern="1200">
        <a:solidFill>
          <a:schemeClr val="tx1"/>
        </a:solidFill>
        <a:latin typeface="+mn-lt"/>
        <a:ea typeface="+mn-ea"/>
        <a:cs typeface="+mn-cs"/>
      </a:defRPr>
    </a:lvl2pPr>
    <a:lvl3pPr marL="4298315" algn="l" defTabSz="4298315" rtl="0" eaLnBrk="1" latinLnBrk="0" hangingPunct="1">
      <a:defRPr sz="8500" kern="1200">
        <a:solidFill>
          <a:schemeClr val="tx1"/>
        </a:solidFill>
        <a:latin typeface="+mn-lt"/>
        <a:ea typeface="+mn-ea"/>
        <a:cs typeface="+mn-cs"/>
      </a:defRPr>
    </a:lvl3pPr>
    <a:lvl4pPr marL="6447790" algn="l" defTabSz="4298315" rtl="0" eaLnBrk="1" latinLnBrk="0" hangingPunct="1">
      <a:defRPr sz="8500" kern="1200">
        <a:solidFill>
          <a:schemeClr val="tx1"/>
        </a:solidFill>
        <a:latin typeface="+mn-lt"/>
        <a:ea typeface="+mn-ea"/>
        <a:cs typeface="+mn-cs"/>
      </a:defRPr>
    </a:lvl4pPr>
    <a:lvl5pPr marL="8596630" algn="l" defTabSz="4298315" rtl="0" eaLnBrk="1" latinLnBrk="0" hangingPunct="1">
      <a:defRPr sz="8500" kern="1200">
        <a:solidFill>
          <a:schemeClr val="tx1"/>
        </a:solidFill>
        <a:latin typeface="+mn-lt"/>
        <a:ea typeface="+mn-ea"/>
        <a:cs typeface="+mn-cs"/>
      </a:defRPr>
    </a:lvl5pPr>
    <a:lvl6pPr marL="10746105" algn="l" defTabSz="4298315" rtl="0" eaLnBrk="1" latinLnBrk="0" hangingPunct="1">
      <a:defRPr sz="8500" kern="1200">
        <a:solidFill>
          <a:schemeClr val="tx1"/>
        </a:solidFill>
        <a:latin typeface="+mn-lt"/>
        <a:ea typeface="+mn-ea"/>
        <a:cs typeface="+mn-cs"/>
      </a:defRPr>
    </a:lvl6pPr>
    <a:lvl7pPr marL="12894945" algn="l" defTabSz="4298315" rtl="0" eaLnBrk="1" latinLnBrk="0" hangingPunct="1">
      <a:defRPr sz="8500" kern="1200">
        <a:solidFill>
          <a:schemeClr val="tx1"/>
        </a:solidFill>
        <a:latin typeface="+mn-lt"/>
        <a:ea typeface="+mn-ea"/>
        <a:cs typeface="+mn-cs"/>
      </a:defRPr>
    </a:lvl7pPr>
    <a:lvl8pPr marL="15044420" algn="l" defTabSz="4298315" rtl="0" eaLnBrk="1" latinLnBrk="0" hangingPunct="1">
      <a:defRPr sz="8500" kern="1200">
        <a:solidFill>
          <a:schemeClr val="tx1"/>
        </a:solidFill>
        <a:latin typeface="+mn-lt"/>
        <a:ea typeface="+mn-ea"/>
        <a:cs typeface="+mn-cs"/>
      </a:defRPr>
    </a:lvl8pPr>
    <a:lvl9pPr marL="17193895" algn="l" defTabSz="4298315"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44" userDrawn="1">
          <p15:clr>
            <a:srgbClr val="A4A3A4"/>
          </p15:clr>
        </p15:guide>
        <p15:guide id="2" orient="horz" pos="394" userDrawn="1">
          <p15:clr>
            <a:srgbClr val="A4A3A4"/>
          </p15:clr>
        </p15:guide>
        <p15:guide id="3" orient="horz" pos="26182" userDrawn="1">
          <p15:clr>
            <a:srgbClr val="A4A3A4"/>
          </p15:clr>
        </p15:guide>
        <p15:guide id="4" orient="horz" pos="0" userDrawn="1">
          <p15:clr>
            <a:srgbClr val="A4A3A4"/>
          </p15:clr>
        </p15:guide>
        <p15:guide id="5" pos="430" userDrawn="1">
          <p15:clr>
            <a:srgbClr val="A4A3A4"/>
          </p15:clr>
        </p15:guide>
        <p15:guide id="6" pos="1867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86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88312" autoAdjust="0"/>
  </p:normalViewPr>
  <p:slideViewPr>
    <p:cSldViewPr snapToGrid="0" snapToObjects="1" showGuides="1">
      <p:cViewPr>
        <p:scale>
          <a:sx n="25" d="100"/>
          <a:sy n="25" d="100"/>
        </p:scale>
        <p:origin x="2694" y="-2274"/>
      </p:cViewPr>
      <p:guideLst>
        <p:guide orient="horz" pos="4344"/>
        <p:guide orient="horz" pos="394"/>
        <p:guide orient="horz" pos="26182"/>
        <p:guide orient="horz"/>
        <p:guide pos="430"/>
        <p:guide pos="186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8"/>
        <p:guide pos="2171"/>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0" Type="http://schemas.openxmlformats.org/officeDocument/2006/relationships/commentAuthors" Target="commentAuthor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9.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4298315" rtl="0" eaLnBrk="1" latinLnBrk="0" hangingPunct="1">
      <a:defRPr sz="5800" kern="1200">
        <a:solidFill>
          <a:schemeClr val="tx1"/>
        </a:solidFill>
        <a:latin typeface="+mn-lt"/>
        <a:ea typeface="+mn-ea"/>
        <a:cs typeface="+mn-cs"/>
      </a:defRPr>
    </a:lvl1pPr>
    <a:lvl2pPr marL="2149475" algn="l" defTabSz="4298315" rtl="0" eaLnBrk="1" latinLnBrk="0" hangingPunct="1">
      <a:defRPr sz="5800" kern="1200">
        <a:solidFill>
          <a:schemeClr val="tx1"/>
        </a:solidFill>
        <a:latin typeface="+mn-lt"/>
        <a:ea typeface="+mn-ea"/>
        <a:cs typeface="+mn-cs"/>
      </a:defRPr>
    </a:lvl2pPr>
    <a:lvl3pPr marL="4298315" algn="l" defTabSz="4298315" rtl="0" eaLnBrk="1" latinLnBrk="0" hangingPunct="1">
      <a:defRPr sz="5800" kern="1200">
        <a:solidFill>
          <a:schemeClr val="tx1"/>
        </a:solidFill>
        <a:latin typeface="+mn-lt"/>
        <a:ea typeface="+mn-ea"/>
        <a:cs typeface="+mn-cs"/>
      </a:defRPr>
    </a:lvl3pPr>
    <a:lvl4pPr marL="6447790" algn="l" defTabSz="4298315" rtl="0" eaLnBrk="1" latinLnBrk="0" hangingPunct="1">
      <a:defRPr sz="5800" kern="1200">
        <a:solidFill>
          <a:schemeClr val="tx1"/>
        </a:solidFill>
        <a:latin typeface="+mn-lt"/>
        <a:ea typeface="+mn-ea"/>
        <a:cs typeface="+mn-cs"/>
      </a:defRPr>
    </a:lvl4pPr>
    <a:lvl5pPr marL="8596630" algn="l" defTabSz="4298315" rtl="0" eaLnBrk="1" latinLnBrk="0" hangingPunct="1">
      <a:defRPr sz="5800" kern="1200">
        <a:solidFill>
          <a:schemeClr val="tx1"/>
        </a:solidFill>
        <a:latin typeface="+mn-lt"/>
        <a:ea typeface="+mn-ea"/>
        <a:cs typeface="+mn-cs"/>
      </a:defRPr>
    </a:lvl5pPr>
    <a:lvl6pPr marL="10746105" algn="l" defTabSz="4298315" rtl="0" eaLnBrk="1" latinLnBrk="0" hangingPunct="1">
      <a:defRPr sz="5800" kern="1200">
        <a:solidFill>
          <a:schemeClr val="tx1"/>
        </a:solidFill>
        <a:latin typeface="+mn-lt"/>
        <a:ea typeface="+mn-ea"/>
        <a:cs typeface="+mn-cs"/>
      </a:defRPr>
    </a:lvl6pPr>
    <a:lvl7pPr marL="12894945" algn="l" defTabSz="4298315" rtl="0" eaLnBrk="1" latinLnBrk="0" hangingPunct="1">
      <a:defRPr sz="5800" kern="1200">
        <a:solidFill>
          <a:schemeClr val="tx1"/>
        </a:solidFill>
        <a:latin typeface="+mn-lt"/>
        <a:ea typeface="+mn-ea"/>
        <a:cs typeface="+mn-cs"/>
      </a:defRPr>
    </a:lvl7pPr>
    <a:lvl8pPr marL="15044420" algn="l" defTabSz="4298315" rtl="0" eaLnBrk="1" latinLnBrk="0" hangingPunct="1">
      <a:defRPr sz="5800" kern="1200">
        <a:solidFill>
          <a:schemeClr val="tx1"/>
        </a:solidFill>
        <a:latin typeface="+mn-lt"/>
        <a:ea typeface="+mn-ea"/>
        <a:cs typeface="+mn-cs"/>
      </a:defRPr>
    </a:lvl8pPr>
    <a:lvl9pPr marL="17193895" algn="l" defTabSz="4298315"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endParaRPr lang="en-US" dirty="0"/>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endParaRPr lang="en-US" dirty="0"/>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endParaRPr lang="en-US" dirty="0"/>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6.wmf"/><Relationship Id="rId8" Type="http://schemas.openxmlformats.org/officeDocument/2006/relationships/oleObject" Target="../embeddings/oleObject2.bin"/><Relationship Id="rId7" Type="http://schemas.openxmlformats.org/officeDocument/2006/relationships/image" Target="../media/image5.wmf"/><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8" Type="http://schemas.openxmlformats.org/officeDocument/2006/relationships/theme" Target="../theme/theme2.xml"/><Relationship Id="rId17" Type="http://schemas.openxmlformats.org/officeDocument/2006/relationships/vmlDrawing" Target="../drawings/vmlDrawing1.vml"/><Relationship Id="rId16" Type="http://schemas.openxmlformats.org/officeDocument/2006/relationships/image" Target="../media/image10.jpeg"/><Relationship Id="rId15"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9.wmf"/><Relationship Id="rId13" Type="http://schemas.openxmlformats.org/officeDocument/2006/relationships/oleObject" Target="../embeddings/oleObject4.bin"/><Relationship Id="rId12" Type="http://schemas.openxmlformats.org/officeDocument/2006/relationships/image" Target="../media/image8.png"/><Relationship Id="rId11" Type="http://schemas.openxmlformats.org/officeDocument/2006/relationships/image" Target="../media/image7.wmf"/><Relationship Id="rId10" Type="http://schemas.openxmlformats.org/officeDocument/2006/relationships/oleObject" Target="../embeddings/oleObject3.bin"/><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 name="Rectangle 42"/>
          <p:cNvSpPr/>
          <p:nvPr userDrawn="1"/>
        </p:nvSpPr>
        <p:spPr>
          <a:xfrm rot="10800000">
            <a:off x="0" y="41761145"/>
            <a:ext cx="30275213"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0" y="-3789"/>
            <a:ext cx="30275213"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6096" y="5752939"/>
            <a:ext cx="30269117"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634514" y="6446521"/>
            <a:ext cx="14291153" cy="3516049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15327085" y="6446521"/>
            <a:ext cx="14291153" cy="3516049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298315" rtl="0" eaLnBrk="1" latinLnBrk="0" hangingPunct="1">
        <a:spcBef>
          <a:spcPct val="0"/>
        </a:spcBef>
        <a:buNone/>
        <a:defRPr sz="8500" kern="1200">
          <a:solidFill>
            <a:schemeClr val="bg1"/>
          </a:solidFill>
          <a:latin typeface="Trebuchet MS" panose="020B0603020202020204" pitchFamily="34" charset="0"/>
          <a:ea typeface="+mj-ea"/>
          <a:cs typeface="+mj-cs"/>
        </a:defRPr>
      </a:lvl1pPr>
    </p:titleStyle>
    <p:bodyStyle>
      <a:lvl1pPr marL="1611630" indent="-1611630" algn="l" defTabSz="4298315" rtl="0" eaLnBrk="1" latinLnBrk="0" hangingPunct="1">
        <a:spcBef>
          <a:spcPct val="20000"/>
        </a:spcBef>
        <a:buFont typeface="Arial" panose="020B0604020202020204" pitchFamily="34" charset="0"/>
        <a:buChar char="•"/>
        <a:defRPr sz="15100" kern="1200">
          <a:solidFill>
            <a:schemeClr val="tx1"/>
          </a:solidFill>
          <a:latin typeface="+mn-lt"/>
          <a:ea typeface="+mn-ea"/>
          <a:cs typeface="+mn-cs"/>
        </a:defRPr>
      </a:lvl1pPr>
      <a:lvl2pPr marL="3492500" indent="-1343025" algn="l" defTabSz="4298315" rtl="0" eaLnBrk="1" latinLnBrk="0" hangingPunct="1">
        <a:spcBef>
          <a:spcPct val="20000"/>
        </a:spcBef>
        <a:buFont typeface="Arial" panose="020B0604020202020204" pitchFamily="34" charset="0"/>
        <a:buChar char="–"/>
        <a:defRPr sz="13300" kern="1200">
          <a:solidFill>
            <a:schemeClr val="tx1"/>
          </a:solidFill>
          <a:latin typeface="+mn-lt"/>
          <a:ea typeface="+mn-ea"/>
          <a:cs typeface="+mn-cs"/>
        </a:defRPr>
      </a:lvl2pPr>
      <a:lvl3pPr marL="5372735" indent="-1074420" algn="l" defTabSz="4298315"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3pPr>
      <a:lvl4pPr marL="752221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4pPr>
      <a:lvl5pPr marL="967168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p:bodyStyle>
    <p:otherStyle>
      <a:defPPr>
        <a:defRPr lang="en-US"/>
      </a:defPPr>
      <a:lvl1pPr marL="0" algn="l" defTabSz="4298315" rtl="0" eaLnBrk="1" latinLnBrk="0" hangingPunct="1">
        <a:defRPr sz="8500" kern="1200">
          <a:solidFill>
            <a:schemeClr val="tx1"/>
          </a:solidFill>
          <a:latin typeface="+mn-lt"/>
          <a:ea typeface="+mn-ea"/>
          <a:cs typeface="+mn-cs"/>
        </a:defRPr>
      </a:lvl1pPr>
      <a:lvl2pPr marL="2149475" algn="l" defTabSz="4298315" rtl="0" eaLnBrk="1" latinLnBrk="0" hangingPunct="1">
        <a:defRPr sz="8500" kern="1200">
          <a:solidFill>
            <a:schemeClr val="tx1"/>
          </a:solidFill>
          <a:latin typeface="+mn-lt"/>
          <a:ea typeface="+mn-ea"/>
          <a:cs typeface="+mn-cs"/>
        </a:defRPr>
      </a:lvl2pPr>
      <a:lvl3pPr marL="4298315" algn="l" defTabSz="4298315" rtl="0" eaLnBrk="1" latinLnBrk="0" hangingPunct="1">
        <a:defRPr sz="8500" kern="1200">
          <a:solidFill>
            <a:schemeClr val="tx1"/>
          </a:solidFill>
          <a:latin typeface="+mn-lt"/>
          <a:ea typeface="+mn-ea"/>
          <a:cs typeface="+mn-cs"/>
        </a:defRPr>
      </a:lvl3pPr>
      <a:lvl4pPr marL="6447790" algn="l" defTabSz="4298315" rtl="0" eaLnBrk="1" latinLnBrk="0" hangingPunct="1">
        <a:defRPr sz="8500" kern="1200">
          <a:solidFill>
            <a:schemeClr val="tx1"/>
          </a:solidFill>
          <a:latin typeface="+mn-lt"/>
          <a:ea typeface="+mn-ea"/>
          <a:cs typeface="+mn-cs"/>
        </a:defRPr>
      </a:lvl4pPr>
      <a:lvl5pPr marL="8596630" algn="l" defTabSz="4298315" rtl="0" eaLnBrk="1" latinLnBrk="0" hangingPunct="1">
        <a:defRPr sz="8500" kern="1200">
          <a:solidFill>
            <a:schemeClr val="tx1"/>
          </a:solidFill>
          <a:latin typeface="+mn-lt"/>
          <a:ea typeface="+mn-ea"/>
          <a:cs typeface="+mn-cs"/>
        </a:defRPr>
      </a:lvl5pPr>
      <a:lvl6pPr marL="10746105" algn="l" defTabSz="4298315" rtl="0" eaLnBrk="1" latinLnBrk="0" hangingPunct="1">
        <a:defRPr sz="8500" kern="1200">
          <a:solidFill>
            <a:schemeClr val="tx1"/>
          </a:solidFill>
          <a:latin typeface="+mn-lt"/>
          <a:ea typeface="+mn-ea"/>
          <a:cs typeface="+mn-cs"/>
        </a:defRPr>
      </a:lvl6pPr>
      <a:lvl7pPr marL="12894945" algn="l" defTabSz="4298315" rtl="0" eaLnBrk="1" latinLnBrk="0" hangingPunct="1">
        <a:defRPr sz="8500" kern="1200">
          <a:solidFill>
            <a:schemeClr val="tx1"/>
          </a:solidFill>
          <a:latin typeface="+mn-lt"/>
          <a:ea typeface="+mn-ea"/>
          <a:cs typeface="+mn-cs"/>
        </a:defRPr>
      </a:lvl7pPr>
      <a:lvl8pPr marL="15044420" algn="l" defTabSz="4298315" rtl="0" eaLnBrk="1" latinLnBrk="0" hangingPunct="1">
        <a:defRPr sz="8500" kern="1200">
          <a:solidFill>
            <a:schemeClr val="tx1"/>
          </a:solidFill>
          <a:latin typeface="+mn-lt"/>
          <a:ea typeface="+mn-ea"/>
          <a:cs typeface="+mn-cs"/>
        </a:defRPr>
      </a:lvl8pPr>
      <a:lvl9pPr marL="17193895" algn="l" defTabSz="4298315"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5" name="Rectangle 34"/>
          <p:cNvSpPr/>
          <p:nvPr userDrawn="1"/>
        </p:nvSpPr>
        <p:spPr>
          <a:xfrm rot="10800000">
            <a:off x="0" y="41761145"/>
            <a:ext cx="30275213"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0" y="-3789"/>
            <a:ext cx="30275213"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6096" y="5401249"/>
            <a:ext cx="30269117"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285" rtl="0" eaLnBrk="1" fontAlgn="auto" latinLnBrk="0" hangingPunct="1">
                <a:lnSpc>
                  <a:spcPct val="100000"/>
                </a:lnSpc>
                <a:spcBef>
                  <a:spcPts val="0"/>
                </a:spcBef>
                <a:spcAft>
                  <a:spcPts val="0"/>
                </a:spcAft>
                <a:buClrTx/>
                <a:buSzTx/>
                <a:buFontTx/>
                <a:buNone/>
                <a:defRPr/>
              </a:pPr>
              <a:r>
                <a:rPr lang="en-US" sz="4000" b="1" spc="0" dirty="0">
                  <a:solidFill>
                    <a:srgbClr val="FF0000"/>
                  </a:solidFill>
                  <a:latin typeface="Trebuchet MS" panose="020B0603020202020204" pitchFamily="34" charset="0"/>
                </a:rPr>
                <a:t>(—THIS SIDEBAR DOES NOT PRINT—)</a:t>
              </a:r>
              <a:endParaRPr lang="en-US" sz="4000" b="1" spc="600" dirty="0">
                <a:solidFill>
                  <a:schemeClr val="bg1"/>
                </a:solidFill>
                <a:latin typeface="Trebuchet MS" panose="020B0603020202020204" pitchFamily="34" charset="0"/>
              </a:endParaRPr>
            </a:p>
            <a:p>
              <a:pPr algn="ctr"/>
              <a:r>
                <a:rPr lang="en-US" sz="4800" b="1" spc="600" dirty="0">
                  <a:solidFill>
                    <a:schemeClr val="bg1"/>
                  </a:solidFill>
                  <a:latin typeface="Trebuchet MS" panose="020B0603020202020204" pitchFamily="34" charset="0"/>
                </a:rPr>
                <a:t>DESIGN</a:t>
              </a:r>
              <a:r>
                <a:rPr lang="en-US" sz="4800" b="1" spc="600" baseline="0" dirty="0">
                  <a:solidFill>
                    <a:schemeClr val="bg1"/>
                  </a:solidFill>
                  <a:latin typeface="Trebuchet MS" panose="020B0603020202020204" pitchFamily="34" charset="0"/>
                </a:rPr>
                <a:t> </a:t>
              </a:r>
              <a:r>
                <a:rPr lang="en-US" sz="4800" b="1" spc="600" dirty="0">
                  <a:solidFill>
                    <a:schemeClr val="bg1"/>
                  </a:solidFill>
                  <a:latin typeface="Trebuchet MS" panose="020B0603020202020204" pitchFamily="34" charset="0"/>
                </a:rPr>
                <a:t>GUIDE</a:t>
              </a:r>
              <a:endParaRPr lang="en-US" sz="4800" b="1" spc="600" dirty="0">
                <a:solidFill>
                  <a:schemeClr val="bg1"/>
                </a:solidFill>
                <a:latin typeface="Trebuchet MS" panose="020B0603020202020204" pitchFamily="34" charset="0"/>
              </a:endParaRPr>
            </a:p>
            <a:p>
              <a:pPr algn="ctr"/>
              <a:endParaRPr lang="en-US" sz="3600" b="1" dirty="0">
                <a:latin typeface="Trebuchet MS" panose="020B0603020202020204" pitchFamily="34" charset="0"/>
              </a:endParaRPr>
            </a:p>
            <a:p>
              <a:pPr defTabSz="3765550"/>
              <a:r>
                <a:rPr lang="en-US" sz="3600" i="0" dirty="0">
                  <a:latin typeface="Trebuchet MS" panose="020B0603020202020204" pitchFamily="34" charset="0"/>
                </a:rPr>
                <a:t>This PowerPoint</a:t>
              </a:r>
              <a:r>
                <a:rPr lang="en-US" sz="3600" i="0" baseline="0" dirty="0">
                  <a:latin typeface="Trebuchet MS" panose="020B0603020202020204" pitchFamily="34" charset="0"/>
                </a:rPr>
                <a:t> </a:t>
              </a:r>
              <a:r>
                <a:rPr lang="en-US" sz="3600" i="0" dirty="0">
                  <a:latin typeface="Trebuchet MS" panose="020B0603020202020204" pitchFamily="34" charset="0"/>
                </a:rPr>
                <a:t>2007 template produces</a:t>
              </a:r>
              <a:r>
                <a:rPr lang="en-US" sz="3600" i="0" baseline="0" dirty="0">
                  <a:latin typeface="Trebuchet MS" panose="020B0603020202020204" pitchFamily="34" charset="0"/>
                </a:rPr>
                <a:t> </a:t>
              </a:r>
              <a:r>
                <a:rPr lang="en-US" sz="3600" i="0" dirty="0">
                  <a:latin typeface="Trebuchet MS" panose="020B0603020202020204" pitchFamily="34" charset="0"/>
                </a:rPr>
                <a:t>an</a:t>
              </a:r>
              <a:r>
                <a:rPr lang="en-US" sz="3600" i="0" baseline="0" dirty="0">
                  <a:latin typeface="Trebuchet MS" panose="020B0603020202020204" pitchFamily="34" charset="0"/>
                </a:rPr>
                <a:t> A0</a:t>
              </a:r>
              <a:r>
                <a:rPr lang="en-US" sz="3600" i="0" dirty="0">
                  <a:latin typeface="Trebuchet MS" panose="020B0603020202020204" pitchFamily="34" charset="0"/>
                </a:rPr>
                <a:t> presentation poster. </a:t>
              </a:r>
              <a:r>
                <a:rPr lang="en-US" sz="3600" dirty="0">
                  <a:latin typeface="Trebuchet MS" panose="020B0603020202020204" pitchFamily="34" charset="0"/>
                </a:rPr>
                <a:t>You</a:t>
              </a:r>
              <a:r>
                <a:rPr lang="en-US" sz="3600" baseline="0" dirty="0">
                  <a:latin typeface="Trebuchet MS" panose="020B0603020202020204" pitchFamily="34" charset="0"/>
                </a:rPr>
                <a:t> can u</a:t>
              </a:r>
              <a:r>
                <a:rPr lang="en-US" sz="3600" dirty="0">
                  <a:latin typeface="Trebuchet MS" panose="020B0603020202020204" pitchFamily="34" charset="0"/>
                </a:rPr>
                <a:t>se</a:t>
              </a:r>
              <a:r>
                <a:rPr lang="en-US" sz="3600" baseline="0" dirty="0">
                  <a:latin typeface="Trebuchet MS" panose="020B0603020202020204" pitchFamily="34" charset="0"/>
                </a:rPr>
                <a:t> it to create your research poster and </a:t>
              </a:r>
              <a:r>
                <a:rPr lang="en-US" sz="3600" dirty="0">
                  <a:latin typeface="Trebuchet MS" panose="020B0603020202020204" pitchFamily="34" charset="0"/>
                </a:rPr>
                <a:t>save valuable time placing titles, subtitles,</a:t>
              </a:r>
              <a:r>
                <a:rPr lang="en-US" sz="3600" baseline="0" dirty="0">
                  <a:latin typeface="Trebuchet MS" panose="020B0603020202020204" pitchFamily="34" charset="0"/>
                </a:rPr>
                <a:t> text, and graphics</a:t>
              </a:r>
              <a:r>
                <a:rPr lang="en-US" sz="3600" dirty="0">
                  <a:latin typeface="Trebuchet MS" panose="020B0603020202020204" pitchFamily="34" charset="0"/>
                </a:rPr>
                <a:t>. </a:t>
              </a:r>
              <a:endParaRPr lang="en-US" sz="3600" dirty="0">
                <a:latin typeface="Trebuchet MS" panose="020B0603020202020204" pitchFamily="34" charset="0"/>
              </a:endParaRPr>
            </a:p>
            <a:p>
              <a:pPr defTabSz="3765550"/>
              <a:endParaRPr lang="en-US" sz="3600" dirty="0">
                <a:latin typeface="Trebuchet MS" panose="020B0603020202020204" pitchFamily="34" charset="0"/>
              </a:endParaRPr>
            </a:p>
            <a:p>
              <a:pPr defTabSz="4389120"/>
              <a:r>
                <a:rPr lang="en-US" sz="3600" dirty="0">
                  <a:latin typeface="Trebuchet MS" panose="020B0603020202020204"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anose="020B0603020202020204" pitchFamily="34" charset="0"/>
                </a:rPr>
                <a:t>PosterPresentations.com</a:t>
              </a:r>
              <a:r>
                <a:rPr lang="en-US" sz="3600" b="1" dirty="0">
                  <a:solidFill>
                    <a:schemeClr val="bg1"/>
                  </a:solidFill>
                  <a:latin typeface="Trebuchet MS" panose="020B0603020202020204" pitchFamily="34" charset="0"/>
                </a:rPr>
                <a:t> </a:t>
              </a:r>
              <a:r>
                <a:rPr lang="en-US" sz="3600" dirty="0">
                  <a:solidFill>
                    <a:schemeClr val="bg1"/>
                  </a:solidFill>
                  <a:latin typeface="Trebuchet MS" panose="020B0603020202020204" pitchFamily="34" charset="0"/>
                </a:rPr>
                <a:t>and click on HELP DESK.</a:t>
              </a:r>
              <a:endParaRPr lang="en-US" sz="3600" dirty="0">
                <a:solidFill>
                  <a:schemeClr val="bg1"/>
                </a:solidFill>
                <a:latin typeface="Trebuchet MS" panose="020B0603020202020204" pitchFamily="34" charset="0"/>
              </a:endParaRPr>
            </a:p>
            <a:p>
              <a:pPr defTabSz="4389120"/>
              <a:endParaRPr lang="en-US" sz="3600" dirty="0">
                <a:latin typeface="Trebuchet MS" panose="020B0603020202020204" pitchFamily="34" charset="0"/>
              </a:endParaRPr>
            </a:p>
            <a:p>
              <a:pPr defTabSz="4389120"/>
              <a:r>
                <a:rPr lang="en-US" sz="3600" dirty="0">
                  <a:solidFill>
                    <a:schemeClr val="bg1"/>
                  </a:solidFill>
                  <a:latin typeface="Trebuchet MS" panose="020B0603020202020204" pitchFamily="34" charset="0"/>
                </a:rPr>
                <a:t>When</a:t>
              </a:r>
              <a:r>
                <a:rPr lang="en-US" sz="3600" baseline="0" dirty="0">
                  <a:solidFill>
                    <a:schemeClr val="bg1"/>
                  </a:solidFill>
                  <a:latin typeface="Trebuchet MS" panose="020B0603020202020204" pitchFamily="34" charset="0"/>
                </a:rPr>
                <a:t> you are ready to print your poster</a:t>
              </a:r>
              <a:r>
                <a:rPr lang="en-US" sz="3600" dirty="0">
                  <a:solidFill>
                    <a:schemeClr val="bg1"/>
                  </a:solidFill>
                  <a:latin typeface="Trebuchet MS" panose="020B0603020202020204" pitchFamily="34" charset="0"/>
                </a:rPr>
                <a:t>,</a:t>
              </a:r>
              <a:r>
                <a:rPr lang="en-US" sz="3600" baseline="0" dirty="0">
                  <a:solidFill>
                    <a:schemeClr val="bg1"/>
                  </a:solidFill>
                  <a:latin typeface="Trebuchet MS" panose="020B0603020202020204" pitchFamily="34" charset="0"/>
                </a:rPr>
                <a:t> go online to </a:t>
              </a:r>
              <a:r>
                <a:rPr lang="en-US" sz="3600" b="0" dirty="0">
                  <a:solidFill>
                    <a:schemeClr val="bg1"/>
                  </a:solidFill>
                  <a:latin typeface="Trebuchet MS" panose="020B0603020202020204" pitchFamily="34" charset="0"/>
                </a:rPr>
                <a:t>PosterPresentations.com</a:t>
              </a:r>
              <a:br>
                <a:rPr lang="en-US" sz="3600" dirty="0">
                  <a:solidFill>
                    <a:schemeClr val="bg1"/>
                  </a:solidFill>
                  <a:latin typeface="Trebuchet MS" panose="020B0603020202020204" pitchFamily="34" charset="0"/>
                </a:rPr>
              </a:br>
              <a:endParaRPr lang="en-US" sz="3600" dirty="0">
                <a:solidFill>
                  <a:schemeClr val="bg1"/>
                </a:solidFill>
                <a:latin typeface="Trebuchet MS" panose="020B0603020202020204" pitchFamily="34" charset="0"/>
              </a:endParaRPr>
            </a:p>
            <a:p>
              <a:pPr algn="l" defTabSz="3765550"/>
              <a:r>
                <a:rPr lang="en-US" sz="3600" b="0" dirty="0">
                  <a:solidFill>
                    <a:schemeClr val="bg1"/>
                  </a:solidFill>
                  <a:latin typeface="Trebuchet MS" panose="020B0603020202020204" pitchFamily="34" charset="0"/>
                </a:rPr>
                <a:t>Need</a:t>
              </a:r>
              <a:r>
                <a:rPr lang="en-US" sz="3600" b="0" baseline="0" dirty="0">
                  <a:solidFill>
                    <a:schemeClr val="bg1"/>
                  </a:solidFill>
                  <a:latin typeface="Trebuchet MS" panose="020B0603020202020204" pitchFamily="34" charset="0"/>
                </a:rPr>
                <a:t> assistance? Call us at </a:t>
              </a:r>
              <a:r>
                <a:rPr lang="en-US" sz="3600" b="0" dirty="0">
                  <a:solidFill>
                    <a:srgbClr val="FFC000"/>
                  </a:solidFill>
                  <a:latin typeface="Trebuchet MS" panose="020B0603020202020204" pitchFamily="34" charset="0"/>
                </a:rPr>
                <a:t>1.510.649.3001</a:t>
              </a:r>
              <a:endParaRPr lang="en-US" sz="3600" b="0" dirty="0">
                <a:solidFill>
                  <a:srgbClr val="FFC000"/>
                </a:solidFill>
                <a:latin typeface="Trebuchet MS" panose="020B0603020202020204" pitchFamily="34" charset="0"/>
              </a:endParaRPr>
            </a:p>
            <a:p>
              <a:pPr algn="l" defTabSz="3765550"/>
              <a:endParaRPr lang="en-US" sz="4400" b="1" dirty="0">
                <a:solidFill>
                  <a:srgbClr val="FFFF00"/>
                </a:solidFill>
                <a:latin typeface="Trebuchet MS" panose="020B0603020202020204" pitchFamily="34" charset="0"/>
              </a:endParaRPr>
            </a:p>
            <a:p>
              <a:pPr algn="ctr"/>
              <a:endParaRPr lang="en-US" sz="3200" b="1" dirty="0">
                <a:solidFill>
                  <a:schemeClr val="bg1"/>
                </a:solidFill>
                <a:latin typeface="Trebuchet MS" panose="020B0603020202020204" pitchFamily="34" charset="0"/>
              </a:endParaRPr>
            </a:p>
            <a:p>
              <a:pPr algn="ctr"/>
              <a:r>
                <a:rPr lang="en-US" sz="4800" b="1" spc="600" dirty="0">
                  <a:solidFill>
                    <a:schemeClr val="bg1"/>
                  </a:solidFill>
                  <a:latin typeface="Trebuchet MS" panose="020B0603020202020204" pitchFamily="34" charset="0"/>
                </a:rPr>
                <a:t>QUICK START</a:t>
              </a:r>
              <a:endParaRPr lang="en-US" sz="4800" b="1" spc="600" dirty="0">
                <a:solidFill>
                  <a:schemeClr val="bg1"/>
                </a:solidFill>
                <a:latin typeface="Trebuchet MS" panose="020B0603020202020204" pitchFamily="34" charset="0"/>
              </a:endParaRPr>
            </a:p>
            <a:p>
              <a:pPr algn="ctr"/>
              <a:endParaRPr lang="en-US" sz="4000" b="1" baseline="0" dirty="0">
                <a:solidFill>
                  <a:schemeClr val="bg1"/>
                </a:solidFill>
                <a:latin typeface="Trebuchet MS" panose="020B0603020202020204" pitchFamily="34" charset="0"/>
              </a:endParaRPr>
            </a:p>
            <a:p>
              <a:pPr algn="ctr"/>
              <a:r>
                <a:rPr lang="en-US" sz="4000" b="1" baseline="0" dirty="0">
                  <a:solidFill>
                    <a:srgbClr val="FFC000"/>
                  </a:solidFill>
                  <a:latin typeface="Trebuchet MS" panose="020B0603020202020204" pitchFamily="34" charset="0"/>
                </a:rPr>
                <a:t>Zoom in and out</a:t>
              </a:r>
              <a:endParaRPr lang="en-US" sz="4000" b="1" baseline="0" dirty="0">
                <a:solidFill>
                  <a:srgbClr val="FFC000"/>
                </a:solidFill>
                <a:latin typeface="Trebuchet MS" panose="020B0603020202020204" pitchFamily="34" charset="0"/>
              </a:endParaRPr>
            </a:p>
            <a:p>
              <a:pPr marL="2527300" indent="-650875" algn="l" defTabSz="850900"/>
              <a:r>
                <a:rPr lang="en-US" sz="3200" b="0" baseline="0" dirty="0">
                  <a:solidFill>
                    <a:schemeClr val="bg1"/>
                  </a:solidFill>
                  <a:latin typeface="Trebuchet MS" panose="020B0603020202020204" pitchFamily="34" charset="0"/>
                </a:rPr>
                <a:t>	</a:t>
              </a:r>
              <a:r>
                <a:rPr lang="en-US" sz="3200" b="0" baseline="0" dirty="0">
                  <a:solidFill>
                    <a:schemeClr val="bg1">
                      <a:lumMod val="75000"/>
                    </a:schemeClr>
                  </a:solidFill>
                  <a:latin typeface="Trebuchet MS" panose="020B0603020202020204" pitchFamily="34" charset="0"/>
                </a:rPr>
                <a:t>As you work on your poster zoom in and out to the level that is more comfortable to you. Go to VIEW &gt; ZOOM.</a:t>
              </a:r>
              <a:endParaRPr lang="en-US" sz="3200" b="0" baseline="0" dirty="0">
                <a:solidFill>
                  <a:schemeClr val="bg1">
                    <a:lumMod val="75000"/>
                  </a:schemeClr>
                </a:solidFill>
                <a:latin typeface="Trebuchet MS" panose="020B0603020202020204" pitchFamily="34" charset="0"/>
              </a:endParaRPr>
            </a:p>
            <a:p>
              <a:pPr algn="l"/>
              <a:endParaRPr lang="en-US" sz="3600" b="0" baseline="0" dirty="0">
                <a:solidFill>
                  <a:schemeClr val="bg1"/>
                </a:solidFill>
                <a:latin typeface="Trebuchet MS" panose="020B0603020202020204" pitchFamily="34" charset="0"/>
              </a:endParaRPr>
            </a:p>
            <a:p>
              <a:pPr algn="ctr"/>
              <a:r>
                <a:rPr lang="en-US" sz="4000" b="1" baseline="0" dirty="0">
                  <a:solidFill>
                    <a:srgbClr val="FFC000"/>
                  </a:solidFill>
                  <a:latin typeface="Trebuchet MS" panose="020B0603020202020204" pitchFamily="34" charset="0"/>
                </a:rPr>
                <a:t>Title, Authors, and Affiliations</a:t>
              </a:r>
              <a:endParaRPr lang="en-US" sz="4000" b="1" baseline="0" dirty="0">
                <a:solidFill>
                  <a:srgbClr val="FFC000"/>
                </a:solidFill>
                <a:latin typeface="Trebuchet MS" panose="020B0603020202020204" pitchFamily="34" charset="0"/>
              </a:endParaRPr>
            </a:p>
            <a:p>
              <a:pPr algn="l"/>
              <a:r>
                <a:rPr lang="en-US" sz="3200" b="0" baseline="0" dirty="0">
                  <a:solidFill>
                    <a:schemeClr val="bg1">
                      <a:lumMod val="75000"/>
                    </a:schemeClr>
                  </a:solidFill>
                  <a:latin typeface="Trebuchet MS" panose="020B0603020202020204"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anose="020B0603020202020204" pitchFamily="34" charset="0"/>
                </a:rPr>
                <a:t>You can type or paste text into the provided boxes. The template will automatically adjust the size of your text to fit the title box. You can manually override this feature and change the size of your text. </a:t>
              </a:r>
              <a:endParaRPr lang="en-US" sz="3200" b="0" spc="0" baseline="0" dirty="0">
                <a:solidFill>
                  <a:schemeClr val="bg1">
                    <a:lumMod val="75000"/>
                  </a:schemeClr>
                </a:solidFill>
                <a:latin typeface="Trebuchet MS" panose="020B0603020202020204" pitchFamily="34" charset="0"/>
              </a:endParaRPr>
            </a:p>
            <a:p>
              <a:pPr algn="l"/>
              <a:endParaRPr lang="en-US" sz="3200" b="0" spc="0" baseline="0" dirty="0">
                <a:solidFill>
                  <a:schemeClr val="bg1">
                    <a:lumMod val="75000"/>
                  </a:schemeClr>
                </a:solidFill>
                <a:latin typeface="Trebuchet MS" panose="020B0603020202020204" pitchFamily="34" charset="0"/>
              </a:endParaRPr>
            </a:p>
            <a:p>
              <a:pPr algn="l"/>
              <a:r>
                <a:rPr lang="en-US" sz="3200" b="1" spc="300" baseline="0" dirty="0">
                  <a:solidFill>
                    <a:srgbClr val="FFC000"/>
                  </a:solidFill>
                  <a:latin typeface="Trebuchet MS" panose="020B0603020202020204" pitchFamily="34" charset="0"/>
                </a:rPr>
                <a:t>TIP</a:t>
              </a:r>
              <a:r>
                <a:rPr lang="en-US" sz="3200" b="1" baseline="0" dirty="0">
                  <a:solidFill>
                    <a:srgbClr val="FFC000"/>
                  </a:solidFill>
                  <a:latin typeface="Trebuchet MS" panose="020B0603020202020204" pitchFamily="34" charset="0"/>
                </a:rPr>
                <a:t>: </a:t>
              </a:r>
              <a:r>
                <a:rPr lang="en-US" sz="3200" b="0" baseline="0" dirty="0">
                  <a:solidFill>
                    <a:schemeClr val="bg1">
                      <a:lumMod val="75000"/>
                    </a:schemeClr>
                  </a:solidFill>
                  <a:latin typeface="Trebuchet MS" panose="020B0603020202020204" pitchFamily="34" charset="0"/>
                </a:rPr>
                <a:t>The font size of your title should be bigger than your name(s) and institution name(s).</a:t>
              </a:r>
              <a:endParaRPr lang="en-US" sz="3200" b="0" baseline="0" dirty="0">
                <a:solidFill>
                  <a:schemeClr val="bg1">
                    <a:lumMod val="75000"/>
                  </a:schemeClr>
                </a:solidFill>
                <a:latin typeface="Trebuchet MS" panose="020B0603020202020204" pitchFamily="34" charset="0"/>
              </a:endParaRPr>
            </a:p>
            <a:p>
              <a:pPr algn="l"/>
              <a:br>
                <a:rPr lang="en-US" sz="3600" b="1" baseline="0" dirty="0">
                  <a:solidFill>
                    <a:schemeClr val="bg1"/>
                  </a:solidFill>
                  <a:latin typeface="Trebuchet MS" panose="020B0603020202020204" pitchFamily="34" charset="0"/>
                </a:rPr>
              </a:br>
              <a:endParaRPr lang="en-US" sz="3600" b="1" dirty="0">
                <a:solidFill>
                  <a:schemeClr val="bg1"/>
                </a:solidFill>
                <a:latin typeface="Trebuchet MS" panose="020B0603020202020204" pitchFamily="34" charset="0"/>
              </a:endParaRPr>
            </a:p>
            <a:p>
              <a:pPr algn="ctr"/>
              <a:endParaRPr lang="en-US" sz="3600" b="1" dirty="0">
                <a:solidFill>
                  <a:srgbClr val="FFC000"/>
                </a:solidFill>
                <a:latin typeface="Trebuchet MS" panose="020B0603020202020204" pitchFamily="34" charset="0"/>
              </a:endParaRPr>
            </a:p>
            <a:p>
              <a:pPr algn="ctr"/>
              <a:endParaRPr lang="en-US" sz="3600" b="1" dirty="0">
                <a:solidFill>
                  <a:srgbClr val="FFC000"/>
                </a:solidFill>
                <a:latin typeface="Trebuchet MS" panose="020B0603020202020204" pitchFamily="34" charset="0"/>
              </a:endParaRPr>
            </a:p>
            <a:p>
              <a:pPr algn="ctr"/>
              <a:r>
                <a:rPr lang="en-US" sz="4000" b="1" dirty="0">
                  <a:solidFill>
                    <a:srgbClr val="FFC000"/>
                  </a:solidFill>
                  <a:latin typeface="Trebuchet MS" panose="020B0603020202020204" pitchFamily="34" charset="0"/>
                </a:rPr>
                <a:t>Adding Logos</a:t>
              </a:r>
              <a:r>
                <a:rPr lang="en-US" sz="4000" b="1" baseline="0" dirty="0">
                  <a:solidFill>
                    <a:srgbClr val="FFC000"/>
                  </a:solidFill>
                  <a:latin typeface="Trebuchet MS" panose="020B0603020202020204" pitchFamily="34" charset="0"/>
                </a:rPr>
                <a:t> / Seals</a:t>
              </a:r>
              <a:endParaRPr lang="en-US" sz="4000" b="1" baseline="0" dirty="0">
                <a:solidFill>
                  <a:srgbClr val="FFC000"/>
                </a:solidFill>
                <a:latin typeface="Trebuchet MS" panose="020B0603020202020204" pitchFamily="34" charset="0"/>
              </a:endParaRPr>
            </a:p>
            <a:p>
              <a:pPr algn="l"/>
              <a:r>
                <a:rPr lang="en-US" sz="3200" b="0" baseline="0" dirty="0">
                  <a:solidFill>
                    <a:schemeClr val="bg1">
                      <a:lumMod val="75000"/>
                    </a:schemeClr>
                  </a:solidFill>
                  <a:latin typeface="Trebuchet MS" panose="020B0603020202020204"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lang="en-US" sz="3200" b="0" baseline="0" dirty="0">
                <a:solidFill>
                  <a:schemeClr val="bg1">
                    <a:lumMod val="75000"/>
                  </a:schemeClr>
                </a:solidFill>
                <a:latin typeface="Trebuchet MS" panose="020B0603020202020204" pitchFamily="34" charset="0"/>
              </a:endParaRPr>
            </a:p>
            <a:p>
              <a:pPr algn="l"/>
              <a:endParaRPr lang="en-US" sz="3200" b="0" spc="300" baseline="0" dirty="0">
                <a:solidFill>
                  <a:schemeClr val="bg1">
                    <a:lumMod val="75000"/>
                  </a:schemeClr>
                </a:solidFill>
                <a:latin typeface="Trebuchet MS" panose="020B0603020202020204" pitchFamily="34" charset="0"/>
              </a:endParaRPr>
            </a:p>
            <a:p>
              <a:pPr algn="l"/>
              <a:r>
                <a:rPr lang="en-US" sz="3200" b="1" spc="300" baseline="0" dirty="0">
                  <a:solidFill>
                    <a:srgbClr val="FFC000"/>
                  </a:solidFill>
                  <a:latin typeface="Trebuchet MS" panose="020B0603020202020204" pitchFamily="34" charset="0"/>
                </a:rPr>
                <a:t>TIP:</a:t>
              </a:r>
              <a:r>
                <a:rPr lang="en-US" sz="3200" b="1" spc="0" baseline="0" dirty="0">
                  <a:solidFill>
                    <a:srgbClr val="FFC000"/>
                  </a:solidFill>
                  <a:latin typeface="Trebuchet MS" panose="020B0603020202020204" pitchFamily="34" charset="0"/>
                </a:rPr>
                <a:t> </a:t>
              </a:r>
              <a:r>
                <a:rPr lang="en-US" sz="3200" b="0" baseline="0" dirty="0">
                  <a:solidFill>
                    <a:schemeClr val="bg1">
                      <a:lumMod val="75000"/>
                    </a:schemeClr>
                  </a:solidFill>
                  <a:latin typeface="Trebuchet MS" panose="020B0603020202020204" pitchFamily="34" charset="0"/>
                </a:rPr>
                <a:t>See if your school’s logo is available on our free poster templates page.</a:t>
              </a:r>
              <a:endParaRPr lang="en-US" sz="3200" b="0" baseline="0" dirty="0">
                <a:solidFill>
                  <a:schemeClr val="bg1">
                    <a:lumMod val="75000"/>
                  </a:schemeClr>
                </a:solidFill>
                <a:latin typeface="Trebuchet MS" panose="020B0603020202020204" pitchFamily="34" charset="0"/>
              </a:endParaRPr>
            </a:p>
            <a:p>
              <a:pPr algn="l"/>
              <a:endParaRPr lang="en-US" sz="3200" b="0" baseline="0" dirty="0">
                <a:latin typeface="Trebuchet MS" panose="020B0603020202020204" pitchFamily="34" charset="0"/>
              </a:endParaRPr>
            </a:p>
            <a:p>
              <a:pPr algn="ctr"/>
              <a:r>
                <a:rPr lang="en-US" sz="4000" b="1" baseline="0" dirty="0">
                  <a:solidFill>
                    <a:srgbClr val="FFC000"/>
                  </a:solidFill>
                  <a:latin typeface="Trebuchet MS" panose="020B0603020202020204" pitchFamily="34" charset="0"/>
                </a:rPr>
                <a:t>Photographs / Graphics</a:t>
              </a:r>
              <a:endParaRPr lang="en-US" sz="4000" b="1" baseline="0" dirty="0">
                <a:solidFill>
                  <a:srgbClr val="FFC000"/>
                </a:solidFill>
                <a:latin typeface="Trebuchet MS" panose="020B0603020202020204" pitchFamily="34" charset="0"/>
              </a:endParaRPr>
            </a:p>
            <a:p>
              <a:pPr algn="l" defTabSz="977900"/>
              <a:r>
                <a:rPr lang="en-US" sz="3200" b="0" baseline="0" dirty="0">
                  <a:solidFill>
                    <a:schemeClr val="bg1">
                      <a:lumMod val="75000"/>
                    </a:schemeClr>
                  </a:solidFill>
                  <a:latin typeface="Trebuchet MS" panose="020B0603020202020204"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anose="020B0603020202020204" pitchFamily="34" charset="0"/>
                </a:rPr>
                <a:t>disproportionally.</a:t>
              </a:r>
              <a:endParaRPr lang="en-US" sz="3200" b="0" spc="0" baseline="0" dirty="0">
                <a:solidFill>
                  <a:schemeClr val="bg1">
                    <a:lumMod val="75000"/>
                  </a:schemeClr>
                </a:solidFill>
                <a:latin typeface="Trebuchet MS" panose="020B0603020202020204" pitchFamily="34" charset="0"/>
              </a:endParaRPr>
            </a:p>
            <a:p>
              <a:pPr algn="l" defTabSz="977900"/>
              <a:endParaRPr lang="en-US" sz="3200" b="0" baseline="0" dirty="0">
                <a:latin typeface="Trebuchet MS" panose="020B0603020202020204" pitchFamily="34" charset="0"/>
              </a:endParaRPr>
            </a:p>
            <a:p>
              <a:pPr algn="ctr"/>
              <a:endParaRPr lang="en-US" sz="3600" b="1" baseline="0" dirty="0">
                <a:solidFill>
                  <a:srgbClr val="FFC000"/>
                </a:solidFill>
                <a:latin typeface="Trebuchet MS" panose="020B0603020202020204" pitchFamily="34" charset="0"/>
              </a:endParaRPr>
            </a:p>
            <a:p>
              <a:pPr algn="ctr"/>
              <a:endParaRPr lang="en-US" sz="3600" b="1" baseline="0" dirty="0">
                <a:solidFill>
                  <a:srgbClr val="FFC000"/>
                </a:solidFill>
                <a:latin typeface="Trebuchet MS" panose="020B0603020202020204" pitchFamily="34" charset="0"/>
              </a:endParaRPr>
            </a:p>
            <a:p>
              <a:pPr algn="ctr"/>
              <a:endParaRPr lang="en-US" sz="3600" b="1" baseline="0" dirty="0">
                <a:solidFill>
                  <a:srgbClr val="FFC000"/>
                </a:solidFill>
                <a:latin typeface="Trebuchet MS" panose="020B0603020202020204" pitchFamily="34" charset="0"/>
              </a:endParaRPr>
            </a:p>
            <a:p>
              <a:pPr algn="ctr"/>
              <a:endParaRPr lang="en-US" sz="3600" b="1" baseline="0" dirty="0">
                <a:solidFill>
                  <a:srgbClr val="FFC000"/>
                </a:solidFill>
                <a:latin typeface="Trebuchet MS" panose="020B0603020202020204" pitchFamily="34" charset="0"/>
              </a:endParaRPr>
            </a:p>
            <a:p>
              <a:pPr algn="ctr"/>
              <a:endParaRPr lang="en-US" sz="3600" b="1" baseline="0" dirty="0">
                <a:solidFill>
                  <a:srgbClr val="FFC000"/>
                </a:solidFill>
                <a:latin typeface="Trebuchet MS" panose="020B0603020202020204" pitchFamily="34" charset="0"/>
              </a:endParaRPr>
            </a:p>
            <a:p>
              <a:pPr algn="ctr"/>
              <a:endParaRPr lang="en-US" sz="3600" b="1" baseline="0" dirty="0">
                <a:solidFill>
                  <a:srgbClr val="FFC000"/>
                </a:solidFill>
                <a:latin typeface="Trebuchet MS" panose="020B0603020202020204" pitchFamily="34" charset="0"/>
              </a:endParaRPr>
            </a:p>
            <a:p>
              <a:pPr algn="ctr"/>
              <a:endParaRPr lang="en-US" sz="3600" b="1" baseline="0" dirty="0">
                <a:solidFill>
                  <a:srgbClr val="FFC000"/>
                </a:solidFill>
                <a:latin typeface="Trebuchet MS" panose="020B0603020202020204" pitchFamily="34" charset="0"/>
              </a:endParaRPr>
            </a:p>
            <a:p>
              <a:pPr algn="ctr"/>
              <a:r>
                <a:rPr lang="en-US" sz="4000" b="1" baseline="0" dirty="0">
                  <a:solidFill>
                    <a:srgbClr val="FFC000"/>
                  </a:solidFill>
                  <a:latin typeface="Trebuchet MS" panose="020B0603020202020204" pitchFamily="34" charset="0"/>
                </a:rPr>
                <a:t>Image Quality Check</a:t>
              </a:r>
              <a:endParaRPr lang="en-US" sz="4000" b="1" baseline="0" dirty="0">
                <a:solidFill>
                  <a:srgbClr val="FFC000"/>
                </a:solidFill>
                <a:latin typeface="Trebuchet MS" panose="020B0603020202020204" pitchFamily="34" charset="0"/>
              </a:endParaRPr>
            </a:p>
            <a:p>
              <a:pPr lvl="0" algn="l" defTabSz="977900"/>
              <a:r>
                <a:rPr lang="en-US" sz="3200" b="0" baseline="0" dirty="0">
                  <a:solidFill>
                    <a:schemeClr val="bg1">
                      <a:lumMod val="75000"/>
                    </a:schemeClr>
                  </a:solidFill>
                  <a:latin typeface="Trebuchet MS" panose="020B0603020202020204" pitchFamily="34" charset="0"/>
                </a:rPr>
                <a:t>Zoom in and look at your images at 100% magnification. If they look good they will print well. </a:t>
              </a:r>
              <a:endParaRPr lang="en-US" sz="3600" b="0" dirty="0">
                <a:latin typeface="Trebuchet MS" panose="020B0603020202020204"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2"/>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3"/>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4"/>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4"/>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5"/>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 name="Image" r:id="rId6" imgW="1371600" imgH="838200" progId="Photoshop.Image.13">
                      <p:embed/>
                    </p:oleObj>
                  </mc:Choice>
                  <mc:Fallback>
                    <p:oleObj name="Image" r:id="rId6" imgW="1371600" imgH="838200" progId="Photoshop.Image.13">
                      <p:embed/>
                      <p:pic>
                        <p:nvPicPr>
                          <p:cNvPr id="0" name="图片 1"/>
                          <p:cNvPicPr/>
                          <p:nvPr/>
                        </p:nvPicPr>
                        <p:blipFill>
                          <a:blip r:embed="rId7"/>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3" name="Image" r:id="rId8" imgW="1371600" imgH="838200" progId="Photoshop.Image.13">
                      <p:embed/>
                    </p:oleObj>
                  </mc:Choice>
                  <mc:Fallback>
                    <p:oleObj name="Image" r:id="rId8" imgW="1371600" imgH="838200" progId="Photoshop.Image.13">
                      <p:embed/>
                      <p:pic>
                        <p:nvPicPr>
                          <p:cNvPr id="0" name="图片 2"/>
                          <p:cNvPicPr/>
                          <p:nvPr/>
                        </p:nvPicPr>
                        <p:blipFill>
                          <a:blip r:embed="rId9"/>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anose="020B0603020202020204" pitchFamily="34" charset="0"/>
                </a:rPr>
                <a:t>QUICK START (cont.)</a:t>
              </a:r>
              <a:endParaRPr lang="en-US" sz="4800" b="1" spc="600" dirty="0">
                <a:solidFill>
                  <a:schemeClr val="bg1"/>
                </a:solidFill>
                <a:latin typeface="Trebuchet MS" panose="020B0603020202020204" pitchFamily="34" charset="0"/>
              </a:endParaRPr>
            </a:p>
            <a:p>
              <a:pPr algn="ctr"/>
              <a:endParaRPr lang="en-US" sz="4400" b="1" baseline="0" dirty="0">
                <a:solidFill>
                  <a:schemeClr val="bg1"/>
                </a:solidFill>
                <a:latin typeface="Trebuchet MS" panose="020B0603020202020204" pitchFamily="34" charset="0"/>
              </a:endParaRPr>
            </a:p>
            <a:p>
              <a:pPr algn="ctr"/>
              <a:r>
                <a:rPr lang="en-US" sz="4000" b="1" baseline="0" dirty="0">
                  <a:solidFill>
                    <a:srgbClr val="FFC000"/>
                  </a:solidFill>
                  <a:latin typeface="Trebuchet MS" panose="020B0603020202020204" pitchFamily="34" charset="0"/>
                </a:rPr>
                <a:t>How to change the template color theme</a:t>
              </a:r>
              <a:endParaRPr lang="en-US" sz="4000" b="1" baseline="0" dirty="0">
                <a:solidFill>
                  <a:srgbClr val="FFC000"/>
                </a:solidFill>
                <a:latin typeface="Trebuchet MS" panose="020B0603020202020204" pitchFamily="34" charset="0"/>
              </a:endParaRPr>
            </a:p>
            <a:p>
              <a:pPr marL="0" marR="0" lvl="2" indent="0" algn="l" defTabSz="114300" rtl="0" eaLnBrk="1" fontAlgn="auto" latinLnBrk="0" hangingPunct="1">
                <a:lnSpc>
                  <a:spcPct val="100000"/>
                </a:lnSpc>
                <a:spcBef>
                  <a:spcPts val="0"/>
                </a:spcBef>
                <a:spcAft>
                  <a:spcPts val="0"/>
                </a:spcAft>
                <a:buClrTx/>
                <a:buSzTx/>
                <a:buFontTx/>
                <a:buNone/>
                <a:defRPr/>
              </a:pPr>
              <a:r>
                <a:rPr lang="en-US" sz="3200" b="0" baseline="0" dirty="0">
                  <a:solidFill>
                    <a:schemeClr val="bg1">
                      <a:lumMod val="75000"/>
                    </a:schemeClr>
                  </a:solidFill>
                  <a:latin typeface="Trebuchet MS" panose="020B0603020202020204"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anose="020B0603020202020204" pitchFamily="34" charset="0"/>
                </a:rPr>
                <a:t>also create your own color theme.</a:t>
              </a:r>
              <a:endParaRPr lang="en-US" sz="3200" b="0" spc="0" baseline="0" dirty="0">
                <a:solidFill>
                  <a:schemeClr val="bg1">
                    <a:lumMod val="75000"/>
                  </a:schemeClr>
                </a:solidFill>
                <a:latin typeface="Trebuchet MS" panose="020B0603020202020204" pitchFamily="34" charset="0"/>
              </a:endParaRPr>
            </a:p>
            <a:p>
              <a:pPr marL="0" marR="0" lvl="2" indent="0" algn="l" defTabSz="114300" rtl="0" eaLnBrk="1" fontAlgn="auto" latinLnBrk="0" hangingPunct="1">
                <a:lnSpc>
                  <a:spcPct val="100000"/>
                </a:lnSpc>
                <a:spcBef>
                  <a:spcPts val="0"/>
                </a:spcBef>
                <a:spcAft>
                  <a:spcPts val="0"/>
                </a:spcAft>
                <a:buClrTx/>
                <a:buSzTx/>
                <a:buFontTx/>
                <a:buNone/>
                <a:defRPr/>
              </a:pPr>
              <a:endParaRPr lang="en-US" sz="3200" b="0" baseline="0" dirty="0">
                <a:solidFill>
                  <a:schemeClr val="bg1">
                    <a:lumMod val="75000"/>
                  </a:schemeClr>
                </a:solidFill>
                <a:latin typeface="Trebuchet MS" panose="020B0603020202020204" pitchFamily="34" charset="0"/>
              </a:endParaRPr>
            </a:p>
            <a:p>
              <a:pPr marL="0" indent="0" algn="l" defTabSz="114300"/>
              <a:endParaRPr lang="en-US" sz="3200" b="0" baseline="0" dirty="0">
                <a:solidFill>
                  <a:schemeClr val="bg1">
                    <a:lumMod val="75000"/>
                  </a:schemeClr>
                </a:solidFill>
                <a:latin typeface="Trebuchet MS" panose="020B0603020202020204" pitchFamily="34" charset="0"/>
              </a:endParaRPr>
            </a:p>
            <a:p>
              <a:pPr marL="0" indent="0" algn="l" defTabSz="114300"/>
              <a:endParaRPr lang="en-US" sz="3200" b="0" baseline="0" dirty="0">
                <a:solidFill>
                  <a:schemeClr val="bg1">
                    <a:lumMod val="75000"/>
                  </a:schemeClr>
                </a:solidFill>
                <a:latin typeface="Trebuchet MS" panose="020B0603020202020204" pitchFamily="34" charset="0"/>
              </a:endParaRPr>
            </a:p>
            <a:p>
              <a:pPr marL="0" indent="0" algn="l" defTabSz="114300"/>
              <a:endParaRPr lang="en-US" sz="3200" b="0" baseline="0" dirty="0">
                <a:solidFill>
                  <a:schemeClr val="bg1">
                    <a:lumMod val="75000"/>
                  </a:schemeClr>
                </a:solidFill>
                <a:latin typeface="Trebuchet MS" panose="020B0603020202020204" pitchFamily="34" charset="0"/>
              </a:endParaRPr>
            </a:p>
            <a:p>
              <a:pPr marL="0" indent="0" algn="l" defTabSz="114300"/>
              <a:endParaRPr lang="en-US" sz="3200" b="0" baseline="0" dirty="0">
                <a:solidFill>
                  <a:schemeClr val="bg1">
                    <a:lumMod val="75000"/>
                  </a:schemeClr>
                </a:solidFill>
                <a:latin typeface="Trebuchet MS" panose="020B0603020202020204" pitchFamily="34" charset="0"/>
              </a:endParaRPr>
            </a:p>
            <a:p>
              <a:pPr marL="0" indent="0" algn="l" defTabSz="114300"/>
              <a:endParaRPr lang="en-US" sz="3200" b="0" baseline="0" dirty="0">
                <a:solidFill>
                  <a:schemeClr val="bg1">
                    <a:lumMod val="75000"/>
                  </a:schemeClr>
                </a:solidFill>
                <a:latin typeface="Trebuchet MS" panose="020B0603020202020204" pitchFamily="34" charset="0"/>
              </a:endParaRPr>
            </a:p>
            <a:p>
              <a:pPr marL="0" indent="0" algn="l" defTabSz="114300"/>
              <a:endParaRPr lang="en-US" sz="3200" b="0" baseline="0" dirty="0">
                <a:solidFill>
                  <a:schemeClr val="bg1">
                    <a:lumMod val="75000"/>
                  </a:schemeClr>
                </a:solidFill>
                <a:latin typeface="Trebuchet MS" panose="020B0603020202020204" pitchFamily="34" charset="0"/>
              </a:endParaRPr>
            </a:p>
            <a:p>
              <a:pPr marL="0" indent="0" algn="l" defTabSz="114300"/>
              <a:r>
                <a:rPr lang="en-US" sz="3200" b="0" baseline="0" dirty="0">
                  <a:solidFill>
                    <a:schemeClr val="bg1">
                      <a:lumMod val="75000"/>
                    </a:schemeClr>
                  </a:solidFill>
                  <a:latin typeface="Trebuchet MS" panose="020B0603020202020204" pitchFamily="34" charset="0"/>
                </a:rPr>
                <a:t>You can also manually change the color of your background by going to VIEW &gt; SLIDE MASTER.  After you finish working on the master be sure to go to VIEW &gt; NORMAL to continue working on your poster.</a:t>
              </a:r>
              <a:endParaRPr lang="en-US" sz="3200" b="0" baseline="0" dirty="0">
                <a:solidFill>
                  <a:schemeClr val="bg1">
                    <a:lumMod val="75000"/>
                  </a:schemeClr>
                </a:solidFill>
                <a:latin typeface="Trebuchet MS" panose="020B0603020202020204" pitchFamily="34" charset="0"/>
              </a:endParaRPr>
            </a:p>
            <a:p>
              <a:pPr marL="0" indent="0" algn="l" defTabSz="114300"/>
              <a:endParaRPr lang="en-US" sz="3200" b="0" baseline="0" dirty="0">
                <a:solidFill>
                  <a:schemeClr val="bg1">
                    <a:lumMod val="75000"/>
                  </a:schemeClr>
                </a:solidFill>
                <a:latin typeface="Trebuchet MS" panose="020B0603020202020204" pitchFamily="34" charset="0"/>
              </a:endParaRPr>
            </a:p>
            <a:p>
              <a:pPr algn="ctr"/>
              <a:r>
                <a:rPr lang="en-US" sz="4000" b="1" baseline="0" dirty="0">
                  <a:solidFill>
                    <a:srgbClr val="FFC000"/>
                  </a:solidFill>
                  <a:latin typeface="Trebuchet MS" panose="020B0603020202020204" pitchFamily="34" charset="0"/>
                </a:rPr>
                <a:t>How to add Text</a:t>
              </a:r>
              <a:endParaRPr lang="en-US" sz="4000" b="1" baseline="0" dirty="0">
                <a:solidFill>
                  <a:srgbClr val="FFC000"/>
                </a:solidFill>
                <a:latin typeface="Trebuchet MS" panose="020B0603020202020204" pitchFamily="34" charset="0"/>
              </a:endParaRPr>
            </a:p>
            <a:p>
              <a:pPr marL="3429000" lvl="2" indent="0" algn="l" defTabSz="114300"/>
              <a:r>
                <a:rPr lang="en-US" sz="3200" b="0" baseline="0" dirty="0">
                  <a:solidFill>
                    <a:schemeClr val="bg1">
                      <a:lumMod val="75000"/>
                    </a:schemeClr>
                  </a:solidFill>
                  <a:latin typeface="Trebuchet MS" panose="020B0603020202020204" pitchFamily="34" charset="0"/>
                </a:rPr>
                <a:t>The template comes with a number of pre-formatted placeholders for headers and text blocks. You can add more blocks by copying and pasting the existing ones or by adding a text box from the HOME menu. </a:t>
              </a:r>
              <a:endParaRPr lang="en-US" sz="3200" b="0" baseline="0" dirty="0">
                <a:solidFill>
                  <a:schemeClr val="bg1">
                    <a:lumMod val="75000"/>
                  </a:schemeClr>
                </a:solidFill>
                <a:latin typeface="Trebuchet MS" panose="020B0603020202020204" pitchFamily="34" charset="0"/>
              </a:endParaRPr>
            </a:p>
            <a:p>
              <a:pPr marL="1518285" lvl="2" indent="0" algn="l" defTabSz="114300"/>
              <a:endParaRPr lang="en-US" sz="3200" b="0" baseline="0" dirty="0">
                <a:solidFill>
                  <a:schemeClr val="bg1">
                    <a:lumMod val="75000"/>
                  </a:schemeClr>
                </a:solidFill>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lang="en-US" sz="3200" b="0" baseline="0" dirty="0">
                  <a:solidFill>
                    <a:schemeClr val="bg1">
                      <a:lumMod val="75000"/>
                    </a:schemeClr>
                  </a:solidFill>
                  <a:latin typeface="Trebuchet MS" panose="020B0603020202020204" pitchFamily="34" charset="0"/>
                </a:rPr>
                <a:t> </a:t>
              </a:r>
              <a:r>
                <a:rPr kumimoji="0" lang="en-US" sz="4000" b="1" i="0" u="none" strike="noStrike" kern="1200" cap="none" spc="0" normalizeH="0" baseline="0" noProof="0" dirty="0">
                  <a:ln>
                    <a:noFill/>
                  </a:ln>
                  <a:solidFill>
                    <a:srgbClr val="FFC000"/>
                  </a:solidFill>
                  <a:effectLst/>
                  <a:uLnTx/>
                  <a:uFillTx/>
                  <a:latin typeface="Trebuchet MS" panose="020B0603020202020204" pitchFamily="34" charset="0"/>
                </a:rPr>
                <a:t>Text size</a:t>
              </a:r>
              <a:endParaRPr kumimoji="0" lang="en-US" sz="4000" b="1" i="0" u="none" strike="noStrike" kern="1200" cap="none" spc="0" normalizeH="0" baseline="0" noProof="0" dirty="0">
                <a:ln>
                  <a:noFill/>
                </a:ln>
                <a:solidFill>
                  <a:srgbClr val="FFC000"/>
                </a:solidFill>
                <a:effectLst/>
                <a:uLnTx/>
                <a:uFillTx/>
                <a:latin typeface="Trebuchet MS" panose="020B0603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The default template text offers a good starting point. Follow the conference requirements.</a:t>
              </a:r>
              <a:endParaRPr lang="en-US" sz="3200" b="0" baseline="0" dirty="0">
                <a:solidFill>
                  <a:schemeClr val="bg1">
                    <a:lumMod val="75000"/>
                  </a:schemeClr>
                </a:solidFill>
                <a:latin typeface="Trebuchet MS" panose="020B0603020202020204" pitchFamily="34" charset="0"/>
              </a:endParaRPr>
            </a:p>
            <a:p>
              <a:pPr marL="1518285" lvl="2" indent="0" algn="l" defTabSz="114300"/>
              <a:endParaRPr lang="en-US" sz="3200" b="0" baseline="0" dirty="0">
                <a:solidFill>
                  <a:schemeClr val="bg1">
                    <a:lumMod val="75000"/>
                  </a:schemeClr>
                </a:solidFill>
                <a:latin typeface="Trebuchet MS" panose="020B0603020202020204" pitchFamily="34" charset="0"/>
              </a:endParaRPr>
            </a:p>
            <a:p>
              <a:pPr algn="ctr"/>
              <a:r>
                <a:rPr lang="en-US" sz="4000" b="1" baseline="0" dirty="0">
                  <a:solidFill>
                    <a:srgbClr val="FFC000"/>
                  </a:solidFill>
                  <a:latin typeface="Trebuchet MS" panose="020B0603020202020204" pitchFamily="34" charset="0"/>
                </a:rPr>
                <a:t>How to add Tables</a:t>
              </a:r>
              <a:endParaRPr lang="en-US" sz="4000" b="1" baseline="0" dirty="0">
                <a:solidFill>
                  <a:srgbClr val="FFC000"/>
                </a:solidFill>
                <a:latin typeface="Trebuchet MS" panose="020B0603020202020204" pitchFamily="34" charset="0"/>
              </a:endParaRPr>
            </a:p>
            <a:p>
              <a:pPr marL="2000250" lvl="1" indent="0" algn="l" defTabSz="114300"/>
              <a:r>
                <a:rPr lang="en-US" sz="3200" b="0" baseline="0" dirty="0">
                  <a:solidFill>
                    <a:schemeClr val="bg1">
                      <a:lumMod val="75000"/>
                    </a:schemeClr>
                  </a:solidFill>
                  <a:latin typeface="Trebuchet MS" panose="020B0603020202020204" pitchFamily="34" charset="0"/>
                </a:rPr>
                <a:t>To add a table from scratch go to the INSERT menu and click on TABLE. A drop-down box will help you select rows and columns. </a:t>
              </a:r>
              <a:endParaRPr lang="en-US" sz="3200" b="0" baseline="0" dirty="0">
                <a:solidFill>
                  <a:schemeClr val="bg1">
                    <a:lumMod val="75000"/>
                  </a:schemeClr>
                </a:solidFill>
                <a:latin typeface="Trebuchet MS" panose="020B0603020202020204" pitchFamily="34" charset="0"/>
              </a:endParaRPr>
            </a:p>
            <a:p>
              <a:pPr marL="0" lvl="0" indent="0" algn="l" defTabSz="114300"/>
              <a:r>
                <a:rPr lang="en-US" sz="3200" b="0" baseline="0" dirty="0">
                  <a:solidFill>
                    <a:schemeClr val="bg1">
                      <a:lumMod val="75000"/>
                    </a:schemeClr>
                  </a:solidFill>
                  <a:latin typeface="Trebuchet MS" panose="020B0603020202020204" pitchFamily="34" charset="0"/>
                </a:rPr>
                <a:t>You can also copy and a paste a table from Word or another PowerPoint document. A pasted table may need to be re-formatted by RIGHT-CLICK &gt; FORMAT SHAPE, TEXT BOX, Margins.</a:t>
              </a:r>
              <a:endParaRPr lang="en-US" sz="3200" b="0" baseline="0" dirty="0">
                <a:solidFill>
                  <a:schemeClr val="bg1">
                    <a:lumMod val="75000"/>
                  </a:schemeClr>
                </a:solidFill>
                <a:latin typeface="Trebuchet MS" panose="020B0603020202020204" pitchFamily="34" charset="0"/>
              </a:endParaRPr>
            </a:p>
            <a:p>
              <a:pPr marL="0" lvl="0" indent="0" algn="l" defTabSz="114300"/>
              <a:endParaRPr lang="en-US" sz="3200" b="0" baseline="0" dirty="0">
                <a:solidFill>
                  <a:schemeClr val="bg1">
                    <a:lumMod val="75000"/>
                  </a:schemeClr>
                </a:solidFill>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FFC000"/>
                  </a:solidFill>
                  <a:effectLst/>
                  <a:uLnTx/>
                  <a:uFillTx/>
                  <a:latin typeface="Trebuchet MS" panose="020B0603020202020204" pitchFamily="34" charset="0"/>
                </a:rPr>
                <a:t>Graphs / Charts</a:t>
              </a:r>
              <a:endParaRPr kumimoji="0" lang="en-US" sz="4000" b="1" i="0" u="none" strike="noStrike" kern="1200" cap="none" spc="0" normalizeH="0" baseline="0" noProof="0" dirty="0">
                <a:ln>
                  <a:noFill/>
                </a:ln>
                <a:solidFill>
                  <a:srgbClr val="FFC000"/>
                </a:solidFill>
                <a:effectLst/>
                <a:uLnTx/>
                <a:uFillTx/>
                <a:latin typeface="Trebuchet MS" panose="020B0603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You can simply copy and paste charts and graphs from Excel or Word. Some reformatting may be required depending on how the original document has been created.</a:t>
              </a:r>
              <a:endParaRPr kumimoji="0" lang="en-US" sz="32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FFC000"/>
                  </a:solidFill>
                  <a:effectLst/>
                  <a:uLnTx/>
                  <a:uFillTx/>
                  <a:latin typeface="Trebuchet MS" panose="020B0603020202020204" pitchFamily="34" charset="0"/>
                </a:rPr>
                <a:t>How to change the column configuration</a:t>
              </a:r>
              <a:endParaRPr kumimoji="0" lang="en-US" sz="4000" b="1" i="0" u="none" strike="noStrike" kern="1200" cap="none" spc="0" normalizeH="0" baseline="0" noProof="0" dirty="0">
                <a:ln>
                  <a:noFill/>
                </a:ln>
                <a:solidFill>
                  <a:srgbClr val="FFC000"/>
                </a:solidFill>
                <a:effectLst/>
                <a:uLnTx/>
                <a:uFillTx/>
                <a:latin typeface="Trebuchet MS" panose="020B0603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RIGHT-CLICK on the poster background and select LAYOUT to see the column options available for this template. The poster columns can also be customized on the Master. VIEW &gt; MASTER.</a:t>
              </a:r>
              <a:endParaRPr kumimoji="0" lang="en-US" sz="32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endParaRPr kumimoji="0" lang="en-US" sz="4000" b="1" i="0" u="none" strike="noStrike" kern="1200" cap="none" spc="0" normalizeH="0" baseline="0" noProof="0" dirty="0">
                <a:ln>
                  <a:noFill/>
                </a:ln>
                <a:solidFill>
                  <a:srgbClr val="FFC000"/>
                </a:solidFill>
                <a:effectLst/>
                <a:uLnTx/>
                <a:uFillTx/>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FFC000"/>
                  </a:solidFill>
                  <a:effectLst/>
                  <a:uLnTx/>
                  <a:uFillTx/>
                  <a:latin typeface="Trebuchet MS" panose="020B0603020202020204" pitchFamily="34" charset="0"/>
                </a:rPr>
                <a:t>How to remove the info bars</a:t>
              </a:r>
              <a:endParaRPr kumimoji="0" lang="en-US" sz="4000" b="1" i="0" u="none" strike="noStrike" kern="1200" cap="none" spc="0" normalizeH="0" baseline="0" noProof="0" dirty="0">
                <a:ln>
                  <a:noFill/>
                </a:ln>
                <a:solidFill>
                  <a:srgbClr val="FFC000"/>
                </a:solidFill>
                <a:effectLst/>
                <a:uLnTx/>
                <a:uFillTx/>
                <a:latin typeface="Trebuchet MS" panose="020B0603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kumimoji="0" lang="en-US" sz="32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FFC000"/>
                  </a:solidFill>
                  <a:effectLst/>
                  <a:uLnTx/>
                  <a:uFillTx/>
                  <a:latin typeface="Trebuchet MS" panose="020B0603020202020204" pitchFamily="34" charset="0"/>
                </a:rPr>
                <a:t>Save your work</a:t>
              </a:r>
              <a:endParaRPr kumimoji="0" lang="en-US" sz="4000" b="1" i="0" u="none" strike="noStrike" kern="1200" cap="none" spc="0" normalizeH="0" baseline="0" noProof="0" dirty="0">
                <a:ln>
                  <a:noFill/>
                </a:ln>
                <a:solidFill>
                  <a:srgbClr val="FFC000"/>
                </a:solidFill>
                <a:effectLst/>
                <a:uLnTx/>
                <a:uFillTx/>
                <a:latin typeface="Trebuchet MS" panose="020B0603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Save your template as a PowerPoint document. For printing, save as PowerPoint or “Print-quality” PDF.</a:t>
              </a:r>
              <a:endParaRPr kumimoji="0" lang="en-US" sz="32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3200" b="0" baseline="0" dirty="0">
                <a:solidFill>
                  <a:schemeClr val="bg1">
                    <a:lumMod val="75000"/>
                  </a:schemeClr>
                </a:solidFill>
                <a:latin typeface="Trebuchet MS" panose="020B0603020202020204" pitchFamily="34" charset="0"/>
              </a:endParaRPr>
            </a:p>
            <a:p>
              <a:pPr marL="0" marR="0" lvl="0" indent="0" algn="ctr" defTabSz="1518285"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FFC000"/>
                  </a:solidFill>
                  <a:effectLst/>
                  <a:uLnTx/>
                  <a:uFillTx/>
                  <a:latin typeface="Trebuchet MS" panose="020B0603020202020204" pitchFamily="34" charset="0"/>
                </a:rPr>
                <a:t>Print your poster</a:t>
              </a:r>
              <a:endParaRPr kumimoji="0" lang="en-US" sz="4000" b="1" i="0" u="none" strike="noStrike" kern="1200" cap="none" spc="0" normalizeH="0" baseline="0" noProof="0" dirty="0">
                <a:ln>
                  <a:noFill/>
                </a:ln>
                <a:solidFill>
                  <a:srgbClr val="FFC000"/>
                </a:solidFill>
                <a:effectLst/>
                <a:uLnTx/>
                <a:uFillTx/>
                <a:latin typeface="Trebuchet MS" panose="020B0603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prstClr val="white">
                      <a:lumMod val="75000"/>
                    </a:prstClr>
                  </a:solidFill>
                  <a:effectLst/>
                  <a:uLnTx/>
                  <a:uFillTx/>
                  <a:latin typeface="Trebuchet MS" panose="020B0603020202020204"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kumimoji="0" lang="en-US" sz="32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lumMod val="75000"/>
                  </a:prstClr>
                </a:solidFill>
                <a:effectLst/>
                <a:uLnTx/>
                <a:uFillTx/>
                <a:latin typeface="Trebuchet MS" panose="020B0603020202020204" pitchFamily="34" charset="0"/>
              </a:endParaRPr>
            </a:p>
          </p:txBody>
        </p:sp>
        <p:graphicFrame>
          <p:nvGraphicFramePr>
            <p:cNvPr id="84" name="Object 83"/>
            <p:cNvGraphicFramePr>
              <a:graphicFrameLocks noChangeAspect="1"/>
            </p:cNvGraphicFramePr>
            <p:nvPr userDrawn="1"/>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4" name="Image" r:id="rId10" imgW="3429000" imgH="1266825" progId="Photoshop.Image.13">
                    <p:embed/>
                  </p:oleObj>
                </mc:Choice>
                <mc:Fallback>
                  <p:oleObj name="Image" r:id="rId10" imgW="3429000" imgH="1266825" progId="Photoshop.Image.13">
                    <p:embed/>
                    <p:pic>
                      <p:nvPicPr>
                        <p:cNvPr id="0" name="图片 3"/>
                        <p:cNvPicPr/>
                        <p:nvPr/>
                      </p:nvPicPr>
                      <p:blipFill>
                        <a:blip r:embed="rId11"/>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2"/>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5" name="Image" r:id="rId13" imgW="1181100" imgH="790575" progId="Photoshop.Image.13">
                    <p:embed/>
                  </p:oleObj>
                </mc:Choice>
                <mc:Fallback>
                  <p:oleObj name="Image" r:id="rId13" imgW="1181100" imgH="790575" progId="Photoshop.Image.13">
                    <p:embed/>
                    <p:pic>
                      <p:nvPicPr>
                        <p:cNvPr id="0" name="图片 4"/>
                        <p:cNvPicPr/>
                        <p:nvPr/>
                      </p:nvPicPr>
                      <p:blipFill>
                        <a:blip r:embed="rId14"/>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5"/>
              </p:cNvPr>
              <p:cNvPicPr>
                <a:picLocks noChangeAspect="1" noChangeArrowheads="1"/>
              </p:cNvPicPr>
              <p:nvPr userDrawn="1"/>
            </p:nvPicPr>
            <p:blipFill>
              <a:blip r:embed="rId16"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a:solidFill>
                      <a:schemeClr val="tx2"/>
                    </a:solidFill>
                    <a:latin typeface="Trebuchet MS" panose="020B0603020202020204" pitchFamily="34" charset="0"/>
                  </a:rPr>
                  <a:t>Student</a:t>
                </a:r>
                <a:r>
                  <a:rPr lang="en-US" sz="2400" baseline="0" dirty="0">
                    <a:solidFill>
                      <a:schemeClr val="tx2"/>
                    </a:solidFill>
                    <a:latin typeface="Trebuchet MS" panose="020B0603020202020204" pitchFamily="34" charset="0"/>
                  </a:rPr>
                  <a:t> discounts are available on our </a:t>
                </a:r>
                <a:r>
                  <a:rPr lang="en-US" sz="2400" baseline="0" dirty="0" err="1">
                    <a:solidFill>
                      <a:schemeClr val="tx2"/>
                    </a:solidFill>
                    <a:latin typeface="Trebuchet MS" panose="020B0603020202020204" pitchFamily="34" charset="0"/>
                  </a:rPr>
                  <a:t>Facebook</a:t>
                </a:r>
                <a:r>
                  <a:rPr lang="en-US" sz="2400" baseline="0" dirty="0">
                    <a:solidFill>
                      <a:schemeClr val="tx2"/>
                    </a:solidFill>
                    <a:latin typeface="Trebuchet MS" panose="020B0603020202020204" pitchFamily="34" charset="0"/>
                  </a:rPr>
                  <a:t> page.</a:t>
                </a:r>
                <a:br>
                  <a:rPr lang="en-US" sz="2400" baseline="0" dirty="0">
                    <a:solidFill>
                      <a:schemeClr val="tx2"/>
                    </a:solidFill>
                    <a:latin typeface="Trebuchet MS" panose="020B0603020202020204" pitchFamily="34" charset="0"/>
                  </a:rPr>
                </a:br>
                <a:r>
                  <a:rPr lang="en-US" sz="2400" baseline="0" dirty="0">
                    <a:solidFill>
                      <a:schemeClr val="tx2"/>
                    </a:solidFill>
                    <a:latin typeface="Trebuchet MS" panose="020B0603020202020204" pitchFamily="34" charset="0"/>
                  </a:rPr>
                  <a:t>Go to </a:t>
                </a:r>
                <a:r>
                  <a:rPr lang="en-US" sz="2400" u="sng" baseline="0" dirty="0">
                    <a:solidFill>
                      <a:schemeClr val="tx2"/>
                    </a:solidFill>
                    <a:latin typeface="Trebuchet MS" panose="020B0603020202020204" pitchFamily="34" charset="0"/>
                  </a:rPr>
                  <a:t>PosterPresentations.com</a:t>
                </a:r>
                <a:r>
                  <a:rPr lang="en-US" sz="2400" baseline="0" dirty="0">
                    <a:solidFill>
                      <a:schemeClr val="tx2"/>
                    </a:solidFill>
                    <a:latin typeface="Trebuchet MS" panose="020B0603020202020204" pitchFamily="34" charset="0"/>
                  </a:rPr>
                  <a:t> and click on the FB icon. </a:t>
                </a:r>
                <a:endParaRPr lang="en-US" sz="2400" dirty="0">
                  <a:solidFill>
                    <a:schemeClr val="tx2"/>
                  </a:solidFill>
                  <a:latin typeface="Trebuchet MS" panose="020B0603020202020204" pitchFamily="34" charset="0"/>
                </a:endParaRPr>
              </a:p>
            </p:txBody>
          </p:sp>
        </p:grpSp>
      </p:grpSp>
      <p:sp>
        <p:nvSpPr>
          <p:cNvPr id="50" name="Rounded Rectangle 49"/>
          <p:cNvSpPr/>
          <p:nvPr userDrawn="1"/>
        </p:nvSpPr>
        <p:spPr>
          <a:xfrm>
            <a:off x="728724" y="6011214"/>
            <a:ext cx="28912471" cy="3579443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userDrawn="1"/>
        </p:nvSpPr>
        <p:spPr>
          <a:xfrm>
            <a:off x="31042405" y="41026061"/>
            <a:ext cx="7629577" cy="1399638"/>
          </a:xfrm>
          <a:prstGeom prst="rect">
            <a:avLst/>
          </a:prstGeom>
          <a:noFill/>
        </p:spPr>
        <p:txBody>
          <a:bodyPr wrap="square" lIns="65304" tIns="32651" rIns="65304" bIns="32651" rtlCol="0">
            <a:spAutoFit/>
          </a:bodyPr>
          <a:lstStyle/>
          <a:p>
            <a:pPr marL="398780" indent="-39878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endParaRPr lang="en-US" sz="2400" baseline="0" dirty="0">
              <a:solidFill>
                <a:schemeClr val="bg1"/>
              </a:solidFill>
            </a:endParaRPr>
          </a:p>
          <a:p>
            <a:pPr marL="398780"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52" name="Text Box 14"/>
          <p:cNvSpPr txBox="1">
            <a:spLocks noChangeArrowheads="1"/>
          </p:cNvSpPr>
          <p:nvPr userDrawn="1"/>
        </p:nvSpPr>
        <p:spPr bwMode="auto">
          <a:xfrm>
            <a:off x="1538296" y="41989161"/>
            <a:ext cx="2234591" cy="322029"/>
          </a:xfrm>
          <a:prstGeom prst="rect">
            <a:avLst/>
          </a:prstGeom>
          <a:noFill/>
          <a:ln w="9525">
            <a:noFill/>
            <a:miter lim="800000"/>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panose="020B0604020202020204" pitchFamily="34" charset="0"/>
              </a:rPr>
              <a:t>RESEARCH POSTER PRESENTATION DESIGN © 2015</a:t>
            </a:r>
            <a:endParaRPr lang="en-US" sz="500" b="1" dirty="0">
              <a:solidFill>
                <a:schemeClr val="bg1">
                  <a:lumMod val="75000"/>
                </a:schemeClr>
              </a:solidFill>
              <a:latin typeface="Arial" panose="020B0604020202020204" pitchFamily="34" charset="0"/>
            </a:endParaRPr>
          </a:p>
          <a:p>
            <a:pPr eaLnBrk="0" hangingPunct="0">
              <a:lnSpc>
                <a:spcPct val="65000"/>
              </a:lnSpc>
              <a:spcBef>
                <a:spcPct val="50000"/>
              </a:spcBef>
              <a:defRPr/>
            </a:pPr>
            <a:r>
              <a:rPr lang="en-US" sz="1000" b="1" dirty="0">
                <a:solidFill>
                  <a:schemeClr val="bg1">
                    <a:lumMod val="75000"/>
                  </a:schemeClr>
                </a:solidFill>
                <a:latin typeface="Arial" panose="020B0604020202020204" pitchFamily="34" charset="0"/>
              </a:rPr>
              <a:t>www.PosterPresentations.com</a:t>
            </a:r>
            <a:endParaRPr lang="en-US" sz="1000" b="1" dirty="0">
              <a:solidFill>
                <a:schemeClr val="bg1">
                  <a:lumMod val="75000"/>
                </a:schemeClr>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ctr" defTabSz="4298315" rtl="0" eaLnBrk="1" latinLnBrk="0" hangingPunct="1">
        <a:spcBef>
          <a:spcPct val="0"/>
        </a:spcBef>
        <a:buNone/>
        <a:defRPr sz="8500" kern="1200">
          <a:solidFill>
            <a:schemeClr val="bg1"/>
          </a:solidFill>
          <a:latin typeface="Trebuchet MS" panose="020B0603020202020204" pitchFamily="34" charset="0"/>
          <a:ea typeface="+mj-ea"/>
          <a:cs typeface="+mj-cs"/>
        </a:defRPr>
      </a:lvl1pPr>
    </p:titleStyle>
    <p:bodyStyle>
      <a:lvl1pPr marL="1611630" indent="-1611630" algn="l" defTabSz="4298315" rtl="0" eaLnBrk="1" latinLnBrk="0" hangingPunct="1">
        <a:spcBef>
          <a:spcPct val="20000"/>
        </a:spcBef>
        <a:buFont typeface="Arial" panose="020B0604020202020204" pitchFamily="34" charset="0"/>
        <a:buChar char="•"/>
        <a:defRPr sz="15100" kern="1200">
          <a:solidFill>
            <a:schemeClr val="tx1"/>
          </a:solidFill>
          <a:latin typeface="+mn-lt"/>
          <a:ea typeface="+mn-ea"/>
          <a:cs typeface="+mn-cs"/>
        </a:defRPr>
      </a:lvl1pPr>
      <a:lvl2pPr marL="3492500" indent="-1343025" algn="l" defTabSz="4298315" rtl="0" eaLnBrk="1" latinLnBrk="0" hangingPunct="1">
        <a:spcBef>
          <a:spcPct val="20000"/>
        </a:spcBef>
        <a:buFont typeface="Arial" panose="020B0604020202020204" pitchFamily="34" charset="0"/>
        <a:buChar char="–"/>
        <a:defRPr sz="13300" kern="1200">
          <a:solidFill>
            <a:schemeClr val="tx1"/>
          </a:solidFill>
          <a:latin typeface="+mn-lt"/>
          <a:ea typeface="+mn-ea"/>
          <a:cs typeface="+mn-cs"/>
        </a:defRPr>
      </a:lvl2pPr>
      <a:lvl3pPr marL="5372735" indent="-1074420" algn="l" defTabSz="4298315"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3pPr>
      <a:lvl4pPr marL="752221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4pPr>
      <a:lvl5pPr marL="967168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p:bodyStyle>
    <p:otherStyle>
      <a:defPPr>
        <a:defRPr lang="en-US"/>
      </a:defPPr>
      <a:lvl1pPr marL="0" algn="l" defTabSz="4298315" rtl="0" eaLnBrk="1" latinLnBrk="0" hangingPunct="1">
        <a:defRPr sz="8500" kern="1200">
          <a:solidFill>
            <a:schemeClr val="tx1"/>
          </a:solidFill>
          <a:latin typeface="+mn-lt"/>
          <a:ea typeface="+mn-ea"/>
          <a:cs typeface="+mn-cs"/>
        </a:defRPr>
      </a:lvl1pPr>
      <a:lvl2pPr marL="2149475" algn="l" defTabSz="4298315" rtl="0" eaLnBrk="1" latinLnBrk="0" hangingPunct="1">
        <a:defRPr sz="8500" kern="1200">
          <a:solidFill>
            <a:schemeClr val="tx1"/>
          </a:solidFill>
          <a:latin typeface="+mn-lt"/>
          <a:ea typeface="+mn-ea"/>
          <a:cs typeface="+mn-cs"/>
        </a:defRPr>
      </a:lvl2pPr>
      <a:lvl3pPr marL="4298315" algn="l" defTabSz="4298315" rtl="0" eaLnBrk="1" latinLnBrk="0" hangingPunct="1">
        <a:defRPr sz="8500" kern="1200">
          <a:solidFill>
            <a:schemeClr val="tx1"/>
          </a:solidFill>
          <a:latin typeface="+mn-lt"/>
          <a:ea typeface="+mn-ea"/>
          <a:cs typeface="+mn-cs"/>
        </a:defRPr>
      </a:lvl3pPr>
      <a:lvl4pPr marL="6447790" algn="l" defTabSz="4298315" rtl="0" eaLnBrk="1" latinLnBrk="0" hangingPunct="1">
        <a:defRPr sz="8500" kern="1200">
          <a:solidFill>
            <a:schemeClr val="tx1"/>
          </a:solidFill>
          <a:latin typeface="+mn-lt"/>
          <a:ea typeface="+mn-ea"/>
          <a:cs typeface="+mn-cs"/>
        </a:defRPr>
      </a:lvl4pPr>
      <a:lvl5pPr marL="8596630" algn="l" defTabSz="4298315" rtl="0" eaLnBrk="1" latinLnBrk="0" hangingPunct="1">
        <a:defRPr sz="8500" kern="1200">
          <a:solidFill>
            <a:schemeClr val="tx1"/>
          </a:solidFill>
          <a:latin typeface="+mn-lt"/>
          <a:ea typeface="+mn-ea"/>
          <a:cs typeface="+mn-cs"/>
        </a:defRPr>
      </a:lvl5pPr>
      <a:lvl6pPr marL="10746105" algn="l" defTabSz="4298315" rtl="0" eaLnBrk="1" latinLnBrk="0" hangingPunct="1">
        <a:defRPr sz="8500" kern="1200">
          <a:solidFill>
            <a:schemeClr val="tx1"/>
          </a:solidFill>
          <a:latin typeface="+mn-lt"/>
          <a:ea typeface="+mn-ea"/>
          <a:cs typeface="+mn-cs"/>
        </a:defRPr>
      </a:lvl6pPr>
      <a:lvl7pPr marL="12894945" algn="l" defTabSz="4298315" rtl="0" eaLnBrk="1" latinLnBrk="0" hangingPunct="1">
        <a:defRPr sz="8500" kern="1200">
          <a:solidFill>
            <a:schemeClr val="tx1"/>
          </a:solidFill>
          <a:latin typeface="+mn-lt"/>
          <a:ea typeface="+mn-ea"/>
          <a:cs typeface="+mn-cs"/>
        </a:defRPr>
      </a:lvl7pPr>
      <a:lvl8pPr marL="15044420" algn="l" defTabSz="4298315" rtl="0" eaLnBrk="1" latinLnBrk="0" hangingPunct="1">
        <a:defRPr sz="8500" kern="1200">
          <a:solidFill>
            <a:schemeClr val="tx1"/>
          </a:solidFill>
          <a:latin typeface="+mn-lt"/>
          <a:ea typeface="+mn-ea"/>
          <a:cs typeface="+mn-cs"/>
        </a:defRPr>
      </a:lvl8pPr>
      <a:lvl9pPr marL="17193895" algn="l" defTabSz="4298315"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4" Type="http://schemas.openxmlformats.org/officeDocument/2006/relationships/notesSlide" Target="../notesSlides/notesSlide1.xml"/><Relationship Id="rId23" Type="http://schemas.openxmlformats.org/officeDocument/2006/relationships/slideLayout" Target="../slideLayouts/slideLayout1.xml"/><Relationship Id="rId22" Type="http://schemas.openxmlformats.org/officeDocument/2006/relationships/image" Target="../media/image32.png"/><Relationship Id="rId21" Type="http://schemas.openxmlformats.org/officeDocument/2006/relationships/image" Target="../media/image31.png"/><Relationship Id="rId20" Type="http://schemas.openxmlformats.org/officeDocument/2006/relationships/image" Target="../media/image30.png"/><Relationship Id="rId2" Type="http://schemas.openxmlformats.org/officeDocument/2006/relationships/image" Target="../media/image12.png"/><Relationship Id="rId19" Type="http://schemas.openxmlformats.org/officeDocument/2006/relationships/image" Target="../media/image29.png"/><Relationship Id="rId18" Type="http://schemas.openxmlformats.org/officeDocument/2006/relationships/image" Target="../media/image28.png"/><Relationship Id="rId17" Type="http://schemas.openxmlformats.org/officeDocument/2006/relationships/image" Target="../media/image27.png"/><Relationship Id="rId16" Type="http://schemas.openxmlformats.org/officeDocument/2006/relationships/image" Target="../media/image26.png"/><Relationship Id="rId15" Type="http://schemas.openxmlformats.org/officeDocument/2006/relationships/image" Target="../media/image25.png"/><Relationship Id="rId14" Type="http://schemas.openxmlformats.org/officeDocument/2006/relationships/image" Target="../media/image24.png"/><Relationship Id="rId13" Type="http://schemas.openxmlformats.org/officeDocument/2006/relationships/image" Target="../media/image23.png"/><Relationship Id="rId12" Type="http://schemas.openxmlformats.org/officeDocument/2006/relationships/image" Target="../media/image22.png"/><Relationship Id="rId11" Type="http://schemas.openxmlformats.org/officeDocument/2006/relationships/image" Target="../media/image21.png"/><Relationship Id="rId10" Type="http://schemas.openxmlformats.org/officeDocument/2006/relationships/image" Target="../media/image20.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9" name="Text Placeholder 333"/>
              <p:cNvSpPr>
                <a:spLocks noGrp="1"/>
              </p:cNvSpPr>
              <p:nvPr>
                <p:ph type="body" sz="quarter" idx="10"/>
              </p:nvPr>
            </p:nvSpPr>
            <p:spPr>
              <a:xfrm>
                <a:off x="593630" y="7738362"/>
                <a:ext cx="14299154" cy="14112240"/>
              </a:xfrm>
            </p:spPr>
            <p:txBody>
              <a:bodyPr/>
              <a:lstStyle/>
              <a:p>
                <a:r>
                  <a:rPr lang="en-US" sz="4000" b="1" dirty="0"/>
                  <a:t>DBSCAN(</a:t>
                </a:r>
                <a14:m>
                  <m:oMath xmlns:m="http://schemas.openxmlformats.org/officeDocument/2006/math">
                    <m:r>
                      <a:rPr lang="en-US" sz="4000" b="1" i="1" dirty="0">
                        <a:latin typeface="Cambria Math" panose="02040503050406030204" pitchFamily="18" charset="0"/>
                        <a:cs typeface="Cambria Math" panose="02040503050406030204" pitchFamily="18" charset="0"/>
                      </a:rPr>
                      <m:t>𝜶</m:t>
                    </m:r>
                  </m:oMath>
                </a14:m>
                <a:r>
                  <a:rPr lang="en-US" sz="4000" b="1" dirty="0"/>
                  <a:t>, MinPts</a:t>
                </a:r>
                <a:r>
                  <a:rPr lang="en-US" sz="4000" b="1" dirty="0"/>
                  <a:t>):</a:t>
                </a:r>
                <a:endParaRPr lang="en-US" sz="4000" b="1" dirty="0"/>
              </a:p>
              <a:p>
                <a:r>
                  <a:rPr lang="en-US" sz="4000" dirty="0"/>
                  <a:t>- </a:t>
                </a:r>
                <a14:m>
                  <m:oMath xmlns:m="http://schemas.openxmlformats.org/officeDocument/2006/math">
                    <m:r>
                      <a:rPr lang="en-US" sz="4000" i="1" dirty="0">
                        <a:latin typeface="Cambria Math" panose="02040503050406030204" pitchFamily="18" charset="0"/>
                        <a:cs typeface="Cambria Math" panose="02040503050406030204" pitchFamily="18" charset="0"/>
                      </a:rPr>
                      <m:t>𝑝</m:t>
                    </m:r>
                  </m:oMath>
                </a14:m>
                <a:r>
                  <a:rPr lang="en-US" sz="4000" dirty="0"/>
                  <a:t> is a </a:t>
                </a:r>
                <a:r>
                  <a:rPr lang="en-US" sz="4000" b="1" dirty="0"/>
                  <a:t>core point</a:t>
                </a:r>
                <a:r>
                  <a:rPr lang="en-US" sz="4000" dirty="0"/>
                  <a:t> if </a:t>
                </a:r>
                <a14:m>
                  <m:oMath xmlns:m="http://schemas.openxmlformats.org/officeDocument/2006/math">
                    <m:r>
                      <a:rPr lang="en-US" sz="4000" i="1" dirty="0">
                        <a:latin typeface="Cambria Math" panose="02040503050406030204" pitchFamily="18" charset="0"/>
                        <a:cs typeface="Cambria Math" panose="02040503050406030204" pitchFamily="18" charset="0"/>
                      </a:rPr>
                      <m:t>𝐵</m:t>
                    </m:r>
                    <m:r>
                      <a:rPr lang="en-US" sz="4000" i="1" dirty="0">
                        <a:latin typeface="Cambria Math" panose="02040503050406030204" pitchFamily="18" charset="0"/>
                        <a:cs typeface="Cambria Math" panose="02040503050406030204" pitchFamily="18" charset="0"/>
                      </a:rPr>
                      <m:t>(</m:t>
                    </m:r>
                    <m:r>
                      <a:rPr lang="en-US" sz="4000" i="1" dirty="0">
                        <a:latin typeface="Cambria Math" panose="02040503050406030204" pitchFamily="18" charset="0"/>
                        <a:cs typeface="Cambria Math" panose="02040503050406030204" pitchFamily="18" charset="0"/>
                      </a:rPr>
                      <m:t>𝑝</m:t>
                    </m:r>
                    <m:r>
                      <a:rPr lang="en-US" sz="4000" i="1" dirty="0">
                        <a:latin typeface="Cambria Math" panose="02040503050406030204" pitchFamily="18" charset="0"/>
                        <a:cs typeface="Cambria Math" panose="02040503050406030204" pitchFamily="18" charset="0"/>
                      </a:rPr>
                      <m:t>,</m:t>
                    </m:r>
                    <m:r>
                      <a:rPr lang="en-US" sz="4000" i="1" dirty="0">
                        <a:latin typeface="Cambria Math" panose="02040503050406030204" pitchFamily="18" charset="0"/>
                        <a:cs typeface="Cambria Math" panose="02040503050406030204" pitchFamily="18" charset="0"/>
                      </a:rPr>
                      <m:t>𝛼</m:t>
                    </m:r>
                    <m:r>
                      <a:rPr lang="en-US" sz="4000" i="1" dirty="0">
                        <a:latin typeface="Cambria Math" panose="02040503050406030204" pitchFamily="18" charset="0"/>
                        <a:cs typeface="Cambria Math" panose="02040503050406030204" pitchFamily="18" charset="0"/>
                      </a:rPr>
                      <m:t>)</m:t>
                    </m:r>
                  </m:oMath>
                </a14:m>
                <a:r>
                  <a:rPr lang="en-US" sz="4000" dirty="0"/>
                  <a:t> contains at leasat MinPts points</a:t>
                </a:r>
                <a:endParaRPr lang="en-US" sz="4000" dirty="0"/>
              </a:p>
              <a:p>
                <a:r>
                  <a:rPr lang="en-US" sz="4000" dirty="0"/>
                  <a:t>- </a:t>
                </a:r>
                <a14:m>
                  <m:oMath xmlns:m="http://schemas.openxmlformats.org/officeDocument/2006/math">
                    <m:r>
                      <a:rPr lang="en-US" sz="4000" i="1" dirty="0">
                        <a:latin typeface="Cambria Math" panose="02040503050406030204" pitchFamily="18" charset="0"/>
                        <a:cs typeface="Cambria Math" panose="02040503050406030204" pitchFamily="18" charset="0"/>
                      </a:rPr>
                      <m:t>𝑝</m:t>
                    </m:r>
                  </m:oMath>
                </a14:m>
                <a:r>
                  <a:rPr lang="en-US" sz="4000" dirty="0"/>
                  <a:t> and </a:t>
                </a:r>
                <a14:m>
                  <m:oMath xmlns:m="http://schemas.openxmlformats.org/officeDocument/2006/math">
                    <m:r>
                      <a:rPr lang="en-US" sz="4000" i="1" dirty="0">
                        <a:latin typeface="Cambria Math" panose="02040503050406030204" pitchFamily="18" charset="0"/>
                        <a:cs typeface="Cambria Math" panose="02040503050406030204" pitchFamily="18" charset="0"/>
                      </a:rPr>
                      <m:t>𝑞</m:t>
                    </m:r>
                  </m:oMath>
                </a14:m>
                <a:r>
                  <a:rPr lang="en-US" sz="4000" dirty="0"/>
                  <a:t> are </a:t>
                </a:r>
                <a:r>
                  <a:rPr lang="en-US" sz="4000" b="1" dirty="0"/>
                  <a:t>reachable </a:t>
                </a:r>
                <a:r>
                  <a:rPr lang="en-US" sz="4000" dirty="0"/>
                  <a:t>if dist(</a:t>
                </a:r>
                <a14:m>
                  <m:oMath xmlns:m="http://schemas.openxmlformats.org/officeDocument/2006/math">
                    <m:r>
                      <a:rPr lang="en-US" sz="4000" i="1" dirty="0">
                        <a:latin typeface="Cambria Math" panose="02040503050406030204" pitchFamily="18" charset="0"/>
                        <a:cs typeface="Cambria Math" panose="02040503050406030204" pitchFamily="18" charset="0"/>
                      </a:rPr>
                      <m:t>𝑝</m:t>
                    </m:r>
                  </m:oMath>
                </a14:m>
                <a:r>
                  <a:rPr lang="en-US" altLang="zh-CN" sz="4000" dirty="0"/>
                  <a:t>, </a:t>
                </a:r>
                <a14:m>
                  <m:oMath xmlns:m="http://schemas.openxmlformats.org/officeDocument/2006/math">
                    <m:r>
                      <a:rPr lang="en-US" sz="4000" i="1" dirty="0">
                        <a:latin typeface="Cambria Math" panose="02040503050406030204" pitchFamily="18" charset="0"/>
                        <a:cs typeface="Cambria Math" panose="02040503050406030204" pitchFamily="18" charset="0"/>
                      </a:rPr>
                      <m:t>𝑞</m:t>
                    </m:r>
                  </m:oMath>
                </a14:m>
                <a:r>
                  <a:rPr lang="en-US" altLang="zh-CN" sz="4000" dirty="0"/>
                  <a:t>) &lt; </a:t>
                </a:r>
                <a14:m>
                  <m:oMath xmlns:m="http://schemas.openxmlformats.org/officeDocument/2006/math">
                    <m:r>
                      <a:rPr lang="en-US" sz="4000" i="1" dirty="0">
                        <a:latin typeface="Cambria Math" panose="02040503050406030204" pitchFamily="18" charset="0"/>
                        <a:cs typeface="Cambria Math" panose="02040503050406030204" pitchFamily="18" charset="0"/>
                      </a:rPr>
                      <m:t>𝛼</m:t>
                    </m:r>
                  </m:oMath>
                </a14:m>
                <a:endParaRPr lang="en-US" altLang="zh-CN" sz="4000" i="1" dirty="0">
                  <a:latin typeface="Cambria Math" panose="02040503050406030204" pitchFamily="18" charset="0"/>
                  <a:cs typeface="Cambria Math" panose="02040503050406030204" pitchFamily="18" charset="0"/>
                </a:endParaRPr>
              </a:p>
              <a:p>
                <a:r>
                  <a:rPr lang="en-US" sz="4000" dirty="0"/>
                  <a:t>- </a:t>
                </a:r>
                <a14:m>
                  <m:oMath xmlns:m="http://schemas.openxmlformats.org/officeDocument/2006/math">
                    <m:r>
                      <a:rPr lang="en-US" sz="4000" i="1" dirty="0">
                        <a:latin typeface="Cambria Math" panose="02040503050406030204" pitchFamily="18" charset="0"/>
                        <a:cs typeface="Cambria Math" panose="02040503050406030204" pitchFamily="18" charset="0"/>
                      </a:rPr>
                      <m:t>𝑝</m:t>
                    </m:r>
                  </m:oMath>
                </a14:m>
                <a:r>
                  <a:rPr lang="en-US" sz="4000" dirty="0"/>
                  <a:t> and </a:t>
                </a:r>
                <a14:m>
                  <m:oMath xmlns:m="http://schemas.openxmlformats.org/officeDocument/2006/math">
                    <m:r>
                      <a:rPr lang="en-US" sz="4000" i="1" dirty="0">
                        <a:latin typeface="Cambria Math" panose="02040503050406030204" pitchFamily="18" charset="0"/>
                        <a:cs typeface="Cambria Math" panose="02040503050406030204" pitchFamily="18" charset="0"/>
                      </a:rPr>
                      <m:t>𝑞</m:t>
                    </m:r>
                  </m:oMath>
                </a14:m>
                <a:r>
                  <a:rPr lang="en-US" sz="4000" dirty="0"/>
                  <a:t> are </a:t>
                </a:r>
                <a:r>
                  <a:rPr lang="en-US" sz="4000" b="1" dirty="0"/>
                  <a:t>connected </a:t>
                </a:r>
                <a:r>
                  <a:rPr lang="en-US" sz="4000" dirty="0"/>
                  <a:t>if they are directly or transitively reachable</a:t>
                </a:r>
                <a:endParaRPr lang="en-US" sz="4000" dirty="0"/>
              </a:p>
              <a:p>
                <a:r>
                  <a:rPr lang="en-US" sz="4000" dirty="0"/>
                  <a:t>- A </a:t>
                </a:r>
                <a:r>
                  <a:rPr lang="en-US" sz="4000" b="1" dirty="0"/>
                  <a:t>cluster</a:t>
                </a:r>
                <a:r>
                  <a:rPr lang="en-US" sz="4000" dirty="0"/>
                  <a:t> is a maximal set of mutually connected core points</a:t>
                </a: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r>
                  <a:rPr lang="en-US" sz="4000" b="1" dirty="0"/>
                  <a:t>Differential Privacy(</a:t>
                </a:r>
                <a14:m>
                  <m:oMath xmlns:m="http://schemas.openxmlformats.org/officeDocument/2006/math">
                    <m:r>
                      <a:rPr lang="en-US" sz="4000" b="1" i="1" dirty="0">
                        <a:latin typeface="Cambria Math" panose="02040503050406030204" pitchFamily="18" charset="0"/>
                        <a:cs typeface="Cambria Math" panose="02040503050406030204" pitchFamily="18" charset="0"/>
                      </a:rPr>
                      <m:t>𝜺</m:t>
                    </m:r>
                  </m:oMath>
                </a14:m>
                <a:r>
                  <a:rPr lang="en-US" sz="4000" b="1" dirty="0"/>
                  <a:t>, </a:t>
                </a:r>
                <a14:m>
                  <m:oMath xmlns:m="http://schemas.openxmlformats.org/officeDocument/2006/math">
                    <m:r>
                      <a:rPr lang="en-US" sz="4000" b="1" i="1" dirty="0">
                        <a:latin typeface="Cambria Math" panose="02040503050406030204" pitchFamily="18" charset="0"/>
                        <a:cs typeface="Cambria Math" panose="02040503050406030204" pitchFamily="18" charset="0"/>
                      </a:rPr>
                      <m:t>𝜹</m:t>
                    </m:r>
                  </m:oMath>
                </a14:m>
                <a:r>
                  <a:rPr lang="en-US" sz="4000" b="1" dirty="0"/>
                  <a:t>):</a:t>
                </a:r>
                <a:endParaRPr lang="en-US" sz="4000" b="1" dirty="0"/>
              </a:p>
              <a:p>
                <a:r>
                  <a:rPr lang="en-US" sz="4000" dirty="0"/>
                  <a:t>- For any pair of neighboring datasets </a:t>
                </a:r>
                <a14:m>
                  <m:oMath xmlns:m="http://schemas.openxmlformats.org/officeDocument/2006/math">
                    <m:r>
                      <a:rPr lang="en-US" sz="4000" i="1" dirty="0">
                        <a:latin typeface="Cambria Math" panose="02040503050406030204" pitchFamily="18" charset="0"/>
                        <a:cs typeface="Cambria Math" panose="02040503050406030204" pitchFamily="18" charset="0"/>
                      </a:rPr>
                      <m:t>𝑃</m:t>
                    </m:r>
                    <m:r>
                      <a:rPr lang="en-US" sz="4000" i="1" dirty="0">
                        <a:latin typeface="Cambria Math" panose="02040503050406030204" pitchFamily="18" charset="0"/>
                        <a:cs typeface="Cambria Math" panose="02040503050406030204" pitchFamily="18" charset="0"/>
                      </a:rPr>
                      <m:t>~</m:t>
                    </m:r>
                    <m:r>
                      <a:rPr lang="en-US" sz="4000" i="1" dirty="0">
                        <a:latin typeface="Cambria Math" panose="02040503050406030204" pitchFamily="18" charset="0"/>
                        <a:cs typeface="Cambria Math" panose="02040503050406030204" pitchFamily="18" charset="0"/>
                      </a:rPr>
                      <m:t>𝑃</m:t>
                    </m:r>
                    <m:r>
                      <a:rPr lang="en-US" sz="4000" i="1" dirty="0">
                        <a:latin typeface="Cambria Math" panose="02040503050406030204" pitchFamily="18" charset="0"/>
                        <a:cs typeface="Cambria Math" panose="02040503050406030204" pitchFamily="18" charset="0"/>
                      </a:rPr>
                      <m:t>’</m:t>
                    </m:r>
                  </m:oMath>
                </a14:m>
                <a:r>
                  <a:rPr lang="en-US" sz="4000" dirty="0"/>
                  <a:t> and any subset of outputs </a:t>
                </a:r>
                <a14:m>
                  <m:oMath xmlns:m="http://schemas.openxmlformats.org/officeDocument/2006/math">
                    <m:r>
                      <a:rPr lang="en-US" sz="4000" i="1" dirty="0">
                        <a:latin typeface="Cambria Math" panose="02040503050406030204" pitchFamily="18" charset="0"/>
                        <a:cs typeface="Cambria Math" panose="02040503050406030204" pitchFamily="18" charset="0"/>
                      </a:rPr>
                      <m:t>𝑂</m:t>
                    </m:r>
                    <m:r>
                      <a:rPr lang="en-US" sz="4000" i="1" dirty="0">
                        <a:latin typeface="Cambria Math" panose="02040503050406030204" pitchFamily="18" charset="0"/>
                        <a:cs typeface="Cambria Math" panose="02040503050406030204" pitchFamily="18" charset="0"/>
                      </a:rPr>
                      <m:t>⊆</m:t>
                    </m:r>
                    <m:r>
                      <a:rPr lang="en-US" sz="4000" i="1" dirty="0">
                        <a:latin typeface="Cambria Math" panose="02040503050406030204" pitchFamily="18" charset="0"/>
                        <a:cs typeface="Cambria Math" panose="02040503050406030204" pitchFamily="18" charset="0"/>
                      </a:rPr>
                      <m:t>𝒪</m:t>
                    </m:r>
                  </m:oMath>
                </a14:m>
                <a:r>
                  <a:rPr lang="en-US" sz="4000" dirty="0"/>
                  <a:t>, we shou</a:t>
                </a:r>
                <a:r>
                  <a:rPr lang="en-US" sz="4000" dirty="0"/>
                  <a:t>ld have</a:t>
                </a:r>
                <a:endParaRPr lang="en-US" sz="4000" dirty="0"/>
              </a:p>
              <a:p>
                <a14:m>
                  <m:oMathPara xmlns:m="http://schemas.openxmlformats.org/officeDocument/2006/math">
                    <m:oMathParaPr>
                      <m:jc m:val="centerGroup"/>
                    </m:oMathParaPr>
                    <m:oMath xmlns:m="http://schemas.openxmlformats.org/officeDocument/2006/math">
                      <m:r>
                        <m:rPr>
                          <m:sty m:val="p"/>
                        </m:rPr>
                        <a:rPr lang="en-US" sz="4000" dirty="0">
                          <a:latin typeface="Cambria Math" panose="02040503050406030204" pitchFamily="18" charset="0"/>
                          <a:cs typeface="Cambria Math" panose="02040503050406030204" pitchFamily="18" charset="0"/>
                        </a:rPr>
                        <m:t>Pr</m:t>
                      </m:r>
                      <m:r>
                        <a:rPr lang="en-US" sz="4000" i="1" dirty="0">
                          <a:latin typeface="Cambria Math" panose="02040503050406030204" pitchFamily="18" charset="0"/>
                          <a:cs typeface="Cambria Math" panose="02040503050406030204" pitchFamily="18" charset="0"/>
                        </a:rPr>
                        <m:t>[</m:t>
                      </m:r>
                      <m:r>
                        <a:rPr lang="en-US" sz="4000" i="1" dirty="0">
                          <a:latin typeface="Cambria Math" panose="02040503050406030204" pitchFamily="18" charset="0"/>
                          <a:cs typeface="Cambria Math" panose="02040503050406030204" pitchFamily="18" charset="0"/>
                        </a:rPr>
                        <m:t>ℳ</m:t>
                      </m:r>
                      <m:r>
                        <a:rPr lang="en-US" sz="4000" i="1" dirty="0">
                          <a:latin typeface="Cambria Math" panose="02040503050406030204" pitchFamily="18" charset="0"/>
                          <a:cs typeface="Cambria Math" panose="02040503050406030204" pitchFamily="18" charset="0"/>
                        </a:rPr>
                        <m:t>(</m:t>
                      </m:r>
                      <m:r>
                        <a:rPr lang="en-US" sz="4000" i="1" dirty="0">
                          <a:latin typeface="Cambria Math" panose="02040503050406030204" pitchFamily="18" charset="0"/>
                          <a:cs typeface="Cambria Math" panose="02040503050406030204" pitchFamily="18" charset="0"/>
                        </a:rPr>
                        <m:t>𝑃</m:t>
                      </m:r>
                      <m:r>
                        <a:rPr lang="en-US" sz="4000" i="1" dirty="0">
                          <a:latin typeface="Cambria Math" panose="02040503050406030204" pitchFamily="18" charset="0"/>
                          <a:cs typeface="Cambria Math" panose="02040503050406030204" pitchFamily="18" charset="0"/>
                        </a:rPr>
                        <m:t>)∈</m:t>
                      </m:r>
                      <m:r>
                        <a:rPr lang="en-US" sz="4000" i="1" dirty="0">
                          <a:latin typeface="Cambria Math" panose="02040503050406030204" pitchFamily="18" charset="0"/>
                          <a:cs typeface="Cambria Math" panose="02040503050406030204" pitchFamily="18" charset="0"/>
                        </a:rPr>
                        <m:t>𝑂</m:t>
                      </m:r>
                      <m:r>
                        <a:rPr lang="en-US" sz="4000" i="1" dirty="0">
                          <a:latin typeface="Cambria Math" panose="02040503050406030204" pitchFamily="18" charset="0"/>
                          <a:cs typeface="Cambria Math" panose="02040503050406030204" pitchFamily="18" charset="0"/>
                        </a:rPr>
                        <m:t>]≤</m:t>
                      </m:r>
                      <m:sSup>
                        <m:sSupPr>
                          <m:ctrlPr>
                            <a:rPr lang="en-US" sz="4000" i="1" dirty="0">
                              <a:latin typeface="Cambria Math" panose="02040503050406030204" pitchFamily="18" charset="0"/>
                              <a:cs typeface="Cambria Math" panose="02040503050406030204" pitchFamily="18" charset="0"/>
                            </a:rPr>
                          </m:ctrlPr>
                        </m:sSupPr>
                        <m:e>
                          <m:r>
                            <a:rPr lang="en-US" sz="4000" i="1" dirty="0">
                              <a:latin typeface="Cambria Math" panose="02040503050406030204" pitchFamily="18" charset="0"/>
                              <a:cs typeface="Cambria Math" panose="02040503050406030204" pitchFamily="18" charset="0"/>
                            </a:rPr>
                            <m:t>𝑒</m:t>
                          </m:r>
                        </m:e>
                        <m:sup>
                          <m:r>
                            <a:rPr lang="en-US" sz="4000" i="1" dirty="0">
                              <a:latin typeface="Cambria Math" panose="02040503050406030204" pitchFamily="18" charset="0"/>
                              <a:cs typeface="Cambria Math" panose="02040503050406030204" pitchFamily="18" charset="0"/>
                            </a:rPr>
                            <m:t>𝜀</m:t>
                          </m:r>
                        </m:sup>
                      </m:sSup>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m:t>
                      </m:r>
                      <m:r>
                        <m:rPr>
                          <m:sty m:val="p"/>
                        </m:rPr>
                        <a:rPr lang="en-US" sz="4000" dirty="0">
                          <a:latin typeface="Cambria Math" panose="02040503050406030204" pitchFamily="18" charset="0"/>
                          <a:cs typeface="Cambria Math" panose="02040503050406030204" pitchFamily="18" charset="0"/>
                        </a:rPr>
                        <m:t>Pr</m:t>
                      </m:r>
                      <m:r>
                        <a:rPr lang="en-US" sz="4000" i="1" dirty="0">
                          <a:latin typeface="Cambria Math" panose="02040503050406030204" pitchFamily="18" charset="0"/>
                          <a:cs typeface="Cambria Math" panose="02040503050406030204" pitchFamily="18" charset="0"/>
                        </a:rPr>
                        <m:t>[</m:t>
                      </m:r>
                      <m:r>
                        <a:rPr lang="en-US" sz="4000" i="1" dirty="0">
                          <a:latin typeface="Cambria Math" panose="02040503050406030204" pitchFamily="18" charset="0"/>
                          <a:cs typeface="Cambria Math" panose="02040503050406030204" pitchFamily="18" charset="0"/>
                        </a:rPr>
                        <m:t>ℳ</m:t>
                      </m:r>
                      <m:r>
                        <a:rPr lang="en-US" sz="4000" i="1" dirty="0">
                          <a:latin typeface="Cambria Math" panose="02040503050406030204" pitchFamily="18" charset="0"/>
                          <a:cs typeface="Cambria Math" panose="02040503050406030204" pitchFamily="18" charset="0"/>
                        </a:rPr>
                        <m:t>(</m:t>
                      </m:r>
                      <m:r>
                        <a:rPr lang="en-US" sz="4000" i="1" dirty="0">
                          <a:latin typeface="Cambria Math" panose="02040503050406030204" pitchFamily="18" charset="0"/>
                          <a:cs typeface="Cambria Math" panose="02040503050406030204" pitchFamily="18" charset="0"/>
                        </a:rPr>
                        <m:t>𝑃</m:t>
                      </m:r>
                      <m:r>
                        <a:rPr lang="en-US" sz="4000" i="1" dirty="0">
                          <a:latin typeface="Cambria Math" panose="02040503050406030204" pitchFamily="18" charset="0"/>
                          <a:cs typeface="Cambria Math" panose="02040503050406030204" pitchFamily="18" charset="0"/>
                        </a:rPr>
                        <m:t>)∈</m:t>
                      </m:r>
                      <m:r>
                        <a:rPr lang="en-US" sz="4000" i="1" dirty="0">
                          <a:latin typeface="Cambria Math" panose="02040503050406030204" pitchFamily="18" charset="0"/>
                          <a:cs typeface="Cambria Math" panose="02040503050406030204" pitchFamily="18" charset="0"/>
                        </a:rPr>
                        <m:t>𝑂</m:t>
                      </m:r>
                      <m:r>
                        <a:rPr lang="en-US" sz="4000" i="1" dirty="0">
                          <a:latin typeface="Cambria Math" panose="02040503050406030204" pitchFamily="18" charset="0"/>
                          <a:cs typeface="Cambria Math" panose="02040503050406030204" pitchFamily="18" charset="0"/>
                        </a:rPr>
                        <m:t>]+</m:t>
                      </m:r>
                      <m:r>
                        <a:rPr lang="en-US" sz="4000" i="1" dirty="0">
                          <a:latin typeface="Cambria Math" panose="02040503050406030204" pitchFamily="18" charset="0"/>
                          <a:cs typeface="Cambria Math" panose="02040503050406030204" pitchFamily="18" charset="0"/>
                        </a:rPr>
                        <m:t>𝛿</m:t>
                      </m:r>
                    </m:oMath>
                  </m:oMathPara>
                </a14:m>
                <a:endParaRPr lang="en-US" sz="4000" dirty="0"/>
              </a:p>
              <a:p>
                <a:endParaRPr lang="en-US" sz="4000" dirty="0"/>
              </a:p>
              <a:p>
                <a:endParaRPr lang="en-US" sz="4000" dirty="0"/>
              </a:p>
            </p:txBody>
          </p:sp>
        </mc:Choice>
        <mc:Fallback>
          <p:sp>
            <p:nvSpPr>
              <p:cNvPr id="139" name="Text Placeholder 333"/>
              <p:cNvSpPr>
                <a:spLocks noRot="1" noChangeAspect="1" noMove="1" noResize="1" noEditPoints="1" noAdjustHandles="1" noChangeArrowheads="1" noChangeShapeType="1" noTextEdit="1"/>
              </p:cNvSpPr>
              <p:nvPr>
                <p:ph type="body" sz="quarter" idx="10"/>
              </p:nvPr>
            </p:nvSpPr>
            <p:spPr>
              <a:xfrm>
                <a:off x="593630" y="7738362"/>
                <a:ext cx="14299154" cy="14112240"/>
              </a:xfrm>
              <a:blipFill rotWithShape="1">
                <a:blip r:embed="rId1"/>
                <a:stretch>
                  <a:fillRect l="-4" t="-2" r="1" b="2"/>
                </a:stretch>
              </a:blipFill>
            </p:spPr>
            <p:txBody>
              <a:bodyPr/>
              <a:lstStyle/>
              <a:p>
                <a:r>
                  <a:rPr lang="zh-CN" altLang="en-US">
                    <a:noFill/>
                  </a:rPr>
                  <a:t> </a:t>
                </a:r>
              </a:p>
            </p:txBody>
          </p:sp>
        </mc:Fallback>
      </mc:AlternateContent>
      <p:sp>
        <p:nvSpPr>
          <p:cNvPr id="383" name="Text Placeholder 382"/>
          <p:cNvSpPr>
            <a:spLocks noGrp="1"/>
          </p:cNvSpPr>
          <p:nvPr>
            <p:ph type="body" sz="quarter" idx="150"/>
          </p:nvPr>
        </p:nvSpPr>
        <p:spPr>
          <a:xfrm>
            <a:off x="0" y="3221210"/>
            <a:ext cx="30275213" cy="1087559"/>
          </a:xfrm>
        </p:spPr>
        <p:txBody>
          <a:bodyPr/>
          <a:lstStyle/>
          <a:p>
            <a:r>
              <a:rPr lang="en-US" dirty="0">
                <a:solidFill>
                  <a:schemeClr val="accent5">
                    <a:lumMod val="50000"/>
                  </a:schemeClr>
                </a:solidFill>
              </a:rPr>
              <a:t>yuan.qiu@cnrsatcreate.sg, yike@cse.ust.hk</a:t>
            </a:r>
            <a:endParaRPr lang="en-US" dirty="0">
              <a:solidFill>
                <a:schemeClr val="accent5">
                  <a:lumMod val="50000"/>
                </a:schemeClr>
              </a:solidFill>
            </a:endParaRPr>
          </a:p>
        </p:txBody>
      </p:sp>
      <p:sp>
        <p:nvSpPr>
          <p:cNvPr id="384" name="Text Placeholder 383"/>
          <p:cNvSpPr>
            <a:spLocks noGrp="1"/>
          </p:cNvSpPr>
          <p:nvPr>
            <p:ph type="body" sz="quarter" idx="151"/>
          </p:nvPr>
        </p:nvSpPr>
        <p:spPr>
          <a:xfrm>
            <a:off x="0" y="2066951"/>
            <a:ext cx="30275213" cy="1308740"/>
          </a:xfrm>
        </p:spPr>
        <p:txBody>
          <a:bodyPr>
            <a:noAutofit/>
          </a:bodyPr>
          <a:lstStyle/>
          <a:p>
            <a:r>
              <a:rPr lang="en-US" dirty="0"/>
              <a:t>Yuan </a:t>
            </a:r>
            <a:r>
              <a:rPr lang="en-US" dirty="0" err="1"/>
              <a:t>Qiu</a:t>
            </a:r>
            <a:r>
              <a:rPr lang="zh-CN" dirty="0" err="1"/>
              <a:t> </a:t>
            </a:r>
            <a:r>
              <a:rPr lang="en-US" altLang="zh-CN" dirty="0" err="1"/>
              <a:t>and</a:t>
            </a:r>
            <a:r>
              <a:rPr lang="en-US" dirty="0"/>
              <a:t> </a:t>
            </a:r>
            <a:r>
              <a:rPr lang="en-US" dirty="0" err="1"/>
              <a:t>Ke</a:t>
            </a:r>
            <a:r>
              <a:rPr lang="en-US" dirty="0"/>
              <a:t> Yi</a:t>
            </a:r>
            <a:endParaRPr lang="en-US" altLang="zh-CN" u="sng" dirty="0"/>
          </a:p>
        </p:txBody>
      </p:sp>
      <p:sp>
        <p:nvSpPr>
          <p:cNvPr id="385" name="Text Placeholder 384"/>
          <p:cNvSpPr>
            <a:spLocks noGrp="1"/>
          </p:cNvSpPr>
          <p:nvPr>
            <p:ph type="body" sz="quarter" idx="153"/>
          </p:nvPr>
        </p:nvSpPr>
        <p:spPr>
          <a:xfrm>
            <a:off x="684530" y="741680"/>
            <a:ext cx="29013150" cy="2479675"/>
          </a:xfrm>
        </p:spPr>
        <p:txBody>
          <a:bodyPr>
            <a:normAutofit/>
          </a:bodyPr>
          <a:lstStyle/>
          <a:p>
            <a:r>
              <a:rPr lang="en-US" altLang="zh-CN" b="1" dirty="0">
                <a:solidFill>
                  <a:schemeClr val="accent5">
                    <a:lumMod val="50000"/>
                  </a:schemeClr>
                </a:solidFill>
              </a:rPr>
              <a:t>Approximate DBSCAN under Differential Privacy</a:t>
            </a:r>
            <a:endParaRPr lang="en-US" altLang="zh-CN" b="1" dirty="0">
              <a:solidFill>
                <a:schemeClr val="accent5">
                  <a:lumMod val="50000"/>
                </a:schemeClr>
              </a:solidFill>
            </a:endParaRPr>
          </a:p>
        </p:txBody>
      </p:sp>
      <p:sp>
        <p:nvSpPr>
          <p:cNvPr id="291" name="Text Placeholder 334"/>
          <p:cNvSpPr>
            <a:spLocks noGrp="1"/>
          </p:cNvSpPr>
          <p:nvPr>
            <p:ph type="body" sz="quarter" idx="11"/>
          </p:nvPr>
        </p:nvSpPr>
        <p:spPr>
          <a:xfrm>
            <a:off x="15227644" y="6695990"/>
            <a:ext cx="14287866" cy="1102360"/>
          </a:xfrm>
        </p:spPr>
        <p:txBody>
          <a:bodyPr/>
          <a:lstStyle/>
          <a:p>
            <a:r>
              <a:rPr lang="en-US" sz="6000" dirty="0"/>
              <a:t>DP Approximate DBSCAN</a:t>
            </a:r>
            <a:endParaRPr lang="en-US" sz="6000" dirty="0"/>
          </a:p>
        </p:txBody>
      </p:sp>
      <p:sp>
        <p:nvSpPr>
          <p:cNvPr id="301" name="Text Placeholder 300"/>
          <p:cNvSpPr>
            <a:spLocks noGrp="1"/>
          </p:cNvSpPr>
          <p:nvPr>
            <p:ph type="body" sz="quarter" idx="11"/>
          </p:nvPr>
        </p:nvSpPr>
        <p:spPr>
          <a:xfrm>
            <a:off x="636213" y="6695989"/>
            <a:ext cx="14287866" cy="1102360"/>
          </a:xfrm>
        </p:spPr>
        <p:txBody>
          <a:bodyPr/>
          <a:lstStyle/>
          <a:p>
            <a:pPr marL="0" marR="0" lvl="0" indent="0" algn="ctr" defTabSz="4298315"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6000" b="1" i="0" u="sng" strike="noStrike" kern="1200" cap="none" spc="0" normalizeH="0" baseline="0" noProof="0" dirty="0">
                <a:ln>
                  <a:noFill/>
                </a:ln>
                <a:solidFill>
                  <a:srgbClr val="4472C4">
                    <a:lumMod val="50000"/>
                  </a:srgbClr>
                </a:solidFill>
                <a:effectLst/>
                <a:uLnTx/>
                <a:uFillTx/>
                <a:latin typeface="Calibri" panose="020F0502020204030204"/>
                <a:ea typeface="+mn-ea"/>
                <a:cs typeface="+mn-cs"/>
              </a:rPr>
              <a:t>Problem Definition</a:t>
            </a:r>
            <a:endParaRPr kumimoji="0" lang="en-US" altLang="zh-CN" sz="6000" b="1" i="0" u="sng" strike="noStrike" kern="1200" cap="none" spc="0" normalizeH="0" baseline="0" noProof="0" dirty="0">
              <a:ln>
                <a:noFill/>
              </a:ln>
              <a:solidFill>
                <a:srgbClr val="4472C4">
                  <a:lumMod val="50000"/>
                </a:srgb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302" name="Text Placeholder 333"/>
              <p:cNvSpPr txBox="1"/>
              <p:nvPr/>
            </p:nvSpPr>
            <p:spPr>
              <a:xfrm>
                <a:off x="15216357" y="7738362"/>
                <a:ext cx="14299153" cy="11209655"/>
              </a:xfrm>
              <a:prstGeom prst="rect">
                <a:avLst/>
              </a:prstGeom>
            </p:spPr>
            <p:txBody>
              <a:bodyPr wrap="square" lIns="223877" tIns="223877" rIns="223877" bIns="223877">
                <a:spAutoFit/>
              </a:bodyPr>
              <a:lstStyle>
                <a:lvl1pPr marL="0" indent="0" algn="l" defTabSz="4298315" rtl="0" eaLnBrk="1" latinLnBrk="0" hangingPunct="1">
                  <a:spcBef>
                    <a:spcPct val="20000"/>
                  </a:spcBef>
                  <a:buFont typeface="Arial" panose="020B0604020202020204"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420" indent="-559435"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2pPr>
                <a:lvl3pPr marL="2014855" indent="-559435"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3pPr>
                <a:lvl4pPr marL="2630805" indent="-615950"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4pPr>
                <a:lvl5pPr marL="3078480" indent="-447675"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a:lstStyle>
              <a:p>
                <a:pPr marL="571500" indent="-571500">
                  <a:buFont typeface="Arial" panose="020B0604020202020204" pitchFamily="34" charset="0"/>
                  <a:buChar char="•"/>
                </a:pPr>
                <a:r>
                  <a:rPr lang="en-US" sz="4000" dirty="0">
                    <a:solidFill>
                      <a:srgbClr val="203864"/>
                    </a:solidFill>
                  </a:rPr>
                  <a:t>Partition the space into cells of width </a:t>
                </a:r>
                <a14:m>
                  <m:oMath xmlns:m="http://schemas.openxmlformats.org/officeDocument/2006/math">
                    <m:r>
                      <a:rPr lang="en-US" sz="4000" i="1" dirty="0">
                        <a:solidFill>
                          <a:srgbClr val="203864"/>
                        </a:solidFill>
                        <a:latin typeface="Cambria Math" panose="02040503050406030204" pitchFamily="18" charset="0"/>
                        <a:cs typeface="Cambria Math" panose="02040503050406030204" pitchFamily="18" charset="0"/>
                      </a:rPr>
                      <m:t>𝑤</m:t>
                    </m:r>
                    <m:r>
                      <a:rPr lang="en-US" sz="4000" i="1" dirty="0">
                        <a:solidFill>
                          <a:srgbClr val="203864"/>
                        </a:solidFill>
                        <a:latin typeface="Cambria Math" panose="02040503050406030204" pitchFamily="18" charset="0"/>
                        <a:cs typeface="Cambria Math" panose="02040503050406030204" pitchFamily="18" charset="0"/>
                      </a:rPr>
                      <m:t>∝</m:t>
                    </m:r>
                    <m:r>
                      <a:rPr lang="en-US" sz="4000" i="1" dirty="0">
                        <a:solidFill>
                          <a:srgbClr val="203864"/>
                        </a:solidFill>
                        <a:latin typeface="Cambria Math" panose="02040503050406030204" pitchFamily="18" charset="0"/>
                        <a:cs typeface="Cambria Math" panose="02040503050406030204" pitchFamily="18" charset="0"/>
                      </a:rPr>
                      <m:t>𝛼</m:t>
                    </m:r>
                    <m:r>
                      <a:rPr lang="en-US" sz="4000" i="1" dirty="0">
                        <a:solidFill>
                          <a:srgbClr val="203864"/>
                        </a:solidFill>
                        <a:latin typeface="Cambria Math" panose="02040503050406030204" pitchFamily="18" charset="0"/>
                        <a:cs typeface="Cambria Math" panose="02040503050406030204" pitchFamily="18" charset="0"/>
                      </a:rPr>
                      <m:t>/</m:t>
                    </m:r>
                    <m:rad>
                      <m:radPr>
                        <m:degHide m:val="on"/>
                        <m:ctrlPr>
                          <a:rPr lang="en-US" sz="4000" i="1" dirty="0">
                            <a:solidFill>
                              <a:srgbClr val="203864"/>
                            </a:solidFill>
                            <a:latin typeface="Cambria Math" panose="02040503050406030204" pitchFamily="18" charset="0"/>
                            <a:cs typeface="Cambria Math" panose="02040503050406030204" pitchFamily="18" charset="0"/>
                          </a:rPr>
                        </m:ctrlPr>
                      </m:radPr>
                      <m:deg/>
                      <m:e>
                        <m:r>
                          <a:rPr lang="en-US" sz="4000" i="1" dirty="0">
                            <a:solidFill>
                              <a:srgbClr val="203864"/>
                            </a:solidFill>
                            <a:latin typeface="Cambria Math" panose="02040503050406030204" pitchFamily="18" charset="0"/>
                            <a:cs typeface="Cambria Math" panose="02040503050406030204" pitchFamily="18" charset="0"/>
                          </a:rPr>
                          <m:t>𝑑</m:t>
                        </m:r>
                      </m:e>
                    </m:rad>
                  </m:oMath>
                </a14:m>
                <a:endParaRPr lang="en-US" sz="4000" dirty="0">
                  <a:solidFill>
                    <a:srgbClr val="203864"/>
                  </a:solidFill>
                </a:endParaRPr>
              </a:p>
              <a:p>
                <a:pPr marL="571500" indent="-571500">
                  <a:buFont typeface="Arial" panose="020B0604020202020204" pitchFamily="34" charset="0"/>
                  <a:buChar char="•"/>
                </a:pPr>
                <a:r>
                  <a:rPr lang="en-US" sz="4000" dirty="0">
                    <a:solidFill>
                      <a:srgbClr val="203864"/>
                    </a:solidFill>
                  </a:rPr>
                  <a:t>Release a DP histogram for the cell counts</a:t>
                </a:r>
                <a:endParaRPr lang="en-US" sz="4000" dirty="0">
                  <a:solidFill>
                    <a:srgbClr val="203864"/>
                  </a:solidFill>
                </a:endParaRPr>
              </a:p>
              <a:p>
                <a:pPr marL="571500" indent="-571500">
                  <a:buFont typeface="Arial" panose="020B0604020202020204" pitchFamily="34" charset="0"/>
                  <a:buChar char="•"/>
                </a:pPr>
                <a:r>
                  <a:rPr lang="en-US" sz="4000" dirty="0">
                    <a:solidFill>
                      <a:srgbClr val="203864"/>
                    </a:solidFill>
                  </a:rPr>
                  <a:t>Post-process the histogram by computing neighbor sums and finding core cells </a:t>
                </a:r>
                <a:endParaRPr lang="en-US" sz="4000" dirty="0">
                  <a:solidFill>
                    <a:srgbClr val="203864"/>
                  </a:solidFill>
                </a:endParaRPr>
              </a:p>
              <a:p>
                <a:pPr marL="571500" indent="-571500">
                  <a:buFont typeface="Arial" panose="020B0604020202020204" pitchFamily="34" charset="0"/>
                  <a:buChar char="•"/>
                </a:pPr>
                <a:r>
                  <a:rPr lang="en-US" sz="4000" dirty="0">
                    <a:solidFill>
                      <a:srgbClr val="203864"/>
                    </a:solidFill>
                  </a:rPr>
                  <a:t>Merge adjacent core cells and report approximate spans</a:t>
                </a:r>
                <a:endParaRPr lang="en-US" sz="4000" dirty="0">
                  <a:solidFill>
                    <a:srgbClr val="203864"/>
                  </a:solidFill>
                </a:endParaRP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endParaRPr lang="en-US" sz="4000" dirty="0"/>
              </a:p>
              <a:p>
                <a:r>
                  <a:rPr lang="en-US" altLang="ja-JP" sz="4000" b="1" dirty="0"/>
                  <a:t>Utility Guarantee (Approximation ratio upper bound):</a:t>
                </a:r>
                <a:endParaRPr lang="en-US" altLang="ja-JP" sz="4000" b="1" dirty="0"/>
              </a:p>
              <a:p>
                <a:r>
                  <a:rPr lang="en-US" sz="4000" dirty="0">
                    <a:solidFill>
                      <a:srgbClr val="203864"/>
                    </a:solidFill>
                    <a:latin typeface="Times New Roman" panose="02020603050405020304" pitchFamily="18" charset="0"/>
                    <a:cs typeface="Times New Roman" panose="02020603050405020304" pitchFamily="18" charset="0"/>
                  </a:rPr>
                  <a:t>- The DP-DBSCAN algorithm is (3+</a:t>
                </a:r>
                <a14:m>
                  <m:oMath xmlns:m="http://schemas.openxmlformats.org/officeDocument/2006/math">
                    <m:r>
                      <a:rPr lang="en-US" sz="4000" i="1" dirty="0">
                        <a:solidFill>
                          <a:srgbClr val="203864"/>
                        </a:solidFill>
                        <a:latin typeface="Cambria Math" panose="02040503050406030204" pitchFamily="18" charset="0"/>
                        <a:cs typeface="Cambria Math" panose="02040503050406030204" pitchFamily="18" charset="0"/>
                      </a:rPr>
                      <m:t>𝜂</m:t>
                    </m:r>
                  </m:oMath>
                </a14:m>
                <a:r>
                  <a:rPr lang="en-US" sz="4000" dirty="0">
                    <a:solidFill>
                      <a:srgbClr val="203864"/>
                    </a:solidFill>
                    <a:latin typeface="Times New Roman" panose="02020603050405020304" pitchFamily="18" charset="0"/>
                    <a:cs typeface="Times New Roman" panose="02020603050405020304" pitchFamily="18" charset="0"/>
                  </a:rPr>
                  <a:t>, </a:t>
                </a:r>
                <a14:m>
                  <m:oMath xmlns:m="http://schemas.openxmlformats.org/officeDocument/2006/math">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𝜏</m:t>
                    </m:r>
                  </m:oMath>
                </a14:m>
                <a:r>
                  <a:rPr lang="en-US" sz="4000" dirty="0">
                    <a:solidFill>
                      <a:srgbClr val="203864"/>
                    </a:solidFill>
                    <a:latin typeface="Times New Roman" panose="02020603050405020304" pitchFamily="18" charset="0"/>
                    <a:cs typeface="Times New Roman" panose="02020603050405020304" pitchFamily="18" charset="0"/>
                  </a:rPr>
                  <a:t>)-accurate for</a:t>
                </a:r>
                <a:endParaRPr lang="en-US" sz="4000" dirty="0">
                  <a:solidFill>
                    <a:srgbClr val="203864"/>
                  </a:solidFill>
                  <a:latin typeface="Times New Roman" panose="02020603050405020304" pitchFamily="18" charset="0"/>
                  <a:cs typeface="Times New Roman" panose="02020603050405020304" pitchFamily="18" charset="0"/>
                </a:endParaRPr>
              </a:p>
              <a:p>
                <a:pPr algn="ctr"/>
                <a:r>
                  <a:rPr lang="en-US" sz="4000" dirty="0">
                    <a:solidFill>
                      <a:srgbClr val="203864"/>
                    </a:solidFill>
                    <a:latin typeface="Times New Roman" panose="02020603050405020304" pitchFamily="18" charset="0"/>
                    <a:cs typeface="Times New Roman" panose="02020603050405020304" pitchFamily="18" charset="0"/>
                  </a:rPr>
                  <a:t> </a:t>
                </a:r>
                <a14:m>
                  <m:oMath xmlns:m="http://schemas.openxmlformats.org/officeDocument/2006/math">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𝜏</m:t>
                    </m:r>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m:t>
                    </m:r>
                    <m:r>
                      <m:rPr>
                        <m:sty m:val="p"/>
                      </m:rPr>
                      <a:rPr lang="en-US" altLang="en-US" sz="4000" dirty="0">
                        <a:solidFill>
                          <a:srgbClr val="203864"/>
                        </a:solidFill>
                        <a:latin typeface="Cambria Math" panose="02040503050406030204" pitchFamily="18" charset="0"/>
                        <a:ea typeface="MS Mincho" panose="02020609040205080304" charset="-128"/>
                        <a:cs typeface="Cambria Math" panose="02040503050406030204" pitchFamily="18" charset="0"/>
                      </a:rPr>
                      <m:t>O</m:t>
                    </m:r>
                    <m:r>
                      <a:rPr lang="en-US" altLang="en-US" sz="4000" dirty="0">
                        <a:solidFill>
                          <a:srgbClr val="203864"/>
                        </a:solidFill>
                        <a:latin typeface="Cambria Math" panose="02040503050406030204" pitchFamily="18" charset="0"/>
                        <a:ea typeface="MS Mincho" panose="02020609040205080304" charset="-128"/>
                        <a:cs typeface="Cambria Math" panose="02040503050406030204" pitchFamily="18" charset="0"/>
                      </a:rPr>
                      <m:t>(</m:t>
                    </m:r>
                    <m:sSup>
                      <m:sSupPr>
                        <m:ctrlP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ctrlPr>
                      </m:sSupPr>
                      <m:e>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m:t>
                        </m:r>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1</m:t>
                        </m:r>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m:t>
                        </m:r>
                        <m:f>
                          <m:fPr>
                            <m:ctrlP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ctrlPr>
                          </m:fPr>
                          <m:num>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8</m:t>
                            </m:r>
                            <m:rad>
                              <m:radPr>
                                <m:degHide m:val="on"/>
                                <m:ctrlPr>
                                  <a:rPr lang="en-US" sz="4000" i="1" dirty="0">
                                    <a:solidFill>
                                      <a:srgbClr val="203864"/>
                                    </a:solidFill>
                                    <a:latin typeface="Cambria Math" panose="02040503050406030204" pitchFamily="18" charset="0"/>
                                    <a:cs typeface="Cambria Math" panose="02040503050406030204" pitchFamily="18" charset="0"/>
                                  </a:rPr>
                                </m:ctrlPr>
                              </m:radPr>
                              <m:deg/>
                              <m:e>
                                <m:r>
                                  <a:rPr lang="en-US" sz="4000" i="1" dirty="0">
                                    <a:solidFill>
                                      <a:srgbClr val="203864"/>
                                    </a:solidFill>
                                    <a:latin typeface="Cambria Math" panose="02040503050406030204" pitchFamily="18" charset="0"/>
                                    <a:cs typeface="Cambria Math" panose="02040503050406030204" pitchFamily="18" charset="0"/>
                                  </a:rPr>
                                  <m:t>𝑑</m:t>
                                </m:r>
                              </m:e>
                            </m:rad>
                          </m:num>
                          <m:den>
                            <m:r>
                              <a:rPr lang="en-US" sz="4000" i="1" dirty="0">
                                <a:solidFill>
                                  <a:srgbClr val="203864"/>
                                </a:solidFill>
                                <a:latin typeface="Cambria Math" panose="02040503050406030204" pitchFamily="18" charset="0"/>
                                <a:cs typeface="Cambria Math" panose="02040503050406030204" pitchFamily="18" charset="0"/>
                              </a:rPr>
                              <m:t>𝜂</m:t>
                            </m:r>
                          </m:den>
                        </m:f>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m:t>
                        </m:r>
                      </m:e>
                      <m:sup>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𝑑</m:t>
                        </m:r>
                      </m:sup>
                    </m:sSup>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m:t>
                    </m:r>
                    <m:f>
                      <m:fPr>
                        <m:ctrlP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ctrlPr>
                      </m:fPr>
                      <m:num>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𝑑</m:t>
                        </m:r>
                      </m:num>
                      <m:den>
                        <m:r>
                          <a:rPr lang="en-US" sz="4000" i="1" dirty="0">
                            <a:solidFill>
                              <a:srgbClr val="203864"/>
                            </a:solidFill>
                            <a:latin typeface="Cambria Math" panose="02040503050406030204" pitchFamily="18" charset="0"/>
                            <a:cs typeface="Cambria Math" panose="02040503050406030204" pitchFamily="18" charset="0"/>
                          </a:rPr>
                          <m:t>𝜀</m:t>
                        </m:r>
                      </m:den>
                    </m:f>
                    <m:r>
                      <m:rPr>
                        <m:sty m:val="p"/>
                      </m:rPr>
                      <a:rPr lang="en-US" altLang="en-US" sz="4000" dirty="0">
                        <a:solidFill>
                          <a:srgbClr val="203864"/>
                        </a:solidFill>
                        <a:latin typeface="Cambria Math" panose="02040503050406030204" pitchFamily="18" charset="0"/>
                        <a:ea typeface="MS Mincho" panose="02020609040205080304" charset="-128"/>
                        <a:cs typeface="Cambria Math" panose="02040503050406030204" pitchFamily="18" charset="0"/>
                      </a:rPr>
                      <m:t>log</m:t>
                    </m:r>
                    <m:r>
                      <a:rPr lang="en-US" altLang="en-US" sz="4000" dirty="0">
                        <a:solidFill>
                          <a:srgbClr val="203864"/>
                        </a:solidFill>
                        <a:latin typeface="Cambria Math" panose="02040503050406030204" pitchFamily="18" charset="0"/>
                        <a:ea typeface="MS Mincho" panose="02020609040205080304" charset="-128"/>
                        <a:cs typeface="Cambria Math" panose="02040503050406030204" pitchFamily="18" charset="0"/>
                      </a:rPr>
                      <m:t> </m:t>
                    </m:r>
                    <m:f>
                      <m:fPr>
                        <m:ctrlP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ctrlPr>
                      </m:fPr>
                      <m:num>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𝑑</m:t>
                        </m:r>
                      </m:num>
                      <m:den>
                        <m:r>
                          <a:rPr lang="en-US" sz="4000" i="1" dirty="0">
                            <a:solidFill>
                              <a:srgbClr val="203864"/>
                            </a:solidFill>
                            <a:latin typeface="Cambria Math" panose="02040503050406030204" pitchFamily="18" charset="0"/>
                            <a:cs typeface="Cambria Math" panose="02040503050406030204" pitchFamily="18" charset="0"/>
                          </a:rPr>
                          <m:t>𝛼𝛽</m:t>
                        </m:r>
                      </m:den>
                    </m:f>
                    <m:r>
                      <a:rPr lang="en-US" altLang="en-US" sz="4000" dirty="0">
                        <a:solidFill>
                          <a:srgbClr val="203864"/>
                        </a:solidFill>
                        <a:latin typeface="Cambria Math" panose="02040503050406030204" pitchFamily="18" charset="0"/>
                        <a:ea typeface="MS Mincho" panose="02020609040205080304" charset="-128"/>
                        <a:cs typeface="Cambria Math" panose="02040503050406030204" pitchFamily="18" charset="0"/>
                      </a:rPr>
                      <m:t>)</m:t>
                    </m:r>
                  </m:oMath>
                </a14:m>
                <a:endParaRPr lang="en-US" altLang="en-US" sz="4000" dirty="0">
                  <a:solidFill>
                    <a:srgbClr val="203864"/>
                  </a:solidFill>
                  <a:latin typeface="Cambria Math" panose="02040503050406030204" pitchFamily="18" charset="0"/>
                  <a:ea typeface="MS Mincho" panose="02020609040205080304" charset="-128"/>
                  <a:cs typeface="Cambria Math" panose="02040503050406030204" pitchFamily="18" charset="0"/>
                </a:endParaRPr>
              </a:p>
              <a:p>
                <a:pPr algn="l"/>
                <a:r>
                  <a:rPr lang="en-US" sz="4000" dirty="0">
                    <a:solidFill>
                      <a:srgbClr val="203864"/>
                    </a:solidFill>
                    <a:latin typeface="Times New Roman" panose="02020603050405020304" pitchFamily="18" charset="0"/>
                    <a:cs typeface="Times New Roman" panose="02020603050405020304" pitchFamily="18" charset="0"/>
                  </a:rPr>
                  <a:t>- For constant </a:t>
                </a:r>
                <a14:m>
                  <m:oMath xmlns:m="http://schemas.openxmlformats.org/officeDocument/2006/math">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𝑑</m:t>
                    </m:r>
                  </m:oMath>
                </a14:m>
                <a:r>
                  <a:rPr lang="en-US" sz="4000" dirty="0">
                    <a:solidFill>
                      <a:srgbClr val="203864"/>
                    </a:solidFill>
                    <a:latin typeface="Times New Roman" panose="02020603050405020304" pitchFamily="18" charset="0"/>
                    <a:cs typeface="Times New Roman" panose="02020603050405020304" pitchFamily="18" charset="0"/>
                  </a:rPr>
                  <a:t> and </a:t>
                </a:r>
                <a14:m>
                  <m:oMath xmlns:m="http://schemas.openxmlformats.org/officeDocument/2006/math">
                    <m:r>
                      <a:rPr lang="en-US" sz="4000" i="1" dirty="0">
                        <a:solidFill>
                          <a:srgbClr val="203864"/>
                        </a:solidFill>
                        <a:latin typeface="Cambria Math" panose="02040503050406030204" pitchFamily="18" charset="0"/>
                        <a:cs typeface="Cambria Math" panose="02040503050406030204" pitchFamily="18" charset="0"/>
                      </a:rPr>
                      <m:t>𝜂</m:t>
                    </m:r>
                  </m:oMath>
                </a14:m>
                <a:r>
                  <a:rPr lang="en-US" sz="4000" dirty="0">
                    <a:solidFill>
                      <a:srgbClr val="203864"/>
                    </a:solidFill>
                    <a:latin typeface="Times New Roman" panose="02020603050405020304" pitchFamily="18" charset="0"/>
                    <a:cs typeface="Times New Roman" panose="02020603050405020304" pitchFamily="18" charset="0"/>
                  </a:rPr>
                  <a:t>, this matches the lower bound</a:t>
                </a:r>
                <a:endParaRPr lang="en-US" sz="4000" dirty="0">
                  <a:solidFill>
                    <a:srgbClr val="203864"/>
                  </a:solidFill>
                  <a:latin typeface="Times New Roman" panose="02020603050405020304" pitchFamily="18" charset="0"/>
                  <a:cs typeface="Times New Roman" panose="02020603050405020304" pitchFamily="18" charset="0"/>
                </a:endParaRPr>
              </a:p>
            </p:txBody>
          </p:sp>
        </mc:Choice>
        <mc:Fallback>
          <p:sp>
            <p:nvSpPr>
              <p:cNvPr id="302" name="Text Placeholder 333"/>
              <p:cNvSpPr txBox="1">
                <a:spLocks noRot="1" noChangeAspect="1" noMove="1" noResize="1" noEditPoints="1" noAdjustHandles="1" noChangeArrowheads="1" noChangeShapeType="1" noTextEdit="1"/>
              </p:cNvSpPr>
              <p:nvPr/>
            </p:nvSpPr>
            <p:spPr>
              <a:xfrm>
                <a:off x="15216357" y="7738362"/>
                <a:ext cx="14299153" cy="11209655"/>
              </a:xfrm>
              <a:prstGeom prst="rect">
                <a:avLst/>
              </a:prstGeom>
              <a:blipFill rotWithShape="1">
                <a:blip r:embed="rId2"/>
                <a:stretch>
                  <a:fillRect l="-3" t="-2" r="1" b="2"/>
                </a:stretch>
              </a:blipFill>
            </p:spPr>
            <p:txBody>
              <a:bodyPr/>
              <a:lstStyle/>
              <a:p>
                <a:r>
                  <a:rPr lang="zh-CN" altLang="en-US">
                    <a:noFill/>
                  </a:rPr>
                  <a:t> </a:t>
                </a:r>
              </a:p>
            </p:txBody>
          </p:sp>
        </mc:Fallback>
      </mc:AlternateContent>
      <p:sp>
        <p:nvSpPr>
          <p:cNvPr id="306" name="Text Placeholder 334"/>
          <p:cNvSpPr txBox="1"/>
          <p:nvPr/>
        </p:nvSpPr>
        <p:spPr>
          <a:xfrm>
            <a:off x="15341309" y="32435446"/>
            <a:ext cx="14287866" cy="1102360"/>
          </a:xfrm>
          <a:prstGeom prst="rect">
            <a:avLst/>
          </a:prstGeom>
          <a:noFill/>
        </p:spPr>
        <p:txBody>
          <a:bodyPr wrap="square" lIns="89551" tIns="89551" rIns="89551" bIns="89551" anchor="ctr" anchorCtr="0">
            <a:spAutoFit/>
          </a:bodyPr>
          <a:lstStyle>
            <a:lvl1pPr marL="0" indent="0" algn="ctr" defTabSz="4298315" rtl="0" eaLnBrk="1" latinLnBrk="0" hangingPunct="1">
              <a:spcBef>
                <a:spcPct val="20000"/>
              </a:spcBef>
              <a:buFont typeface="Arial" panose="020B0604020202020204" pitchFamily="34" charset="0"/>
              <a:buNone/>
              <a:defRPr sz="3900" b="1" u="sng" kern="1200" baseline="0">
                <a:solidFill>
                  <a:schemeClr val="accent5">
                    <a:lumMod val="50000"/>
                  </a:schemeClr>
                </a:solidFill>
                <a:latin typeface="+mn-lt"/>
                <a:ea typeface="+mn-ea"/>
                <a:cs typeface="+mn-cs"/>
              </a:defRPr>
            </a:lvl1pPr>
            <a:lvl2pPr marL="3492500" indent="-1343025" algn="l" defTabSz="4298315" rtl="0" eaLnBrk="1" latinLnBrk="0" hangingPunct="1">
              <a:spcBef>
                <a:spcPct val="20000"/>
              </a:spcBef>
              <a:buFont typeface="Arial" panose="020B0604020202020204" pitchFamily="34" charset="0"/>
              <a:buChar char="–"/>
              <a:defRPr sz="13300" kern="1200">
                <a:solidFill>
                  <a:schemeClr val="tx1"/>
                </a:solidFill>
                <a:latin typeface="+mn-lt"/>
                <a:ea typeface="+mn-ea"/>
                <a:cs typeface="+mn-cs"/>
              </a:defRPr>
            </a:lvl2pPr>
            <a:lvl3pPr marL="5372735" indent="-1074420" algn="l" defTabSz="4298315"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3pPr>
            <a:lvl4pPr marL="752221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4pPr>
            <a:lvl5pPr marL="967168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a:lstStyle>
          <a:p>
            <a:r>
              <a:rPr lang="en-US" sz="6000" dirty="0"/>
              <a:t>Experiments</a:t>
            </a:r>
            <a:endParaRPr lang="en-US" sz="6000" dirty="0"/>
          </a:p>
        </p:txBody>
      </p:sp>
      <p:pic>
        <p:nvPicPr>
          <p:cNvPr id="2" name="图片 1"/>
          <p:cNvPicPr/>
          <p:nvPr/>
        </p:nvPicPr>
        <p:blipFill>
          <a:blip r:embed="rId3"/>
          <a:stretch>
            <a:fillRect/>
          </a:stretch>
        </p:blipFill>
        <p:spPr>
          <a:xfrm>
            <a:off x="9799320" y="4115435"/>
            <a:ext cx="5060950" cy="1539240"/>
          </a:xfrm>
          <a:prstGeom prst="rect">
            <a:avLst/>
          </a:prstGeom>
        </p:spPr>
      </p:pic>
      <p:pic>
        <p:nvPicPr>
          <p:cNvPr id="4" name="图片 3"/>
          <p:cNvPicPr/>
          <p:nvPr/>
        </p:nvPicPr>
        <p:blipFill>
          <a:blip r:embed="rId4"/>
          <a:stretch>
            <a:fillRect/>
          </a:stretch>
        </p:blipFill>
        <p:spPr>
          <a:xfrm>
            <a:off x="15342235" y="3028315"/>
            <a:ext cx="5801360" cy="3867785"/>
          </a:xfrm>
          <a:prstGeom prst="rect">
            <a:avLst/>
          </a:prstGeom>
        </p:spPr>
      </p:pic>
      <p:pic>
        <p:nvPicPr>
          <p:cNvPr id="5" name="图片 4" descr="dbscanBlob"/>
          <p:cNvPicPr>
            <a:picLocks noChangeAspect="1"/>
          </p:cNvPicPr>
          <p:nvPr/>
        </p:nvPicPr>
        <p:blipFill>
          <a:blip r:embed="rId5"/>
          <a:stretch>
            <a:fillRect/>
          </a:stretch>
        </p:blipFill>
        <p:spPr>
          <a:xfrm>
            <a:off x="1947545" y="11755120"/>
            <a:ext cx="5196205" cy="5196205"/>
          </a:xfrm>
          <a:prstGeom prst="rect">
            <a:avLst/>
          </a:prstGeom>
        </p:spPr>
      </p:pic>
      <p:pic>
        <p:nvPicPr>
          <p:cNvPr id="7" name="图片 6" descr="dbscanCirc"/>
          <p:cNvPicPr>
            <a:picLocks noChangeAspect="1"/>
          </p:cNvPicPr>
          <p:nvPr/>
        </p:nvPicPr>
        <p:blipFill>
          <a:blip r:embed="rId6"/>
          <a:stretch>
            <a:fillRect/>
          </a:stretch>
        </p:blipFill>
        <p:spPr>
          <a:xfrm>
            <a:off x="7863205" y="11755120"/>
            <a:ext cx="5470525" cy="5470525"/>
          </a:xfrm>
          <a:prstGeom prst="rect">
            <a:avLst/>
          </a:prstGeom>
        </p:spPr>
      </p:pic>
      <p:sp>
        <p:nvSpPr>
          <p:cNvPr id="9" name="文本占位符 8"/>
          <p:cNvSpPr/>
          <p:nvPr>
            <p:ph type="body" sz="quarter" idx="11"/>
          </p:nvPr>
        </p:nvSpPr>
        <p:spPr>
          <a:xfrm>
            <a:off x="684473" y="20209424"/>
            <a:ext cx="14287866" cy="1102360"/>
          </a:xfrm>
        </p:spPr>
        <p:txBody>
          <a:bodyPr/>
          <a:p>
            <a:pPr marL="0" marR="0" lvl="0" indent="0" algn="ctr" defTabSz="4298315"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6000" noProof="0" dirty="0">
                <a:ln>
                  <a:noFill/>
                </a:ln>
                <a:solidFill>
                  <a:srgbClr val="4472C4">
                    <a:lumMod val="50000"/>
                  </a:srgbClr>
                </a:solidFill>
                <a:effectLst/>
                <a:uLnTx/>
                <a:uFillTx/>
                <a:latin typeface="Calibri" panose="020F0502020204030204"/>
                <a:sym typeface="+mn-ea"/>
              </a:rPr>
              <a:t>Approximate DBSCAN </a:t>
            </a:r>
            <a:r>
              <a:rPr lang="en-US" altLang="zh-CN" sz="3600" noProof="0" dirty="0">
                <a:ln>
                  <a:noFill/>
                </a:ln>
                <a:solidFill>
                  <a:srgbClr val="4472C4">
                    <a:lumMod val="50000"/>
                  </a:srgbClr>
                </a:solidFill>
                <a:effectLst/>
                <a:uLnTx/>
                <a:uFillTx/>
                <a:latin typeface="Calibri" panose="020F0502020204030204"/>
                <a:sym typeface="+mn-ea"/>
              </a:rPr>
              <a:t>[Gan and Tao ’15]</a:t>
            </a:r>
            <a:endParaRPr lang="en-US" altLang="zh-CN" sz="3600" noProof="0" dirty="0">
              <a:ln>
                <a:noFill/>
              </a:ln>
              <a:solidFill>
                <a:srgbClr val="4472C4">
                  <a:lumMod val="50000"/>
                </a:srgbClr>
              </a:solidFill>
              <a:effectLst/>
              <a:uLnTx/>
              <a:uFillTx/>
              <a:latin typeface="Calibri" panose="020F0502020204030204"/>
              <a:sym typeface="+mn-ea"/>
            </a:endParaRPr>
          </a:p>
        </p:txBody>
      </p:sp>
      <p:sp>
        <p:nvSpPr>
          <p:cNvPr id="15" name="椭圆 14"/>
          <p:cNvSpPr/>
          <p:nvPr/>
        </p:nvSpPr>
        <p:spPr>
          <a:xfrm>
            <a:off x="2417445" y="22225635"/>
            <a:ext cx="3560445" cy="3560445"/>
          </a:xfrm>
          <a:prstGeom prst="ellipse">
            <a:avLst/>
          </a:prstGeom>
          <a:noFill/>
          <a:ln>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椭圆 16"/>
          <p:cNvSpPr/>
          <p:nvPr/>
        </p:nvSpPr>
        <p:spPr>
          <a:xfrm>
            <a:off x="2255520" y="21850350"/>
            <a:ext cx="4480560" cy="4290695"/>
          </a:xfrm>
          <a:prstGeom prst="ellipse">
            <a:avLst/>
          </a:prstGeom>
          <a:noFill/>
          <a:ln>
            <a:solidFill>
              <a:schemeClr val="tx1"/>
            </a:solidFill>
            <a:prstDash val="sysDot"/>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椭圆 17"/>
          <p:cNvSpPr/>
          <p:nvPr/>
        </p:nvSpPr>
        <p:spPr>
          <a:xfrm>
            <a:off x="1947545" y="21465540"/>
            <a:ext cx="5096510" cy="5096510"/>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椭圆 18"/>
          <p:cNvSpPr/>
          <p:nvPr/>
        </p:nvSpPr>
        <p:spPr>
          <a:xfrm>
            <a:off x="4110990" y="23909020"/>
            <a:ext cx="173355" cy="173355"/>
          </a:xfrm>
          <a:prstGeom prst="ellipse">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椭圆 19"/>
          <p:cNvSpPr/>
          <p:nvPr/>
        </p:nvSpPr>
        <p:spPr>
          <a:xfrm>
            <a:off x="4688840" y="23159720"/>
            <a:ext cx="173355" cy="173355"/>
          </a:xfrm>
          <a:prstGeom prst="ellipse">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椭圆 20"/>
          <p:cNvSpPr/>
          <p:nvPr/>
        </p:nvSpPr>
        <p:spPr>
          <a:xfrm>
            <a:off x="5260340" y="23735665"/>
            <a:ext cx="173355" cy="173355"/>
          </a:xfrm>
          <a:prstGeom prst="ellipse">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椭圆 21"/>
          <p:cNvSpPr/>
          <p:nvPr/>
        </p:nvSpPr>
        <p:spPr>
          <a:xfrm>
            <a:off x="3272790" y="24397970"/>
            <a:ext cx="173355" cy="173355"/>
          </a:xfrm>
          <a:prstGeom prst="ellipse">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椭圆 22"/>
          <p:cNvSpPr/>
          <p:nvPr/>
        </p:nvSpPr>
        <p:spPr>
          <a:xfrm>
            <a:off x="6054090" y="24632920"/>
            <a:ext cx="173355" cy="173355"/>
          </a:xfrm>
          <a:prstGeom prst="ellipse">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椭圆 23"/>
          <p:cNvSpPr/>
          <p:nvPr/>
        </p:nvSpPr>
        <p:spPr>
          <a:xfrm>
            <a:off x="4622800" y="26283920"/>
            <a:ext cx="173355" cy="173355"/>
          </a:xfrm>
          <a:prstGeom prst="ellipse">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5" name="直接箭头连接符 24"/>
          <p:cNvCxnSpPr>
            <a:stCxn id="19" idx="4"/>
            <a:endCxn id="15" idx="4"/>
          </p:cNvCxnSpPr>
          <p:nvPr/>
        </p:nvCxnSpPr>
        <p:spPr>
          <a:xfrm>
            <a:off x="4197985" y="24082375"/>
            <a:ext cx="0" cy="1703705"/>
          </a:xfrm>
          <a:prstGeom prst="straightConnector1">
            <a:avLst/>
          </a:prstGeom>
          <a:ln>
            <a:solidFill>
              <a:schemeClr val="accent2"/>
            </a:solidFill>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27" name="文本框 26"/>
              <p:cNvSpPr txBox="1"/>
              <p:nvPr/>
            </p:nvSpPr>
            <p:spPr>
              <a:xfrm>
                <a:off x="4197985" y="24767540"/>
                <a:ext cx="473710" cy="493395"/>
              </a:xfrm>
              <a:prstGeom prst="rect">
                <a:avLst/>
              </a:prstGeom>
              <a:noFill/>
            </p:spPr>
            <p:txBody>
              <a:bodyPr wrap="square" rtlCol="0">
                <a:noAutofit/>
              </a:bodyPr>
              <a:p>
                <a14:m>
                  <m:oMathPara xmlns:m="http://schemas.openxmlformats.org/officeDocument/2006/math">
                    <m:oMathParaPr>
                      <m:jc m:val="centerGroup"/>
                    </m:oMathParaPr>
                    <m:oMath xmlns:m="http://schemas.openxmlformats.org/officeDocument/2006/math">
                      <m:r>
                        <a:rPr lang="en-US" sz="2800" i="1" dirty="0">
                          <a:solidFill>
                            <a:schemeClr val="accent2"/>
                          </a:solidFill>
                          <a:latin typeface="Cambria Math" panose="02040503050406030204" pitchFamily="18" charset="0"/>
                          <a:ea typeface="MS Mincho" panose="02020609040205080304" charset="-128"/>
                          <a:cs typeface="Cambria Math" panose="02040503050406030204" pitchFamily="18" charset="0"/>
                        </a:rPr>
                        <m:t>𝛼</m:t>
                      </m:r>
                    </m:oMath>
                  </m:oMathPara>
                </a14:m>
                <a:endParaRPr lang="en-US" altLang="en-US" sz="2800" i="1" dirty="0">
                  <a:solidFill>
                    <a:schemeClr val="accent2"/>
                  </a:solidFill>
                  <a:latin typeface="Cambria Math" panose="02040503050406030204" pitchFamily="18" charset="0"/>
                  <a:ea typeface="MS Mincho" panose="02020609040205080304" charset="-128"/>
                  <a:cs typeface="Cambria Math" panose="02040503050406030204" pitchFamily="18" charset="0"/>
                </a:endParaRPr>
              </a:p>
            </p:txBody>
          </p:sp>
        </mc:Choice>
        <mc:Fallback>
          <p:sp>
            <p:nvSpPr>
              <p:cNvPr id="27" name="文本框 26"/>
              <p:cNvSpPr txBox="1">
                <a:spLocks noRot="1" noChangeAspect="1" noMove="1" noResize="1" noEditPoints="1" noAdjustHandles="1" noChangeArrowheads="1" noChangeShapeType="1" noTextEdit="1"/>
              </p:cNvSpPr>
              <p:nvPr/>
            </p:nvSpPr>
            <p:spPr>
              <a:xfrm>
                <a:off x="4197985" y="24767540"/>
                <a:ext cx="473710" cy="493395"/>
              </a:xfrm>
              <a:prstGeom prst="rect">
                <a:avLst/>
              </a:prstGeom>
              <a:blipFill rotWithShape="1">
                <a:blip r:embed="rId7"/>
                <a:stretch>
                  <a:fillRect/>
                </a:stretch>
              </a:blipFill>
            </p:spPr>
            <p:txBody>
              <a:bodyPr/>
              <a:lstStyle/>
              <a:p>
                <a:r>
                  <a:rPr lang="zh-CN" altLang="en-US">
                    <a:noFill/>
                  </a:rPr>
                  <a:t> </a:t>
                </a:r>
              </a:p>
            </p:txBody>
          </p:sp>
        </mc:Fallback>
      </mc:AlternateContent>
      <p:cxnSp>
        <p:nvCxnSpPr>
          <p:cNvPr id="28" name="直接箭头连接符 27"/>
          <p:cNvCxnSpPr>
            <a:stCxn id="19" idx="5"/>
          </p:cNvCxnSpPr>
          <p:nvPr/>
        </p:nvCxnSpPr>
        <p:spPr>
          <a:xfrm>
            <a:off x="4258945" y="24056975"/>
            <a:ext cx="1968500" cy="1729105"/>
          </a:xfrm>
          <a:prstGeom prst="straightConnector1">
            <a:avLst/>
          </a:prstGeom>
          <a:ln>
            <a:solidFill>
              <a:schemeClr val="accent1"/>
            </a:solidFill>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29" name="文本框 28"/>
              <p:cNvSpPr txBox="1"/>
              <p:nvPr/>
            </p:nvSpPr>
            <p:spPr>
              <a:xfrm>
                <a:off x="4959985" y="24237950"/>
                <a:ext cx="473710" cy="493395"/>
              </a:xfrm>
              <a:prstGeom prst="rect">
                <a:avLst/>
              </a:prstGeom>
              <a:noFill/>
            </p:spPr>
            <p:txBody>
              <a:bodyPr wrap="square" rtlCol="0">
                <a:noAutofit/>
              </a:bodyPr>
              <a:p>
                <a14:m>
                  <m:oMathPara xmlns:m="http://schemas.openxmlformats.org/officeDocument/2006/math">
                    <m:oMathParaPr>
                      <m:jc m:val="centerGroup"/>
                    </m:oMathParaPr>
                    <m:oMath xmlns:m="http://schemas.openxmlformats.org/officeDocument/2006/math">
                      <m:r>
                        <a:rPr lang="en-US" sz="2800" i="1" dirty="0">
                          <a:solidFill>
                            <a:schemeClr val="accent1"/>
                          </a:solidFill>
                          <a:latin typeface="Cambria Math" panose="02040503050406030204" pitchFamily="18" charset="0"/>
                          <a:ea typeface="MS Mincho" panose="02020609040205080304" charset="-128"/>
                          <a:cs typeface="Cambria Math" panose="02040503050406030204" pitchFamily="18" charset="0"/>
                        </a:rPr>
                        <m:t>𝜌𝛼</m:t>
                      </m:r>
                    </m:oMath>
                  </m:oMathPara>
                </a14:m>
                <a:endParaRPr lang="en-US" altLang="en-US" sz="2800" i="1" dirty="0">
                  <a:solidFill>
                    <a:schemeClr val="accent1"/>
                  </a:solidFill>
                  <a:latin typeface="Cambria Math" panose="02040503050406030204" pitchFamily="18" charset="0"/>
                  <a:ea typeface="MS Mincho" panose="02020609040205080304" charset="-128"/>
                  <a:cs typeface="Cambria Math" panose="02040503050406030204" pitchFamily="18" charset="0"/>
                </a:endParaRPr>
              </a:p>
            </p:txBody>
          </p:sp>
        </mc:Choice>
        <mc:Fallback>
          <p:sp>
            <p:nvSpPr>
              <p:cNvPr id="29" name="文本框 28"/>
              <p:cNvSpPr txBox="1">
                <a:spLocks noRot="1" noChangeAspect="1" noMove="1" noResize="1" noEditPoints="1" noAdjustHandles="1" noChangeArrowheads="1" noChangeShapeType="1" noTextEdit="1"/>
              </p:cNvSpPr>
              <p:nvPr/>
            </p:nvSpPr>
            <p:spPr>
              <a:xfrm>
                <a:off x="4959985" y="24237950"/>
                <a:ext cx="473710" cy="493395"/>
              </a:xfrm>
              <a:prstGeom prst="rect">
                <a:avLst/>
              </a:prstGeom>
              <a:blipFill rotWithShape="1">
                <a:blip r:embed="rId8"/>
                <a:stretch>
                  <a:fillRect r="-6702"/>
                </a:stretch>
              </a:blipFill>
            </p:spPr>
            <p:txBody>
              <a:bodyPr/>
              <a:lstStyle/>
              <a:p>
                <a:r>
                  <a:rPr lang="zh-CN" altLang="en-US">
                    <a:noFill/>
                  </a:rPr>
                  <a:t> </a:t>
                </a:r>
              </a:p>
            </p:txBody>
          </p:sp>
        </mc:Fallback>
      </mc:AlternateContent>
      <p:cxnSp>
        <p:nvCxnSpPr>
          <p:cNvPr id="30" name="直接箭头连接符 29"/>
          <p:cNvCxnSpPr>
            <a:stCxn id="15" idx="7"/>
          </p:cNvCxnSpPr>
          <p:nvPr/>
        </p:nvCxnSpPr>
        <p:spPr>
          <a:xfrm>
            <a:off x="5456555" y="22746970"/>
            <a:ext cx="2566670" cy="0"/>
          </a:xfrm>
          <a:prstGeom prst="straightConnector1">
            <a:avLst/>
          </a:prstGeom>
          <a:ln>
            <a:solidFill>
              <a:schemeClr val="accent2"/>
            </a:solidFill>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31" name="文本框 30"/>
              <p:cNvSpPr txBox="1"/>
              <p:nvPr/>
            </p:nvSpPr>
            <p:spPr>
              <a:xfrm>
                <a:off x="8023225" y="22500590"/>
                <a:ext cx="3284220" cy="493395"/>
              </a:xfrm>
              <a:prstGeom prst="rect">
                <a:avLst/>
              </a:prstGeom>
              <a:noFill/>
            </p:spPr>
            <p:txBody>
              <a:bodyPr wrap="square" rtlCol="0">
                <a:noAutofit/>
              </a:bodyPr>
              <a:p>
                <a:r>
                  <a:rPr lang="en-US" sz="2800" dirty="0">
                    <a:solidFill>
                      <a:schemeClr val="accent2"/>
                    </a:solidFill>
                    <a:latin typeface="Cambria Math" panose="02040503050406030204" pitchFamily="18" charset="0"/>
                    <a:ea typeface="MS Mincho" panose="02020609040205080304" charset="-128"/>
                    <a:cs typeface="Cambria Math" panose="02040503050406030204" pitchFamily="18" charset="0"/>
                  </a:rPr>
                  <a:t>(</a:t>
                </a:r>
                <a14:m>
                  <m:oMath xmlns:m="http://schemas.openxmlformats.org/officeDocument/2006/math">
                    <m:r>
                      <a:rPr lang="en-US" sz="2800" i="1" dirty="0">
                        <a:solidFill>
                          <a:schemeClr val="accent2"/>
                        </a:solidFill>
                        <a:latin typeface="Cambria Math" panose="02040503050406030204" pitchFamily="18" charset="0"/>
                        <a:ea typeface="MS Mincho" panose="02020609040205080304" charset="-128"/>
                        <a:cs typeface="Cambria Math" panose="02040503050406030204" pitchFamily="18" charset="0"/>
                      </a:rPr>
                      <m:t>𝛼</m:t>
                    </m:r>
                  </m:oMath>
                </a14:m>
                <a:r>
                  <a:rPr lang="en-US" altLang="en-US" sz="2800" dirty="0">
                    <a:solidFill>
                      <a:schemeClr val="accent2"/>
                    </a:solidFill>
                    <a:latin typeface="Cambria Math" panose="02040503050406030204" pitchFamily="18" charset="0"/>
                    <a:ea typeface="MS Mincho" panose="02020609040205080304" charset="-128"/>
                    <a:cs typeface="Cambria Math" panose="02040503050406030204" pitchFamily="18" charset="0"/>
                  </a:rPr>
                  <a:t>, MinPts)-Cluster</a:t>
                </a:r>
                <a:endParaRPr lang="en-US" altLang="en-US" sz="2800" dirty="0">
                  <a:solidFill>
                    <a:schemeClr val="accent2"/>
                  </a:solidFill>
                  <a:latin typeface="Cambria Math" panose="02040503050406030204" pitchFamily="18" charset="0"/>
                  <a:ea typeface="MS Mincho" panose="02020609040205080304" charset="-128"/>
                  <a:cs typeface="Cambria Math" panose="02040503050406030204" pitchFamily="18" charset="0"/>
                </a:endParaRPr>
              </a:p>
            </p:txBody>
          </p:sp>
        </mc:Choice>
        <mc:Fallback>
          <p:sp>
            <p:nvSpPr>
              <p:cNvPr id="31" name="文本框 30"/>
              <p:cNvSpPr txBox="1">
                <a:spLocks noRot="1" noChangeAspect="1" noMove="1" noResize="1" noEditPoints="1" noAdjustHandles="1" noChangeArrowheads="1" noChangeShapeType="1" noTextEdit="1"/>
              </p:cNvSpPr>
              <p:nvPr/>
            </p:nvSpPr>
            <p:spPr>
              <a:xfrm>
                <a:off x="8023225" y="22500590"/>
                <a:ext cx="3284220" cy="493395"/>
              </a:xfrm>
              <a:prstGeom prst="rect">
                <a:avLst/>
              </a:prstGeom>
              <a:blipFill rotWithShape="1">
                <a:blip r:embed="rId9"/>
                <a:stretch>
                  <a:fillRect/>
                </a:stretch>
              </a:blipFill>
            </p:spPr>
            <p:txBody>
              <a:bodyPr/>
              <a:lstStyle/>
              <a:p>
                <a:r>
                  <a:rPr lang="zh-CN" altLang="en-US">
                    <a:noFill/>
                  </a:rPr>
                  <a:t> </a:t>
                </a:r>
              </a:p>
            </p:txBody>
          </p:sp>
        </mc:Fallback>
      </mc:AlternateContent>
      <p:cxnSp>
        <p:nvCxnSpPr>
          <p:cNvPr id="32" name="直接箭头连接符 31"/>
          <p:cNvCxnSpPr>
            <a:stCxn id="18" idx="4"/>
          </p:cNvCxnSpPr>
          <p:nvPr/>
        </p:nvCxnSpPr>
        <p:spPr>
          <a:xfrm>
            <a:off x="4495800" y="26562050"/>
            <a:ext cx="3494405" cy="0"/>
          </a:xfrm>
          <a:prstGeom prst="straightConnector1">
            <a:avLst/>
          </a:prstGeom>
          <a:ln>
            <a:solidFill>
              <a:schemeClr val="accent1"/>
            </a:solidFill>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35" name="文本框 34"/>
              <p:cNvSpPr txBox="1"/>
              <p:nvPr/>
            </p:nvSpPr>
            <p:spPr>
              <a:xfrm>
                <a:off x="8023225" y="26315670"/>
                <a:ext cx="3945255" cy="493395"/>
              </a:xfrm>
              <a:prstGeom prst="rect">
                <a:avLst/>
              </a:prstGeom>
              <a:noFill/>
            </p:spPr>
            <p:txBody>
              <a:bodyPr wrap="square" rtlCol="0">
                <a:noAutofit/>
              </a:bodyPr>
              <a:p>
                <a:r>
                  <a:rPr lang="en-US" sz="2800" dirty="0">
                    <a:solidFill>
                      <a:schemeClr val="accent1"/>
                    </a:solidFill>
                    <a:latin typeface="Cambria Math" panose="02040503050406030204" pitchFamily="18" charset="0"/>
                    <a:ea typeface="MS Mincho" panose="02020609040205080304" charset="-128"/>
                    <a:cs typeface="Cambria Math" panose="02040503050406030204" pitchFamily="18" charset="0"/>
                  </a:rPr>
                  <a:t>(</a:t>
                </a:r>
                <a14:m>
                  <m:oMath xmlns:m="http://schemas.openxmlformats.org/officeDocument/2006/math">
                    <m:r>
                      <a:rPr lang="en-US" sz="2800" i="1" dirty="0">
                        <a:solidFill>
                          <a:schemeClr val="accent1"/>
                        </a:solidFill>
                        <a:latin typeface="Cambria Math" panose="02040503050406030204" pitchFamily="18" charset="0"/>
                        <a:ea typeface="MS Mincho" panose="02020609040205080304" charset="-128"/>
                        <a:cs typeface="Cambria Math" panose="02040503050406030204" pitchFamily="18" charset="0"/>
                      </a:rPr>
                      <m:t>𝜌𝛼</m:t>
                    </m:r>
                  </m:oMath>
                </a14:m>
                <a:r>
                  <a:rPr lang="en-US" altLang="en-US" sz="2800" dirty="0">
                    <a:solidFill>
                      <a:schemeClr val="accent1"/>
                    </a:solidFill>
                    <a:latin typeface="Cambria Math" panose="02040503050406030204" pitchFamily="18" charset="0"/>
                    <a:ea typeface="MS Mincho" panose="02020609040205080304" charset="-128"/>
                    <a:cs typeface="Cambria Math" panose="02040503050406030204" pitchFamily="18" charset="0"/>
                  </a:rPr>
                  <a:t>, MinPts-</a:t>
                </a:r>
                <a14:m>
                  <m:oMath xmlns:m="http://schemas.openxmlformats.org/officeDocument/2006/math">
                    <m:r>
                      <a:rPr lang="en-US" altLang="en-US" sz="2800" i="1" dirty="0">
                        <a:solidFill>
                          <a:schemeClr val="accent1"/>
                        </a:solidFill>
                        <a:latin typeface="Cambria Math" panose="02040503050406030204" pitchFamily="18" charset="0"/>
                        <a:ea typeface="MS Mincho" panose="02020609040205080304" charset="-128"/>
                        <a:cs typeface="Cambria Math" panose="02040503050406030204" pitchFamily="18" charset="0"/>
                      </a:rPr>
                      <m:t>𝜏</m:t>
                    </m:r>
                  </m:oMath>
                </a14:m>
                <a:r>
                  <a:rPr lang="en-US" altLang="en-US" sz="2800" dirty="0">
                    <a:solidFill>
                      <a:schemeClr val="accent1"/>
                    </a:solidFill>
                    <a:latin typeface="Cambria Math" panose="02040503050406030204" pitchFamily="18" charset="0"/>
                    <a:ea typeface="MS Mincho" panose="02020609040205080304" charset="-128"/>
                    <a:cs typeface="Cambria Math" panose="02040503050406030204" pitchFamily="18" charset="0"/>
                  </a:rPr>
                  <a:t>)-Cluster</a:t>
                </a:r>
                <a:endParaRPr lang="en-US" altLang="en-US" sz="2800" dirty="0">
                  <a:solidFill>
                    <a:schemeClr val="accent1"/>
                  </a:solidFill>
                  <a:latin typeface="Cambria Math" panose="02040503050406030204" pitchFamily="18" charset="0"/>
                  <a:ea typeface="MS Mincho" panose="02020609040205080304" charset="-128"/>
                  <a:cs typeface="Cambria Math" panose="02040503050406030204" pitchFamily="18" charset="0"/>
                </a:endParaRPr>
              </a:p>
            </p:txBody>
          </p:sp>
        </mc:Choice>
        <mc:Fallback>
          <p:sp>
            <p:nvSpPr>
              <p:cNvPr id="35" name="文本框 34"/>
              <p:cNvSpPr txBox="1">
                <a:spLocks noRot="1" noChangeAspect="1" noMove="1" noResize="1" noEditPoints="1" noAdjustHandles="1" noChangeArrowheads="1" noChangeShapeType="1" noTextEdit="1"/>
              </p:cNvSpPr>
              <p:nvPr/>
            </p:nvSpPr>
            <p:spPr>
              <a:xfrm>
                <a:off x="8023225" y="26315670"/>
                <a:ext cx="3945255" cy="493395"/>
              </a:xfrm>
              <a:prstGeom prst="rect">
                <a:avLst/>
              </a:prstGeom>
              <a:blipFill rotWithShape="1">
                <a:blip r:embed="rId10"/>
                <a:stretch>
                  <a:fillRect/>
                </a:stretch>
              </a:blipFill>
            </p:spPr>
            <p:txBody>
              <a:bodyPr/>
              <a:lstStyle/>
              <a:p>
                <a:r>
                  <a:rPr lang="zh-CN" altLang="en-US">
                    <a:noFill/>
                  </a:rPr>
                  <a:t> </a:t>
                </a:r>
              </a:p>
            </p:txBody>
          </p:sp>
        </mc:Fallback>
      </mc:AlternateContent>
      <p:cxnSp>
        <p:nvCxnSpPr>
          <p:cNvPr id="36" name="直接箭头连接符 35"/>
          <p:cNvCxnSpPr/>
          <p:nvPr/>
        </p:nvCxnSpPr>
        <p:spPr>
          <a:xfrm>
            <a:off x="6667500" y="24397970"/>
            <a:ext cx="1322705" cy="0"/>
          </a:xfrm>
          <a:prstGeom prst="straightConnector1">
            <a:avLst/>
          </a:prstGeom>
          <a:ln>
            <a:solidFill>
              <a:schemeClr val="tx1"/>
            </a:solidFill>
            <a:prstDash val="sysDot"/>
            <a:tailEnd type="arrow"/>
          </a:ln>
        </p:spPr>
        <p:style>
          <a:lnRef idx="2">
            <a:schemeClr val="accent1"/>
          </a:lnRef>
          <a:fillRef idx="0">
            <a:srgbClr val="FFFFFF"/>
          </a:fillRef>
          <a:effectRef idx="0">
            <a:srgbClr val="FFFFFF"/>
          </a:effectRef>
          <a:fontRef idx="minor">
            <a:schemeClr val="tx1"/>
          </a:fontRef>
        </p:style>
      </p:cxnSp>
      <p:sp>
        <p:nvSpPr>
          <p:cNvPr id="37" name="文本框 36"/>
          <p:cNvSpPr txBox="1"/>
          <p:nvPr/>
        </p:nvSpPr>
        <p:spPr>
          <a:xfrm>
            <a:off x="8023225" y="24139525"/>
            <a:ext cx="3284220" cy="493395"/>
          </a:xfrm>
          <a:prstGeom prst="rect">
            <a:avLst/>
          </a:prstGeom>
          <a:noFill/>
        </p:spPr>
        <p:txBody>
          <a:bodyPr wrap="square" rtlCol="0">
            <a:noAutofit/>
          </a:bodyPr>
          <a:p>
            <a:r>
              <a:rPr lang="en-US" sz="2800" dirty="0">
                <a:solidFill>
                  <a:schemeClr val="tx1"/>
                </a:solidFill>
                <a:latin typeface="Cambria Math" panose="02040503050406030204" pitchFamily="18" charset="0"/>
                <a:ea typeface="MS Mincho" panose="02020609040205080304" charset="-128"/>
                <a:cs typeface="Cambria Math" panose="02040503050406030204" pitchFamily="18" charset="0"/>
              </a:rPr>
              <a:t>Reported Cluster</a:t>
            </a:r>
            <a:endParaRPr lang="en-US" altLang="en-US" sz="2800" dirty="0">
              <a:solidFill>
                <a:schemeClr val="tx1"/>
              </a:solidFill>
              <a:latin typeface="Cambria Math" panose="02040503050406030204" pitchFamily="18" charset="0"/>
              <a:ea typeface="MS Mincho" panose="02020609040205080304" charset="-128"/>
              <a:cs typeface="Cambria Math" panose="02040503050406030204" pitchFamily="18" charset="0"/>
            </a:endParaRPr>
          </a:p>
        </p:txBody>
      </p:sp>
      <p:cxnSp>
        <p:nvCxnSpPr>
          <p:cNvPr id="39" name="曲线连接符 38"/>
          <p:cNvCxnSpPr>
            <a:stCxn id="31" idx="3"/>
            <a:endCxn id="35" idx="3"/>
          </p:cNvCxnSpPr>
          <p:nvPr/>
        </p:nvCxnSpPr>
        <p:spPr>
          <a:xfrm>
            <a:off x="11307445" y="22747605"/>
            <a:ext cx="661035" cy="3815080"/>
          </a:xfrm>
          <a:prstGeom prst="curvedConnector3">
            <a:avLst>
              <a:gd name="adj1" fmla="val 213640"/>
            </a:avLst>
          </a:prstGeom>
          <a:ln>
            <a:solidFill>
              <a:schemeClr val="tx1"/>
            </a:solidFill>
            <a:headEnd type="arrow"/>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40" name="文本框 39"/>
              <p:cNvSpPr txBox="1"/>
              <p:nvPr/>
            </p:nvSpPr>
            <p:spPr>
              <a:xfrm>
                <a:off x="12922250" y="24237950"/>
                <a:ext cx="1522095" cy="493395"/>
              </a:xfrm>
              <a:prstGeom prst="rect">
                <a:avLst/>
              </a:prstGeom>
              <a:noFill/>
            </p:spPr>
            <p:txBody>
              <a:bodyPr wrap="square" rtlCol="0">
                <a:noAutofit/>
              </a:bodyPr>
              <a:p>
                <a:r>
                  <a:rPr lang="en-US" sz="2800" dirty="0">
                    <a:solidFill>
                      <a:schemeClr val="tx1"/>
                    </a:solidFill>
                    <a:latin typeface="Cambria Math" panose="02040503050406030204" pitchFamily="18" charset="0"/>
                    <a:ea typeface="MS Mincho" panose="02020609040205080304" charset="-128"/>
                    <a:cs typeface="Cambria Math" panose="02040503050406030204" pitchFamily="18" charset="0"/>
                    <a:sym typeface="+mn-ea"/>
                  </a:rPr>
                  <a:t>(</a:t>
                </a:r>
                <a14:m>
                  <m:oMath xmlns:m="http://schemas.openxmlformats.org/officeDocument/2006/math">
                    <m:r>
                      <a:rPr lang="en-US" sz="2800" i="1" dirty="0">
                        <a:solidFill>
                          <a:schemeClr val="tx1"/>
                        </a:solidFill>
                        <a:latin typeface="Cambria Math" panose="02040503050406030204" pitchFamily="18" charset="0"/>
                        <a:ea typeface="MS Mincho" panose="02020609040205080304" charset="-128"/>
                        <a:cs typeface="Cambria Math" panose="02040503050406030204" pitchFamily="18" charset="0"/>
                      </a:rPr>
                      <m:t>𝜌</m:t>
                    </m:r>
                  </m:oMath>
                </a14:m>
                <a:r>
                  <a:rPr lang="en-US" altLang="en-US" sz="2800" dirty="0">
                    <a:solidFill>
                      <a:schemeClr val="tx1"/>
                    </a:solidFill>
                    <a:latin typeface="Cambria Math" panose="02040503050406030204" pitchFamily="18" charset="0"/>
                    <a:ea typeface="MS Mincho" panose="02020609040205080304" charset="-128"/>
                    <a:cs typeface="Cambria Math" panose="02040503050406030204" pitchFamily="18" charset="0"/>
                    <a:sym typeface="+mn-ea"/>
                  </a:rPr>
                  <a:t>, </a:t>
                </a:r>
                <a14:m>
                  <m:oMath xmlns:m="http://schemas.openxmlformats.org/officeDocument/2006/math">
                    <m:r>
                      <a:rPr lang="en-US" altLang="en-US" sz="2800" i="1" dirty="0">
                        <a:solidFill>
                          <a:schemeClr val="tx1"/>
                        </a:solidFill>
                        <a:latin typeface="Cambria Math" panose="02040503050406030204" pitchFamily="18" charset="0"/>
                        <a:ea typeface="MS Mincho" panose="02020609040205080304" charset="-128"/>
                        <a:cs typeface="Cambria Math" panose="02040503050406030204" pitchFamily="18" charset="0"/>
                      </a:rPr>
                      <m:t>𝜏</m:t>
                    </m:r>
                  </m:oMath>
                </a14:m>
                <a:r>
                  <a:rPr lang="en-US" altLang="en-US" sz="2800" dirty="0">
                    <a:solidFill>
                      <a:schemeClr val="tx1"/>
                    </a:solidFill>
                    <a:latin typeface="Cambria Math" panose="02040503050406030204" pitchFamily="18" charset="0"/>
                    <a:ea typeface="MS Mincho" panose="02020609040205080304" charset="-128"/>
                    <a:cs typeface="Cambria Math" panose="02040503050406030204" pitchFamily="18" charset="0"/>
                    <a:sym typeface="+mn-ea"/>
                  </a:rPr>
                  <a:t>)</a:t>
                </a:r>
                <a:endParaRPr lang="en-US" altLang="en-US" sz="2800" dirty="0">
                  <a:solidFill>
                    <a:schemeClr val="tx1"/>
                  </a:solidFill>
                  <a:latin typeface="Cambria Math" panose="02040503050406030204" pitchFamily="18" charset="0"/>
                  <a:ea typeface="MS Mincho" panose="02020609040205080304" charset="-128"/>
                  <a:cs typeface="Cambria Math" panose="02040503050406030204" pitchFamily="18" charset="0"/>
                  <a:sym typeface="+mn-ea"/>
                </a:endParaRPr>
              </a:p>
            </p:txBody>
          </p:sp>
        </mc:Choice>
        <mc:Fallback>
          <p:sp>
            <p:nvSpPr>
              <p:cNvPr id="40" name="文本框 39"/>
              <p:cNvSpPr txBox="1">
                <a:spLocks noRot="1" noChangeAspect="1" noMove="1" noResize="1" noEditPoints="1" noAdjustHandles="1" noChangeArrowheads="1" noChangeShapeType="1" noTextEdit="1"/>
              </p:cNvSpPr>
              <p:nvPr/>
            </p:nvSpPr>
            <p:spPr>
              <a:xfrm>
                <a:off x="12922250" y="24237950"/>
                <a:ext cx="1522095" cy="493395"/>
              </a:xfrm>
              <a:prstGeom prst="rect">
                <a:avLst/>
              </a:prstGeom>
              <a:blipFill rotWithShape="1">
                <a:blip r:embed="rId1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文本占位符 41"/>
              <p:cNvSpPr/>
              <p:nvPr>
                <p:ph type="body" sz="quarter" idx="10"/>
              </p:nvPr>
            </p:nvSpPr>
            <p:spPr>
              <a:xfrm>
                <a:off x="624840" y="28868370"/>
                <a:ext cx="14298930" cy="12696190"/>
              </a:xfrm>
            </p:spPr>
            <p:txBody>
              <a:bodyPr>
                <a:noAutofit/>
              </a:bodyPr>
              <a:p>
                <a:r>
                  <a:rPr lang="en-US" sz="4000" b="1" dirty="0">
                    <a:sym typeface="+mn-ea"/>
                  </a:rPr>
                  <a:t>Negative Result 1:</a:t>
                </a:r>
                <a:endParaRPr lang="en-US" sz="4000" b="1" dirty="0">
                  <a:sym typeface="+mn-ea"/>
                </a:endParaRPr>
              </a:p>
              <a:p>
                <a:r>
                  <a:rPr lang="en-US" sz="4000" dirty="0">
                    <a:solidFill>
                      <a:srgbClr val="203864"/>
                    </a:solidFill>
                  </a:rPr>
                  <a:t>- If an </a:t>
                </a:r>
                <a14:m>
                  <m:oMath xmlns:m="http://schemas.openxmlformats.org/officeDocument/2006/math">
                    <m:r>
                      <a:rPr lang="en-US" sz="4000" i="1" dirty="0">
                        <a:solidFill>
                          <a:srgbClr val="203864"/>
                        </a:solidFill>
                        <a:latin typeface="Cambria Math" panose="02040503050406030204" pitchFamily="18" charset="0"/>
                        <a:cs typeface="Cambria Math" panose="02040503050406030204" pitchFamily="18" charset="0"/>
                      </a:rPr>
                      <m:t>𝜀</m:t>
                    </m:r>
                  </m:oMath>
                </a14:m>
                <a:r>
                  <a:rPr lang="en-US" sz="4000" dirty="0">
                    <a:solidFill>
                      <a:srgbClr val="203864"/>
                    </a:solidFill>
                  </a:rPr>
                  <a:t>-DP mechanism (that outputs core points) is always (</a:t>
                </a:r>
                <a14:m>
                  <m:oMath xmlns:m="http://schemas.openxmlformats.org/officeDocument/2006/math">
                    <m:r>
                      <a:rPr 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𝜌</m:t>
                    </m:r>
                  </m:oMath>
                </a14:m>
                <a:r>
                  <a:rPr lang="en-US" sz="4000" dirty="0">
                    <a:solidFill>
                      <a:srgbClr val="203864"/>
                    </a:solidFill>
                  </a:rPr>
                  <a:t>, </a:t>
                </a:r>
                <a14:m>
                  <m:oMath xmlns:m="http://schemas.openxmlformats.org/officeDocument/2006/math">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𝜏</m:t>
                    </m:r>
                  </m:oMath>
                </a14:m>
                <a:r>
                  <a:rPr lang="en-US" sz="4000" dirty="0">
                    <a:solidFill>
                      <a:srgbClr val="203864"/>
                    </a:solidFill>
                  </a:rPr>
                  <a:t>)-accurate with probability </a:t>
                </a:r>
                <a14:m>
                  <m:oMath xmlns:m="http://schemas.openxmlformats.org/officeDocument/2006/math">
                    <m:r>
                      <a:rPr lang="en-US" sz="4000" i="1" dirty="0">
                        <a:solidFill>
                          <a:srgbClr val="203864"/>
                        </a:solidFill>
                        <a:latin typeface="Cambria Math" panose="02040503050406030204" pitchFamily="18" charset="0"/>
                        <a:cs typeface="Cambria Math" panose="02040503050406030204" pitchFamily="18" charset="0"/>
                      </a:rPr>
                      <m:t>1</m:t>
                    </m:r>
                    <m:r>
                      <a:rPr lang="en-US" sz="4000" i="1" dirty="0">
                        <a:solidFill>
                          <a:srgbClr val="203864"/>
                        </a:solidFill>
                        <a:latin typeface="Cambria Math" panose="02040503050406030204" pitchFamily="18" charset="0"/>
                        <a:cs typeface="Cambria Math" panose="02040503050406030204" pitchFamily="18" charset="0"/>
                      </a:rPr>
                      <m:t>−</m:t>
                    </m:r>
                    <m:r>
                      <a:rPr lang="en-US" sz="4000" i="1" dirty="0">
                        <a:solidFill>
                          <a:srgbClr val="203864"/>
                        </a:solidFill>
                        <a:latin typeface="Cambria Math" panose="02040503050406030204" pitchFamily="18" charset="0"/>
                        <a:cs typeface="Cambria Math" panose="02040503050406030204" pitchFamily="18" charset="0"/>
                      </a:rPr>
                      <m:t>𝛽</m:t>
                    </m:r>
                  </m:oMath>
                </a14:m>
                <a:r>
                  <a:rPr lang="en-US" sz="4000" dirty="0">
                    <a:solidFill>
                      <a:srgbClr val="203864"/>
                    </a:solidFill>
                  </a:rPr>
                  <a:t>, then </a:t>
                </a:r>
                <a14:m>
                  <m:oMath xmlns:m="http://schemas.openxmlformats.org/officeDocument/2006/math">
                    <m:r>
                      <a:rPr lang="en-US" sz="4000" i="1" dirty="0">
                        <a:solidFill>
                          <a:srgbClr val="203864"/>
                        </a:solidFill>
                        <a:latin typeface="Cambria Math" panose="02040503050406030204" pitchFamily="18" charset="0"/>
                        <a:cs typeface="Cambria Math" panose="02040503050406030204" pitchFamily="18" charset="0"/>
                      </a:rPr>
                      <m:t>𝛽</m:t>
                    </m:r>
                    <m:r>
                      <a:rPr lang="en-US" sz="4000" i="1" dirty="0">
                        <a:solidFill>
                          <a:srgbClr val="203864"/>
                        </a:solidFill>
                        <a:latin typeface="Cambria Math" panose="02040503050406030204" pitchFamily="18" charset="0"/>
                        <a:cs typeface="Cambria Math" panose="02040503050406030204" pitchFamily="18" charset="0"/>
                      </a:rPr>
                      <m:t>≥</m:t>
                    </m:r>
                    <m:r>
                      <a:rPr lang="en-US" sz="4000" i="1" dirty="0">
                        <a:solidFill>
                          <a:srgbClr val="203864"/>
                        </a:solidFill>
                        <a:latin typeface="Cambria Math" panose="02040503050406030204" pitchFamily="18" charset="0"/>
                        <a:cs typeface="Cambria Math" panose="02040503050406030204" pitchFamily="18" charset="0"/>
                      </a:rPr>
                      <m:t>𝑛</m:t>
                    </m:r>
                    <m:r>
                      <a:rPr lang="en-US" sz="4000" i="1" dirty="0">
                        <a:solidFill>
                          <a:srgbClr val="203864"/>
                        </a:solidFill>
                        <a:latin typeface="Cambria Math" panose="02040503050406030204" pitchFamily="18" charset="0"/>
                        <a:cs typeface="Cambria Math" panose="02040503050406030204" pitchFamily="18" charset="0"/>
                      </a:rPr>
                      <m:t>/(</m:t>
                    </m:r>
                    <m:r>
                      <a:rPr lang="en-US" sz="4000" i="1" dirty="0">
                        <a:solidFill>
                          <a:srgbClr val="203864"/>
                        </a:solidFill>
                        <a:latin typeface="Cambria Math" panose="02040503050406030204" pitchFamily="18" charset="0"/>
                        <a:cs typeface="Cambria Math" panose="02040503050406030204" pitchFamily="18" charset="0"/>
                      </a:rPr>
                      <m:t>𝑛</m:t>
                    </m:r>
                    <m:r>
                      <a:rPr lang="en-US" sz="4000" i="1" dirty="0">
                        <a:solidFill>
                          <a:srgbClr val="203864"/>
                        </a:solidFill>
                        <a:latin typeface="Cambria Math" panose="02040503050406030204" pitchFamily="18" charset="0"/>
                        <a:cs typeface="Cambria Math" panose="02040503050406030204" pitchFamily="18" charset="0"/>
                      </a:rPr>
                      <m:t>+</m:t>
                    </m:r>
                    <m:sSup>
                      <m:sSupPr>
                        <m:ctrlPr>
                          <a:rPr lang="en-US" sz="4000" i="1" dirty="0">
                            <a:solidFill>
                              <a:srgbClr val="203864"/>
                            </a:solidFill>
                            <a:latin typeface="Cambria Math" panose="02040503050406030204" pitchFamily="18" charset="0"/>
                            <a:cs typeface="Cambria Math" panose="02040503050406030204" pitchFamily="18" charset="0"/>
                          </a:rPr>
                        </m:ctrlPr>
                      </m:sSupPr>
                      <m:e>
                        <m:r>
                          <a:rPr lang="en-US" sz="4000" i="1" dirty="0">
                            <a:solidFill>
                              <a:srgbClr val="203864"/>
                            </a:solidFill>
                            <a:latin typeface="Cambria Math" panose="02040503050406030204" pitchFamily="18" charset="0"/>
                            <a:cs typeface="Cambria Math" panose="02040503050406030204" pitchFamily="18" charset="0"/>
                          </a:rPr>
                          <m:t>𝑒</m:t>
                        </m:r>
                      </m:e>
                      <m:sup>
                        <m:r>
                          <a:rPr lang="en-US" sz="4000" i="1" dirty="0">
                            <a:solidFill>
                              <a:srgbClr val="203864"/>
                            </a:solidFill>
                            <a:latin typeface="Cambria Math" panose="02040503050406030204" pitchFamily="18" charset="0"/>
                            <a:cs typeface="Cambria Math" panose="02040503050406030204" pitchFamily="18" charset="0"/>
                          </a:rPr>
                          <m:t>𝜀</m:t>
                        </m:r>
                      </m:sup>
                    </m:sSup>
                    <m:r>
                      <a:rPr lang="en-US" sz="4000" i="1" dirty="0">
                        <a:solidFill>
                          <a:srgbClr val="203864"/>
                        </a:solidFill>
                        <a:latin typeface="Cambria Math" panose="02040503050406030204" pitchFamily="18" charset="0"/>
                        <a:cs typeface="Cambria Math" panose="02040503050406030204" pitchFamily="18" charset="0"/>
                      </a:rPr>
                      <m:t>)≈</m:t>
                    </m:r>
                    <m:r>
                      <a:rPr lang="en-US" sz="4000" i="1" dirty="0">
                        <a:solidFill>
                          <a:srgbClr val="203864"/>
                        </a:solidFill>
                        <a:latin typeface="Cambria Math" panose="02040503050406030204" pitchFamily="18" charset="0"/>
                        <a:cs typeface="Cambria Math" panose="02040503050406030204" pitchFamily="18" charset="0"/>
                      </a:rPr>
                      <m:t>1</m:t>
                    </m:r>
                  </m:oMath>
                </a14:m>
                <a:endParaRPr lang="en-US" sz="4000" dirty="0">
                  <a:solidFill>
                    <a:srgbClr val="203864"/>
                  </a:solidFill>
                </a:endParaRPr>
              </a:p>
              <a:p>
                <a:r>
                  <a:rPr lang="en-US" altLang="ja-JP" sz="4000" b="1" dirty="0"/>
                  <a:t>New Approximation: Spans</a:t>
                </a:r>
                <a:r>
                  <a:rPr lang="ja-JP" altLang="ja-JP" sz="4000" b="1" dirty="0"/>
                  <a:t> </a:t>
                </a:r>
                <a:r>
                  <a:rPr lang="en-US" altLang="ja-JP" sz="4000" b="1" dirty="0"/>
                  <a:t>of Clusters</a:t>
                </a:r>
                <a:endParaRPr lang="en-US" altLang="ja-JP" sz="4000" b="1" dirty="0"/>
              </a:p>
              <a:p>
                <a:r>
                  <a:rPr lang="en-US" altLang="ja-JP" sz="4000" dirty="0"/>
                  <a:t>- Informally, the span is the union of </a:t>
                </a:r>
                <a14:m>
                  <m:oMath xmlns:m="http://schemas.openxmlformats.org/officeDocument/2006/math">
                    <m:r>
                      <a:rPr lang="en-US" sz="4000" i="1" dirty="0">
                        <a:latin typeface="Cambria Math" panose="02040503050406030204" pitchFamily="18" charset="0"/>
                        <a:cs typeface="Cambria Math" panose="02040503050406030204" pitchFamily="18" charset="0"/>
                      </a:rPr>
                      <m:t>𝛼</m:t>
                    </m:r>
                  </m:oMath>
                </a14:m>
                <a:r>
                  <a:rPr lang="en-US" altLang="zh-CN" sz="4000" dirty="0"/>
                  <a:t>-neighborhood of core points</a:t>
                </a:r>
                <a:endParaRPr lang="en-US" altLang="zh-CN" sz="4000" dirty="0"/>
              </a:p>
              <a:p>
                <a:endParaRPr lang="en-US" altLang="zh-CN" sz="4000" dirty="0"/>
              </a:p>
              <a:p>
                <a:endParaRPr lang="en-US" altLang="zh-CN" sz="4000" dirty="0"/>
              </a:p>
              <a:p>
                <a:endParaRPr lang="en-US" altLang="zh-CN" sz="4000" dirty="0"/>
              </a:p>
              <a:p>
                <a:endParaRPr lang="en-US" altLang="zh-CN" sz="4000" dirty="0"/>
              </a:p>
              <a:p>
                <a:endParaRPr lang="en-US" altLang="zh-CN" sz="4000" dirty="0"/>
              </a:p>
              <a:p>
                <a:endParaRPr lang="en-US" altLang="zh-CN" sz="4000" dirty="0"/>
              </a:p>
              <a:p>
                <a:endParaRPr lang="en-US" altLang="zh-CN" sz="4000" dirty="0"/>
              </a:p>
              <a:p>
                <a:endParaRPr lang="en-US" altLang="zh-CN" sz="4000" dirty="0"/>
              </a:p>
              <a:p>
                <a:r>
                  <a:rPr lang="en-US" altLang="zh-CN" sz="4000" b="1" dirty="0"/>
                  <a:t>Negative Result 2 (Approximation lower bound):</a:t>
                </a:r>
                <a:endParaRPr lang="en-US" altLang="zh-CN" sz="4000" b="1" dirty="0"/>
              </a:p>
              <a:p>
                <a:r>
                  <a:rPr lang="en-US" altLang="zh-CN" sz="4000" dirty="0"/>
                  <a:t>- </a:t>
                </a:r>
                <a:r>
                  <a:rPr lang="en-US" altLang="zh-CN" sz="4000" dirty="0">
                    <a:solidFill>
                      <a:srgbClr val="203864"/>
                    </a:solidFill>
                  </a:rPr>
                  <a:t>If an </a:t>
                </a:r>
                <a14:m>
                  <m:oMath xmlns:m="http://schemas.openxmlformats.org/officeDocument/2006/math">
                    <m:r>
                      <a:rPr lang="en-US" sz="4000" i="1" dirty="0">
                        <a:solidFill>
                          <a:srgbClr val="203864"/>
                        </a:solidFill>
                        <a:latin typeface="Cambria Math" panose="02040503050406030204" pitchFamily="18" charset="0"/>
                        <a:cs typeface="Cambria Math" panose="02040503050406030204" pitchFamily="18" charset="0"/>
                      </a:rPr>
                      <m:t>𝜀</m:t>
                    </m:r>
                  </m:oMath>
                </a14:m>
                <a:r>
                  <a:rPr lang="en-US" altLang="zh-CN" sz="4000" dirty="0">
                    <a:solidFill>
                      <a:srgbClr val="203864"/>
                    </a:solidFill>
                  </a:rPr>
                  <a:t>-DP mechanism (</a:t>
                </a:r>
                <a:r>
                  <a:rPr lang="en-US" sz="4000" dirty="0">
                    <a:solidFill>
                      <a:srgbClr val="203864"/>
                    </a:solidFill>
                    <a:sym typeface="+mn-ea"/>
                  </a:rPr>
                  <a:t>that outputs spans</a:t>
                </a:r>
                <a:r>
                  <a:rPr lang="en-US" altLang="zh-CN" sz="4000" dirty="0">
                    <a:solidFill>
                      <a:srgbClr val="203864"/>
                    </a:solidFill>
                  </a:rPr>
                  <a:t>) is always (</a:t>
                </a:r>
                <a14:m>
                  <m:oMath xmlns:m="http://schemas.openxmlformats.org/officeDocument/2006/math">
                    <m:r>
                      <a:rPr 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𝜌</m:t>
                    </m:r>
                  </m:oMath>
                </a14:m>
                <a:r>
                  <a:rPr lang="en-US" altLang="zh-CN" sz="4000" dirty="0">
                    <a:solidFill>
                      <a:srgbClr val="203864"/>
                    </a:solidFill>
                  </a:rPr>
                  <a:t>, </a:t>
                </a:r>
                <a14:m>
                  <m:oMath xmlns:m="http://schemas.openxmlformats.org/officeDocument/2006/math">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𝜏</m:t>
                    </m:r>
                  </m:oMath>
                </a14:m>
                <a:r>
                  <a:rPr lang="en-US" altLang="zh-CN" sz="4000" dirty="0">
                    <a:solidFill>
                      <a:srgbClr val="203864"/>
                    </a:solidFill>
                  </a:rPr>
                  <a:t>)-accurate with probability 0.9, then </a:t>
                </a:r>
                <a14:m>
                  <m:oMath xmlns:m="http://schemas.openxmlformats.org/officeDocument/2006/math">
                    <m:r>
                      <a:rPr 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𝜌</m:t>
                    </m:r>
                    <m:r>
                      <a:rPr lang="en-US" sz="4000" i="1" dirty="0">
                        <a:solidFill>
                          <a:srgbClr val="203864"/>
                        </a:solidFill>
                        <a:latin typeface="Cambria Math" panose="02040503050406030204" pitchFamily="18" charset="0"/>
                        <a:cs typeface="Cambria Math" panose="02040503050406030204" pitchFamily="18" charset="0"/>
                      </a:rPr>
                      <m:t>≥</m:t>
                    </m:r>
                    <m:r>
                      <a:rPr lang="en-US" sz="4000" i="1" dirty="0">
                        <a:solidFill>
                          <a:srgbClr val="203864"/>
                        </a:solidFill>
                        <a:latin typeface="Cambria Math" panose="02040503050406030204" pitchFamily="18" charset="0"/>
                        <a:cs typeface="Cambria Math" panose="02040503050406030204" pitchFamily="18" charset="0"/>
                      </a:rPr>
                      <m:t>3</m:t>
                    </m:r>
                  </m:oMath>
                </a14:m>
                <a:r>
                  <a:rPr lang="en-US" altLang="zh-CN" sz="4000" dirty="0">
                    <a:solidFill>
                      <a:srgbClr val="203864"/>
                    </a:solidFill>
                  </a:rPr>
                  <a:t> and </a:t>
                </a:r>
                <a14:m>
                  <m:oMath xmlns:m="http://schemas.openxmlformats.org/officeDocument/2006/math">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𝜏</m:t>
                    </m:r>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m:t>
                    </m:r>
                    <m:r>
                      <a:rPr lang="en-US" altLang="en-US" sz="4000" dirty="0">
                        <a:solidFill>
                          <a:srgbClr val="203864"/>
                        </a:solidFill>
                        <a:latin typeface="Cambria Math" panose="02040503050406030204" pitchFamily="18" charset="0"/>
                        <a:ea typeface="MS Mincho" panose="02020609040205080304" charset="-128"/>
                        <a:cs typeface="Cambria Math" panose="02040503050406030204" pitchFamily="18" charset="0"/>
                      </a:rPr>
                      <m:t>Ω</m:t>
                    </m:r>
                    <m:r>
                      <a:rPr lang="en-US" altLang="en-US" sz="4000" dirty="0">
                        <a:solidFill>
                          <a:srgbClr val="203864"/>
                        </a:solidFill>
                        <a:latin typeface="Cambria Math" panose="02040503050406030204" pitchFamily="18" charset="0"/>
                        <a:ea typeface="MS Mincho" panose="02020609040205080304" charset="-128"/>
                        <a:cs typeface="Cambria Math" panose="02040503050406030204" pitchFamily="18" charset="0"/>
                      </a:rPr>
                      <m:t>(</m:t>
                    </m:r>
                    <m:f>
                      <m:fPr>
                        <m:ctrlP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ctrlPr>
                      </m:fPr>
                      <m:num>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1</m:t>
                        </m:r>
                      </m:num>
                      <m:den>
                        <m:r>
                          <a:rPr lang="en-US" sz="4000" i="1" dirty="0">
                            <a:solidFill>
                              <a:srgbClr val="203864"/>
                            </a:solidFill>
                            <a:latin typeface="Cambria Math" panose="02040503050406030204" pitchFamily="18" charset="0"/>
                            <a:cs typeface="Cambria Math" panose="02040503050406030204" pitchFamily="18" charset="0"/>
                          </a:rPr>
                          <m:t>𝜀</m:t>
                        </m:r>
                      </m:den>
                    </m:f>
                    <m:func>
                      <m:funcPr>
                        <m:ctrlPr>
                          <a:rPr lang="en-US" altLang="en-US" sz="4000" dirty="0">
                            <a:solidFill>
                              <a:srgbClr val="203864"/>
                            </a:solidFill>
                            <a:latin typeface="Cambria Math" panose="02040503050406030204" pitchFamily="18" charset="0"/>
                            <a:ea typeface="MS Mincho" panose="02020609040205080304" charset="-128"/>
                            <a:cs typeface="Cambria Math" panose="02040503050406030204" pitchFamily="18" charset="0"/>
                          </a:rPr>
                        </m:ctrlPr>
                      </m:funcPr>
                      <m:fName>
                        <m:r>
                          <m:rPr>
                            <m:sty m:val="p"/>
                          </m:rPr>
                          <a:rPr lang="en-US" altLang="en-US" sz="4000" dirty="0">
                            <a:solidFill>
                              <a:srgbClr val="203864"/>
                            </a:solidFill>
                            <a:latin typeface="Cambria Math" panose="02040503050406030204" pitchFamily="18" charset="0"/>
                            <a:ea typeface="MS Mincho" panose="02020609040205080304" charset="-128"/>
                            <a:cs typeface="Cambria Math" panose="02040503050406030204" pitchFamily="18" charset="0"/>
                          </a:rPr>
                          <m:t>log</m:t>
                        </m:r>
                      </m:fName>
                      <m:e>
                        <m:f>
                          <m:fPr>
                            <m:ctrlP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ctrlPr>
                          </m:fPr>
                          <m:num>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1</m:t>
                            </m:r>
                          </m:num>
                          <m:den>
                            <m:r>
                              <a:rPr 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𝜌</m:t>
                            </m:r>
                            <m:r>
                              <a:rPr lang="en-US" sz="4000" i="1" dirty="0">
                                <a:latin typeface="Cambria Math" panose="02040503050406030204" pitchFamily="18" charset="0"/>
                                <a:cs typeface="Cambria Math" panose="02040503050406030204" pitchFamily="18" charset="0"/>
                              </a:rPr>
                              <m:t>𝛼</m:t>
                            </m:r>
                          </m:den>
                        </m:f>
                      </m:e>
                    </m:func>
                    <m:r>
                      <a:rPr lang="en-US" altLang="en-US" sz="4000" dirty="0">
                        <a:solidFill>
                          <a:srgbClr val="203864"/>
                        </a:solidFill>
                        <a:latin typeface="Cambria Math" panose="02040503050406030204" pitchFamily="18" charset="0"/>
                        <a:ea typeface="MS Mincho" panose="02020609040205080304" charset="-128"/>
                        <a:cs typeface="Cambria Math" panose="02040503050406030204" pitchFamily="18" charset="0"/>
                      </a:rPr>
                      <m:t>)</m:t>
                    </m:r>
                  </m:oMath>
                </a14:m>
                <a:endParaRPr lang="en-US" altLang="en-US" sz="4000" dirty="0">
                  <a:solidFill>
                    <a:srgbClr val="203864"/>
                  </a:solidFill>
                  <a:latin typeface="Cambria Math" panose="02040503050406030204" pitchFamily="18" charset="0"/>
                  <a:ea typeface="MS Mincho" panose="02020609040205080304" charset="-128"/>
                  <a:cs typeface="Cambria Math" panose="02040503050406030204" pitchFamily="18" charset="0"/>
                </a:endParaRPr>
              </a:p>
            </p:txBody>
          </p:sp>
        </mc:Choice>
        <mc:Fallback>
          <p:sp>
            <p:nvSpPr>
              <p:cNvPr id="42" name="文本占位符 41"/>
              <p:cNvSpPr>
                <a:spLocks noRot="1" noChangeAspect="1" noMove="1" noResize="1" noEditPoints="1" noAdjustHandles="1" noChangeArrowheads="1" noChangeShapeType="1" noTextEdit="1"/>
              </p:cNvSpPr>
              <p:nvPr>
                <p:ph type="body" sz="quarter" idx="10"/>
              </p:nvPr>
            </p:nvSpPr>
            <p:spPr>
              <a:xfrm>
                <a:off x="624840" y="28868370"/>
                <a:ext cx="14298930" cy="12696190"/>
              </a:xfrm>
              <a:blipFill rotWithShape="1">
                <a:blip r:embed="rId12"/>
                <a:stretch>
                  <a:fillRect/>
                </a:stretch>
              </a:blipFill>
            </p:spPr>
            <p:txBody>
              <a:bodyPr/>
              <a:lstStyle/>
              <a:p>
                <a:r>
                  <a:rPr lang="zh-CN" altLang="en-US">
                    <a:noFill/>
                  </a:rPr>
                  <a:t> </a:t>
                </a:r>
              </a:p>
            </p:txBody>
          </p:sp>
        </mc:Fallback>
      </mc:AlternateContent>
      <p:pic>
        <p:nvPicPr>
          <p:cNvPr id="3" name="图片 2" descr="spanBlob"/>
          <p:cNvPicPr>
            <a:picLocks noChangeAspect="1"/>
          </p:cNvPicPr>
          <p:nvPr/>
        </p:nvPicPr>
        <p:blipFill>
          <a:blip r:embed="rId13"/>
          <a:stretch>
            <a:fillRect/>
          </a:stretch>
        </p:blipFill>
        <p:spPr>
          <a:xfrm>
            <a:off x="1947545" y="32905065"/>
            <a:ext cx="5512435" cy="5512435"/>
          </a:xfrm>
          <a:prstGeom prst="rect">
            <a:avLst/>
          </a:prstGeom>
        </p:spPr>
      </p:pic>
      <p:pic>
        <p:nvPicPr>
          <p:cNvPr id="6" name="图片 5" descr="spanCirc"/>
          <p:cNvPicPr>
            <a:picLocks noChangeAspect="1"/>
          </p:cNvPicPr>
          <p:nvPr/>
        </p:nvPicPr>
        <p:blipFill>
          <a:blip r:embed="rId14"/>
          <a:stretch>
            <a:fillRect/>
          </a:stretch>
        </p:blipFill>
        <p:spPr>
          <a:xfrm>
            <a:off x="8082915" y="33145730"/>
            <a:ext cx="5031105" cy="5031105"/>
          </a:xfrm>
          <a:prstGeom prst="rect">
            <a:avLst/>
          </a:prstGeom>
        </p:spPr>
      </p:pic>
      <p:sp>
        <p:nvSpPr>
          <p:cNvPr id="10" name="文本占位符 8"/>
          <p:cNvSpPr/>
          <p:nvPr/>
        </p:nvSpPr>
        <p:spPr>
          <a:xfrm>
            <a:off x="683838" y="27765924"/>
            <a:ext cx="14287866" cy="1102360"/>
          </a:xfrm>
          <a:prstGeom prst="rect">
            <a:avLst/>
          </a:prstGeom>
          <a:noFill/>
        </p:spPr>
        <p:txBody>
          <a:bodyPr wrap="square" lIns="89551" tIns="89551" rIns="89551" bIns="89551" anchor="ctr" anchorCtr="0">
            <a:spAutoFit/>
          </a:bodyPr>
          <a:lstStyle>
            <a:lvl1pPr marL="0" indent="0" algn="ctr" defTabSz="4298315" rtl="0" eaLnBrk="1" latinLnBrk="0" hangingPunct="1">
              <a:spcBef>
                <a:spcPct val="20000"/>
              </a:spcBef>
              <a:buFont typeface="Arial" panose="020B0604020202020204" pitchFamily="34" charset="0"/>
              <a:buNone/>
              <a:defRPr sz="3900" b="1" u="sng" kern="1200" baseline="0">
                <a:solidFill>
                  <a:schemeClr val="accent5">
                    <a:lumMod val="50000"/>
                  </a:schemeClr>
                </a:solidFill>
                <a:latin typeface="+mn-lt"/>
                <a:ea typeface="+mn-ea"/>
                <a:cs typeface="+mn-cs"/>
              </a:defRPr>
            </a:lvl1pPr>
            <a:lvl2pPr marL="3492500" indent="-1343025" algn="l" defTabSz="4298315" rtl="0" eaLnBrk="1" latinLnBrk="0" hangingPunct="1">
              <a:spcBef>
                <a:spcPct val="20000"/>
              </a:spcBef>
              <a:buFont typeface="Arial" panose="020B0604020202020204" pitchFamily="34" charset="0"/>
              <a:buChar char="–"/>
              <a:defRPr sz="13300" kern="1200">
                <a:solidFill>
                  <a:schemeClr val="tx1"/>
                </a:solidFill>
                <a:latin typeface="+mn-lt"/>
                <a:ea typeface="+mn-ea"/>
                <a:cs typeface="+mn-cs"/>
              </a:defRPr>
            </a:lvl2pPr>
            <a:lvl3pPr marL="5372735" indent="-1074420" algn="l" defTabSz="4298315"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3pPr>
            <a:lvl4pPr marL="752221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4pPr>
            <a:lvl5pPr marL="967168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a:lstStyle>
          <a:p>
            <a:pPr marL="0" marR="0" lvl="0" indent="0" algn="ctr" defTabSz="4298315"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6000" noProof="0" dirty="0">
                <a:ln>
                  <a:noFill/>
                </a:ln>
                <a:solidFill>
                  <a:srgbClr val="4472C4">
                    <a:lumMod val="50000"/>
                  </a:srgbClr>
                </a:solidFill>
                <a:effectLst/>
                <a:uLnTx/>
                <a:uFillTx/>
                <a:latin typeface="Calibri" panose="020F0502020204030204"/>
                <a:sym typeface="+mn-ea"/>
              </a:rPr>
              <a:t>Approximate Cluster </a:t>
            </a:r>
            <a:r>
              <a:rPr lang="en-US" altLang="zh-CN" sz="6000" noProof="0" dirty="0">
                <a:ln>
                  <a:noFill/>
                </a:ln>
                <a:solidFill>
                  <a:srgbClr val="4472C4">
                    <a:lumMod val="50000"/>
                  </a:srgbClr>
                </a:solidFill>
                <a:effectLst/>
                <a:uLnTx/>
                <a:uFillTx/>
                <a:latin typeface="Calibri" panose="020F0502020204030204"/>
                <a:sym typeface="+mn-ea"/>
              </a:rPr>
              <a:t>Spans</a:t>
            </a:r>
            <a:endParaRPr lang="en-US" altLang="zh-CN" sz="6000" noProof="0" dirty="0">
              <a:ln>
                <a:noFill/>
              </a:ln>
              <a:solidFill>
                <a:srgbClr val="4472C4">
                  <a:lumMod val="50000"/>
                </a:srgbClr>
              </a:solidFill>
              <a:effectLst/>
              <a:uLnTx/>
              <a:uFillTx/>
              <a:latin typeface="Calibri" panose="020F0502020204030204"/>
              <a:sym typeface="+mn-ea"/>
            </a:endParaRPr>
          </a:p>
        </p:txBody>
      </p:sp>
      <p:pic>
        <p:nvPicPr>
          <p:cNvPr id="11" name="图片 10" descr="noisy_counts"/>
          <p:cNvPicPr>
            <a:picLocks noChangeAspect="1"/>
          </p:cNvPicPr>
          <p:nvPr/>
        </p:nvPicPr>
        <p:blipFill>
          <a:blip r:embed="rId15"/>
          <a:stretch>
            <a:fillRect/>
          </a:stretch>
        </p:blipFill>
        <p:spPr>
          <a:xfrm>
            <a:off x="16582390" y="11569700"/>
            <a:ext cx="3648710" cy="3648710"/>
          </a:xfrm>
          <a:prstGeom prst="rect">
            <a:avLst/>
          </a:prstGeom>
        </p:spPr>
      </p:pic>
      <p:pic>
        <p:nvPicPr>
          <p:cNvPr id="12" name="图片 11" descr="noisy_sum"/>
          <p:cNvPicPr>
            <a:picLocks noChangeAspect="1"/>
          </p:cNvPicPr>
          <p:nvPr/>
        </p:nvPicPr>
        <p:blipFill>
          <a:blip r:embed="rId16"/>
          <a:stretch>
            <a:fillRect/>
          </a:stretch>
        </p:blipFill>
        <p:spPr>
          <a:xfrm>
            <a:off x="20531455" y="11569700"/>
            <a:ext cx="3648710" cy="3648710"/>
          </a:xfrm>
          <a:prstGeom prst="rect">
            <a:avLst/>
          </a:prstGeom>
        </p:spPr>
      </p:pic>
      <p:pic>
        <p:nvPicPr>
          <p:cNvPr id="13" name="图片 12" descr="dp_dbscan_1.0_grids"/>
          <p:cNvPicPr>
            <a:picLocks noChangeAspect="1"/>
          </p:cNvPicPr>
          <p:nvPr/>
        </p:nvPicPr>
        <p:blipFill>
          <a:blip r:embed="rId17"/>
          <a:stretch>
            <a:fillRect/>
          </a:stretch>
        </p:blipFill>
        <p:spPr>
          <a:xfrm>
            <a:off x="24480520" y="11569700"/>
            <a:ext cx="3721100" cy="3721100"/>
          </a:xfrm>
          <a:prstGeom prst="rect">
            <a:avLst/>
          </a:prstGeom>
        </p:spPr>
      </p:pic>
      <p:sp>
        <p:nvSpPr>
          <p:cNvPr id="16" name="Text Placeholder 334"/>
          <p:cNvSpPr>
            <a:spLocks noGrp="1"/>
          </p:cNvSpPr>
          <p:nvPr/>
        </p:nvSpPr>
        <p:spPr>
          <a:xfrm>
            <a:off x="15341944" y="18947680"/>
            <a:ext cx="14287866" cy="1102360"/>
          </a:xfrm>
          <a:prstGeom prst="rect">
            <a:avLst/>
          </a:prstGeom>
          <a:noFill/>
        </p:spPr>
        <p:txBody>
          <a:bodyPr wrap="square" lIns="89551" tIns="89551" rIns="89551" bIns="89551" anchor="ctr" anchorCtr="0">
            <a:spAutoFit/>
          </a:bodyPr>
          <a:lstStyle>
            <a:lvl1pPr marL="0" indent="0" algn="ctr" defTabSz="4298315" rtl="0" eaLnBrk="1" latinLnBrk="0" hangingPunct="1">
              <a:spcBef>
                <a:spcPct val="20000"/>
              </a:spcBef>
              <a:buFont typeface="Arial" panose="020B0604020202020204" pitchFamily="34" charset="0"/>
              <a:buNone/>
              <a:defRPr sz="3900" b="1" u="sng" kern="1200" baseline="0">
                <a:solidFill>
                  <a:schemeClr val="accent5">
                    <a:lumMod val="50000"/>
                  </a:schemeClr>
                </a:solidFill>
                <a:latin typeface="+mn-lt"/>
                <a:ea typeface="+mn-ea"/>
                <a:cs typeface="+mn-cs"/>
              </a:defRPr>
            </a:lvl1pPr>
            <a:lvl2pPr marL="3492500" indent="-1343025" algn="l" defTabSz="4298315" rtl="0" eaLnBrk="1" latinLnBrk="0" hangingPunct="1">
              <a:spcBef>
                <a:spcPct val="20000"/>
              </a:spcBef>
              <a:buFont typeface="Arial" panose="020B0604020202020204" pitchFamily="34" charset="0"/>
              <a:buChar char="–"/>
              <a:defRPr sz="13300" kern="1200">
                <a:solidFill>
                  <a:schemeClr val="tx1"/>
                </a:solidFill>
                <a:latin typeface="+mn-lt"/>
                <a:ea typeface="+mn-ea"/>
                <a:cs typeface="+mn-cs"/>
              </a:defRPr>
            </a:lvl2pPr>
            <a:lvl3pPr marL="5372735" indent="-1074420" algn="l" defTabSz="4298315"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3pPr>
            <a:lvl4pPr marL="752221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4pPr>
            <a:lvl5pPr marL="967168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a:lstStyle>
          <a:p>
            <a:r>
              <a:rPr lang="en-US" sz="6000" dirty="0"/>
              <a:t>Linear-Time Pure-DP Histsogram</a:t>
            </a:r>
            <a:endParaRPr lang="en-US" sz="6000" dirty="0"/>
          </a:p>
        </p:txBody>
      </p:sp>
      <mc:AlternateContent xmlns:mc="http://schemas.openxmlformats.org/markup-compatibility/2006">
        <mc:Choice xmlns:a14="http://schemas.microsoft.com/office/drawing/2010/main" Requires="a14">
          <p:sp>
            <p:nvSpPr>
              <p:cNvPr id="26" name="Text Placeholder 333"/>
              <p:cNvSpPr txBox="1"/>
              <p:nvPr/>
            </p:nvSpPr>
            <p:spPr>
              <a:xfrm>
                <a:off x="15342235" y="20050125"/>
                <a:ext cx="14298930" cy="12654280"/>
              </a:xfrm>
              <a:prstGeom prst="rect">
                <a:avLst/>
              </a:prstGeom>
            </p:spPr>
            <p:txBody>
              <a:bodyPr wrap="square" lIns="223877" tIns="223877" rIns="223877" bIns="223877">
                <a:noAutofit/>
              </a:bodyPr>
              <a:lstStyle>
                <a:lvl1pPr marL="0" indent="0" algn="l" defTabSz="4298315" rtl="0" eaLnBrk="1" latinLnBrk="0" hangingPunct="1">
                  <a:spcBef>
                    <a:spcPct val="20000"/>
                  </a:spcBef>
                  <a:buFont typeface="Arial" panose="020B0604020202020204"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420" indent="-559435"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2pPr>
                <a:lvl3pPr marL="2014855" indent="-559435"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3pPr>
                <a:lvl4pPr marL="2630805" indent="-615950"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4pPr>
                <a:lvl5pPr marL="3078480" indent="-447675"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a:lstStyle>
              <a:p>
                <a:pPr>
                  <a:buFont typeface="Arial" panose="020B0604020202020204" pitchFamily="34" charset="0"/>
                </a:pPr>
                <a:r>
                  <a:rPr lang="en-US" sz="4000" dirty="0">
                    <a:solidFill>
                      <a:srgbClr val="203864"/>
                    </a:solidFill>
                  </a:rPr>
                  <a:t>- A naive histogram over universe X takes O(|X|) time</a:t>
                </a:r>
                <a:endParaRPr lang="en-US" sz="4000" dirty="0">
                  <a:solidFill>
                    <a:srgbClr val="203864"/>
                  </a:solidFill>
                </a:endParaRPr>
              </a:p>
              <a:p>
                <a:pPr>
                  <a:buFont typeface="Arial" panose="020B0604020202020204" pitchFamily="34" charset="0"/>
                </a:pPr>
                <a:r>
                  <a:rPr lang="en-US" sz="4000" dirty="0">
                    <a:solidFill>
                      <a:srgbClr val="203864"/>
                    </a:solidFill>
                  </a:rPr>
                  <a:t>- We simulate a histogram that is equivalent to keeping only noisy frequencies above </a:t>
                </a:r>
                <a14:m>
                  <m:oMath xmlns:m="http://schemas.openxmlformats.org/officeDocument/2006/math">
                    <m:r>
                      <a:rPr lang="en-US" sz="4000" i="1" dirty="0">
                        <a:solidFill>
                          <a:srgbClr val="203864"/>
                        </a:solidFill>
                        <a:latin typeface="Cambria Math" panose="02040503050406030204" pitchFamily="18" charset="0"/>
                        <a:cs typeface="Cambria Math" panose="02040503050406030204" pitchFamily="18" charset="0"/>
                      </a:rPr>
                      <m:t>𝜃</m:t>
                    </m:r>
                  </m:oMath>
                </a14:m>
                <a:r>
                  <a:rPr lang="en-US" sz="4000" dirty="0">
                    <a:solidFill>
                      <a:srgbClr val="203864"/>
                    </a:solidFill>
                  </a:rPr>
                  <a:t> in a standard Laplace histogram:</a:t>
                </a:r>
                <a:endParaRPr lang="en-US" sz="4000" dirty="0">
                  <a:solidFill>
                    <a:srgbClr val="203864"/>
                  </a:solidFill>
                </a:endParaRPr>
              </a:p>
              <a:p>
                <a:pPr marL="571500" indent="-571500">
                  <a:buFont typeface="Arial" panose="020B0604020202020204" pitchFamily="34" charset="0"/>
                  <a:buChar char="•"/>
                </a:pPr>
                <a:r>
                  <a:rPr lang="en-US" sz="4000" dirty="0">
                    <a:solidFill>
                      <a:srgbClr val="203864"/>
                    </a:solidFill>
                  </a:rPr>
                  <a:t>For non-zero frequencies, add Laplace noise and keep if above </a:t>
                </a:r>
                <a14:m>
                  <m:oMath xmlns:m="http://schemas.openxmlformats.org/officeDocument/2006/math">
                    <m:r>
                      <a:rPr lang="en-US" sz="4000" i="1" dirty="0">
                        <a:solidFill>
                          <a:srgbClr val="203864"/>
                        </a:solidFill>
                        <a:latin typeface="Cambria Math" panose="02040503050406030204" pitchFamily="18" charset="0"/>
                        <a:cs typeface="Cambria Math" panose="02040503050406030204" pitchFamily="18" charset="0"/>
                      </a:rPr>
                      <m:t>𝜃</m:t>
                    </m:r>
                  </m:oMath>
                </a14:m>
                <a:endParaRPr lang="en-US" sz="4000" dirty="0">
                  <a:solidFill>
                    <a:srgbClr val="203864"/>
                  </a:solidFill>
                </a:endParaRPr>
              </a:p>
              <a:p>
                <a:pPr marL="571500" indent="-571500">
                  <a:buFont typeface="Arial" panose="020B0604020202020204" pitchFamily="34" charset="0"/>
                  <a:buChar char="•"/>
                </a:pPr>
                <a:r>
                  <a:rPr lang="en-US" sz="4000" dirty="0">
                    <a:solidFill>
                      <a:srgbClr val="203864"/>
                    </a:solidFill>
                  </a:rPr>
                  <a:t>All the </a:t>
                </a:r>
                <a:r>
                  <a:rPr lang="en-US" sz="4000" i="1" dirty="0">
                    <a:solidFill>
                      <a:srgbClr val="203864"/>
                    </a:solidFill>
                  </a:rPr>
                  <a:t>M</a:t>
                </a:r>
                <a:r>
                  <a:rPr lang="en-US" sz="4000" dirty="0">
                    <a:solidFill>
                      <a:srgbClr val="203864"/>
                    </a:solidFill>
                  </a:rPr>
                  <a:t> zero-frequency entries share the same distribution:</a:t>
                </a:r>
                <a:endParaRPr lang="en-US" sz="4000" dirty="0">
                  <a:solidFill>
                    <a:srgbClr val="203864"/>
                  </a:solidFill>
                </a:endParaRPr>
              </a:p>
              <a:p>
                <a:pPr marL="1028700" lvl="1" indent="-571500">
                  <a:buFont typeface="Arial" panose="020B0604020202020204" pitchFamily="34" charset="0"/>
                  <a:buChar char="•"/>
                </a:pPr>
                <a:r>
                  <a:rPr lang="en-US" sz="3570" dirty="0"/>
                  <a:t>Sample the number of non-zero entries </a:t>
                </a:r>
                <a14:m>
                  <m:oMath xmlns:m="http://schemas.openxmlformats.org/officeDocument/2006/math">
                    <m:r>
                      <a:rPr lang="en-US" sz="3570" i="1" dirty="0">
                        <a:latin typeface="Cambria Math" panose="02040503050406030204" pitchFamily="18" charset="0"/>
                        <a:cs typeface="Cambria Math" panose="02040503050406030204" pitchFamily="18" charset="0"/>
                      </a:rPr>
                      <m:t>𝑚</m:t>
                    </m:r>
                    <m:r>
                      <a:rPr lang="en-US" sz="3570" i="1" dirty="0">
                        <a:latin typeface="Cambria Math" panose="02040503050406030204" pitchFamily="18" charset="0"/>
                        <a:cs typeface="Cambria Math" panose="02040503050406030204" pitchFamily="18" charset="0"/>
                      </a:rPr>
                      <m:t>~</m:t>
                    </m:r>
                    <m:r>
                      <a:rPr lang="en-US" sz="3570" i="1" dirty="0">
                        <a:latin typeface="Cambria Math" panose="02040503050406030204" pitchFamily="18" charset="0"/>
                        <a:cs typeface="Cambria Math" panose="02040503050406030204" pitchFamily="18" charset="0"/>
                      </a:rPr>
                      <m:t>𝐵𝑖𝑛</m:t>
                    </m:r>
                    <m:r>
                      <a:rPr lang="en-US" sz="3570" i="1" dirty="0">
                        <a:latin typeface="Cambria Math" panose="02040503050406030204" pitchFamily="18" charset="0"/>
                        <a:cs typeface="Cambria Math" panose="02040503050406030204" pitchFamily="18" charset="0"/>
                      </a:rPr>
                      <m:t>(</m:t>
                    </m:r>
                    <m:r>
                      <a:rPr lang="en-US" sz="3570" i="1" dirty="0">
                        <a:latin typeface="Cambria Math" panose="02040503050406030204" pitchFamily="18" charset="0"/>
                        <a:cs typeface="Cambria Math" panose="02040503050406030204" pitchFamily="18" charset="0"/>
                      </a:rPr>
                      <m:t>𝑀</m:t>
                    </m:r>
                    <m:r>
                      <a:rPr lang="en-US" sz="3570" i="1" dirty="0">
                        <a:latin typeface="Cambria Math" panose="02040503050406030204" pitchFamily="18" charset="0"/>
                        <a:cs typeface="Cambria Math" panose="02040503050406030204" pitchFamily="18" charset="0"/>
                      </a:rPr>
                      <m:t>,</m:t>
                    </m:r>
                    <m:r>
                      <a:rPr lang="en-US" sz="3570" i="1" dirty="0">
                        <a:latin typeface="Cambria Math" panose="02040503050406030204" pitchFamily="18" charset="0"/>
                        <a:cs typeface="Cambria Math" panose="02040503050406030204" pitchFamily="18" charset="0"/>
                      </a:rPr>
                      <m:t>𝑝</m:t>
                    </m:r>
                    <m:r>
                      <a:rPr lang="en-US" sz="3570" i="1" dirty="0">
                        <a:latin typeface="Cambria Math" panose="02040503050406030204" pitchFamily="18" charset="0"/>
                        <a:cs typeface="Cambria Math" panose="02040503050406030204" pitchFamily="18" charset="0"/>
                      </a:rPr>
                      <m:t>)</m:t>
                    </m:r>
                  </m:oMath>
                </a14:m>
                <a:endParaRPr lang="en-US" sz="3570" i="1" dirty="0">
                  <a:latin typeface="Cambria Math" panose="02040503050406030204" pitchFamily="18" charset="0"/>
                  <a:cs typeface="Cambria Math" panose="02040503050406030204" pitchFamily="18" charset="0"/>
                </a:endParaRPr>
              </a:p>
              <a:p>
                <a:pPr marL="1028700" lvl="1" indent="-571500">
                  <a:buFont typeface="Arial" panose="020B0604020202020204" pitchFamily="34" charset="0"/>
                  <a:buChar char="•"/>
                </a:pPr>
                <a:r>
                  <a:rPr lang="en-US" sz="3570" dirty="0"/>
                  <a:t>Sample m entries without replacement </a:t>
                </a:r>
                <a14:m>
                  <m:oMath xmlns:m="http://schemas.openxmlformats.org/officeDocument/2006/math">
                    <m:r>
                      <a:rPr lang="en-US" sz="3570" i="1" dirty="0">
                        <a:latin typeface="Cambria Math" panose="02040503050406030204" pitchFamily="18" charset="0"/>
                        <a:cs typeface="Cambria Math" panose="02040503050406030204" pitchFamily="18" charset="0"/>
                      </a:rPr>
                      <m:t>𝐽</m:t>
                    </m:r>
                    <m:r>
                      <a:rPr lang="en-US" sz="3570" i="1" dirty="0">
                        <a:latin typeface="Cambria Math" panose="02040503050406030204" pitchFamily="18" charset="0"/>
                        <a:cs typeface="Cambria Math" panose="02040503050406030204" pitchFamily="18" charset="0"/>
                      </a:rPr>
                      <m:t>⊆</m:t>
                    </m:r>
                    <m:r>
                      <a:rPr lang="en-US" sz="3570" i="1" dirty="0">
                        <a:latin typeface="Cambria Math" panose="02040503050406030204" pitchFamily="18" charset="0"/>
                        <a:cs typeface="Cambria Math" panose="02040503050406030204" pitchFamily="18" charset="0"/>
                      </a:rPr>
                      <m:t>𝑋</m:t>
                    </m:r>
                  </m:oMath>
                </a14:m>
                <a:endParaRPr lang="en-US" sz="3570" i="1" dirty="0">
                  <a:latin typeface="Cambria Math" panose="02040503050406030204" pitchFamily="18" charset="0"/>
                  <a:cs typeface="Cambria Math" panose="02040503050406030204" pitchFamily="18" charset="0"/>
                </a:endParaRPr>
              </a:p>
              <a:p>
                <a:pPr marL="1028700" lvl="1" indent="-571500">
                  <a:buFont typeface="Arial" panose="020B0604020202020204" pitchFamily="34" charset="0"/>
                  <a:buChar char="•"/>
                </a:pPr>
                <a:r>
                  <a:rPr lang="en-US" sz="3570" dirty="0"/>
                  <a:t>Sample m noises from the upper-tail of Laplace distribution</a:t>
                </a:r>
                <a:endParaRPr lang="en-US" sz="4000" dirty="0"/>
              </a:p>
              <a:p>
                <a:pPr>
                  <a:buFont typeface="Arial" panose="020B0604020202020204" pitchFamily="34" charset="0"/>
                </a:pPr>
                <a:r>
                  <a:rPr lang="en-US" altLang="ja-JP" sz="4000" b="1" dirty="0">
                    <a:sym typeface="+mn-ea"/>
                  </a:rPr>
                  <a:t>Complexity and Utility Guarantee:</a:t>
                </a:r>
                <a:endParaRPr lang="en-US" altLang="ja-JP" sz="4000" b="1" dirty="0">
                  <a:sym typeface="+mn-ea"/>
                </a:endParaRPr>
              </a:p>
              <a:p>
                <a:pPr>
                  <a:buFont typeface="Arial" panose="020B0604020202020204" pitchFamily="34" charset="0"/>
                </a:pPr>
                <a:r>
                  <a:rPr lang="en-US" altLang="ja-JP" sz="4000" dirty="0">
                    <a:solidFill>
                      <a:srgbClr val="203864"/>
                    </a:solidFill>
                    <a:sym typeface="+mn-ea"/>
                  </a:rPr>
                  <a:t>- The histogram is </a:t>
                </a:r>
                <a14:m>
                  <m:oMath xmlns:m="http://schemas.openxmlformats.org/officeDocument/2006/math">
                    <m:r>
                      <a:rPr lang="en-US" sz="4000" i="1" dirty="0">
                        <a:solidFill>
                          <a:srgbClr val="203864"/>
                        </a:solidFill>
                        <a:latin typeface="Cambria Math" panose="02040503050406030204" pitchFamily="18" charset="0"/>
                        <a:cs typeface="Cambria Math" panose="02040503050406030204" pitchFamily="18" charset="0"/>
                      </a:rPr>
                      <m:t>𝜀</m:t>
                    </m:r>
                  </m:oMath>
                </a14:m>
                <a:r>
                  <a:rPr lang="en-US" sz="4000" dirty="0">
                    <a:solidFill>
                      <a:srgbClr val="203864"/>
                    </a:solidFill>
                    <a:sym typeface="+mn-ea"/>
                  </a:rPr>
                  <a:t>-DP</a:t>
                </a:r>
                <a:endParaRPr lang="en-US" sz="4000" dirty="0">
                  <a:solidFill>
                    <a:srgbClr val="203864"/>
                  </a:solidFill>
                  <a:sym typeface="+mn-ea"/>
                </a:endParaRPr>
              </a:p>
              <a:p>
                <a:pPr>
                  <a:buFont typeface="Arial" panose="020B0604020202020204" pitchFamily="34" charset="0"/>
                </a:pPr>
                <a:r>
                  <a:rPr lang="en-US" sz="4000" dirty="0">
                    <a:solidFill>
                      <a:srgbClr val="203864"/>
                    </a:solidFill>
                    <a:sym typeface="+mn-ea"/>
                  </a:rPr>
                  <a:t>- With high probability, it can be built in O(n) time and space</a:t>
                </a:r>
                <a:endParaRPr lang="en-US" sz="4000" dirty="0">
                  <a:solidFill>
                    <a:srgbClr val="203864"/>
                  </a:solidFill>
                  <a:sym typeface="+mn-ea"/>
                </a:endParaRPr>
              </a:p>
              <a:p>
                <a:pPr>
                  <a:buFont typeface="Arial" panose="020B0604020202020204" pitchFamily="34" charset="0"/>
                </a:pPr>
                <a:r>
                  <a:rPr lang="en-US" sz="4000" dirty="0">
                    <a:solidFill>
                      <a:srgbClr val="203864"/>
                    </a:solidFill>
                    <a:sym typeface="+mn-ea"/>
                  </a:rPr>
                  <a:t>- Its simultaneous error is O(</a:t>
                </a:r>
                <a14:m>
                  <m:oMath xmlns:m="http://schemas.openxmlformats.org/officeDocument/2006/math">
                    <m:f>
                      <m:fPr>
                        <m:ctrlP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ctrlPr>
                      </m:fPr>
                      <m:num>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1</m:t>
                        </m:r>
                      </m:num>
                      <m:den>
                        <m:r>
                          <a:rPr lang="en-US" sz="4000" i="1" dirty="0">
                            <a:solidFill>
                              <a:srgbClr val="203864"/>
                            </a:solidFill>
                            <a:latin typeface="Cambria Math" panose="02040503050406030204" pitchFamily="18" charset="0"/>
                            <a:cs typeface="Cambria Math" panose="02040503050406030204" pitchFamily="18" charset="0"/>
                          </a:rPr>
                          <m:t>𝜀</m:t>
                        </m:r>
                      </m:den>
                    </m:f>
                    <m:func>
                      <m:funcPr>
                        <m:ctrlPr>
                          <a:rPr lang="en-US" altLang="en-US" sz="4000" dirty="0">
                            <a:solidFill>
                              <a:srgbClr val="203864"/>
                            </a:solidFill>
                            <a:latin typeface="Cambria Math" panose="02040503050406030204" pitchFamily="18" charset="0"/>
                            <a:ea typeface="MS Mincho" panose="02020609040205080304" charset="-128"/>
                            <a:cs typeface="Cambria Math" panose="02040503050406030204" pitchFamily="18" charset="0"/>
                          </a:rPr>
                        </m:ctrlPr>
                      </m:funcPr>
                      <m:fName>
                        <m:r>
                          <m:rPr>
                            <m:sty m:val="p"/>
                          </m:rPr>
                          <a:rPr lang="en-US" altLang="en-US" sz="4000" dirty="0">
                            <a:solidFill>
                              <a:srgbClr val="203864"/>
                            </a:solidFill>
                            <a:latin typeface="Cambria Math" panose="02040503050406030204" pitchFamily="18" charset="0"/>
                            <a:ea typeface="MS Mincho" panose="02020609040205080304" charset="-128"/>
                            <a:cs typeface="Cambria Math" panose="02040503050406030204" pitchFamily="18" charset="0"/>
                          </a:rPr>
                          <m:t>log</m:t>
                        </m:r>
                      </m:fName>
                      <m:e>
                        <m:r>
                          <a:rPr lang="en-US" sz="4000" i="1" dirty="0">
                            <a:solidFill>
                              <a:srgbClr val="203864"/>
                            </a:solidFill>
                            <a:latin typeface="Cambria Math" panose="02040503050406030204" pitchFamily="18" charset="0"/>
                            <a:cs typeface="Cambria Math" panose="02040503050406030204" pitchFamily="18" charset="0"/>
                          </a:rPr>
                          <m:t>|</m:t>
                        </m:r>
                        <m:r>
                          <a:rPr lang="en-US" sz="4000" i="1" dirty="0">
                            <a:solidFill>
                              <a:srgbClr val="203864"/>
                            </a:solidFill>
                            <a:latin typeface="Cambria Math" panose="02040503050406030204" pitchFamily="18" charset="0"/>
                            <a:cs typeface="Cambria Math" panose="02040503050406030204" pitchFamily="18" charset="0"/>
                          </a:rPr>
                          <m:t>𝑋</m:t>
                        </m:r>
                        <m:r>
                          <a:rPr lang="en-US" sz="4000" i="1" dirty="0">
                            <a:solidFill>
                              <a:srgbClr val="203864"/>
                            </a:solidFill>
                            <a:latin typeface="Cambria Math" panose="02040503050406030204" pitchFamily="18" charset="0"/>
                            <a:cs typeface="Cambria Math" panose="02040503050406030204" pitchFamily="18" charset="0"/>
                          </a:rPr>
                          <m:t>|</m:t>
                        </m:r>
                      </m:e>
                    </m:func>
                  </m:oMath>
                </a14:m>
                <a:r>
                  <a:rPr lang="en-US" sz="4000" dirty="0">
                    <a:solidFill>
                      <a:srgbClr val="203864"/>
                    </a:solidFill>
                    <a:sym typeface="+mn-ea"/>
                  </a:rPr>
                  <a:t>) for any entry</a:t>
                </a:r>
                <a:endParaRPr lang="en-US" sz="4000" dirty="0">
                  <a:solidFill>
                    <a:srgbClr val="203864"/>
                  </a:solidFill>
                  <a:sym typeface="+mn-ea"/>
                </a:endParaRPr>
              </a:p>
              <a:p>
                <a:pPr>
                  <a:buFont typeface="Arial" panose="020B0604020202020204" pitchFamily="34" charset="0"/>
                </a:pPr>
                <a:r>
                  <a:rPr lang="en-US" altLang="ja-JP" sz="4000" b="1" dirty="0">
                    <a:sym typeface="+mn-ea"/>
                  </a:rPr>
                  <a:t>Comparison with Stability-based Histogram </a:t>
                </a:r>
                <a:r>
                  <a:rPr lang="en-US" altLang="zh-CN" sz="3200" noProof="0" dirty="0">
                    <a:ln>
                      <a:noFill/>
                    </a:ln>
                    <a:solidFill>
                      <a:srgbClr val="4472C4">
                        <a:lumMod val="50000"/>
                      </a:srgbClr>
                    </a:solidFill>
                    <a:effectLst/>
                    <a:uLnTx/>
                    <a:uFillTx/>
                    <a:latin typeface="Calibri" panose="020F0502020204030204"/>
                    <a:sym typeface="+mn-ea"/>
                  </a:rPr>
                  <a:t>[Balcer and Vadhan ’19]</a:t>
                </a:r>
                <a:endParaRPr lang="en-US" altLang="zh-CN" sz="3200" noProof="0" dirty="0">
                  <a:ln>
                    <a:noFill/>
                  </a:ln>
                  <a:solidFill>
                    <a:srgbClr val="4472C4">
                      <a:lumMod val="50000"/>
                    </a:srgbClr>
                  </a:solidFill>
                  <a:effectLst/>
                  <a:uLnTx/>
                  <a:uFillTx/>
                  <a:latin typeface="Calibri" panose="020F0502020204030204"/>
                  <a:sym typeface="+mn-ea"/>
                </a:endParaRPr>
              </a:p>
              <a:p>
                <a:pPr>
                  <a:buFont typeface="Arial" panose="020B0604020202020204" pitchFamily="34" charset="0"/>
                </a:pPr>
                <a:r>
                  <a:rPr lang="en-US" altLang="ja-JP" sz="4000" dirty="0">
                    <a:solidFill>
                      <a:srgbClr val="203864"/>
                    </a:solidFill>
                    <a:sym typeface="+mn-ea"/>
                  </a:rPr>
                  <a:t>- Both run in O(n) time</a:t>
                </a:r>
                <a:endParaRPr lang="en-US" altLang="ja-JP" sz="4000" dirty="0">
                  <a:solidFill>
                    <a:srgbClr val="203864"/>
                  </a:solidFill>
                  <a:sym typeface="+mn-ea"/>
                </a:endParaRPr>
              </a:p>
              <a:p>
                <a:pPr>
                  <a:buFont typeface="Arial" panose="020B0604020202020204" pitchFamily="34" charset="0"/>
                </a:pPr>
                <a:r>
                  <a:rPr lang="en-US" altLang="ja-JP" sz="4000" dirty="0">
                    <a:solidFill>
                      <a:srgbClr val="203864"/>
                    </a:solidFill>
                    <a:sym typeface="+mn-ea"/>
                  </a:rPr>
                  <a:t>- Our histogram achieves pure-DP with error O(</a:t>
                </a:r>
                <a14:m>
                  <m:oMath xmlns:m="http://schemas.openxmlformats.org/officeDocument/2006/math">
                    <m:f>
                      <m:fPr>
                        <m:ctrlP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ctrlPr>
                      </m:fPr>
                      <m:num>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1</m:t>
                        </m:r>
                      </m:num>
                      <m:den>
                        <m:r>
                          <a:rPr lang="en-US" sz="4000" i="1" dirty="0">
                            <a:solidFill>
                              <a:srgbClr val="203864"/>
                            </a:solidFill>
                            <a:latin typeface="Cambria Math" panose="02040503050406030204" pitchFamily="18" charset="0"/>
                            <a:cs typeface="Cambria Math" panose="02040503050406030204" pitchFamily="18" charset="0"/>
                          </a:rPr>
                          <m:t>𝜀</m:t>
                        </m:r>
                      </m:den>
                    </m:f>
                    <m:func>
                      <m:funcPr>
                        <m:ctrlPr>
                          <a:rPr lang="en-US" altLang="en-US" sz="4000" dirty="0">
                            <a:solidFill>
                              <a:srgbClr val="203864"/>
                            </a:solidFill>
                            <a:latin typeface="Cambria Math" panose="02040503050406030204" pitchFamily="18" charset="0"/>
                            <a:ea typeface="MS Mincho" panose="02020609040205080304" charset="-128"/>
                            <a:cs typeface="Cambria Math" panose="02040503050406030204" pitchFamily="18" charset="0"/>
                          </a:rPr>
                        </m:ctrlPr>
                      </m:funcPr>
                      <m:fName>
                        <m:r>
                          <m:rPr>
                            <m:sty m:val="p"/>
                          </m:rPr>
                          <a:rPr lang="en-US" altLang="en-US" sz="4000" dirty="0">
                            <a:solidFill>
                              <a:srgbClr val="203864"/>
                            </a:solidFill>
                            <a:latin typeface="Cambria Math" panose="02040503050406030204" pitchFamily="18" charset="0"/>
                            <a:ea typeface="MS Mincho" panose="02020609040205080304" charset="-128"/>
                            <a:cs typeface="Cambria Math" panose="02040503050406030204" pitchFamily="18" charset="0"/>
                          </a:rPr>
                          <m:t>log</m:t>
                        </m:r>
                      </m:fName>
                      <m:e>
                        <m:r>
                          <a:rPr lang="en-US" sz="4000" i="1" dirty="0">
                            <a:solidFill>
                              <a:srgbClr val="203864"/>
                            </a:solidFill>
                            <a:latin typeface="Cambria Math" panose="02040503050406030204" pitchFamily="18" charset="0"/>
                            <a:cs typeface="Cambria Math" panose="02040503050406030204" pitchFamily="18" charset="0"/>
                          </a:rPr>
                          <m:t>|</m:t>
                        </m:r>
                        <m:r>
                          <a:rPr lang="en-US" sz="4000" i="1" dirty="0">
                            <a:solidFill>
                              <a:srgbClr val="203864"/>
                            </a:solidFill>
                            <a:latin typeface="Cambria Math" panose="02040503050406030204" pitchFamily="18" charset="0"/>
                            <a:cs typeface="Cambria Math" panose="02040503050406030204" pitchFamily="18" charset="0"/>
                          </a:rPr>
                          <m:t>𝑋</m:t>
                        </m:r>
                        <m:r>
                          <a:rPr lang="en-US" sz="4000" i="1" dirty="0">
                            <a:solidFill>
                              <a:srgbClr val="203864"/>
                            </a:solidFill>
                            <a:latin typeface="Cambria Math" panose="02040503050406030204" pitchFamily="18" charset="0"/>
                            <a:cs typeface="Cambria Math" panose="02040503050406030204" pitchFamily="18" charset="0"/>
                          </a:rPr>
                          <m:t>|</m:t>
                        </m:r>
                      </m:e>
                    </m:func>
                  </m:oMath>
                </a14:m>
                <a:r>
                  <a:rPr lang="en-US" sz="4000" dirty="0">
                    <a:solidFill>
                      <a:srgbClr val="203864"/>
                    </a:solidFill>
                  </a:rPr>
                  <a:t>)</a:t>
                </a:r>
                <a:endParaRPr lang="en-US" sz="4000" dirty="0">
                  <a:solidFill>
                    <a:srgbClr val="203864"/>
                  </a:solidFill>
                </a:endParaRPr>
              </a:p>
              <a:p>
                <a:pPr>
                  <a:buFont typeface="Arial" panose="020B0604020202020204" pitchFamily="34" charset="0"/>
                </a:pPr>
                <a:r>
                  <a:rPr lang="en-US" sz="4000" dirty="0">
                    <a:solidFill>
                      <a:srgbClr val="203864"/>
                    </a:solidFill>
                  </a:rPr>
                  <a:t>- Existing work achieves approximate-DP with error O(</a:t>
                </a:r>
                <a14:m>
                  <m:oMath xmlns:m="http://schemas.openxmlformats.org/officeDocument/2006/math">
                    <m:f>
                      <m:fPr>
                        <m:ctrlP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ctrlPr>
                      </m:fPr>
                      <m:num>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1</m:t>
                        </m:r>
                      </m:num>
                      <m:den>
                        <m:r>
                          <a:rPr lang="en-US" sz="4000" i="1" dirty="0">
                            <a:solidFill>
                              <a:srgbClr val="203864"/>
                            </a:solidFill>
                            <a:latin typeface="Cambria Math" panose="02040503050406030204" pitchFamily="18" charset="0"/>
                            <a:cs typeface="Cambria Math" panose="02040503050406030204" pitchFamily="18" charset="0"/>
                          </a:rPr>
                          <m:t>𝜀</m:t>
                        </m:r>
                      </m:den>
                    </m:f>
                    <m:func>
                      <m:funcPr>
                        <m:ctrlPr>
                          <a:rPr lang="en-US" altLang="en-US" sz="4000" dirty="0">
                            <a:solidFill>
                              <a:srgbClr val="203864"/>
                            </a:solidFill>
                            <a:latin typeface="Cambria Math" panose="02040503050406030204" pitchFamily="18" charset="0"/>
                            <a:ea typeface="MS Mincho" panose="02020609040205080304" charset="-128"/>
                            <a:cs typeface="Cambria Math" panose="02040503050406030204" pitchFamily="18" charset="0"/>
                          </a:rPr>
                        </m:ctrlPr>
                      </m:funcPr>
                      <m:fName>
                        <m:r>
                          <m:rPr>
                            <m:sty m:val="p"/>
                          </m:rPr>
                          <a:rPr lang="en-US" altLang="en-US" sz="4000" dirty="0">
                            <a:solidFill>
                              <a:srgbClr val="203864"/>
                            </a:solidFill>
                            <a:latin typeface="Cambria Math" panose="02040503050406030204" pitchFamily="18" charset="0"/>
                            <a:ea typeface="MS Mincho" panose="02020609040205080304" charset="-128"/>
                            <a:cs typeface="Cambria Math" panose="02040503050406030204" pitchFamily="18" charset="0"/>
                          </a:rPr>
                          <m:t>log</m:t>
                        </m:r>
                      </m:fName>
                      <m:e>
                        <m:f>
                          <m:fPr>
                            <m:ctrlP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ctrlPr>
                          </m:fPr>
                          <m:num>
                            <m:r>
                              <a:rPr lang="en-US" altLang="en-US" sz="4000" i="1" dirty="0">
                                <a:solidFill>
                                  <a:srgbClr val="203864"/>
                                </a:solidFill>
                                <a:latin typeface="Cambria Math" panose="02040503050406030204" pitchFamily="18" charset="0"/>
                                <a:ea typeface="MS Mincho" panose="02020609040205080304" charset="-128"/>
                                <a:cs typeface="Cambria Math" panose="02040503050406030204" pitchFamily="18" charset="0"/>
                              </a:rPr>
                              <m:t>1</m:t>
                            </m:r>
                          </m:num>
                          <m:den>
                            <m:r>
                              <a:rPr lang="en-US" sz="4000" i="1" dirty="0">
                                <a:latin typeface="Cambria Math" panose="02040503050406030204" pitchFamily="18" charset="0"/>
                                <a:cs typeface="Cambria Math" panose="02040503050406030204" pitchFamily="18" charset="0"/>
                              </a:rPr>
                              <m:t>𝛿</m:t>
                            </m:r>
                          </m:den>
                        </m:f>
                      </m:e>
                    </m:func>
                  </m:oMath>
                </a14:m>
                <a:r>
                  <a:rPr lang="en-US" sz="4000" dirty="0">
                    <a:solidFill>
                      <a:srgbClr val="203864"/>
                    </a:solidFill>
                  </a:rPr>
                  <a:t>)</a:t>
                </a:r>
                <a:endParaRPr lang="en-US" sz="4000" dirty="0">
                  <a:solidFill>
                    <a:srgbClr val="203864"/>
                  </a:solidFill>
                  <a:latin typeface="Times New Roman" panose="02020603050405020304" pitchFamily="18" charset="0"/>
                  <a:cs typeface="Times New Roman" panose="02020603050405020304" pitchFamily="18" charset="0"/>
                </a:endParaRPr>
              </a:p>
            </p:txBody>
          </p:sp>
        </mc:Choice>
        <mc:Fallback>
          <p:sp>
            <p:nvSpPr>
              <p:cNvPr id="26" name="Text Placeholder 333"/>
              <p:cNvSpPr txBox="1">
                <a:spLocks noRot="1" noChangeAspect="1" noMove="1" noResize="1" noEditPoints="1" noAdjustHandles="1" noChangeArrowheads="1" noChangeShapeType="1" noTextEdit="1"/>
              </p:cNvSpPr>
              <p:nvPr/>
            </p:nvSpPr>
            <p:spPr>
              <a:xfrm>
                <a:off x="15342235" y="20050125"/>
                <a:ext cx="14298930" cy="12654280"/>
              </a:xfrm>
              <a:prstGeom prst="rect">
                <a:avLst/>
              </a:prstGeom>
              <a:blipFill rotWithShape="1">
                <a:blip r:embed="rId18"/>
                <a:stretch>
                  <a:fillRect/>
                </a:stretch>
              </a:blipFill>
            </p:spPr>
            <p:txBody>
              <a:bodyPr/>
              <a:lstStyle/>
              <a:p>
                <a:r>
                  <a:rPr lang="zh-CN" altLang="en-US">
                    <a:noFill/>
                  </a:rPr>
                  <a:t> </a:t>
                </a:r>
              </a:p>
            </p:txBody>
          </p:sp>
        </mc:Fallback>
      </mc:AlternateContent>
      <p:pic>
        <p:nvPicPr>
          <p:cNvPr id="33" name="图片 32"/>
          <p:cNvPicPr>
            <a:picLocks noChangeAspect="1"/>
          </p:cNvPicPr>
          <p:nvPr/>
        </p:nvPicPr>
        <p:blipFill>
          <a:blip r:embed="rId19"/>
          <a:stretch>
            <a:fillRect/>
          </a:stretch>
        </p:blipFill>
        <p:spPr>
          <a:xfrm>
            <a:off x="21857970" y="34799905"/>
            <a:ext cx="7284720" cy="5316220"/>
          </a:xfrm>
          <a:prstGeom prst="rect">
            <a:avLst/>
          </a:prstGeom>
        </p:spPr>
      </p:pic>
      <p:pic>
        <p:nvPicPr>
          <p:cNvPr id="41" name="图片 40" descr="dp_dbscan_1.0_pts"/>
          <p:cNvPicPr>
            <a:picLocks noChangeAspect="1"/>
          </p:cNvPicPr>
          <p:nvPr/>
        </p:nvPicPr>
        <p:blipFill>
          <a:blip r:embed="rId20"/>
          <a:stretch>
            <a:fillRect/>
          </a:stretch>
        </p:blipFill>
        <p:spPr>
          <a:xfrm>
            <a:off x="15643860" y="33537525"/>
            <a:ext cx="5784215" cy="3471545"/>
          </a:xfrm>
          <a:prstGeom prst="rect">
            <a:avLst/>
          </a:prstGeom>
        </p:spPr>
      </p:pic>
      <p:pic>
        <p:nvPicPr>
          <p:cNvPr id="43" name="图片 42" descr="kmeans_6"/>
          <p:cNvPicPr>
            <a:picLocks noChangeAspect="1"/>
          </p:cNvPicPr>
          <p:nvPr/>
        </p:nvPicPr>
        <p:blipFill>
          <a:blip r:embed="rId21"/>
          <a:stretch>
            <a:fillRect/>
          </a:stretch>
        </p:blipFill>
        <p:spPr>
          <a:xfrm>
            <a:off x="15643860" y="37499290"/>
            <a:ext cx="5817870" cy="3491230"/>
          </a:xfrm>
          <a:prstGeom prst="rect">
            <a:avLst/>
          </a:prstGeom>
        </p:spPr>
      </p:pic>
      <p:sp>
        <p:nvSpPr>
          <p:cNvPr id="44" name="文本框 43"/>
          <p:cNvSpPr txBox="1"/>
          <p:nvPr/>
        </p:nvSpPr>
        <p:spPr>
          <a:xfrm>
            <a:off x="17322800" y="36977320"/>
            <a:ext cx="2374900" cy="521970"/>
          </a:xfrm>
          <a:prstGeom prst="rect">
            <a:avLst/>
          </a:prstGeom>
          <a:noFill/>
        </p:spPr>
        <p:txBody>
          <a:bodyPr wrap="square" rtlCol="0">
            <a:spAutoFit/>
          </a:bodyPr>
          <a:p>
            <a:r>
              <a:rPr lang="en-US" altLang="zh-CN" sz="2800" dirty="0">
                <a:latin typeface="Times New Roman" panose="02020603050405020304" pitchFamily="18" charset="0"/>
                <a:cs typeface="Times New Roman" panose="02020603050405020304" pitchFamily="18" charset="0"/>
              </a:rPr>
              <a:t>DP-DBSCAN</a:t>
            </a:r>
            <a:endParaRPr lang="en-US" altLang="zh-CN" sz="2800" dirty="0">
              <a:latin typeface="Times New Roman" panose="02020603050405020304" pitchFamily="18" charset="0"/>
              <a:cs typeface="Times New Roman" panose="02020603050405020304" pitchFamily="18" charset="0"/>
            </a:endParaRPr>
          </a:p>
        </p:txBody>
      </p:sp>
      <p:sp>
        <p:nvSpPr>
          <p:cNvPr id="45" name="文本框 44"/>
          <p:cNvSpPr txBox="1"/>
          <p:nvPr/>
        </p:nvSpPr>
        <p:spPr>
          <a:xfrm>
            <a:off x="17458055" y="40939085"/>
            <a:ext cx="2374900" cy="521970"/>
          </a:xfrm>
          <a:prstGeom prst="rect">
            <a:avLst/>
          </a:prstGeom>
          <a:noFill/>
        </p:spPr>
        <p:txBody>
          <a:bodyPr wrap="square" rtlCol="0">
            <a:spAutoFit/>
          </a:bodyPr>
          <a:p>
            <a:r>
              <a:rPr lang="en-US" altLang="zh-CN" sz="2800" dirty="0">
                <a:latin typeface="Times New Roman" panose="02020603050405020304" pitchFamily="18" charset="0"/>
                <a:cs typeface="Times New Roman" panose="02020603050405020304" pitchFamily="18" charset="0"/>
              </a:rPr>
              <a:t>DP-KMeans</a:t>
            </a:r>
            <a:endParaRPr lang="en-US" altLang="zh-CN" sz="2800"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22"/>
          <a:stretch>
            <a:fillRect/>
          </a:stretch>
        </p:blipFill>
        <p:spPr>
          <a:xfrm>
            <a:off x="27209750" y="3375660"/>
            <a:ext cx="1932940" cy="1946910"/>
          </a:xfrm>
          <a:prstGeom prst="rect">
            <a:avLst/>
          </a:prstGeom>
        </p:spPr>
      </p:pic>
    </p:spTree>
  </p:cSld>
  <p:clrMapOvr>
    <a:masterClrMapping/>
  </p:clrMapOvr>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PosterPresentations.com-100CMx140CM</Template>
  <TotalTime>0</TotalTime>
  <Words>2479</Words>
  <Application>WPS 演示</Application>
  <PresentationFormat>Custom</PresentationFormat>
  <Paragraphs>98</Paragraphs>
  <Slides>1</Slides>
  <Notes>1</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4</vt:i4>
      </vt:variant>
      <vt:variant>
        <vt:lpstr>幻灯片标题</vt:lpstr>
      </vt:variant>
      <vt:variant>
        <vt:i4>1</vt:i4>
      </vt:variant>
    </vt:vector>
  </HeadingPairs>
  <TitlesOfParts>
    <vt:vector size="18" baseType="lpstr">
      <vt:lpstr>Arial</vt:lpstr>
      <vt:lpstr>宋体</vt:lpstr>
      <vt:lpstr>Wingdings</vt:lpstr>
      <vt:lpstr>Times New Roman</vt:lpstr>
      <vt:lpstr>Trebuchet MS</vt:lpstr>
      <vt:lpstr>Cambria Math</vt:lpstr>
      <vt:lpstr>Calibri</vt:lpstr>
      <vt:lpstr>MS Mincho</vt:lpstr>
      <vt:lpstr>微软雅黑</vt:lpstr>
      <vt:lpstr>Arial Unicode MS</vt:lpstr>
      <vt:lpstr>MS PGothic</vt:lpstr>
      <vt:lpstr>PosterPresentations.com-100CMx140CM</vt:lpstr>
      <vt:lpstr>Classic - Wide Center</vt:lpstr>
      <vt:lpstr>Photoshop.Image.13</vt:lpstr>
      <vt:lpstr>Photoshop.Image.13</vt:lpstr>
      <vt:lpstr>Photoshop.Image.13</vt:lpstr>
      <vt:lpstr>Photoshop.Image.13</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Yuan Qiu</dc:creator>
  <dc:description>This template is the property of PosterPresentations.com. Call us if you need help with this poster template.
1-866-649-3004           
 (c)PosterPresentations.com</dc:description>
  <cp:lastModifiedBy>远妈</cp:lastModifiedBy>
  <cp:revision>72</cp:revision>
  <dcterms:created xsi:type="dcterms:W3CDTF">2012-02-10T00:21:00Z</dcterms:created>
  <dcterms:modified xsi:type="dcterms:W3CDTF">2025-06-11T05:36:13Z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8CDCA0183C504351A19BEE7956EEA6B5_12</vt:lpwstr>
  </property>
  <property fmtid="{D5CDD505-2E9C-101B-9397-08002B2CF9AE}" pid="3" name="KSOProductBuildVer">
    <vt:lpwstr>2052-12.1.0.21541</vt:lpwstr>
  </property>
</Properties>
</file>