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DB6445-2B00-F94C-ACA4-93EAF258A048}" v="397" dt="2025-05-23T10:08:54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6"/>
    <p:restoredTop sz="94719"/>
  </p:normalViewPr>
  <p:slideViewPr>
    <p:cSldViewPr snapToGrid="0">
      <p:cViewPr>
        <p:scale>
          <a:sx n="43" d="100"/>
          <a:sy n="43" d="100"/>
        </p:scale>
        <p:origin x="3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38CC5-1CF7-C841-AA21-EC8E69A415EB}" type="datetimeFigureOut">
              <a:rPr kumimoji="1" lang="zh-CN" altLang="en-US" smtClean="0"/>
              <a:t>2025/6/6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4715B-672E-5B41-816D-AAE42007F6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9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4715B-672E-5B41-816D-AAE42007F6F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075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EB46-F458-4E4C-A680-3ECBAA2999E9}" type="datetimeFigureOut">
              <a:rPr kumimoji="1" lang="zh-CN" altLang="en-US" smtClean="0"/>
              <a:t>2025/6/6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9D33B-1FD8-0C47-933C-2CCE68E779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953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EB46-F458-4E4C-A680-3ECBAA2999E9}" type="datetimeFigureOut">
              <a:rPr kumimoji="1" lang="zh-CN" altLang="en-US" smtClean="0"/>
              <a:t>2025/6/6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9D33B-1FD8-0C47-933C-2CCE68E779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225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EB46-F458-4E4C-A680-3ECBAA2999E9}" type="datetimeFigureOut">
              <a:rPr kumimoji="1" lang="zh-CN" altLang="en-US" smtClean="0"/>
              <a:t>2025/6/6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9D33B-1FD8-0C47-933C-2CCE68E779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302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EB46-F458-4E4C-A680-3ECBAA2999E9}" type="datetimeFigureOut">
              <a:rPr kumimoji="1" lang="zh-CN" altLang="en-US" smtClean="0"/>
              <a:t>2025/6/6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9D33B-1FD8-0C47-933C-2CCE68E779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71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>
                    <a:tint val="82000"/>
                  </a:schemeClr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82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82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EB46-F458-4E4C-A680-3ECBAA2999E9}" type="datetimeFigureOut">
              <a:rPr kumimoji="1" lang="zh-CN" altLang="en-US" smtClean="0"/>
              <a:t>2025/6/6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9D33B-1FD8-0C47-933C-2CCE68E779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923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EB46-F458-4E4C-A680-3ECBAA2999E9}" type="datetimeFigureOut">
              <a:rPr kumimoji="1" lang="zh-CN" altLang="en-US" smtClean="0"/>
              <a:t>2025/6/6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9D33B-1FD8-0C47-933C-2CCE68E779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61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EB46-F458-4E4C-A680-3ECBAA2999E9}" type="datetimeFigureOut">
              <a:rPr kumimoji="1" lang="zh-CN" altLang="en-US" smtClean="0"/>
              <a:t>2025/6/6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9D33B-1FD8-0C47-933C-2CCE68E779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245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EB46-F458-4E4C-A680-3ECBAA2999E9}" type="datetimeFigureOut">
              <a:rPr kumimoji="1" lang="zh-CN" altLang="en-US" smtClean="0"/>
              <a:t>2025/6/6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9D33B-1FD8-0C47-933C-2CCE68E779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373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EB46-F458-4E4C-A680-3ECBAA2999E9}" type="datetimeFigureOut">
              <a:rPr kumimoji="1" lang="zh-CN" altLang="en-US" smtClean="0"/>
              <a:t>2025/6/6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9D33B-1FD8-0C47-933C-2CCE68E779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202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EB46-F458-4E4C-A680-3ECBAA2999E9}" type="datetimeFigureOut">
              <a:rPr kumimoji="1" lang="zh-CN" altLang="en-US" smtClean="0"/>
              <a:t>2025/6/6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9D33B-1FD8-0C47-933C-2CCE68E779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390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EB46-F458-4E4C-A680-3ECBAA2999E9}" type="datetimeFigureOut">
              <a:rPr kumimoji="1" lang="zh-CN" altLang="en-US" smtClean="0"/>
              <a:t>2025/6/6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9D33B-1FD8-0C47-933C-2CCE68E779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588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31EB46-F458-4E4C-A680-3ECBAA2999E9}" type="datetimeFigureOut">
              <a:rPr kumimoji="1" lang="zh-CN" altLang="en-US" smtClean="0"/>
              <a:t>2025/6/6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59D33B-1FD8-0C47-933C-2CCE68E779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460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8F23FD2-7636-E2AB-D15C-27431D81E404}"/>
              </a:ext>
            </a:extLst>
          </p:cNvPr>
          <p:cNvSpPr/>
          <p:nvPr/>
        </p:nvSpPr>
        <p:spPr>
          <a:xfrm>
            <a:off x="603688" y="5501676"/>
            <a:ext cx="14369742" cy="358184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4" name="图片 10">
            <a:extLst>
              <a:ext uri="{FF2B5EF4-FFF2-40B4-BE49-F238E27FC236}">
                <a16:creationId xmlns:a16="http://schemas.microsoft.com/office/drawing/2014/main" id="{8C6B007D-BAA8-22B9-2633-0B701DE9C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88" y="389376"/>
            <a:ext cx="8884404" cy="1398820"/>
          </a:xfrm>
          <a:prstGeom prst="rect">
            <a:avLst/>
          </a:prstGeom>
        </p:spPr>
      </p:pic>
      <p:sp>
        <p:nvSpPr>
          <p:cNvPr id="5" name="object 17">
            <a:extLst>
              <a:ext uri="{FF2B5EF4-FFF2-40B4-BE49-F238E27FC236}">
                <a16:creationId xmlns:a16="http://schemas.microsoft.com/office/drawing/2014/main" id="{0044A3C1-AAF5-58CD-EC85-2FB9E3D6216F}"/>
              </a:ext>
            </a:extLst>
          </p:cNvPr>
          <p:cNvSpPr txBox="1"/>
          <p:nvPr/>
        </p:nvSpPr>
        <p:spPr>
          <a:xfrm>
            <a:off x="5045891" y="1483656"/>
            <a:ext cx="20183431" cy="3327794"/>
          </a:xfrm>
          <a:prstGeom prst="rect">
            <a:avLst/>
          </a:prstGeom>
        </p:spPr>
        <p:txBody>
          <a:bodyPr vert="horz" wrap="square" lIns="0" tIns="457668" rIns="0" bIns="0" rtlCol="0">
            <a:spAutoFit/>
          </a:bodyPr>
          <a:lstStyle/>
          <a:p>
            <a:pPr algn="ctr">
              <a:spcBef>
                <a:spcPts val="3605"/>
              </a:spcBef>
            </a:pPr>
            <a:r>
              <a:rPr lang="en-US" sz="6610" b="1" spc="-69" dirty="0">
                <a:latin typeface="Calibri"/>
                <a:cs typeface="Calibri"/>
              </a:rPr>
              <a:t>Personalized Truncation for Personalized Privacy</a:t>
            </a:r>
          </a:p>
          <a:p>
            <a:pPr algn="ctr">
              <a:spcBef>
                <a:spcPts val="3605"/>
              </a:spcBef>
            </a:pPr>
            <a:r>
              <a:rPr lang="en-US" sz="4404" spc="-93" dirty="0">
                <a:latin typeface="Calibri"/>
                <a:cs typeface="Calibri"/>
              </a:rPr>
              <a:t>Dajun Sun, Wei Dong, Yuan</a:t>
            </a:r>
            <a:r>
              <a:rPr lang="zh-CN" altLang="en-US" sz="4404" spc="-93" dirty="0">
                <a:latin typeface="Calibri"/>
                <a:cs typeface="Calibri"/>
              </a:rPr>
              <a:t> </a:t>
            </a:r>
            <a:r>
              <a:rPr lang="en-US" altLang="zh-CN" sz="4404" spc="-93" dirty="0">
                <a:latin typeface="Calibri"/>
                <a:cs typeface="Calibri"/>
              </a:rPr>
              <a:t>Qiu,</a:t>
            </a:r>
            <a:r>
              <a:rPr lang="zh-CN" altLang="en-US" sz="4404" spc="-93" dirty="0">
                <a:latin typeface="Calibri"/>
                <a:cs typeface="Calibri"/>
              </a:rPr>
              <a:t> </a:t>
            </a:r>
            <a:r>
              <a:rPr lang="en-US" sz="4404" spc="-93" dirty="0">
                <a:latin typeface="Calibri"/>
                <a:cs typeface="Calibri"/>
              </a:rPr>
              <a:t>Ke Yi</a:t>
            </a:r>
          </a:p>
          <a:p>
            <a:pPr algn="ctr">
              <a:spcBef>
                <a:spcPts val="2036"/>
              </a:spcBef>
            </a:pPr>
            <a:r>
              <a:rPr lang="en-GB" altLang="zh-CN" sz="2941" dirty="0">
                <a:latin typeface="Calibri" panose="020F0502020204030204" pitchFamily="34" charset="0"/>
                <a:cs typeface="Calibri" panose="020F0502020204030204" pitchFamily="34" charset="0"/>
              </a:rPr>
              <a:t>Hong Kong University of Science and Technology</a:t>
            </a:r>
            <a:endParaRPr sz="2941" dirty="0">
              <a:latin typeface="Calibri"/>
              <a:cs typeface="Calibri"/>
            </a:endParaRPr>
          </a:p>
        </p:txBody>
      </p:sp>
      <p:sp>
        <p:nvSpPr>
          <p:cNvPr id="8" name="文本框 1">
            <a:extLst>
              <a:ext uri="{FF2B5EF4-FFF2-40B4-BE49-F238E27FC236}">
                <a16:creationId xmlns:a16="http://schemas.microsoft.com/office/drawing/2014/main" id="{81D23481-2CA8-B7A7-85B0-7D60A5C1CCC5}"/>
              </a:ext>
            </a:extLst>
          </p:cNvPr>
          <p:cNvSpPr txBox="1"/>
          <p:nvPr/>
        </p:nvSpPr>
        <p:spPr>
          <a:xfrm>
            <a:off x="603688" y="5501677"/>
            <a:ext cx="14369742" cy="666657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732" dirty="0">
                <a:solidFill>
                  <a:schemeClr val="bg1"/>
                </a:solidFill>
                <a:latin typeface="Century Gothic" panose="020B0502020202020204" pitchFamily="34" charset="0"/>
              </a:rPr>
              <a:t>Personalized</a:t>
            </a:r>
            <a:r>
              <a:rPr kumimoji="1" lang="zh-CN" altLang="en-US" sz="3732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kumimoji="1" lang="en-US" altLang="zh-CN" sz="3732" dirty="0">
                <a:solidFill>
                  <a:schemeClr val="bg1"/>
                </a:solidFill>
                <a:latin typeface="Century Gothic" panose="020B0502020202020204" pitchFamily="34" charset="0"/>
              </a:rPr>
              <a:t>Differential</a:t>
            </a:r>
            <a:r>
              <a:rPr kumimoji="1" lang="zh-CN" altLang="en-US" sz="3732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kumimoji="1" lang="en-US" altLang="zh-CN" sz="3732" dirty="0">
                <a:solidFill>
                  <a:schemeClr val="bg1"/>
                </a:solidFill>
                <a:latin typeface="Century Gothic" panose="020B0502020202020204" pitchFamily="34" charset="0"/>
              </a:rPr>
              <a:t>Privacy(PDP) Basics</a:t>
            </a:r>
            <a:endParaRPr kumimoji="1" lang="zh-CN" altLang="en-US" sz="3732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内容占位符 2">
                <a:extLst>
                  <a:ext uri="{FF2B5EF4-FFF2-40B4-BE49-F238E27FC236}">
                    <a16:creationId xmlns:a16="http://schemas.microsoft.com/office/drawing/2014/main" id="{34FB7DC6-DEA6-338D-62CD-E887C1A9B37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843097" y="6533312"/>
                <a:ext cx="12077218" cy="43434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80000"/>
                  <a:buFont typeface="Calibri" panose="020F050202020403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Arial" panose="020B0604020202020204" pitchFamily="34" charset="0"/>
                  <a:buChar char="•"/>
                  <a:defRPr sz="1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Clr>
                    <a:srgbClr val="0200BE"/>
                  </a:buClr>
                </a:pPr>
                <a:r>
                  <a:rPr kumimoji="1" lang="en-US" altLang="zh-CN" sz="2800" kern="0" dirty="0"/>
                  <a:t>Personalized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Differential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Privacy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(PDP)</a:t>
                </a:r>
                <a:r>
                  <a:rPr kumimoji="1" lang="en-US" altLang="zh-CN" sz="2800" kern="0" baseline="-25000" dirty="0"/>
                  <a:t>[Jorgensen</a:t>
                </a:r>
                <a:r>
                  <a:rPr kumimoji="1" lang="zh-CN" altLang="en-US" sz="2800" kern="0" baseline="-25000" dirty="0"/>
                  <a:t> </a:t>
                </a:r>
                <a:r>
                  <a:rPr kumimoji="1" lang="en-US" altLang="zh-CN" sz="2800" kern="0" baseline="-25000" dirty="0"/>
                  <a:t>et</a:t>
                </a:r>
                <a:r>
                  <a:rPr kumimoji="1" lang="zh-CN" altLang="en-US" sz="2800" kern="0" baseline="-25000" dirty="0"/>
                  <a:t> </a:t>
                </a:r>
                <a:r>
                  <a:rPr kumimoji="1" lang="en-US" altLang="zh-CN" sz="2800" kern="0" baseline="-25000" dirty="0"/>
                  <a:t>al.</a:t>
                </a:r>
                <a:r>
                  <a:rPr kumimoji="1" lang="zh-CN" altLang="en-US" sz="2800" kern="0" baseline="-25000" dirty="0"/>
                  <a:t> </a:t>
                </a:r>
                <a:r>
                  <a:rPr kumimoji="1" lang="en-US" altLang="zh-CN" sz="2800" kern="0" baseline="-25000" dirty="0"/>
                  <a:t>2015]</a:t>
                </a:r>
                <a:endPara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lvl="1" defTabSz="914400">
                  <a:buClr>
                    <a:srgbClr val="0000BE"/>
                  </a:buClr>
                  <a:defRPr/>
                </a:pPr>
                <a:r>
                  <a:rPr kumimoji="1" lang="en-US" altLang="zh-CN" sz="2800" kern="0" dirty="0">
                    <a:solidFill>
                      <a:srgbClr val="000000"/>
                    </a:solidFill>
                  </a:rPr>
                  <a:t>For any</a:t>
                </a:r>
                <a:r>
                  <a:rPr kumimoji="1" lang="zh-CN" altLang="en-US" sz="2800" kern="0" dirty="0">
                    <a:solidFill>
                      <a:srgbClr val="000000"/>
                    </a:solidFill>
                  </a:rPr>
                  <a:t> </a:t>
                </a:r>
                <a:r>
                  <a:rPr kumimoji="1" lang="en-US" altLang="zh-CN" sz="2800" kern="0" dirty="0">
                    <a:solidFill>
                      <a:srgbClr val="000000"/>
                    </a:solidFill>
                  </a:rPr>
                  <a:t>pair</a:t>
                </a:r>
                <a:r>
                  <a:rPr kumimoji="1" lang="zh-CN" altLang="en-US" sz="2800" kern="0" dirty="0">
                    <a:solidFill>
                      <a:srgbClr val="000000"/>
                    </a:solidFill>
                  </a:rPr>
                  <a:t> </a:t>
                </a:r>
                <a:r>
                  <a:rPr kumimoji="1" lang="en-US" altLang="zh-CN" sz="2800" kern="0" dirty="0">
                    <a:solidFill>
                      <a:srgbClr val="000000"/>
                    </a:solidFill>
                  </a:rPr>
                  <a:t>of</a:t>
                </a:r>
                <a:r>
                  <a:rPr kumimoji="1" lang="zh-CN" altLang="en-US" sz="2800" kern="0" dirty="0">
                    <a:solidFill>
                      <a:srgbClr val="000000"/>
                    </a:solidFill>
                  </a:rPr>
                  <a:t> </a:t>
                </a:r>
                <a:r>
                  <a:rPr kumimoji="1" lang="en-US" altLang="zh-CN" sz="2800" kern="0" dirty="0">
                    <a:solidFill>
                      <a:srgbClr val="000000"/>
                    </a:solidFill>
                  </a:rPr>
                  <a:t>database instances </a:t>
                </a:r>
                <a14:m>
                  <m:oMath xmlns:m="http://schemas.openxmlformats.org/officeDocument/2006/math">
                    <m:r>
                      <a:rPr kumimoji="1" lang="en-US" altLang="zh-CN" sz="2800" b="1" i="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𝐈</m:t>
                    </m:r>
                    <m:r>
                      <a:rPr kumimoji="1" lang="en-US" altLang="zh-CN" sz="2800" b="1" i="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800" b="1" i="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800" b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𝐈</m:t>
                    </m:r>
                    <m:r>
                      <a:rPr kumimoji="1" lang="en-US" altLang="zh-CN" sz="28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zh-CN" sz="2800" kern="0" dirty="0">
                    <a:solidFill>
                      <a:srgbClr val="000000"/>
                    </a:solidFill>
                  </a:rPr>
                  <a:t>, they are neighbors</a:t>
                </a:r>
                <a:r>
                  <a:rPr kumimoji="1" lang="zh-CN" altLang="en-US" sz="2800" kern="0" dirty="0">
                    <a:solidFill>
                      <a:srgbClr val="000000"/>
                    </a:solidFill>
                  </a:rPr>
                  <a:t> </a:t>
                </a:r>
                <a:r>
                  <a:rPr kumimoji="1" lang="en-US" altLang="zh-CN" sz="2800" kern="0" dirty="0">
                    <a:solidFill>
                      <a:srgbClr val="000000"/>
                    </a:solidFill>
                  </a:rPr>
                  <a:t>on</a:t>
                </a:r>
                <a:r>
                  <a:rPr kumimoji="1" lang="zh-CN" altLang="en-US" sz="2800" kern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en-US" altLang="zh-CN" sz="2800" kern="0" dirty="0">
                    <a:solidFill>
                      <a:srgbClr val="00000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kumimoji="1" lang="en-US" altLang="zh-CN" sz="2800" b="1" kern="0">
                        <a:latin typeface="Cambria Math" panose="02040503050406030204" pitchFamily="18" charset="0"/>
                      </a:rPr>
                      <m:t>𝐈</m:t>
                    </m:r>
                    <m:sSub>
                      <m:sSubPr>
                        <m:ctrlPr>
                          <a:rPr kumimoji="1" lang="en-US" altLang="zh-CN" sz="28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∼</m:t>
                        </m:r>
                      </m:e>
                      <m:sub>
                        <m:r>
                          <a:rPr kumimoji="1" lang="en-US" altLang="zh-CN" sz="2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  <m:sSup>
                      <m:sSupPr>
                        <m:ctrlPr>
                          <a:rPr kumimoji="1" lang="en-US" altLang="zh-CN" sz="2800" b="1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b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p>
                        <m:r>
                          <a:rPr kumimoji="1" lang="en-US" altLang="zh-CN" sz="28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en-US" altLang="zh-CN" sz="2800" kern="0" dirty="0">
                    <a:solidFill>
                      <a:srgbClr val="000000"/>
                    </a:solidFill>
                  </a:rPr>
                  <a:t>)</a:t>
                </a:r>
                <a:r>
                  <a:rPr kumimoji="1" lang="zh-CN" altLang="en-US" sz="2800" kern="0" dirty="0">
                    <a:solidFill>
                      <a:srgbClr val="000000"/>
                    </a:solidFill>
                  </a:rPr>
                  <a:t> </a:t>
                </a:r>
                <a:r>
                  <a:rPr kumimoji="1" lang="en-US" altLang="zh-CN" sz="2800" kern="0" dirty="0">
                    <a:solidFill>
                      <a:srgbClr val="000000"/>
                    </a:solidFill>
                  </a:rPr>
                  <a:t>if they differ by user</a:t>
                </a:r>
                <a:r>
                  <a:rPr kumimoji="1" lang="zh-CN" altLang="en-US" sz="2800" kern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en-US" altLang="zh-CN" sz="2800" kern="0" dirty="0">
                    <a:solidFill>
                      <a:srgbClr val="000000"/>
                    </a:solidFill>
                  </a:rPr>
                  <a:t>’s</a:t>
                </a:r>
                <a:r>
                  <a:rPr kumimoji="1" lang="zh-CN" altLang="en-US" sz="2800" kern="0" dirty="0">
                    <a:solidFill>
                      <a:srgbClr val="000000"/>
                    </a:solidFill>
                  </a:rPr>
                  <a:t> </a:t>
                </a:r>
                <a:r>
                  <a:rPr kumimoji="1" lang="en-US" altLang="zh-CN" sz="2800" kern="0" dirty="0">
                    <a:solidFill>
                      <a:srgbClr val="000000"/>
                    </a:solidFill>
                  </a:rPr>
                  <a:t>information</a:t>
                </a:r>
                <a:endPara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lvl="1" defTabSz="914400">
                  <a:buClr>
                    <a:srgbClr val="0000BE"/>
                  </a:buClr>
                  <a:defRPr/>
                </a:pPr>
                <a:r>
                  <a:rPr kumimoji="1" lang="en-US" altLang="zh-CN" sz="2800" kern="0" dirty="0"/>
                  <a:t>Each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user</a:t>
                </a:r>
                <a:r>
                  <a:rPr kumimoji="1" lang="zh-CN" altLang="en-US" sz="2800" kern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28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800" kern="0" dirty="0"/>
                  <a:t>specifies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his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own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privacy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parameter</a:t>
                </a:r>
                <a:r>
                  <a:rPr kumimoji="1" lang="zh-CN" altLang="en-US" sz="2800" kern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28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kumimoji="1" lang="en-US" altLang="zh-CN" sz="2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lvl="1">
                  <a:buClr>
                    <a:srgbClr val="0200BE"/>
                  </a:buClr>
                </a:pPr>
                <a:r>
                  <a:rPr kumimoji="1" lang="en-US" altLang="zh-CN" sz="2800" dirty="0"/>
                  <a:t>PDP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Definition: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A mechanism </a:t>
                </a:r>
                <a14:m>
                  <m:oMath xmlns:m="http://schemas.openxmlformats.org/officeDocument/2006/math">
                    <m:r>
                      <a:rPr kumimoji="1" lang="en-US" altLang="zh-CN" sz="28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kumimoji="1" lang="en-US" altLang="zh-CN" sz="2800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28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kumimoji="1" lang="en-US" altLang="zh-CN" sz="2800" dirty="0"/>
                  <a:t>-PDP </a:t>
                </a:r>
                <a:r>
                  <a:rPr kumimoji="1" lang="en-US" altLang="zh-CN" sz="2800" kern="0" dirty="0"/>
                  <a:t>if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for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any</a:t>
                </a:r>
                <a:r>
                  <a:rPr kumimoji="1" lang="zh-CN" altLang="en-US" sz="2800" b="1" kern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1" kern="0">
                        <a:latin typeface="Cambria Math" panose="02040503050406030204" pitchFamily="18" charset="0"/>
                      </a:rPr>
                      <m:t>𝐈</m:t>
                    </m:r>
                    <m:sSub>
                      <m:sSubPr>
                        <m:ctrlPr>
                          <a:rPr kumimoji="1" lang="en-US" altLang="zh-CN" sz="28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∼</m:t>
                        </m:r>
                      </m:e>
                      <m:sub>
                        <m:r>
                          <a:rPr kumimoji="1" lang="en-US" altLang="zh-CN" sz="2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  <m:sSup>
                      <m:sSupPr>
                        <m:ctrlPr>
                          <a:rPr kumimoji="1" lang="en-US" altLang="zh-CN" sz="2800" b="1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b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𝐈</m:t>
                        </m:r>
                      </m:e>
                      <m:sup>
                        <m:r>
                          <a:rPr kumimoji="1" lang="en-US" altLang="zh-CN" sz="28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zh-CN" altLang="en-US" sz="2800" b="1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800" kern="0" dirty="0"/>
                  <a:t>and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>
                    <a:solidFill>
                      <a:srgbClr val="000000"/>
                    </a:solidFill>
                  </a:rPr>
                  <a:t>any subset of outputs</a:t>
                </a:r>
                <a:r>
                  <a:rPr kumimoji="1" lang="zh-CN" altLang="en-US" sz="2800" kern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zh-CN" sz="28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800" b="0" i="0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kumimoji="1" lang="en-US" altLang="zh-CN" sz="2800" kern="0" dirty="0"/>
              </a:p>
              <a:p>
                <a:pPr marL="457200" lvl="1" indent="0">
                  <a:buClr>
                    <a:srgbClr val="0200BE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800" i="1" ker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800" ker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8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i="1" ker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kumimoji="1" lang="en-US" altLang="zh-CN" sz="2800" i="1" ker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800" b="1" kern="0">
                                      <a:latin typeface="Cambria Math" panose="02040503050406030204" pitchFamily="18" charset="0"/>
                                    </a:rPr>
                                    <m:t>𝐈</m:t>
                                  </m:r>
                                </m:e>
                              </m:d>
                              <m:r>
                                <a:rPr kumimoji="1" lang="en-US" altLang="zh-CN" sz="2800" i="1" ker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zh-CN" sz="2800" i="1" ker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2800" i="1" ker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kumimoji="1" lang="en-US" altLang="zh-CN" sz="2800" i="1" ker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zh-CN" sz="2800" i="1" kern="0">
                                  <a:solidFill>
                                    <a:srgbClr val="0200B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800" i="1" kern="0">
                                  <a:solidFill>
                                    <a:srgbClr val="0200BE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kumimoji="1" lang="el-GR" altLang="zh-CN" sz="2800" i="1" kern="0">
                                  <a:solidFill>
                                    <a:srgbClr val="0200B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  <m:r>
                                <a:rPr kumimoji="1" lang="en-US" altLang="zh-CN" sz="2800" i="1" kern="0">
                                  <a:solidFill>
                                    <a:srgbClr val="0200B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2800" i="1" kern="0">
                                  <a:solidFill>
                                    <a:srgbClr val="0200B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zh-CN" sz="2800" i="1" kern="0">
                                  <a:solidFill>
                                    <a:srgbClr val="0200B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kumimoji="1" lang="en-US" altLang="zh-CN" sz="2800" i="1" ker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kumimoji="1" lang="en-US" altLang="zh-CN" sz="2800" ker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8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i="1" ker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kumimoji="1" lang="en-US" altLang="zh-CN" sz="2800" i="1" ker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zh-CN" sz="28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2800" b="1" kern="0">
                                          <a:latin typeface="Cambria Math" panose="02040503050406030204" pitchFamily="18" charset="0"/>
                                        </a:rPr>
                                        <m:t>𝐈</m:t>
                                      </m:r>
                                    </m:e>
                                    <m:sup>
                                      <m:r>
                                        <a:rPr kumimoji="1" lang="en-US" altLang="zh-CN" sz="2800" i="1" ker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zh-CN" sz="2800" i="1" ker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zh-CN" sz="2800" i="1" ker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zh-CN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</a:endParaRPr>
              </a:p>
              <a:p>
                <a:pPr marL="457200" lvl="1" indent="0">
                  <a:buClr>
                    <a:srgbClr val="0200BE"/>
                  </a:buClr>
                  <a:buNone/>
                </a:pPr>
                <a:endParaRPr kumimoji="1" lang="en-US" altLang="zh-CN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</a:endParaRPr>
              </a:p>
              <a:p>
                <a:pPr marL="742950" marR="0" lvl="1" indent="-28575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BE"/>
                  </a:buClr>
                  <a:buSzPct val="80000"/>
                  <a:buFont typeface="Calibri" panose="020F0502020204030204" pitchFamily="34" charset="0"/>
                  <a:buChar char="–"/>
                  <a:tabLst/>
                  <a:defRPr/>
                </a:pPr>
                <a:endPara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</a:endParaRPr>
              </a:p>
              <a:p>
                <a:pPr marL="1143000" marR="0" lvl="2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BE"/>
                  </a:buClr>
                  <a:buSzPct val="65000"/>
                  <a:buFont typeface="Arial" panose="020B0604020202020204" pitchFamily="34" charset="0"/>
                  <a:buChar char="•"/>
                  <a:tabLst/>
                  <a:defRPr/>
                </a:pPr>
                <a:endParaRPr kumimoji="1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4" name="内容占位符 2">
                <a:extLst>
                  <a:ext uri="{FF2B5EF4-FFF2-40B4-BE49-F238E27FC236}">
                    <a16:creationId xmlns:a16="http://schemas.microsoft.com/office/drawing/2014/main" id="{34FB7DC6-DEA6-338D-62CD-E887C1A9B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3097" y="6533312"/>
                <a:ext cx="12077218" cy="4343400"/>
              </a:xfrm>
              <a:prstGeom prst="rect">
                <a:avLst/>
              </a:prstGeom>
              <a:blipFill>
                <a:blip r:embed="rId4"/>
                <a:stretch>
                  <a:fillRect l="-420" t="-1458" r="-944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">
            <a:extLst>
              <a:ext uri="{FF2B5EF4-FFF2-40B4-BE49-F238E27FC236}">
                <a16:creationId xmlns:a16="http://schemas.microsoft.com/office/drawing/2014/main" id="{D82FA767-3C4E-C844-8E0A-FBB405598132}"/>
              </a:ext>
            </a:extLst>
          </p:cNvPr>
          <p:cNvSpPr txBox="1"/>
          <p:nvPr/>
        </p:nvSpPr>
        <p:spPr>
          <a:xfrm>
            <a:off x="610230" y="10176649"/>
            <a:ext cx="14369742" cy="666657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732" dirty="0">
                <a:solidFill>
                  <a:schemeClr val="bg1"/>
                </a:solidFill>
                <a:latin typeface="Century Gothic" panose="020B0502020202020204" pitchFamily="34" charset="0"/>
              </a:rPr>
              <a:t>Problem</a:t>
            </a:r>
            <a:r>
              <a:rPr kumimoji="1" lang="zh-CN" altLang="en-US" sz="3732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kumimoji="1" lang="en-US" altLang="zh-CN" sz="3732" dirty="0">
                <a:solidFill>
                  <a:schemeClr val="bg1"/>
                </a:solidFill>
                <a:latin typeface="Century Gothic" panose="020B0502020202020204" pitchFamily="34" charset="0"/>
              </a:rPr>
              <a:t>Definition</a:t>
            </a:r>
            <a:endParaRPr kumimoji="1" lang="zh-CN" altLang="en-US" sz="3732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内容占位符 2">
                <a:extLst>
                  <a:ext uri="{FF2B5EF4-FFF2-40B4-BE49-F238E27FC236}">
                    <a16:creationId xmlns:a16="http://schemas.microsoft.com/office/drawing/2014/main" id="{5FB8DA07-98FC-6BAA-3CC5-FB722C5890B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373170" y="11202921"/>
                <a:ext cx="10972800" cy="62685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80000"/>
                  <a:buFont typeface="Calibri" panose="020F050202020403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Arial" panose="020B0604020202020204" pitchFamily="34" charset="0"/>
                  <a:buChar char="•"/>
                  <a:defRPr sz="1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Clr>
                    <a:srgbClr val="0200BE"/>
                  </a:buClr>
                </a:pPr>
                <a:r>
                  <a:rPr kumimoji="1" lang="en-US" altLang="zh-CN" sz="2800" kern="0" dirty="0"/>
                  <a:t>We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study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the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sum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estimation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problem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under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PDP</a:t>
                </a:r>
              </a:p>
              <a:p>
                <a:pPr>
                  <a:buClr>
                    <a:srgbClr val="0200BE"/>
                  </a:buClr>
                </a:pPr>
                <a:r>
                  <a:rPr kumimoji="1" lang="en-US" altLang="zh-CN" sz="2800" kern="0" dirty="0"/>
                  <a:t>Assume</a:t>
                </a:r>
                <a:r>
                  <a:rPr kumimoji="1" lang="zh-CN" altLang="en-US" sz="2800" kern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users,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each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user</a:t>
                </a:r>
                <a:r>
                  <a:rPr kumimoji="1" lang="zh-CN" altLang="en-US" sz="2800" kern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holds:</a:t>
                </a:r>
              </a:p>
              <a:p>
                <a:pPr lvl="1">
                  <a:buClr>
                    <a:srgbClr val="0200BE"/>
                  </a:buClr>
                </a:pPr>
                <a:r>
                  <a:rPr kumimoji="1" lang="en-US" altLang="zh-CN" sz="2800" kern="0" dirty="0"/>
                  <a:t>An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integer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value</a:t>
                </a:r>
                <a:r>
                  <a:rPr kumimoji="1" lang="zh-CN" altLang="en-US" sz="2800" kern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1" i="0" kern="0" smtClean="0">
                        <a:latin typeface="Cambria Math" panose="02040503050406030204" pitchFamily="18" charset="0"/>
                      </a:rPr>
                      <m:t>𝐈</m:t>
                    </m:r>
                    <m:d>
                      <m:dPr>
                        <m:ctrlPr>
                          <a:rPr kumimoji="1" lang="en-US" altLang="zh-CN" sz="28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ker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kumimoji="1"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sz="2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0,1,…,</m:t>
                        </m:r>
                        <m:r>
                          <a:rPr kumimoji="1" lang="en-US" altLang="zh-CN" sz="2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kumimoji="1" lang="en-US" altLang="zh-CN" sz="2800" kern="0" dirty="0"/>
              </a:p>
              <a:p>
                <a:pPr lvl="1">
                  <a:buClr>
                    <a:srgbClr val="0200BE"/>
                  </a:buClr>
                </a:pPr>
                <a:r>
                  <a:rPr kumimoji="1" lang="en-US" altLang="zh-CN" sz="2800" kern="0" dirty="0"/>
                  <a:t>His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privacy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parameter</a:t>
                </a:r>
                <a:r>
                  <a:rPr kumimoji="1" lang="zh-CN" altLang="en-US" sz="2800" kern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28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kumimoji="1" lang="en-US" altLang="zh-CN" sz="2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kumimoji="1" lang="en-US" altLang="zh-CN" sz="2800" kern="0" dirty="0"/>
              </a:p>
              <a:p>
                <a:pPr>
                  <a:buClr>
                    <a:srgbClr val="0200BE"/>
                  </a:buClr>
                </a:pPr>
                <a:r>
                  <a:rPr kumimoji="1" lang="en-US" altLang="zh-CN" sz="2800" kern="0" dirty="0"/>
                  <a:t>Want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to</a:t>
                </a:r>
                <a:r>
                  <a:rPr lang="en-HK" altLang="zh-CN" sz="2800" dirty="0"/>
                  <a:t> produce a privatized </a:t>
                </a:r>
                <a:r>
                  <a:rPr lang="en-US" altLang="zh-CN" sz="2800" dirty="0"/>
                  <a:t>estimation</a:t>
                </a:r>
                <a:r>
                  <a:rPr lang="en-HK" altLang="zh-CN" sz="2800" dirty="0"/>
                  <a:t> for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Sum(</a:t>
                </a:r>
                <a14:m>
                  <m:oMath xmlns:m="http://schemas.openxmlformats.org/officeDocument/2006/math">
                    <m:r>
                      <a:rPr kumimoji="1" lang="en-US" altLang="zh-CN" sz="2800" b="1" i="0" kern="0" smtClean="0">
                        <a:latin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US" altLang="zh-CN" sz="2800" dirty="0"/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/>
                      <m:e>
                        <m:r>
                          <a:rPr kumimoji="1" lang="en-US" altLang="zh-CN" sz="2800" b="1" i="0" kern="0" smtClean="0">
                            <a:latin typeface="Cambria Math" panose="02040503050406030204" pitchFamily="18" charset="0"/>
                          </a:rPr>
                          <m:t>𝐈</m:t>
                        </m:r>
                        <m:d>
                          <m:dPr>
                            <m:ctrlPr>
                              <a:rPr kumimoji="1" lang="en-US" altLang="zh-CN" sz="2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800" i="1" ker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nary>
                  </m:oMath>
                </a14:m>
                <a:endParaRPr lang="en-HK" altLang="zh-CN" sz="2800" dirty="0"/>
              </a:p>
              <a:p>
                <a:pPr>
                  <a:buClr>
                    <a:srgbClr val="0200BE"/>
                  </a:buClr>
                </a:pPr>
                <a:endParaRPr lang="en-HK" altLang="zh-CN" sz="2800" dirty="0"/>
              </a:p>
              <a:p>
                <a:pPr>
                  <a:buClr>
                    <a:srgbClr val="0200BE"/>
                  </a:buClr>
                </a:pPr>
                <a:r>
                  <a:rPr lang="en-US" altLang="zh-CN" sz="2800" dirty="0"/>
                  <a:t>Naïve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approach: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Add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Laplace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noise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with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scale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sub>
                        </m:sSub>
                      </m:den>
                    </m:f>
                  </m:oMath>
                </a14:m>
                <a:endParaRPr lang="en-HK" altLang="zh-CN" sz="2800" dirty="0"/>
              </a:p>
              <a:p>
                <a:pPr lvl="1">
                  <a:buClr>
                    <a:srgbClr val="0200BE"/>
                  </a:buClr>
                </a:pPr>
                <a14:m>
                  <m:oMath xmlns:m="http://schemas.openxmlformats.org/officeDocument/2006/math">
                    <m:r>
                      <a:rPr kumimoji="1" lang="en-US" altLang="zh-CN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is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the</a:t>
                </a:r>
                <a:r>
                  <a:rPr lang="zh-CN" altLang="en-US" sz="2800" dirty="0"/>
                  <a:t> </a:t>
                </a:r>
                <a:r>
                  <a:rPr lang="en-US" altLang="zh-CN" sz="2800" dirty="0">
                    <a:solidFill>
                      <a:srgbClr val="0200BE"/>
                    </a:solidFill>
                  </a:rPr>
                  <a:t>global</a:t>
                </a:r>
                <a:r>
                  <a:rPr lang="zh-CN" altLang="en-US" sz="2800" dirty="0">
                    <a:solidFill>
                      <a:srgbClr val="0200BE"/>
                    </a:solidFill>
                  </a:rPr>
                  <a:t> </a:t>
                </a:r>
                <a:r>
                  <a:rPr lang="en-US" altLang="zh-CN" sz="2800" dirty="0">
                    <a:solidFill>
                      <a:srgbClr val="0200BE"/>
                    </a:solidFill>
                  </a:rPr>
                  <a:t>sensitivity</a:t>
                </a:r>
              </a:p>
              <a:p>
                <a:pPr lvl="1">
                  <a:buClr>
                    <a:srgbClr val="0200BE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sty m:val="p"/>
                      </m:rPr>
                      <a:rPr lang="el-GR" altLang="zh-CN" sz="280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l-GR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is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the</a:t>
                </a:r>
                <a:r>
                  <a:rPr lang="zh-CN" altLang="en-US" sz="2800" dirty="0"/>
                  <a:t> </a:t>
                </a:r>
                <a:r>
                  <a:rPr lang="en-US" altLang="zh-CN" sz="2800" dirty="0">
                    <a:solidFill>
                      <a:srgbClr val="0200BE"/>
                    </a:solidFill>
                  </a:rPr>
                  <a:t>strongest</a:t>
                </a:r>
                <a:r>
                  <a:rPr lang="zh-CN" altLang="en-US" sz="2800" dirty="0">
                    <a:solidFill>
                      <a:srgbClr val="0200BE"/>
                    </a:solidFill>
                  </a:rPr>
                  <a:t> </a:t>
                </a:r>
                <a:r>
                  <a:rPr lang="en-US" altLang="zh-CN" sz="2800" dirty="0">
                    <a:solidFill>
                      <a:srgbClr val="0200BE"/>
                    </a:solidFill>
                  </a:rPr>
                  <a:t>privacy</a:t>
                </a:r>
                <a:r>
                  <a:rPr lang="zh-CN" altLang="en-US" sz="2800" dirty="0">
                    <a:solidFill>
                      <a:srgbClr val="0200BE"/>
                    </a:solidFill>
                  </a:rPr>
                  <a:t> </a:t>
                </a:r>
                <a:r>
                  <a:rPr lang="en-US" altLang="zh-CN" sz="2800" dirty="0">
                    <a:solidFill>
                      <a:srgbClr val="0200BE"/>
                    </a:solidFill>
                  </a:rPr>
                  <a:t>requirement</a:t>
                </a:r>
              </a:p>
              <a:p>
                <a:pPr lvl="1">
                  <a:buClr>
                    <a:srgbClr val="0200BE"/>
                  </a:buClr>
                </a:pPr>
                <a:endParaRPr lang="en-HK" altLang="zh-CN" sz="2800" dirty="0"/>
              </a:p>
              <a:p>
                <a:pPr>
                  <a:buClr>
                    <a:srgbClr val="0200BE"/>
                  </a:buClr>
                </a:pPr>
                <a:endParaRPr kumimoji="1" lang="en-US" altLang="zh-CN" sz="2800" kern="0" dirty="0"/>
              </a:p>
              <a:p>
                <a:pPr marL="457200" lvl="1" indent="0">
                  <a:buClr>
                    <a:srgbClr val="0200BE"/>
                  </a:buClr>
                  <a:buFont typeface="Calibri" panose="020F0502020204030204" pitchFamily="34" charset="0"/>
                  <a:buNone/>
                </a:pPr>
                <a:endParaRPr kumimoji="1" lang="en-US" altLang="zh-CN" sz="2800" kern="0" dirty="0"/>
              </a:p>
              <a:p>
                <a:pPr>
                  <a:buClr>
                    <a:srgbClr val="0200BE"/>
                  </a:buClr>
                </a:pPr>
                <a:endParaRPr kumimoji="1" lang="en-US" altLang="zh-CN" sz="2800" kern="0" dirty="0"/>
              </a:p>
              <a:p>
                <a:pPr lvl="1">
                  <a:buClr>
                    <a:srgbClr val="0200BE"/>
                  </a:buClr>
                </a:pPr>
                <a:endParaRPr kumimoji="1" lang="en-US" altLang="zh-CN" sz="2800" kern="0" dirty="0"/>
              </a:p>
              <a:p>
                <a:pPr marL="0" indent="0">
                  <a:buClr>
                    <a:srgbClr val="0200BE"/>
                  </a:buClr>
                  <a:buFont typeface="Wingdings" panose="05000000000000000000" pitchFamily="2" charset="2"/>
                  <a:buNone/>
                </a:pPr>
                <a:endParaRPr kumimoji="1" lang="en-US" altLang="zh-CN" sz="2800" b="1" kern="0" dirty="0"/>
              </a:p>
              <a:p>
                <a:pPr marL="457200" lvl="1" indent="0">
                  <a:buClr>
                    <a:srgbClr val="0200BE"/>
                  </a:buClr>
                  <a:buFont typeface="Calibri" panose="020F0502020204030204" pitchFamily="34" charset="0"/>
                  <a:buNone/>
                </a:pPr>
                <a:r>
                  <a:rPr kumimoji="1" lang="zh-CN" altLang="en-US" sz="2800" kern="0" dirty="0"/>
                  <a:t> </a:t>
                </a:r>
              </a:p>
            </p:txBody>
          </p:sp>
        </mc:Choice>
        <mc:Fallback>
          <p:sp>
            <p:nvSpPr>
              <p:cNvPr id="20" name="内容占位符 2">
                <a:extLst>
                  <a:ext uri="{FF2B5EF4-FFF2-40B4-BE49-F238E27FC236}">
                    <a16:creationId xmlns:a16="http://schemas.microsoft.com/office/drawing/2014/main" id="{5FB8DA07-98FC-6BAA-3CC5-FB722C589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3170" y="11202921"/>
                <a:ext cx="10972800" cy="6268574"/>
              </a:xfrm>
              <a:prstGeom prst="rect">
                <a:avLst/>
              </a:prstGeom>
              <a:blipFill>
                <a:blip r:embed="rId5"/>
                <a:stretch>
                  <a:fillRect l="-462" t="-1215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1">
            <a:extLst>
              <a:ext uri="{FF2B5EF4-FFF2-40B4-BE49-F238E27FC236}">
                <a16:creationId xmlns:a16="http://schemas.microsoft.com/office/drawing/2014/main" id="{CF160837-7F1D-3992-8C26-748A8A6668E0}"/>
              </a:ext>
            </a:extLst>
          </p:cNvPr>
          <p:cNvSpPr txBox="1"/>
          <p:nvPr/>
        </p:nvSpPr>
        <p:spPr>
          <a:xfrm>
            <a:off x="610230" y="16393449"/>
            <a:ext cx="14369742" cy="666657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732" dirty="0">
                <a:solidFill>
                  <a:schemeClr val="bg1"/>
                </a:solidFill>
                <a:latin typeface="Century Gothic" panose="020B0502020202020204" pitchFamily="34" charset="0"/>
              </a:rPr>
              <a:t>Challenges</a:t>
            </a:r>
            <a:endParaRPr kumimoji="1" lang="zh-CN" altLang="en-US" sz="3732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D70A6CE-A9B5-F3A1-B69F-F3410D7F41CA}"/>
              </a:ext>
            </a:extLst>
          </p:cNvPr>
          <p:cNvSpPr txBox="1"/>
          <p:nvPr/>
        </p:nvSpPr>
        <p:spPr>
          <a:xfrm>
            <a:off x="8394783" y="17589239"/>
            <a:ext cx="5667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Personalized</a:t>
            </a:r>
            <a:r>
              <a:rPr kumimoji="1" lang="zh-CN" altLang="en-US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privacy</a:t>
            </a:r>
            <a:r>
              <a:rPr kumimoji="1" lang="zh-CN" altLang="en-US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endParaRPr kumimoji="1" lang="zh-CN" altLang="en-US" sz="3200" b="1" dirty="0">
              <a:solidFill>
                <a:srgbClr val="0200B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81EA330-B73A-40CD-8BAF-69AB75EA18C8}"/>
              </a:ext>
            </a:extLst>
          </p:cNvPr>
          <p:cNvSpPr txBox="1"/>
          <p:nvPr/>
        </p:nvSpPr>
        <p:spPr>
          <a:xfrm>
            <a:off x="1985156" y="17589240"/>
            <a:ext cx="4648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Large</a:t>
            </a:r>
            <a:r>
              <a:rPr kumimoji="1" lang="zh-CN" altLang="en-US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</a:t>
            </a:r>
            <a:r>
              <a:rPr kumimoji="1" lang="zh-CN" altLang="en-US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</a:t>
            </a:r>
            <a:r>
              <a:rPr kumimoji="1" lang="zh-CN" altLang="en-US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kumimoji="1" lang="zh-CN" altLang="en-US" sz="3200" b="1" dirty="0">
              <a:solidFill>
                <a:srgbClr val="0200B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F6175809-3E85-F034-788B-E2229C035EEF}"/>
              </a:ext>
            </a:extLst>
          </p:cNvPr>
          <p:cNvSpPr/>
          <p:nvPr/>
        </p:nvSpPr>
        <p:spPr>
          <a:xfrm rot="5400000">
            <a:off x="2495262" y="19367139"/>
            <a:ext cx="2234697" cy="215443"/>
          </a:xfrm>
          <a:prstGeom prst="rightArrow">
            <a:avLst/>
          </a:prstGeom>
          <a:solidFill>
            <a:schemeClr val="accent1">
              <a:alpha val="49745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CAE90B5-9DEC-B957-5D70-1034F06CC854}"/>
              </a:ext>
            </a:extLst>
          </p:cNvPr>
          <p:cNvSpPr txBox="1"/>
          <p:nvPr/>
        </p:nvSpPr>
        <p:spPr>
          <a:xfrm>
            <a:off x="1253795" y="20969371"/>
            <a:ext cx="4648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Truncation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mechanisms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4020AAF-AF98-6388-0303-D3F6F39D5252}"/>
              </a:ext>
            </a:extLst>
          </p:cNvPr>
          <p:cNvSpPr txBox="1"/>
          <p:nvPr/>
        </p:nvSpPr>
        <p:spPr>
          <a:xfrm>
            <a:off x="710016" y="18960589"/>
            <a:ext cx="3081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Previous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右箭头 27">
            <a:extLst>
              <a:ext uri="{FF2B5EF4-FFF2-40B4-BE49-F238E27FC236}">
                <a16:creationId xmlns:a16="http://schemas.microsoft.com/office/drawing/2014/main" id="{59ED4CBE-08C4-E83F-8068-E72543ED2BD6}"/>
              </a:ext>
            </a:extLst>
          </p:cNvPr>
          <p:cNvSpPr/>
          <p:nvPr/>
        </p:nvSpPr>
        <p:spPr>
          <a:xfrm rot="5400000">
            <a:off x="9230750" y="19367139"/>
            <a:ext cx="2234697" cy="215443"/>
          </a:xfrm>
          <a:prstGeom prst="rightArrow">
            <a:avLst/>
          </a:prstGeom>
          <a:solidFill>
            <a:schemeClr val="accent1">
              <a:alpha val="49745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B8D7A20-A4CF-D763-150F-0F5BAFB00879}"/>
              </a:ext>
            </a:extLst>
          </p:cNvPr>
          <p:cNvSpPr txBox="1"/>
          <p:nvPr/>
        </p:nvSpPr>
        <p:spPr>
          <a:xfrm>
            <a:off x="8720644" y="21042557"/>
            <a:ext cx="5199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PDP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Sampling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(No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guarantee)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6BAF9C2-6F34-12F3-FAB0-FF8CF8C747AE}"/>
              </a:ext>
            </a:extLst>
          </p:cNvPr>
          <p:cNvSpPr txBox="1"/>
          <p:nvPr/>
        </p:nvSpPr>
        <p:spPr>
          <a:xfrm>
            <a:off x="10980450" y="19074899"/>
            <a:ext cx="3081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Previous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右箭头 30">
            <a:extLst>
              <a:ext uri="{FF2B5EF4-FFF2-40B4-BE49-F238E27FC236}">
                <a16:creationId xmlns:a16="http://schemas.microsoft.com/office/drawing/2014/main" id="{76B31729-205E-9344-A3E6-1288FEDB610B}"/>
              </a:ext>
            </a:extLst>
          </p:cNvPr>
          <p:cNvSpPr/>
          <p:nvPr/>
        </p:nvSpPr>
        <p:spPr>
          <a:xfrm rot="4322107">
            <a:off x="3752751" y="20153005"/>
            <a:ext cx="3819572" cy="215443"/>
          </a:xfrm>
          <a:prstGeom prst="rightArrow">
            <a:avLst/>
          </a:prstGeom>
          <a:solidFill>
            <a:schemeClr val="accent1">
              <a:alpha val="49745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右箭头 31">
            <a:extLst>
              <a:ext uri="{FF2B5EF4-FFF2-40B4-BE49-F238E27FC236}">
                <a16:creationId xmlns:a16="http://schemas.microsoft.com/office/drawing/2014/main" id="{A850E25B-623F-2B32-CAA3-563B059C5991}"/>
              </a:ext>
            </a:extLst>
          </p:cNvPr>
          <p:cNvSpPr/>
          <p:nvPr/>
        </p:nvSpPr>
        <p:spPr>
          <a:xfrm rot="6474479">
            <a:off x="6582728" y="20164436"/>
            <a:ext cx="3819572" cy="215443"/>
          </a:xfrm>
          <a:prstGeom prst="rightArrow">
            <a:avLst/>
          </a:prstGeom>
          <a:solidFill>
            <a:schemeClr val="accent1">
              <a:alpha val="49745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5F61640-025D-318D-0AA5-318F0857F4CB}"/>
              </a:ext>
            </a:extLst>
          </p:cNvPr>
          <p:cNvSpPr txBox="1"/>
          <p:nvPr/>
        </p:nvSpPr>
        <p:spPr>
          <a:xfrm>
            <a:off x="3869731" y="22344890"/>
            <a:ext cx="7043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kumimoji="1" lang="zh-CN" altLang="en-US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Proposal:</a:t>
            </a:r>
            <a:r>
              <a:rPr kumimoji="1" lang="zh-CN" altLang="en-US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Personalized</a:t>
            </a:r>
            <a:r>
              <a:rPr kumimoji="1" lang="zh-CN" altLang="en-US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Truncation</a:t>
            </a:r>
            <a:endParaRPr kumimoji="1" lang="zh-CN" altLang="en-US" sz="3200" b="1" dirty="0">
              <a:solidFill>
                <a:srgbClr val="0200B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5D9A215-23CB-C4A2-92B9-32229E1CB845}"/>
              </a:ext>
            </a:extLst>
          </p:cNvPr>
          <p:cNvSpPr txBox="1"/>
          <p:nvPr/>
        </p:nvSpPr>
        <p:spPr>
          <a:xfrm>
            <a:off x="5626645" y="18671985"/>
            <a:ext cx="3116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Consider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challenges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together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423EA50-020F-A75C-CC7C-FDCED4802944}"/>
              </a:ext>
            </a:extLst>
          </p:cNvPr>
          <p:cNvSpPr/>
          <p:nvPr/>
        </p:nvSpPr>
        <p:spPr>
          <a:xfrm>
            <a:off x="15430195" y="5489177"/>
            <a:ext cx="14369742" cy="358142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8" name="文本框 1">
            <a:extLst>
              <a:ext uri="{FF2B5EF4-FFF2-40B4-BE49-F238E27FC236}">
                <a16:creationId xmlns:a16="http://schemas.microsoft.com/office/drawing/2014/main" id="{7E68F2C1-2E17-F797-77D0-BC998364DB67}"/>
              </a:ext>
            </a:extLst>
          </p:cNvPr>
          <p:cNvSpPr txBox="1"/>
          <p:nvPr/>
        </p:nvSpPr>
        <p:spPr>
          <a:xfrm>
            <a:off x="603688" y="23310803"/>
            <a:ext cx="14369742" cy="666657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HK" altLang="zh-CN" sz="3732" dirty="0">
                <a:solidFill>
                  <a:schemeClr val="bg1"/>
                </a:solidFill>
                <a:latin typeface="Century Gothic" panose="020B0502020202020204" pitchFamily="34" charset="0"/>
              </a:rPr>
              <a:t>Warm-up</a:t>
            </a:r>
            <a:r>
              <a:rPr kumimoji="1" lang="en-US" altLang="zh-CN" sz="3732" dirty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  <a:r>
              <a:rPr kumimoji="1" lang="zh-CN" altLang="en-US" sz="3732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kumimoji="1" lang="en-US" altLang="zh-CN" sz="3732" dirty="0">
                <a:solidFill>
                  <a:schemeClr val="bg1"/>
                </a:solidFill>
                <a:latin typeface="Century Gothic" panose="020B0502020202020204" pitchFamily="34" charset="0"/>
              </a:rPr>
              <a:t>PDP</a:t>
            </a:r>
            <a:r>
              <a:rPr kumimoji="1" lang="zh-CN" altLang="en-US" sz="3732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kumimoji="1" lang="en-US" altLang="zh-CN" sz="3732" dirty="0">
                <a:solidFill>
                  <a:schemeClr val="bg1"/>
                </a:solidFill>
                <a:latin typeface="Century Gothic" panose="020B0502020202020204" pitchFamily="34" charset="0"/>
              </a:rPr>
              <a:t>Bit</a:t>
            </a:r>
            <a:r>
              <a:rPr kumimoji="1" lang="zh-CN" altLang="en-US" sz="3732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kumimoji="1" lang="en-US" altLang="zh-CN" sz="3732" dirty="0">
                <a:solidFill>
                  <a:schemeClr val="bg1"/>
                </a:solidFill>
                <a:latin typeface="Century Gothic" panose="020B0502020202020204" pitchFamily="34" charset="0"/>
              </a:rPr>
              <a:t>Counting</a:t>
            </a:r>
            <a:r>
              <a:rPr kumimoji="1" lang="zh-CN" altLang="en-US" sz="3732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B3EBDE0E-4F66-07A6-7CE2-29DACB14317A}"/>
              </a:ext>
            </a:extLst>
          </p:cNvPr>
          <p:cNvSpPr txBox="1">
            <a:spLocks/>
          </p:cNvSpPr>
          <p:nvPr/>
        </p:nvSpPr>
        <p:spPr>
          <a:xfrm>
            <a:off x="1843097" y="24640880"/>
            <a:ext cx="109728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/>
          </a:p>
          <a:p>
            <a:pPr lvl="1"/>
            <a:endParaRPr kumimoji="1" lang="en-US" altLang="zh-CN"/>
          </a:p>
          <a:p>
            <a:endParaRPr kumimoji="1" lang="en-US" altLang="zh-CN" b="1"/>
          </a:p>
          <a:p>
            <a:pPr marL="457200" lvl="1"/>
            <a:r>
              <a:rPr kumimoji="1" lang="zh-CN" altLang="en-US"/>
              <a:t> 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内容占位符 2">
                <a:extLst>
                  <a:ext uri="{FF2B5EF4-FFF2-40B4-BE49-F238E27FC236}">
                    <a16:creationId xmlns:a16="http://schemas.microsoft.com/office/drawing/2014/main" id="{9FC5A15C-C9C4-D21E-3427-32C9DDFFFD3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597107" y="24434320"/>
                <a:ext cx="12958664" cy="43434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80000"/>
                  <a:buFont typeface="Calibri" panose="020F050202020403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Arial" panose="020B0604020202020204" pitchFamily="34" charset="0"/>
                  <a:buChar char="•"/>
                  <a:defRPr sz="1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Clr>
                    <a:srgbClr val="0200BE"/>
                  </a:buClr>
                </a:pPr>
                <a14:m>
                  <m:oMath xmlns:m="http://schemas.openxmlformats.org/officeDocument/2006/math">
                    <m:r>
                      <a:rPr kumimoji="1" lang="en-US" altLang="zh-CN" sz="2800" b="1" i="0" kern="0" smtClean="0">
                        <a:latin typeface="Cambria Math" panose="02040503050406030204" pitchFamily="18" charset="0"/>
                      </a:rPr>
                      <m:t>𝐈</m:t>
                    </m:r>
                    <m:d>
                      <m:dPr>
                        <m:ctrlPr>
                          <a:rPr kumimoji="1" lang="en-US" altLang="zh-CN" sz="28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 ker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kumimoji="1" lang="en-US" altLang="zh-CN" sz="2800" kern="0" dirty="0"/>
                  <a:t>=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0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or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1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800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kumimoji="1" lang="en-US" altLang="zh-CN" sz="2800" kern="0" dirty="0"/>
                  <a:t>=1)</a:t>
                </a:r>
              </a:p>
              <a:p>
                <a:pPr lvl="1">
                  <a:buClr>
                    <a:srgbClr val="0200BE"/>
                  </a:buClr>
                  <a:buFont typeface="Wingdings" pitchFamily="2" charset="2"/>
                  <a:buChar char="n"/>
                </a:pPr>
                <a:r>
                  <a:rPr kumimoji="1" lang="en-US" altLang="zh-CN" sz="2800" kern="0" dirty="0"/>
                  <a:t>The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only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challenge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comes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from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the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PDP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model</a:t>
                </a:r>
              </a:p>
              <a:p>
                <a:pPr>
                  <a:buClr>
                    <a:srgbClr val="0200BE"/>
                  </a:buClr>
                </a:pPr>
                <a:r>
                  <a:rPr kumimoji="1" lang="en-US" altLang="zh-CN" sz="2800" kern="0" dirty="0"/>
                  <a:t>Observation: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For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a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user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with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small</a:t>
                </a:r>
                <a:r>
                  <a:rPr kumimoji="1" lang="zh-CN" altLang="en-US" sz="2800" kern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28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kumimoji="1" lang="en-US" altLang="zh-CN" sz="2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kumimoji="1" lang="en-US" altLang="zh-CN" sz="2800" kern="0" dirty="0"/>
                  <a:t>,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it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may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be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a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better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choice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to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b="1" kern="0" dirty="0">
                    <a:solidFill>
                      <a:srgbClr val="0200BE"/>
                    </a:solidFill>
                  </a:rPr>
                  <a:t>delete</a:t>
                </a:r>
                <a:r>
                  <a:rPr kumimoji="1" lang="zh-CN" altLang="en-US" sz="2800" b="1" kern="0" dirty="0">
                    <a:solidFill>
                      <a:srgbClr val="0200BE"/>
                    </a:solidFill>
                  </a:rPr>
                  <a:t> </a:t>
                </a:r>
                <a:r>
                  <a:rPr kumimoji="1" lang="en-US" altLang="zh-CN" sz="2800" kern="0" dirty="0"/>
                  <a:t>it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from</a:t>
                </a:r>
                <a:r>
                  <a:rPr kumimoji="1" lang="zh-CN" altLang="en-US" sz="2800" kern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1" i="0" kern="0" smtClean="0">
                        <a:latin typeface="Cambria Math" panose="02040503050406030204" pitchFamily="18" charset="0"/>
                      </a:rPr>
                      <m:t>𝐈</m:t>
                    </m:r>
                  </m:oMath>
                </a14:m>
                <a:endParaRPr kumimoji="1" lang="en-US" altLang="zh-CN" sz="2800" kern="0" dirty="0"/>
              </a:p>
              <a:p>
                <a:pPr lvl="1">
                  <a:buClr>
                    <a:srgbClr val="0200BE"/>
                  </a:buClr>
                  <a:buFont typeface="Wingdings" pitchFamily="2" charset="2"/>
                  <a:buChar char="n"/>
                </a:pPr>
                <a:r>
                  <a:rPr kumimoji="1" lang="en-US" altLang="zh-CN" sz="2800" kern="0" dirty="0"/>
                  <a:t>Including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it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induces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at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least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O(1/</a:t>
                </a:r>
                <a:r>
                  <a:rPr kumimoji="1" lang="el-GR" altLang="zh-CN" sz="2800" kern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28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kumimoji="1" lang="en-US" altLang="zh-CN" sz="2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kumimoji="1" lang="en-US" altLang="zh-CN" sz="2800" kern="0" dirty="0"/>
                  <a:t>)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error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due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to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privacy</a:t>
                </a:r>
                <a:r>
                  <a:rPr kumimoji="1" lang="zh-CN" altLang="en-US" sz="2800" kern="0" dirty="0"/>
                  <a:t> </a:t>
                </a:r>
                <a:endParaRPr kumimoji="1" lang="en-US" altLang="zh-CN" sz="2800" kern="0" dirty="0"/>
              </a:p>
              <a:p>
                <a:pPr lvl="1">
                  <a:buClr>
                    <a:srgbClr val="0200BE"/>
                  </a:buClr>
                  <a:buFont typeface="Wingdings" pitchFamily="2" charset="2"/>
                  <a:buChar char="n"/>
                </a:pPr>
                <a:r>
                  <a:rPr kumimoji="1" lang="en-US" altLang="zh-CN" sz="2800" kern="0" dirty="0"/>
                  <a:t>Deleting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it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only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introduces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a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bias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of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at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most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1,</a:t>
                </a:r>
                <a:r>
                  <a:rPr kumimoji="1" lang="zh-CN" altLang="en-US" sz="2800" kern="0" dirty="0"/>
                  <a:t>  </a:t>
                </a:r>
                <a:r>
                  <a:rPr kumimoji="1" lang="en-US" altLang="zh-CN" sz="2800" kern="0" dirty="0"/>
                  <a:t>but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required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noise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can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be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much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smaller</a:t>
                </a:r>
              </a:p>
              <a:p>
                <a:pPr lvl="2">
                  <a:buClr>
                    <a:srgbClr val="0200BE"/>
                  </a:buClr>
                  <a:buFont typeface="Wingdings" pitchFamily="2" charset="2"/>
                  <a:buChar char="n"/>
                </a:pPr>
                <a:endParaRPr kumimoji="1" lang="en-US" altLang="zh-CN" sz="2800" kern="0" dirty="0"/>
              </a:p>
              <a:p>
                <a:pPr lvl="2">
                  <a:buClr>
                    <a:srgbClr val="0200BE"/>
                  </a:buClr>
                  <a:buFont typeface="Wingdings" pitchFamily="2" charset="2"/>
                  <a:buChar char="n"/>
                </a:pPr>
                <a:endParaRPr kumimoji="1" lang="en-US" altLang="zh-CN" sz="2800" kern="0" dirty="0"/>
              </a:p>
              <a:p>
                <a:pPr lvl="2">
                  <a:buClr>
                    <a:srgbClr val="0200BE"/>
                  </a:buClr>
                  <a:buFont typeface="Wingdings" pitchFamily="2" charset="2"/>
                  <a:buChar char="n"/>
                </a:pPr>
                <a:endParaRPr kumimoji="1" lang="en-US" altLang="zh-CN" sz="2800" kern="0" dirty="0"/>
              </a:p>
              <a:p>
                <a:pPr lvl="2">
                  <a:buClr>
                    <a:srgbClr val="0200BE"/>
                  </a:buClr>
                  <a:buFont typeface="Wingdings" pitchFamily="2" charset="2"/>
                  <a:buChar char="n"/>
                </a:pPr>
                <a:endParaRPr kumimoji="1" lang="en-US" altLang="zh-CN" sz="2800" kern="0" dirty="0"/>
              </a:p>
              <a:p>
                <a:pPr lvl="2">
                  <a:buClr>
                    <a:srgbClr val="0200BE"/>
                  </a:buClr>
                  <a:buFont typeface="Wingdings" pitchFamily="2" charset="2"/>
                  <a:buChar char="n"/>
                </a:pPr>
                <a:endParaRPr kumimoji="1" lang="en-US" altLang="zh-CN" sz="2800" kern="0" dirty="0"/>
              </a:p>
              <a:p>
                <a:pPr marL="914400" lvl="2" indent="0">
                  <a:buClr>
                    <a:srgbClr val="0200BE"/>
                  </a:buClr>
                  <a:buNone/>
                </a:pPr>
                <a:endParaRPr kumimoji="1" lang="en-US" altLang="zh-CN" sz="2800" kern="0" dirty="0"/>
              </a:p>
              <a:p>
                <a:pPr lvl="2">
                  <a:buClr>
                    <a:srgbClr val="0200BE"/>
                  </a:buClr>
                  <a:buFont typeface="Wingdings" pitchFamily="2" charset="2"/>
                  <a:buChar char="n"/>
                </a:pPr>
                <a:endParaRPr kumimoji="1" lang="en-US" altLang="zh-CN" sz="2800" kern="0" dirty="0"/>
              </a:p>
              <a:p>
                <a:pPr lvl="2">
                  <a:buClr>
                    <a:srgbClr val="0200BE"/>
                  </a:buClr>
                  <a:buFont typeface="Wingdings" pitchFamily="2" charset="2"/>
                  <a:buChar char="n"/>
                </a:pPr>
                <a:r>
                  <a:rPr kumimoji="1" lang="en-US" altLang="zh-CN" sz="2800" kern="0" dirty="0"/>
                  <a:t>Naive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method: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Laplace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mechanism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with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privacy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parameter</a:t>
                </a:r>
                <a:r>
                  <a:rPr kumimoji="1" lang="zh-CN" altLang="en-US" sz="280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sty m:val="p"/>
                      </m:rPr>
                      <a:rPr lang="el-GR" altLang="zh-CN" sz="280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l-GR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kumimoji="1" lang="en-US" altLang="zh-CN" sz="2800" kern="0" dirty="0"/>
              </a:p>
              <a:p>
                <a:pPr lvl="3">
                  <a:buClr>
                    <a:srgbClr val="0200BE"/>
                  </a:buClr>
                  <a:buFont typeface="Wingdings" pitchFamily="2" charset="2"/>
                  <a:buChar char="n"/>
                </a:pP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>
                    <a:solidFill>
                      <a:srgbClr val="0200BE"/>
                    </a:solidFill>
                  </a:rPr>
                  <a:t>O(n)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noise</a:t>
                </a:r>
              </a:p>
              <a:p>
                <a:pPr lvl="2">
                  <a:buClr>
                    <a:srgbClr val="0200BE"/>
                  </a:buClr>
                  <a:buFont typeface="Wingdings" pitchFamily="2" charset="2"/>
                  <a:buChar char="n"/>
                </a:pPr>
                <a:r>
                  <a:rPr kumimoji="1" lang="en-US" altLang="zh-CN" sz="2800" kern="0" dirty="0"/>
                  <a:t>Delete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the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first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user: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>
                    <a:solidFill>
                      <a:srgbClr val="0200BE"/>
                    </a:solidFill>
                  </a:rPr>
                  <a:t>O(1)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noise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and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bias</a:t>
                </a:r>
              </a:p>
              <a:p>
                <a:pPr lvl="1">
                  <a:buClr>
                    <a:srgbClr val="0200BE"/>
                  </a:buClr>
                  <a:buFont typeface="Wingdings" pitchFamily="2" charset="2"/>
                  <a:buChar char="n"/>
                </a:pPr>
                <a:endParaRPr kumimoji="1" lang="en-US" altLang="zh-CN" sz="2800" kern="0" dirty="0"/>
              </a:p>
              <a:p>
                <a:pPr>
                  <a:buClr>
                    <a:srgbClr val="0200BE"/>
                  </a:buClr>
                </a:pPr>
                <a:endParaRPr kumimoji="1" lang="en-US" altLang="zh-CN" sz="2800" kern="0" dirty="0"/>
              </a:p>
              <a:p>
                <a:pPr lvl="1">
                  <a:buClr>
                    <a:srgbClr val="0200BE"/>
                  </a:buClr>
                  <a:buFont typeface="Wingdings" pitchFamily="2" charset="2"/>
                  <a:buChar char="n"/>
                </a:pPr>
                <a:endParaRPr kumimoji="1" lang="en-US" altLang="zh-CN" sz="2800" kern="0" dirty="0"/>
              </a:p>
              <a:p>
                <a:pPr>
                  <a:buClr>
                    <a:srgbClr val="0200BE"/>
                  </a:buClr>
                </a:pPr>
                <a:endParaRPr kumimoji="1" lang="en-US" altLang="zh-CN" sz="2800" b="1" kern="0" dirty="0"/>
              </a:p>
              <a:p>
                <a:pPr marL="457200" lvl="1" indent="0">
                  <a:buClr>
                    <a:srgbClr val="0200BE"/>
                  </a:buClr>
                  <a:buNone/>
                </a:pPr>
                <a:endParaRPr kumimoji="1" lang="zh-CN" altLang="en-US" sz="2800" kern="0" dirty="0"/>
              </a:p>
            </p:txBody>
          </p:sp>
        </mc:Choice>
        <mc:Fallback>
          <p:sp>
            <p:nvSpPr>
              <p:cNvPr id="40" name="内容占位符 2">
                <a:extLst>
                  <a:ext uri="{FF2B5EF4-FFF2-40B4-BE49-F238E27FC236}">
                    <a16:creationId xmlns:a16="http://schemas.microsoft.com/office/drawing/2014/main" id="{9FC5A15C-C9C4-D21E-3427-32C9DDFFF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97107" y="24434320"/>
                <a:ext cx="12958664" cy="4343400"/>
              </a:xfrm>
              <a:prstGeom prst="rect">
                <a:avLst/>
              </a:prstGeom>
              <a:blipFill>
                <a:blip r:embed="rId6"/>
                <a:stretch>
                  <a:fillRect l="-391" t="-1163" b="-89826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图片 40" descr="电子产品的特写&#10;&#10;描述已自动生成">
            <a:extLst>
              <a:ext uri="{FF2B5EF4-FFF2-40B4-BE49-F238E27FC236}">
                <a16:creationId xmlns:a16="http://schemas.microsoft.com/office/drawing/2014/main" id="{2C9D2C39-4580-85E1-06B5-843EC4D481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9005" y="27518420"/>
            <a:ext cx="9927115" cy="3376227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D7DC3FC1-00AD-EEB6-B86A-51EEE614DF5E}"/>
              </a:ext>
            </a:extLst>
          </p:cNvPr>
          <p:cNvSpPr txBox="1"/>
          <p:nvPr/>
        </p:nvSpPr>
        <p:spPr>
          <a:xfrm>
            <a:off x="2855760" y="33045512"/>
            <a:ext cx="102012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Question:</a:t>
            </a:r>
            <a:r>
              <a:rPr kumimoji="1" lang="zh-CN" altLang="en-US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HK" altLang="zh-CN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determine which user should be deleted? </a:t>
            </a:r>
          </a:p>
          <a:p>
            <a:endParaRPr kumimoji="1" lang="zh-CN" altLang="en-US" sz="3200" b="1" dirty="0">
              <a:solidFill>
                <a:srgbClr val="0200B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内容占位符 2">
                <a:extLst>
                  <a:ext uri="{FF2B5EF4-FFF2-40B4-BE49-F238E27FC236}">
                    <a16:creationId xmlns:a16="http://schemas.microsoft.com/office/drawing/2014/main" id="{00678E99-1F1A-53C4-3893-708931ABC6F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597107" y="34037632"/>
                <a:ext cx="12705558" cy="43434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80000"/>
                  <a:buFont typeface="Calibri" panose="020F050202020403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Arial" panose="020B0604020202020204" pitchFamily="34" charset="0"/>
                  <a:buChar char="•"/>
                  <a:defRPr sz="1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Clr>
                    <a:srgbClr val="0200BE"/>
                  </a:buClr>
                </a:pPr>
                <a:r>
                  <a:rPr kumimoji="1" lang="en-US" altLang="zh-CN" sz="2800" kern="0" dirty="0"/>
                  <a:t>Assume</a:t>
                </a:r>
                <a:r>
                  <a:rPr kumimoji="1" lang="zh-CN" altLang="en-US" sz="2800" kern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28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kumimoji="1" lang="en-US" altLang="zh-CN" sz="2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80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is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sorted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in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non-decreasing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order,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if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we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delete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the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first</a:t>
                </a:r>
                <a:r>
                  <a:rPr kumimoji="1" lang="zh-CN" altLang="en-US" sz="2800" kern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 kern="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users:</a:t>
                </a:r>
              </a:p>
              <a:p>
                <a:pPr lvl="1">
                  <a:buClr>
                    <a:srgbClr val="0200BE"/>
                  </a:buClr>
                </a:pPr>
                <a:r>
                  <a:rPr kumimoji="1" lang="en-US" altLang="zh-CN" sz="2800" kern="0" dirty="0"/>
                  <a:t>Bias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O(</a:t>
                </a:r>
                <a14:m>
                  <m:oMath xmlns:m="http://schemas.openxmlformats.org/officeDocument/2006/math">
                    <m:r>
                      <a:rPr kumimoji="1" lang="en-US" altLang="zh-CN" sz="2800" i="1" kern="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CN" sz="2800" kern="0" dirty="0"/>
                  <a:t>),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noise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O(1/</a:t>
                </a:r>
                <a:r>
                  <a:rPr kumimoji="1" lang="el-GR" altLang="zh-CN" sz="2800" kern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28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kumimoji="1" lang="en-US" altLang="zh-CN" sz="2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8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sz="2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sz="2800" kern="0" dirty="0"/>
                  <a:t>)</a:t>
                </a:r>
              </a:p>
              <a:p>
                <a:pPr>
                  <a:buClr>
                    <a:srgbClr val="0200BE"/>
                  </a:buClr>
                </a:pPr>
                <a:r>
                  <a:rPr kumimoji="1" lang="en-US" altLang="zh-CN" sz="2800" kern="0" dirty="0"/>
                  <a:t>Intuitively,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we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want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to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check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each</a:t>
                </a:r>
                <a:r>
                  <a:rPr kumimoji="1" lang="zh-CN" altLang="en-US" sz="2800" kern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kern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zh-CN" sz="2800" b="0" i="1" kern="0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kumimoji="1" lang="en-US" altLang="zh-CN" sz="2800" b="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and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select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the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best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result</a:t>
                </a:r>
              </a:p>
              <a:p>
                <a:pPr lvl="1">
                  <a:buClr>
                    <a:srgbClr val="0200BE"/>
                  </a:buClr>
                </a:pPr>
                <a:r>
                  <a:rPr kumimoji="1" lang="en-US" altLang="zh-CN" sz="2800" kern="0" dirty="0"/>
                  <a:t>Searching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for</a:t>
                </a:r>
                <a:r>
                  <a:rPr kumimoji="1" lang="zh-CN" altLang="en-US" sz="2800" kern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 kern="0" smtClean="0">
                        <a:solidFill>
                          <a:srgbClr val="0200BE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requires</a:t>
                </a:r>
                <a:r>
                  <a:rPr kumimoji="1" lang="zh-CN" altLang="en-US" sz="2800" kern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 ker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times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composition</a:t>
                </a:r>
              </a:p>
              <a:p>
                <a:pPr lvl="1">
                  <a:buClr>
                    <a:srgbClr val="0200BE"/>
                  </a:buClr>
                </a:pPr>
                <a:r>
                  <a:rPr kumimoji="1" lang="en-US" altLang="zh-CN" sz="2800" kern="0" dirty="0"/>
                  <a:t>Want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to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skip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some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indexes</a:t>
                </a:r>
              </a:p>
              <a:p>
                <a:pPr>
                  <a:buClr>
                    <a:srgbClr val="0200BE"/>
                  </a:buClr>
                </a:pPr>
                <a:r>
                  <a:rPr kumimoji="1" lang="en-US" altLang="zh-CN" sz="2800" kern="0" dirty="0"/>
                  <a:t>Instead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of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searching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an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index</a:t>
                </a:r>
                <a:r>
                  <a:rPr kumimoji="1" lang="zh-CN" altLang="en-US" sz="2800" kern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 ker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CN" sz="2800" kern="0" dirty="0"/>
                  <a:t>,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we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want</a:t>
                </a:r>
                <a:r>
                  <a:rPr kumimoji="1" lang="zh-CN" altLang="en-US" sz="2800" kern="0" dirty="0"/>
                  <a:t> </a:t>
                </a:r>
                <a:r>
                  <a:rPr kumimoji="1" lang="en-HK" altLang="zh-CN" sz="2800" kern="0" dirty="0"/>
                  <a:t>to </a:t>
                </a:r>
                <a:r>
                  <a:rPr kumimoji="1" lang="en-US" altLang="zh-CN" sz="2800" kern="0" dirty="0"/>
                  <a:t>search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a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threshold</a:t>
                </a:r>
                <a:r>
                  <a:rPr kumimoji="1" lang="zh-CN" altLang="en-US" sz="2800" kern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 ker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that</a:t>
                </a:r>
              </a:p>
              <a:p>
                <a:pPr lvl="1">
                  <a:buClr>
                    <a:srgbClr val="0200BE"/>
                  </a:buClr>
                </a:pPr>
                <a:r>
                  <a:rPr kumimoji="1" lang="en-US" altLang="zh-CN" sz="2800" kern="0" dirty="0"/>
                  <a:t>Deleting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all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users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with</a:t>
                </a:r>
                <a:r>
                  <a:rPr kumimoji="1" lang="zh-CN" altLang="en-US" sz="2800" kern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28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kumimoji="1" lang="en-US" altLang="zh-CN" sz="2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kumimoji="1" lang="en-US" altLang="zh-CN" sz="28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1" lang="en-US" altLang="zh-CN" sz="2800" i="1" ker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leads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to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good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result</a:t>
                </a:r>
              </a:p>
              <a:p>
                <a:pPr lvl="1">
                  <a:buClr>
                    <a:srgbClr val="0200BE"/>
                  </a:buClr>
                </a:pPr>
                <a:r>
                  <a:rPr kumimoji="1" lang="en-US" altLang="zh-CN" sz="2800" kern="0" dirty="0"/>
                  <a:t>Use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doubling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search,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say,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only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consider</a:t>
                </a:r>
                <a:r>
                  <a:rPr kumimoji="1" lang="zh-CN" altLang="en-US" sz="2800" kern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 kern="0">
                        <a:latin typeface="Cambria Math" panose="02040503050406030204" pitchFamily="18" charset="0"/>
                      </a:rPr>
                      <m:t>𝜀</m:t>
                    </m:r>
                    <m:r>
                      <a:rPr kumimoji="1" lang="en-US" altLang="zh-CN" sz="2800" b="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l-GR" altLang="zh-CN" sz="28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kumimoji="1" lang="en-US" altLang="zh-CN" sz="2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8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,2</m:t>
                    </m:r>
                    <m:r>
                      <m:rPr>
                        <m:sty m:val="p"/>
                      </m:rPr>
                      <a:rPr kumimoji="1" lang="el-GR" altLang="zh-CN" sz="28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kumimoji="1" lang="en-US" altLang="zh-CN" sz="2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8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kumimoji="1" lang="en-US" altLang="zh-CN" sz="2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kumimoji="1" lang="zh-CN" altLang="en-US" sz="2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2800" b="0" i="0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kumimoji="1" lang="en-US" altLang="zh-CN" sz="28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kumimoji="1" lang="el-GR" altLang="zh-CN" sz="28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  <m:d>
                                  <m:dPr>
                                    <m:ctrlPr>
                                      <a:rPr kumimoji="1" lang="en-US" altLang="zh-CN" sz="28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sz="2800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800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800" b="0" i="1" kern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kumimoji="1" lang="el-GR" altLang="zh-CN" sz="28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  <m:d>
                                  <m:dPr>
                                    <m:ctrlPr>
                                      <a:rPr kumimoji="1" lang="en-US" altLang="zh-CN" sz="28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sz="2800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800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800" b="0" i="1" kern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func>
                      </m:sup>
                    </m:sSup>
                    <m:r>
                      <m:rPr>
                        <m:sty m:val="p"/>
                      </m:rPr>
                      <a:rPr kumimoji="1" lang="el-GR" altLang="zh-CN" sz="28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kumimoji="1" lang="en-US" altLang="zh-CN" sz="2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8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sz="2800" kern="0" dirty="0"/>
              </a:p>
              <a:p>
                <a:pPr lvl="1">
                  <a:buClr>
                    <a:srgbClr val="0200BE"/>
                  </a:buClr>
                </a:pPr>
                <a:r>
                  <a:rPr kumimoji="1" lang="en-US" altLang="zh-CN" sz="2800" kern="0" dirty="0"/>
                  <a:t>Searching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for</a:t>
                </a:r>
                <a:r>
                  <a:rPr kumimoji="1" lang="zh-CN" altLang="en-US" sz="2800" kern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 kern="0" smtClean="0">
                        <a:solidFill>
                          <a:srgbClr val="0200BE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requires</a:t>
                </a:r>
                <a:r>
                  <a:rPr kumimoji="1" lang="zh-CN" altLang="en-US" sz="2800" kern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zh-CN" altLang="en-US" sz="2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800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kumimoji="1" lang="en-US" altLang="zh-CN" sz="28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kumimoji="1" lang="el-GR" altLang="zh-CN" sz="28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  <m:d>
                              <m:dPr>
                                <m:ctrlPr>
                                  <a:rPr kumimoji="1" lang="en-US" altLang="zh-CN" sz="28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28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8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zh-CN" sz="28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kumimoji="1" lang="el-GR" altLang="zh-CN" sz="28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  <m:d>
                              <m:dPr>
                                <m:ctrlPr>
                                  <a:rPr kumimoji="1" lang="en-US" altLang="zh-CN" sz="28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28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8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zh-CN" sz="28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times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composition</a:t>
                </a:r>
              </a:p>
              <a:p>
                <a:pPr lvl="1">
                  <a:buClr>
                    <a:srgbClr val="0200BE"/>
                  </a:buClr>
                </a:pPr>
                <a:r>
                  <a:rPr kumimoji="1" lang="en-US" altLang="zh-CN" sz="2800" kern="0" dirty="0"/>
                  <a:t>Achieves</a:t>
                </a:r>
                <a:r>
                  <a:rPr kumimoji="1" lang="zh-CN" altLang="en-US" sz="2800" kern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zh-CN" altLang="en-US" sz="2800" i="1" kern="0" smtClean="0">
                            <a:solidFill>
                              <a:srgbClr val="0200BE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800" i="1" kern="0">
                            <a:solidFill>
                              <a:srgbClr val="0200BE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kumimoji="1" lang="en-US" altLang="zh-CN" sz="2800" i="1" kern="0">
                            <a:solidFill>
                              <a:srgbClr val="0200B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 kern="0">
                            <a:solidFill>
                              <a:srgbClr val="0200B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zh-CN" altLang="en-US" sz="2800" kern="0" dirty="0"/>
                  <a:t>* </a:t>
                </a:r>
                <a:r>
                  <a:rPr kumimoji="1" lang="en-US" altLang="zh-CN" sz="2800" kern="0" dirty="0"/>
                  <a:t>optimal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error</a:t>
                </a:r>
              </a:p>
              <a:p>
                <a:pPr marL="457200" lvl="1" indent="0">
                  <a:buClr>
                    <a:srgbClr val="0200BE"/>
                  </a:buClr>
                  <a:buFont typeface="Calibri" panose="020F0502020204030204" pitchFamily="34" charset="0"/>
                  <a:buNone/>
                </a:pPr>
                <a:endParaRPr kumimoji="1" lang="en-US" altLang="zh-CN" sz="2800" kern="0" dirty="0"/>
              </a:p>
              <a:p>
                <a:pPr>
                  <a:buClr>
                    <a:srgbClr val="0200BE"/>
                  </a:buClr>
                </a:pPr>
                <a:endParaRPr kumimoji="1" lang="en-US" altLang="zh-CN" sz="2800" kern="0" dirty="0"/>
              </a:p>
              <a:p>
                <a:pPr lvl="1">
                  <a:buClr>
                    <a:srgbClr val="0200BE"/>
                  </a:buClr>
                </a:pPr>
                <a:endParaRPr kumimoji="1" lang="en-US" altLang="zh-CN" sz="2800" kern="0" dirty="0"/>
              </a:p>
              <a:p>
                <a:pPr marL="0" indent="0">
                  <a:buClr>
                    <a:srgbClr val="0200BE"/>
                  </a:buClr>
                  <a:buFont typeface="Wingdings" panose="05000000000000000000" pitchFamily="2" charset="2"/>
                  <a:buNone/>
                </a:pPr>
                <a:endParaRPr kumimoji="1" lang="en-US" altLang="zh-CN" sz="2800" b="1" kern="0" dirty="0"/>
              </a:p>
              <a:p>
                <a:pPr marL="457200" lvl="1" indent="0">
                  <a:buClr>
                    <a:srgbClr val="0200BE"/>
                  </a:buClr>
                  <a:buFont typeface="Calibri" panose="020F0502020204030204" pitchFamily="34" charset="0"/>
                  <a:buNone/>
                </a:pPr>
                <a:r>
                  <a:rPr kumimoji="1" lang="zh-CN" altLang="en-US" sz="2800" kern="0" dirty="0"/>
                  <a:t> </a:t>
                </a:r>
              </a:p>
            </p:txBody>
          </p:sp>
        </mc:Choice>
        <mc:Fallback>
          <p:sp>
            <p:nvSpPr>
              <p:cNvPr id="43" name="内容占位符 2">
                <a:extLst>
                  <a:ext uri="{FF2B5EF4-FFF2-40B4-BE49-F238E27FC236}">
                    <a16:creationId xmlns:a16="http://schemas.microsoft.com/office/drawing/2014/main" id="{00678E99-1F1A-53C4-3893-708931ABC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97107" y="34037632"/>
                <a:ext cx="12705558" cy="4343400"/>
              </a:xfrm>
              <a:prstGeom prst="rect">
                <a:avLst/>
              </a:prstGeom>
              <a:blipFill>
                <a:blip r:embed="rId8"/>
                <a:stretch>
                  <a:fillRect l="-399" t="-1458" b="-35569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1">
            <a:extLst>
              <a:ext uri="{FF2B5EF4-FFF2-40B4-BE49-F238E27FC236}">
                <a16:creationId xmlns:a16="http://schemas.microsoft.com/office/drawing/2014/main" id="{E493F81C-7C62-06CA-BCA4-50F3E6FBA139}"/>
              </a:ext>
            </a:extLst>
          </p:cNvPr>
          <p:cNvSpPr txBox="1"/>
          <p:nvPr/>
        </p:nvSpPr>
        <p:spPr>
          <a:xfrm>
            <a:off x="15430195" y="5504453"/>
            <a:ext cx="14369742" cy="666657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732" dirty="0">
                <a:solidFill>
                  <a:schemeClr val="bg1"/>
                </a:solidFill>
                <a:latin typeface="Century Gothic" panose="020B0502020202020204" pitchFamily="34" charset="0"/>
              </a:rPr>
              <a:t>General</a:t>
            </a:r>
            <a:r>
              <a:rPr kumimoji="1" lang="zh-CN" altLang="en-US" sz="3732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kumimoji="1" lang="en-US" altLang="zh-CN" sz="3732" dirty="0">
                <a:solidFill>
                  <a:schemeClr val="bg1"/>
                </a:solidFill>
                <a:latin typeface="Century Gothic" panose="020B0502020202020204" pitchFamily="34" charset="0"/>
              </a:rPr>
              <a:t>PDP</a:t>
            </a:r>
            <a:r>
              <a:rPr kumimoji="1" lang="zh-CN" altLang="en-US" sz="3732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kumimoji="1" lang="en-US" altLang="zh-CN" sz="3732" dirty="0">
                <a:solidFill>
                  <a:schemeClr val="bg1"/>
                </a:solidFill>
                <a:latin typeface="Century Gothic" panose="020B0502020202020204" pitchFamily="34" charset="0"/>
              </a:rPr>
              <a:t>Sum</a:t>
            </a:r>
            <a:r>
              <a:rPr kumimoji="1" lang="zh-CN" altLang="en-US" sz="3732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kumimoji="1" lang="en-US" altLang="zh-CN" sz="3732" dirty="0">
                <a:solidFill>
                  <a:schemeClr val="bg1"/>
                </a:solidFill>
                <a:latin typeface="Century Gothic" panose="020B0502020202020204" pitchFamily="34" charset="0"/>
              </a:rPr>
              <a:t>Problem</a:t>
            </a:r>
            <a:endParaRPr kumimoji="1" lang="zh-CN" altLang="en-US" sz="3732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616B33F-014D-1F3B-9C47-12841F84F1F6}"/>
              </a:ext>
            </a:extLst>
          </p:cNvPr>
          <p:cNvSpPr txBox="1"/>
          <p:nvPr/>
        </p:nvSpPr>
        <p:spPr>
          <a:xfrm>
            <a:off x="17012877" y="6384264"/>
            <a:ext cx="102012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Adopt</a:t>
            </a:r>
            <a:r>
              <a:rPr kumimoji="1" lang="zh-CN" altLang="en-US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idea</a:t>
            </a:r>
            <a:r>
              <a:rPr kumimoji="1" lang="zh-CN" altLang="en-US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kumimoji="1" lang="zh-CN" altLang="en-US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PDP</a:t>
            </a:r>
            <a:r>
              <a:rPr kumimoji="1" lang="zh-CN" altLang="en-US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count?</a:t>
            </a:r>
            <a:r>
              <a:rPr kumimoji="1" lang="zh-CN" altLang="en-US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Say,…</a:t>
            </a:r>
            <a:endParaRPr kumimoji="1" lang="en-HK" altLang="zh-CN" sz="3200" b="1" dirty="0">
              <a:solidFill>
                <a:srgbClr val="0200B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zh-CN" altLang="en-US" sz="3200" b="1" dirty="0">
              <a:solidFill>
                <a:srgbClr val="0200B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内容占位符 2">
                <a:extLst>
                  <a:ext uri="{FF2B5EF4-FFF2-40B4-BE49-F238E27FC236}">
                    <a16:creationId xmlns:a16="http://schemas.microsoft.com/office/drawing/2014/main" id="{39543343-54C4-0CCB-75CD-2555BEF86AB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012877" y="7010638"/>
                <a:ext cx="10972800" cy="98798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80000"/>
                  <a:buFont typeface="Calibri" panose="020F050202020403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Arial" panose="020B0604020202020204" pitchFamily="34" charset="0"/>
                  <a:buChar char="•"/>
                  <a:defRPr sz="1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Clr>
                    <a:srgbClr val="0200BE"/>
                  </a:buClr>
                </a:pPr>
                <a:r>
                  <a:rPr kumimoji="1" lang="en-US" altLang="zh-CN" sz="2800" kern="0" dirty="0"/>
                  <a:t>Find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a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threshold</a:t>
                </a:r>
                <a:r>
                  <a:rPr kumimoji="1" lang="zh-CN" altLang="en-US" sz="2800" kern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 ker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and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discard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all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users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with</a:t>
                </a:r>
                <a:r>
                  <a:rPr kumimoji="1" lang="zh-CN" altLang="en-US" sz="2800" kern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28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kumimoji="1" lang="en-US" altLang="zh-CN" sz="2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kumimoji="1" lang="en-US" altLang="zh-CN" sz="28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1" lang="en-US" altLang="zh-CN" sz="2800" i="1" ker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kumimoji="1" lang="en-US" altLang="zh-CN" sz="2800" kern="0" dirty="0"/>
              </a:p>
              <a:p>
                <a:pPr>
                  <a:buClr>
                    <a:srgbClr val="0200BE"/>
                  </a:buClr>
                </a:pPr>
                <a:r>
                  <a:rPr kumimoji="1" lang="en-US" altLang="zh-CN" sz="2800" kern="0" dirty="0"/>
                  <a:t>Apply</a:t>
                </a:r>
                <a:r>
                  <a:rPr kumimoji="1" lang="zh-CN" altLang="en-US" sz="2800" kern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 ker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en-US" altLang="zh-CN" sz="2800" kern="0" dirty="0"/>
                  <a:t>-(standard)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DP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sum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algorithm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on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the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remaining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data</a:t>
                </a:r>
              </a:p>
              <a:p>
                <a:pPr marL="0" indent="0">
                  <a:buClr>
                    <a:srgbClr val="0200BE"/>
                  </a:buClr>
                  <a:buFont typeface="Wingdings" panose="05000000000000000000" pitchFamily="2" charset="2"/>
                  <a:buNone/>
                </a:pPr>
                <a:endParaRPr kumimoji="1" lang="en-US" altLang="zh-CN" sz="2800" b="1" kern="0" dirty="0"/>
              </a:p>
              <a:p>
                <a:pPr marL="457200" lvl="1" indent="0">
                  <a:buClr>
                    <a:srgbClr val="0200BE"/>
                  </a:buClr>
                  <a:buFont typeface="Calibri" panose="020F0502020204030204" pitchFamily="34" charset="0"/>
                  <a:buNone/>
                </a:pPr>
                <a:r>
                  <a:rPr kumimoji="1" lang="zh-CN" altLang="en-US" sz="2800" kern="0" dirty="0"/>
                  <a:t> </a:t>
                </a:r>
              </a:p>
            </p:txBody>
          </p:sp>
        </mc:Choice>
        <mc:Fallback>
          <p:sp>
            <p:nvSpPr>
              <p:cNvPr id="46" name="内容占位符 2">
                <a:extLst>
                  <a:ext uri="{FF2B5EF4-FFF2-40B4-BE49-F238E27FC236}">
                    <a16:creationId xmlns:a16="http://schemas.microsoft.com/office/drawing/2014/main" id="{39543343-54C4-0CCB-75CD-2555BEF86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12877" y="7010638"/>
                <a:ext cx="10972800" cy="987985"/>
              </a:xfrm>
              <a:prstGeom prst="rect">
                <a:avLst/>
              </a:prstGeom>
              <a:blipFill>
                <a:blip r:embed="rId9"/>
                <a:stretch>
                  <a:fillRect l="-578" t="-7692" b="-23077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4BF1E19E-686E-97D3-0097-7D404BFF56AB}"/>
              </a:ext>
            </a:extLst>
          </p:cNvPr>
          <p:cNvSpPr txBox="1"/>
          <p:nvPr/>
        </p:nvSpPr>
        <p:spPr>
          <a:xfrm>
            <a:off x="17012877" y="8132510"/>
            <a:ext cx="102012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kumimoji="1" lang="zh-CN" altLang="en-US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kumimoji="1" lang="zh-CN" altLang="en-US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kumimoji="1" lang="zh-CN" altLang="en-US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longer</a:t>
            </a:r>
            <a:r>
              <a:rPr kumimoji="1" lang="zh-CN" altLang="en-US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optimal</a:t>
            </a:r>
            <a:endParaRPr kumimoji="1" lang="en-HK" altLang="zh-CN" sz="3200" b="1" dirty="0">
              <a:solidFill>
                <a:srgbClr val="0200B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zh-CN" altLang="en-US" sz="3200" b="1" dirty="0">
              <a:solidFill>
                <a:srgbClr val="0200B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8" name="图片 47" descr="图示&#10;&#10;描述已自动生成">
            <a:extLst>
              <a:ext uri="{FF2B5EF4-FFF2-40B4-BE49-F238E27FC236}">
                <a16:creationId xmlns:a16="http://schemas.microsoft.com/office/drawing/2014/main" id="{59E230FE-FB91-2443-9097-A41C8EED55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94451" y="8676350"/>
            <a:ext cx="14226712" cy="3532365"/>
          </a:xfrm>
          <a:prstGeom prst="rect">
            <a:avLst/>
          </a:prstGeom>
        </p:spPr>
      </p:pic>
      <p:sp>
        <p:nvSpPr>
          <p:cNvPr id="51" name="椭圆 50">
            <a:extLst>
              <a:ext uri="{FF2B5EF4-FFF2-40B4-BE49-F238E27FC236}">
                <a16:creationId xmlns:a16="http://schemas.microsoft.com/office/drawing/2014/main" id="{9B8BBD1C-9444-519C-A170-FC02CFC1EEE0}"/>
              </a:ext>
            </a:extLst>
          </p:cNvPr>
          <p:cNvSpPr/>
          <p:nvPr/>
        </p:nvSpPr>
        <p:spPr bwMode="auto">
          <a:xfrm>
            <a:off x="21095298" y="10250032"/>
            <a:ext cx="1365210" cy="672531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2" name="右箭头 51">
            <a:extLst>
              <a:ext uri="{FF2B5EF4-FFF2-40B4-BE49-F238E27FC236}">
                <a16:creationId xmlns:a16="http://schemas.microsoft.com/office/drawing/2014/main" id="{26B72F0C-8DDB-9B61-90DE-5B0BD7DD93B6}"/>
              </a:ext>
            </a:extLst>
          </p:cNvPr>
          <p:cNvSpPr/>
          <p:nvPr/>
        </p:nvSpPr>
        <p:spPr bwMode="auto">
          <a:xfrm rot="5400000">
            <a:off x="21199454" y="11800869"/>
            <a:ext cx="1408531" cy="40386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609FEFC6-3BD3-89B1-6EEC-200FC255880A}"/>
                  </a:ext>
                </a:extLst>
              </p:cNvPr>
              <p:cNvSpPr txBox="1"/>
              <p:nvPr/>
            </p:nvSpPr>
            <p:spPr>
              <a:xfrm>
                <a:off x="18404168" y="12783148"/>
                <a:ext cx="90830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3200" b="1" dirty="0">
                    <a:solidFill>
                      <a:srgbClr val="0200B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Privacy</a:t>
                </a:r>
                <a:r>
                  <a:rPr kumimoji="1" lang="zh-CN" altLang="en-US" sz="3200" b="1" dirty="0">
                    <a:solidFill>
                      <a:srgbClr val="0200B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3200" b="1" dirty="0">
                    <a:solidFill>
                      <a:srgbClr val="0200B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budgets</a:t>
                </a:r>
                <a:r>
                  <a:rPr kumimoji="1" lang="zh-CN" altLang="en-US" sz="3200" b="1" dirty="0">
                    <a:solidFill>
                      <a:srgbClr val="0200B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3200" b="1" dirty="0">
                    <a:solidFill>
                      <a:srgbClr val="0200B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kumimoji="1" lang="zh-CN" altLang="en-US" sz="3200" b="1" dirty="0">
                    <a:solidFill>
                      <a:srgbClr val="0200B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3200" b="1" dirty="0">
                    <a:solidFill>
                      <a:srgbClr val="0200B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are greater than </a:t>
                </a:r>
                <a14:m>
                  <m:oMath xmlns:m="http://schemas.openxmlformats.org/officeDocument/2006/math">
                    <m:r>
                      <a:rPr kumimoji="1" lang="en-US" altLang="zh-CN" sz="3200" b="1" i="1" kern="0" smtClean="0">
                        <a:solidFill>
                          <a:srgbClr val="0200BE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kumimoji="1" lang="en-US" altLang="zh-CN" sz="3200" b="1" dirty="0">
                    <a:solidFill>
                      <a:srgbClr val="0200BE"/>
                    </a:solidFill>
                  </a:rPr>
                  <a:t> </a:t>
                </a:r>
                <a:r>
                  <a:rPr kumimoji="1" lang="en-US" altLang="zh-CN" sz="3200" b="1" dirty="0">
                    <a:solidFill>
                      <a:srgbClr val="0200B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are wasted</a:t>
                </a:r>
                <a:endParaRPr kumimoji="1" lang="zh-CN" altLang="en-US" sz="3200" b="1" dirty="0">
                  <a:solidFill>
                    <a:srgbClr val="0200BE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609FEFC6-3BD3-89B1-6EEC-200FC2558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4168" y="12783148"/>
                <a:ext cx="9083096" cy="584775"/>
              </a:xfrm>
              <a:prstGeom prst="rect">
                <a:avLst/>
              </a:prstGeom>
              <a:blipFill>
                <a:blip r:embed="rId11"/>
                <a:stretch>
                  <a:fillRect l="-1676" t="-12766" b="-3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椭圆 54">
            <a:extLst>
              <a:ext uri="{FF2B5EF4-FFF2-40B4-BE49-F238E27FC236}">
                <a16:creationId xmlns:a16="http://schemas.microsoft.com/office/drawing/2014/main" id="{6F4C1041-CB89-66D8-C7A0-7BBC8175E904}"/>
              </a:ext>
            </a:extLst>
          </p:cNvPr>
          <p:cNvSpPr/>
          <p:nvPr/>
        </p:nvSpPr>
        <p:spPr bwMode="auto">
          <a:xfrm>
            <a:off x="19727544" y="11366575"/>
            <a:ext cx="1635443" cy="8421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832558DC-6E8C-9E00-6830-9F735BC85110}"/>
              </a:ext>
            </a:extLst>
          </p:cNvPr>
          <p:cNvSpPr/>
          <p:nvPr/>
        </p:nvSpPr>
        <p:spPr bwMode="auto">
          <a:xfrm>
            <a:off x="26174876" y="11427584"/>
            <a:ext cx="1725558" cy="861488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i="0" u="none" strike="noStrik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内容占位符 2">
                <a:extLst>
                  <a:ext uri="{FF2B5EF4-FFF2-40B4-BE49-F238E27FC236}">
                    <a16:creationId xmlns:a16="http://schemas.microsoft.com/office/drawing/2014/main" id="{64633D06-078C-49CE-14B9-A4AE3483217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6627122" y="13606841"/>
                <a:ext cx="12522841" cy="26679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80000"/>
                  <a:buFont typeface="Calibri" panose="020F050202020403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Arial" panose="020B0604020202020204" pitchFamily="34" charset="0"/>
                  <a:buChar char="•"/>
                  <a:defRPr sz="1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Clr>
                    <a:srgbClr val="0200BE"/>
                  </a:buClr>
                </a:pPr>
                <a:r>
                  <a:rPr kumimoji="1" lang="en-US" altLang="zh-CN" sz="2800" kern="0" dirty="0"/>
                  <a:t>To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make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use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of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each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user’s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privacy,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we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assign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each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user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a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personalized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threshold</a:t>
                </a:r>
                <a:endParaRPr kumimoji="1" lang="en-US" altLang="zh-CN" sz="2800" b="0" kern="0" dirty="0"/>
              </a:p>
              <a:p>
                <a:pPr lvl="1">
                  <a:buClr>
                    <a:srgbClr val="0200BE"/>
                  </a:buClr>
                </a:pPr>
                <a:r>
                  <a:rPr kumimoji="1" lang="en-US" altLang="zh-CN" sz="2800" kern="0" dirty="0"/>
                  <a:t>Defined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by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a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truncation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vector</a:t>
                </a:r>
                <a:r>
                  <a:rPr kumimoji="1" lang="zh-CN" altLang="en-US" sz="2800" kern="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800" b="1" i="1" kern="0" smtClean="0"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endParaRPr kumimoji="1" lang="en-US" altLang="zh-CN" sz="2800" b="1" kern="0" dirty="0"/>
              </a:p>
              <a:p>
                <a:pPr lvl="2">
                  <a:buClr>
                    <a:srgbClr val="0200BE"/>
                  </a:buClr>
                </a:pPr>
                <a14:m>
                  <m:oMath xmlns:m="http://schemas.openxmlformats.org/officeDocument/2006/math">
                    <m:r>
                      <a:rPr kumimoji="1" lang="zh-CN" altLang="en-US" sz="2800" b="1" i="1" kern="0">
                        <a:latin typeface="Cambria Math" panose="02040503050406030204" pitchFamily="18" charset="0"/>
                      </a:rPr>
                      <m:t>𝝉</m:t>
                    </m:r>
                    <m:r>
                      <a:rPr kumimoji="1" lang="en-US" altLang="zh-CN" sz="2800" i="1" ker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i="1" ker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2800" ker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denotes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the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threshold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for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user</a:t>
                </a:r>
                <a:r>
                  <a:rPr kumimoji="1" lang="zh-CN" altLang="en-US" sz="2800" kern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 ker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kumimoji="1" lang="en-US" altLang="zh-CN" sz="2800" kern="0" dirty="0"/>
              </a:p>
              <a:p>
                <a:pPr lvl="2">
                  <a:buClr>
                    <a:srgbClr val="0200BE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kern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kumimoji="1" lang="zh-CN" altLang="en-US" sz="2800" b="1" i="1" kern="0">
                            <a:latin typeface="Cambria Math" panose="02040503050406030204" pitchFamily="18" charset="0"/>
                          </a:rPr>
                          <m:t>𝝉</m:t>
                        </m:r>
                      </m:sub>
                    </m:sSub>
                    <m:d>
                      <m:dPr>
                        <m:ctrlPr>
                          <a:rPr kumimoji="1" lang="en-US" altLang="zh-CN" sz="28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kern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kumimoji="1" lang="en-US" altLang="zh-CN" sz="2800" kern="0" dirty="0"/>
                  <a:t>=min(</a:t>
                </a:r>
                <a14:m>
                  <m:oMath xmlns:m="http://schemas.openxmlformats.org/officeDocument/2006/math">
                    <m:r>
                      <a:rPr kumimoji="1" lang="en-US" altLang="zh-CN" sz="2800" b="1" kern="0">
                        <a:latin typeface="Cambria Math" panose="02040503050406030204" pitchFamily="18" charset="0"/>
                      </a:rPr>
                      <m:t>𝐈</m:t>
                    </m:r>
                    <m:d>
                      <m:dPr>
                        <m:ctrlPr>
                          <a:rPr kumimoji="1" lang="en-US" altLang="zh-CN" sz="28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ker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kumimoji="1" lang="en-US" altLang="zh-CN" sz="2800" kern="0" dirty="0"/>
                  <a:t>,</a:t>
                </a:r>
                <a:r>
                  <a:rPr kumimoji="1" lang="zh-CN" altLang="en-US" sz="2800" kern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800" b="1" i="1" kern="0"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kumimoji="1" lang="en-US" altLang="zh-CN" sz="2800" kern="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sz="2800" i="1" ker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en-US" altLang="zh-CN" sz="2800" kern="0" dirty="0"/>
                  <a:t>))</a:t>
                </a:r>
              </a:p>
              <a:p>
                <a:pPr lvl="1">
                  <a:buClr>
                    <a:srgbClr val="0200BE"/>
                  </a:buClr>
                </a:pPr>
                <a:r>
                  <a:rPr kumimoji="1" lang="en-US" altLang="zh-CN" sz="2800" kern="0" dirty="0"/>
                  <a:t>We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show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adding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a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noise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with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scale</a:t>
                </a:r>
                <a:r>
                  <a:rPr kumimoji="1" lang="zh-CN" altLang="en-US" sz="2800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ax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kumimoji="1" lang="zh-CN" altLang="en-US" sz="2800" b="1" i="1" kern="0">
                        <a:latin typeface="Cambria Math" panose="02040503050406030204" pitchFamily="18" charset="0"/>
                      </a:rPr>
                      <m:t>𝝉</m:t>
                    </m:r>
                    <m:r>
                      <a:rPr kumimoji="1" lang="en-US" altLang="zh-CN" sz="2800" b="0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b="0" i="1" kern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2800" b="0" i="0" kern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l-GR" altLang="zh-CN" sz="280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l-GR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preserves</a:t>
                </a:r>
                <a:r>
                  <a:rPr kumimoji="1" lang="zh-CN" altLang="en-US" sz="2800" kern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28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kumimoji="1" lang="en-US" altLang="zh-CN" sz="2800" dirty="0"/>
                  <a:t>-PDP </a:t>
                </a:r>
                <a:endParaRPr kumimoji="1" lang="en-US" altLang="zh-CN" sz="2800" kern="0" dirty="0"/>
              </a:p>
              <a:p>
                <a:pPr>
                  <a:buClr>
                    <a:srgbClr val="0200BE"/>
                  </a:buClr>
                </a:pPr>
                <a:r>
                  <a:rPr kumimoji="1" lang="en-US" altLang="zh-CN" sz="2800" kern="0" dirty="0"/>
                  <a:t>We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design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a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mechanism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to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search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a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suitable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noise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scale</a:t>
                </a:r>
                <a:r>
                  <a:rPr kumimoji="1" lang="zh-CN" altLang="en-US" sz="2800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kumimoji="1" lang="en-US" altLang="zh-CN" sz="2800" kern="0" dirty="0"/>
              </a:p>
              <a:p>
                <a:pPr>
                  <a:buClr>
                    <a:srgbClr val="0200BE"/>
                  </a:buClr>
                </a:pPr>
                <a:r>
                  <a:rPr kumimoji="1" lang="en-US" altLang="zh-CN" sz="2800" kern="0" dirty="0"/>
                  <a:t>Achieves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an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error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with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only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logarithm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overhead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compared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with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the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error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from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the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optimal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truncation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vector</a:t>
                </a:r>
              </a:p>
              <a:p>
                <a:pPr lvl="1">
                  <a:buClr>
                    <a:srgbClr val="0200BE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zh-CN" altLang="en-US" sz="2800" i="1" kern="0" smtClean="0">
                            <a:solidFill>
                              <a:srgbClr val="0200BE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800" i="1" kern="0">
                            <a:solidFill>
                              <a:srgbClr val="0200BE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kumimoji="1" lang="en-US" altLang="zh-CN" sz="2800" i="1" kern="0">
                            <a:solidFill>
                              <a:srgbClr val="0200B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 kern="0">
                            <a:solidFill>
                              <a:srgbClr val="0200B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1" lang="zh-CN" altLang="en-US" sz="2800" i="1" kern="0">
                        <a:solidFill>
                          <a:srgbClr val="0200BE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kumimoji="1" lang="en-US" altLang="zh-CN" sz="2800" kern="0" dirty="0">
                        <a:solidFill>
                          <a:srgbClr val="0200BE"/>
                        </a:solidFill>
                      </a:rPr>
                      <m:t>optimal</m:t>
                    </m:r>
                    <m:r>
                      <m:rPr>
                        <m:nor/>
                      </m:rPr>
                      <a:rPr kumimoji="1" lang="zh-CN" altLang="en-US" sz="2800" kern="0" dirty="0">
                        <a:solidFill>
                          <a:srgbClr val="0200BE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sz="2800" kern="0" dirty="0">
                        <a:solidFill>
                          <a:srgbClr val="0200BE"/>
                        </a:solidFill>
                      </a:rPr>
                      <m:t>error</m:t>
                    </m:r>
                  </m:oMath>
                </a14:m>
                <a:endParaRPr kumimoji="1" lang="en-US" altLang="zh-CN" sz="2800" kern="0" dirty="0">
                  <a:solidFill>
                    <a:srgbClr val="0200BE"/>
                  </a:solidFill>
                </a:endParaRPr>
              </a:p>
              <a:p>
                <a:pPr marL="0" indent="0">
                  <a:buClr>
                    <a:srgbClr val="0200BE"/>
                  </a:buClr>
                  <a:buNone/>
                </a:pPr>
                <a:endParaRPr kumimoji="1" lang="en-US" altLang="zh-CN" sz="2800" kern="0" dirty="0"/>
              </a:p>
              <a:p>
                <a:pPr>
                  <a:buClr>
                    <a:srgbClr val="0200BE"/>
                  </a:buClr>
                </a:pPr>
                <a:endParaRPr kumimoji="1" lang="en-US" altLang="zh-CN" sz="2800" kern="0" dirty="0"/>
              </a:p>
              <a:p>
                <a:pPr lvl="1">
                  <a:buClr>
                    <a:srgbClr val="0200BE"/>
                  </a:buClr>
                </a:pPr>
                <a:endParaRPr kumimoji="1" lang="en-US" altLang="zh-CN" sz="2800" kern="0" dirty="0"/>
              </a:p>
              <a:p>
                <a:pPr>
                  <a:buClr>
                    <a:srgbClr val="0200BE"/>
                  </a:buClr>
                </a:pPr>
                <a:endParaRPr kumimoji="1" lang="en-US" altLang="zh-CN" sz="2800" kern="0" dirty="0"/>
              </a:p>
              <a:p>
                <a:pPr>
                  <a:buClr>
                    <a:srgbClr val="0200BE"/>
                  </a:buClr>
                </a:pPr>
                <a:endParaRPr kumimoji="1" lang="en-US" altLang="zh-CN" sz="2800" kern="0" dirty="0"/>
              </a:p>
              <a:p>
                <a:pPr marL="0" indent="0">
                  <a:buClr>
                    <a:srgbClr val="0200BE"/>
                  </a:buClr>
                  <a:buFont typeface="Wingdings" panose="05000000000000000000" pitchFamily="2" charset="2"/>
                  <a:buNone/>
                </a:pPr>
                <a:endParaRPr kumimoji="1" lang="en-US" altLang="zh-CN" sz="2800" b="1" kern="0" dirty="0"/>
              </a:p>
              <a:p>
                <a:pPr marL="457200" lvl="1" indent="0">
                  <a:buClr>
                    <a:srgbClr val="0200BE"/>
                  </a:buClr>
                  <a:buFont typeface="Calibri" panose="020F0502020204030204" pitchFamily="34" charset="0"/>
                  <a:buNone/>
                </a:pPr>
                <a:r>
                  <a:rPr kumimoji="1" lang="zh-CN" altLang="en-US" sz="2800" kern="0" dirty="0"/>
                  <a:t> </a:t>
                </a:r>
              </a:p>
            </p:txBody>
          </p:sp>
        </mc:Choice>
        <mc:Fallback>
          <p:sp>
            <p:nvSpPr>
              <p:cNvPr id="57" name="内容占位符 2">
                <a:extLst>
                  <a:ext uri="{FF2B5EF4-FFF2-40B4-BE49-F238E27FC236}">
                    <a16:creationId xmlns:a16="http://schemas.microsoft.com/office/drawing/2014/main" id="{64633D06-078C-49CE-14B9-A4AE34832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27122" y="13606841"/>
                <a:ext cx="12522841" cy="2667927"/>
              </a:xfrm>
              <a:prstGeom prst="rect">
                <a:avLst/>
              </a:prstGeom>
              <a:blipFill>
                <a:blip r:embed="rId12"/>
                <a:stretch>
                  <a:fillRect l="-507" t="-2370" b="-74882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本框 1">
            <a:extLst>
              <a:ext uri="{FF2B5EF4-FFF2-40B4-BE49-F238E27FC236}">
                <a16:creationId xmlns:a16="http://schemas.microsoft.com/office/drawing/2014/main" id="{ECEE7503-BEFF-CB4D-E7B2-B85A5A4B5311}"/>
              </a:ext>
            </a:extLst>
          </p:cNvPr>
          <p:cNvSpPr txBox="1"/>
          <p:nvPr/>
        </p:nvSpPr>
        <p:spPr>
          <a:xfrm>
            <a:off x="15430195" y="18221743"/>
            <a:ext cx="14369742" cy="666657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732" dirty="0">
                <a:solidFill>
                  <a:schemeClr val="bg1"/>
                </a:solidFill>
                <a:latin typeface="Century Gothic" panose="020B0502020202020204" pitchFamily="34" charset="0"/>
              </a:rPr>
              <a:t>Personalized</a:t>
            </a:r>
            <a:r>
              <a:rPr kumimoji="1" lang="zh-CN" altLang="en-US" sz="3732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kumimoji="1" lang="en-US" altLang="zh-CN" sz="3732" dirty="0">
                <a:solidFill>
                  <a:schemeClr val="bg1"/>
                </a:solidFill>
                <a:latin typeface="Century Gothic" panose="020B0502020202020204" pitchFamily="34" charset="0"/>
              </a:rPr>
              <a:t>Sum</a:t>
            </a:r>
            <a:r>
              <a:rPr kumimoji="1" lang="zh-CN" altLang="en-US" sz="3732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kumimoji="1" lang="en-US" altLang="zh-CN" sz="3732" dirty="0">
                <a:solidFill>
                  <a:schemeClr val="bg1"/>
                </a:solidFill>
                <a:latin typeface="Century Gothic" panose="020B0502020202020204" pitchFamily="34" charset="0"/>
              </a:rPr>
              <a:t>under</a:t>
            </a:r>
            <a:r>
              <a:rPr kumimoji="1" lang="zh-CN" altLang="en-US" sz="3732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kumimoji="1" lang="en-US" altLang="zh-CN" sz="3732" dirty="0">
                <a:solidFill>
                  <a:schemeClr val="bg1"/>
                </a:solidFill>
                <a:latin typeface="Century Gothic" panose="020B0502020202020204" pitchFamily="34" charset="0"/>
              </a:rPr>
              <a:t>User</a:t>
            </a:r>
            <a:r>
              <a:rPr kumimoji="1" lang="zh-CN" altLang="en-US" sz="3732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kumimoji="1" lang="en-US" altLang="zh-CN" sz="3732" dirty="0">
                <a:solidFill>
                  <a:schemeClr val="bg1"/>
                </a:solidFill>
                <a:latin typeface="Century Gothic" panose="020B0502020202020204" pitchFamily="34" charset="0"/>
              </a:rPr>
              <a:t>DP</a:t>
            </a:r>
            <a:endParaRPr kumimoji="1" lang="zh-CN" altLang="en-US" sz="3732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9" name="内容占位符 2">
            <a:extLst>
              <a:ext uri="{FF2B5EF4-FFF2-40B4-BE49-F238E27FC236}">
                <a16:creationId xmlns:a16="http://schemas.microsoft.com/office/drawing/2014/main" id="{740BDA19-6188-4E99-F5BC-5ADE59B81DFD}"/>
              </a:ext>
            </a:extLst>
          </p:cNvPr>
          <p:cNvSpPr txBox="1">
            <a:spLocks/>
          </p:cNvSpPr>
          <p:nvPr/>
        </p:nvSpPr>
        <p:spPr>
          <a:xfrm>
            <a:off x="17179043" y="23578550"/>
            <a:ext cx="109728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/>
          </a:p>
          <a:p>
            <a:pPr lvl="1"/>
            <a:endParaRPr kumimoji="1" lang="en-US" altLang="zh-CN"/>
          </a:p>
          <a:p>
            <a:endParaRPr kumimoji="1" lang="en-US" altLang="zh-CN" b="1"/>
          </a:p>
          <a:p>
            <a:pPr marL="457200" lvl="1"/>
            <a:r>
              <a:rPr kumimoji="1" lang="zh-CN" altLang="en-US"/>
              <a:t> 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内容占位符 2">
                <a:extLst>
                  <a:ext uri="{FF2B5EF4-FFF2-40B4-BE49-F238E27FC236}">
                    <a16:creationId xmlns:a16="http://schemas.microsoft.com/office/drawing/2014/main" id="{F79EF2FE-4B56-8A1A-AD8C-41594E065B4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6627122" y="19104238"/>
                <a:ext cx="12938075" cy="43434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80000"/>
                  <a:buFont typeface="Calibri" panose="020F050202020403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Arial" panose="020B0604020202020204" pitchFamily="34" charset="0"/>
                  <a:buChar char="•"/>
                  <a:defRPr sz="1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Clr>
                    <a:srgbClr val="0200BE"/>
                  </a:buClr>
                </a:pPr>
                <a:r>
                  <a:rPr kumimoji="1" lang="en-US" altLang="zh-CN" sz="2800" dirty="0"/>
                  <a:t>It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is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not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always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the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case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that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input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data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can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be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expressed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as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1" kern="0">
                        <a:latin typeface="Cambria Math" panose="02040503050406030204" pitchFamily="18" charset="0"/>
                      </a:rPr>
                      <m:t>𝐈</m:t>
                    </m:r>
                    <m:d>
                      <m:dPr>
                        <m:ctrlPr>
                          <a:rPr kumimoji="1" lang="en-US" altLang="zh-CN" sz="28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 ker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kumimoji="1" lang="en-US" altLang="zh-CN" sz="2800" kern="0" dirty="0"/>
              </a:p>
              <a:p>
                <a:pPr>
                  <a:buClr>
                    <a:srgbClr val="0200BE"/>
                  </a:buClr>
                </a:pPr>
                <a:r>
                  <a:rPr kumimoji="1" lang="en-US" altLang="zh-CN" sz="2800" kern="0" dirty="0"/>
                  <a:t>In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relational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database,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the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results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after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executing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SQL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queries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are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more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complicated</a:t>
                </a:r>
                <a:r>
                  <a:rPr kumimoji="1" lang="zh-CN" altLang="en-US" sz="2800" kern="0" dirty="0"/>
                  <a:t> </a:t>
                </a:r>
                <a:endParaRPr kumimoji="1" lang="en-US" altLang="zh-CN" sz="2800" kern="0" dirty="0"/>
              </a:p>
              <a:p>
                <a:pPr lvl="1">
                  <a:buClr>
                    <a:srgbClr val="0200BE"/>
                  </a:buClr>
                </a:pPr>
                <a:r>
                  <a:rPr kumimoji="1" lang="en-US" altLang="zh-CN" sz="2800" kern="0" dirty="0"/>
                  <a:t>Each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user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may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own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multiple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values</a:t>
                </a:r>
              </a:p>
              <a:p>
                <a:pPr lvl="1">
                  <a:buClr>
                    <a:srgbClr val="0200BE"/>
                  </a:buClr>
                </a:pPr>
                <a:r>
                  <a:rPr kumimoji="1" lang="en-US" altLang="zh-CN" sz="2800" kern="0" dirty="0"/>
                  <a:t>Each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value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may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be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contributed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by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multiple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users</a:t>
                </a:r>
              </a:p>
              <a:p>
                <a:pPr>
                  <a:buClr>
                    <a:srgbClr val="0200BE"/>
                  </a:buClr>
                </a:pPr>
                <a:r>
                  <a:rPr kumimoji="1" lang="en-US" altLang="zh-CN" sz="2800" kern="0" dirty="0"/>
                  <a:t>The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user-level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PDP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model:</a:t>
                </a:r>
              </a:p>
              <a:p>
                <a:pPr lvl="1">
                  <a:buClr>
                    <a:srgbClr val="0200BE"/>
                  </a:buClr>
                </a:pPr>
                <a:r>
                  <a:rPr kumimoji="1" lang="en-US" altLang="zh-CN" sz="2800" kern="0" dirty="0"/>
                  <a:t>Each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value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is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denoted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as</a:t>
                </a:r>
                <a:r>
                  <a:rPr kumimoji="1" lang="zh-CN" altLang="en-US" sz="2800" kern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1" i="0" kern="0" smtClean="0">
                        <a:latin typeface="Cambria Math" panose="02040503050406030204" pitchFamily="18" charset="0"/>
                      </a:rPr>
                      <m:t>𝐈</m:t>
                    </m:r>
                    <m:r>
                      <a:rPr kumimoji="1" lang="en-US" altLang="zh-CN" sz="2800" b="0" i="0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b="1" i="1" kern="0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kumimoji="1" lang="en-US" altLang="zh-CN" sz="2800" b="1" i="0" kern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zh-CN" sz="28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sz="2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0,1,…,</m:t>
                        </m:r>
                        <m:r>
                          <m:rPr>
                            <m:sty m:val="p"/>
                          </m:rPr>
                          <a:rPr kumimoji="1" lang="en-US" altLang="zh-CN" sz="2800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endParaRPr kumimoji="1" lang="en-US" altLang="zh-CN" sz="2800" kern="0" dirty="0"/>
              </a:p>
              <a:p>
                <a:pPr lvl="2">
                  <a:buClr>
                    <a:srgbClr val="0200BE"/>
                  </a:buClr>
                </a:pPr>
                <a14:m>
                  <m:oMath xmlns:m="http://schemas.openxmlformats.org/officeDocument/2006/math">
                    <m:r>
                      <a:rPr kumimoji="1" lang="en-US" altLang="zh-CN" sz="2800" b="1" i="1" ker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is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a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subset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of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users</a:t>
                </a:r>
              </a:p>
              <a:p>
                <a:pPr lvl="1">
                  <a:buClr>
                    <a:srgbClr val="0200BE"/>
                  </a:buClr>
                </a:pPr>
                <a:r>
                  <a:rPr kumimoji="1" lang="en-US" altLang="zh-CN" sz="2800" kern="0" dirty="0"/>
                  <a:t>Each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user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has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a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privacy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parameter</a:t>
                </a:r>
                <a:r>
                  <a:rPr kumimoji="1" lang="zh-CN" altLang="en-US" sz="2800" kern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28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kumimoji="1" lang="en-US" altLang="zh-CN" sz="2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kumimoji="1" lang="en-US" altLang="zh-CN" sz="2800" kern="0" dirty="0"/>
              </a:p>
              <a:p>
                <a:pPr marL="457200" lvl="1" indent="0">
                  <a:buClr>
                    <a:srgbClr val="0200BE"/>
                  </a:buClr>
                  <a:buFont typeface="Calibri" panose="020F0502020204030204" pitchFamily="34" charset="0"/>
                  <a:buNone/>
                </a:pPr>
                <a:r>
                  <a:rPr kumimoji="1" lang="zh-CN" altLang="en-US" sz="2800" kern="0" dirty="0"/>
                  <a:t> </a:t>
                </a:r>
                <a:endParaRPr kumimoji="1" lang="en-US" altLang="zh-CN" sz="2800" kern="0" dirty="0"/>
              </a:p>
              <a:p>
                <a:pPr>
                  <a:buClr>
                    <a:srgbClr val="0200BE"/>
                  </a:buClr>
                </a:pPr>
                <a:endParaRPr kumimoji="1" lang="en-US" altLang="zh-CN" sz="2800" kern="0" dirty="0"/>
              </a:p>
              <a:p>
                <a:pPr lvl="1">
                  <a:buClr>
                    <a:srgbClr val="0200BE"/>
                  </a:buClr>
                </a:pPr>
                <a:endParaRPr kumimoji="1" lang="en-US" altLang="zh-CN" sz="2800" kern="0" dirty="0"/>
              </a:p>
              <a:p>
                <a:pPr marL="0" indent="0">
                  <a:buClr>
                    <a:srgbClr val="0200BE"/>
                  </a:buClr>
                  <a:buFont typeface="Wingdings" panose="05000000000000000000" pitchFamily="2" charset="2"/>
                  <a:buNone/>
                </a:pPr>
                <a:endParaRPr kumimoji="1" lang="en-US" altLang="zh-CN" sz="2800" b="1" kern="0" dirty="0"/>
              </a:p>
              <a:p>
                <a:pPr marL="457200" lvl="1" indent="0">
                  <a:buClr>
                    <a:srgbClr val="0200BE"/>
                  </a:buClr>
                  <a:buFont typeface="Calibri" panose="020F0502020204030204" pitchFamily="34" charset="0"/>
                  <a:buNone/>
                </a:pPr>
                <a:r>
                  <a:rPr kumimoji="1" lang="zh-CN" altLang="en-US" sz="2800" kern="0" dirty="0"/>
                  <a:t> </a:t>
                </a:r>
              </a:p>
            </p:txBody>
          </p:sp>
        </mc:Choice>
        <mc:Fallback>
          <p:sp>
            <p:nvSpPr>
              <p:cNvPr id="60" name="内容占位符 2">
                <a:extLst>
                  <a:ext uri="{FF2B5EF4-FFF2-40B4-BE49-F238E27FC236}">
                    <a16:creationId xmlns:a16="http://schemas.microsoft.com/office/drawing/2014/main" id="{F79EF2FE-4B56-8A1A-AD8C-41594E065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27122" y="19104238"/>
                <a:ext cx="12938075" cy="4343400"/>
              </a:xfrm>
              <a:prstGeom prst="rect">
                <a:avLst/>
              </a:prstGeom>
              <a:blipFill>
                <a:blip r:embed="rId13"/>
                <a:stretch>
                  <a:fillRect l="-491" t="-1458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图片 60" descr="表格&#10;&#10;中度可信度描述已自动生成">
            <a:extLst>
              <a:ext uri="{FF2B5EF4-FFF2-40B4-BE49-F238E27FC236}">
                <a16:creationId xmlns:a16="http://schemas.microsoft.com/office/drawing/2014/main" id="{0AD932E1-F931-032E-76E1-D208572D3A5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888649" y="23232710"/>
            <a:ext cx="7724980" cy="3182653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0FBCA89C-BC98-EDB7-9E42-690373E1D1C4}"/>
              </a:ext>
            </a:extLst>
          </p:cNvPr>
          <p:cNvSpPr txBox="1"/>
          <p:nvPr/>
        </p:nvSpPr>
        <p:spPr>
          <a:xfrm>
            <a:off x="16787154" y="26540009"/>
            <a:ext cx="8616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Challenge:</a:t>
            </a:r>
            <a:r>
              <a:rPr kumimoji="1" lang="zh-CN" altLang="en-US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kumimoji="1" lang="zh-CN" altLang="en-US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kumimoji="1" lang="zh-CN" altLang="en-US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</a:t>
            </a:r>
            <a:r>
              <a:rPr kumimoji="1" lang="zh-CN" altLang="en-US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truncation</a:t>
            </a:r>
            <a:r>
              <a:rPr kumimoji="1" lang="zh-CN" altLang="en-US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kumimoji="1" lang="zh-CN" altLang="en-US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b="1" dirty="0">
                <a:solidFill>
                  <a:srgbClr val="0200B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𝐈(𝒖)</a:t>
            </a:r>
            <a:endParaRPr kumimoji="1" lang="zh-CN" altLang="en-US" sz="3200" b="1" dirty="0">
              <a:solidFill>
                <a:srgbClr val="0200B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内容占位符 2">
                <a:extLst>
                  <a:ext uri="{FF2B5EF4-FFF2-40B4-BE49-F238E27FC236}">
                    <a16:creationId xmlns:a16="http://schemas.microsoft.com/office/drawing/2014/main" id="{908419FA-DCC6-FC34-EF30-D0A75BDC1DA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6627121" y="27179854"/>
                <a:ext cx="12938075" cy="43434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80000"/>
                  <a:buFont typeface="Calibri" panose="020F050202020403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Arial" panose="020B0604020202020204" pitchFamily="34" charset="0"/>
                  <a:buChar char="•"/>
                  <a:defRPr sz="1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Clr>
                    <a:srgbClr val="0200BE"/>
                  </a:buClr>
                </a:pPr>
                <a:r>
                  <a:rPr kumimoji="1" lang="en-US" altLang="zh-CN" sz="2800" kern="0" dirty="0"/>
                  <a:t>Cannot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directly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do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truncation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on</a:t>
                </a:r>
                <a:r>
                  <a:rPr kumimoji="1" lang="zh-CN" altLang="en-US" sz="2800" kern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1" kern="0">
                        <a:latin typeface="Cambria Math" panose="02040503050406030204" pitchFamily="18" charset="0"/>
                      </a:rPr>
                      <m:t>𝐈</m:t>
                    </m:r>
                    <m:r>
                      <a:rPr kumimoji="1" lang="en-US" altLang="zh-CN" sz="2800" ker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b="1" i="1" kern="0">
                        <a:latin typeface="Cambria Math" panose="02040503050406030204" pitchFamily="18" charset="0"/>
                      </a:rPr>
                      <m:t>𝒖</m:t>
                    </m:r>
                    <m:r>
                      <a:rPr kumimoji="1" lang="en-US" altLang="zh-CN" sz="2800" b="1" ker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800" kern="0" dirty="0"/>
              </a:p>
              <a:p>
                <a:pPr lvl="1">
                  <a:buClr>
                    <a:srgbClr val="0200BE"/>
                  </a:buClr>
                </a:pPr>
                <a:r>
                  <a:rPr kumimoji="1" lang="en-US" altLang="zh-CN" sz="2800" kern="0" dirty="0"/>
                  <a:t>Consider</a:t>
                </a:r>
                <a:r>
                  <a:rPr kumimoji="1" lang="zh-CN" altLang="en-US" sz="280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kern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CN" sz="280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800" b="0" i="1" kern="0" smtClean="0"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kumimoji="1" lang="en-US" altLang="zh-CN" sz="280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 ker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CN" sz="28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and</a:t>
                </a:r>
                <a:r>
                  <a:rPr kumimoji="1" lang="zh-CN" altLang="en-US" sz="2800" kern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1" kern="0">
                        <a:latin typeface="Cambria Math" panose="02040503050406030204" pitchFamily="18" charset="0"/>
                      </a:rPr>
                      <m:t>𝐈</m:t>
                    </m:r>
                    <m:r>
                      <a:rPr kumimoji="1" lang="en-US" altLang="zh-CN" sz="2800" ker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8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 ker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CN" sz="2800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800" b="1" i="0" kern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8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 ker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CN" sz="2800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800" b="1" ker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800" kern="0" dirty="0"/>
                  <a:t>=1,</a:t>
                </a:r>
                <a:r>
                  <a:rPr kumimoji="1" lang="zh-CN" altLang="en-US" sz="2800" kern="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800" b="1" i="1" kern="0"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kumimoji="1" lang="en-US" altLang="zh-CN" sz="2800" kern="0" dirty="0"/>
                  <a:t>=</a:t>
                </a:r>
                <a:r>
                  <a:rPr kumimoji="1" lang="en-US" altLang="zh-CN" sz="2800" b="1" kern="0" dirty="0"/>
                  <a:t>1</a:t>
                </a:r>
              </a:p>
              <a:p>
                <a:pPr lvl="1">
                  <a:buClr>
                    <a:srgbClr val="0200BE"/>
                  </a:buClr>
                </a:pPr>
                <a:r>
                  <a:rPr kumimoji="1" lang="en-US" altLang="zh-CN" sz="2800" kern="0" dirty="0"/>
                  <a:t>The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direct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truncation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method</a:t>
                </a:r>
                <a:r>
                  <a:rPr kumimoji="1" lang="zh-CN" altLang="en-US" sz="280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0" kern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kumimoji="1" lang="zh-CN" altLang="en-US" sz="2800" b="1" i="1" kern="0">
                            <a:latin typeface="Cambria Math" panose="02040503050406030204" pitchFamily="18" charset="0"/>
                          </a:rPr>
                          <m:t>𝝉</m:t>
                        </m:r>
                      </m:sub>
                    </m:sSub>
                    <m:d>
                      <m:dPr>
                        <m:ctrlPr>
                          <a:rPr kumimoji="1" lang="en-US" altLang="zh-CN" sz="28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ker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</m:oMath>
                </a14:m>
                <a:r>
                  <a:rPr kumimoji="1" lang="en-US" altLang="zh-CN" sz="2800" kern="0" dirty="0"/>
                  <a:t>=min(</a:t>
                </a:r>
                <a14:m>
                  <m:oMath xmlns:m="http://schemas.openxmlformats.org/officeDocument/2006/math">
                    <m:r>
                      <a:rPr kumimoji="1" lang="en-US" altLang="zh-CN" sz="2800" b="1" kern="0">
                        <a:latin typeface="Cambria Math" panose="02040503050406030204" pitchFamily="18" charset="0"/>
                      </a:rPr>
                      <m:t>𝐈</m:t>
                    </m:r>
                    <m:d>
                      <m:dPr>
                        <m:ctrlPr>
                          <a:rPr kumimoji="1" lang="en-US" altLang="zh-CN" sz="28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ker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</m:oMath>
                </a14:m>
                <a:r>
                  <a:rPr kumimoji="1" lang="en-US" altLang="zh-CN" sz="2800" kern="0" dirty="0"/>
                  <a:t>,</a:t>
                </a:r>
                <a14:m>
                  <m:oMath xmlns:m="http://schemas.openxmlformats.org/officeDocument/2006/math">
                    <m:r>
                      <a:rPr kumimoji="1" lang="en-US" altLang="zh-CN" sz="2800" i="1" ker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28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800" b="1" i="1" kern="0">
                        <a:latin typeface="Cambria Math" panose="02040503050406030204" pitchFamily="18" charset="0"/>
                      </a:rPr>
                      <m:t>𝒖</m:t>
                    </m:r>
                    <m:r>
                      <a:rPr kumimoji="1" lang="en-US" altLang="zh-CN" sz="2800" b="0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2800" b="1" i="1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800" b="1" i="1" kern="0"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kumimoji="1" lang="en-US" altLang="zh-CN" sz="2800" kern="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sz="2800" i="1" ker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en-US" altLang="zh-CN" sz="2800" kern="0" dirty="0"/>
                  <a:t>))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will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not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change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any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record</a:t>
                </a:r>
                <a:r>
                  <a:rPr kumimoji="1" lang="zh-CN" altLang="en-US" sz="2800" kern="0" dirty="0"/>
                  <a:t> </a:t>
                </a:r>
                <a:endParaRPr kumimoji="1" lang="en-US" altLang="zh-CN" sz="2800" kern="0" dirty="0"/>
              </a:p>
              <a:p>
                <a:pPr lvl="2">
                  <a:buClr>
                    <a:srgbClr val="0200BE"/>
                  </a:buClr>
                </a:pPr>
                <a:r>
                  <a:rPr lang="en-US" altLang="zh-CN" sz="2800" dirty="0"/>
                  <a:t>Sum(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kern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kumimoji="1" lang="zh-CN" altLang="en-US" sz="2800" b="1" i="1" kern="0">
                            <a:latin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r>
                  <a:rPr lang="en-US" altLang="zh-CN" sz="2800" dirty="0"/>
                  <a:t>)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has</a:t>
                </a:r>
                <a:r>
                  <a:rPr lang="zh-CN" altLang="en-US" sz="2800" dirty="0"/>
                  <a:t> </a:t>
                </a:r>
                <a:r>
                  <a:rPr kumimoji="1" lang="en-US" altLang="zh-CN" sz="2800" kern="0" dirty="0"/>
                  <a:t>sensitivity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n-1</a:t>
                </a:r>
              </a:p>
              <a:p>
                <a:pPr>
                  <a:buClr>
                    <a:srgbClr val="0200BE"/>
                  </a:buClr>
                </a:pPr>
                <a:r>
                  <a:rPr kumimoji="1" lang="en-US" altLang="zh-CN" sz="2800" kern="0" dirty="0"/>
                  <a:t>We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design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a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linear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program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to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obtain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the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truncated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dataset</a:t>
                </a:r>
                <a:r>
                  <a:rPr kumimoji="1" lang="zh-CN" altLang="en-US" sz="280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kern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kumimoji="1" lang="zh-CN" altLang="en-US" sz="2800" b="1" i="1" kern="0">
                            <a:latin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endParaRPr kumimoji="1" lang="en-US" altLang="zh-CN" sz="2800" kern="0" dirty="0"/>
              </a:p>
              <a:p>
                <a:pPr>
                  <a:buClr>
                    <a:srgbClr val="0200BE"/>
                  </a:buClr>
                </a:pPr>
                <a:endParaRPr kumimoji="1" lang="en-US" altLang="zh-CN" sz="2800" kern="0" dirty="0"/>
              </a:p>
              <a:p>
                <a:pPr>
                  <a:buClr>
                    <a:srgbClr val="0200BE"/>
                  </a:buClr>
                </a:pPr>
                <a:endParaRPr kumimoji="1" lang="en-US" altLang="zh-CN" sz="2800" kern="0" dirty="0"/>
              </a:p>
              <a:p>
                <a:pPr>
                  <a:buClr>
                    <a:srgbClr val="0200BE"/>
                  </a:buClr>
                </a:pPr>
                <a:endParaRPr kumimoji="1" lang="en-US" altLang="zh-CN" sz="2800" kern="0" dirty="0"/>
              </a:p>
              <a:p>
                <a:pPr marL="0" indent="0">
                  <a:buClr>
                    <a:srgbClr val="0200BE"/>
                  </a:buClr>
                  <a:buNone/>
                </a:pPr>
                <a:endParaRPr kumimoji="1" lang="en-US" altLang="zh-CN" sz="2800" kern="0" dirty="0"/>
              </a:p>
              <a:p>
                <a:pPr marL="0" indent="0">
                  <a:buClr>
                    <a:srgbClr val="0200BE"/>
                  </a:buClr>
                  <a:buNone/>
                </a:pPr>
                <a:endParaRPr kumimoji="1" lang="en-US" altLang="zh-CN" sz="2800" kern="0" dirty="0"/>
              </a:p>
              <a:p>
                <a:pPr>
                  <a:buClr>
                    <a:srgbClr val="0200BE"/>
                  </a:buClr>
                </a:pPr>
                <a:r>
                  <a:rPr kumimoji="1" lang="en-US" altLang="zh-CN" sz="2800" kern="0" dirty="0"/>
                  <a:t>Achieves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an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error</a:t>
                </a:r>
                <a:r>
                  <a:rPr kumimoji="1" lang="zh-CN" altLang="en-US" sz="2800" kern="0" dirty="0"/>
                  <a:t> </a:t>
                </a:r>
                <a:r>
                  <a:rPr kumimoji="1" lang="en-US" altLang="zh-CN" sz="2800" kern="0" dirty="0"/>
                  <a:t>of</a:t>
                </a:r>
                <a:r>
                  <a:rPr kumimoji="1" lang="zh-CN" altLang="en-US" sz="2800" kern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zh-CN" altLang="en-US" sz="2800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800" i="1" ker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kumimoji="1" lang="en-US" altLang="zh-CN" sz="28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 ker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1" lang="zh-CN" altLang="en-US" sz="2800" i="1" ker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zh-CN" sz="28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2800" ker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kumimoji="1" lang="zh-CN" altLang="en-US" sz="2800" b="1" i="1" kern="0">
                            <a:latin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r>
                  <a:rPr kumimoji="1" lang="en-US" altLang="zh-CN" sz="2800" kern="0" dirty="0"/>
                  <a:t> Error(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kern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kumimoji="1" lang="zh-CN" altLang="en-US" sz="2800" b="1" i="1" kern="0">
                            <a:latin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r>
                  <a:rPr kumimoji="1" lang="en-US" altLang="zh-CN" sz="2800" kern="0" dirty="0"/>
                  <a:t>)</a:t>
                </a:r>
              </a:p>
              <a:p>
                <a:pPr marL="457200" lvl="1" indent="0">
                  <a:buClr>
                    <a:srgbClr val="0200BE"/>
                  </a:buClr>
                  <a:buFont typeface="Calibri" panose="020F0502020204030204" pitchFamily="34" charset="0"/>
                  <a:buNone/>
                </a:pPr>
                <a:r>
                  <a:rPr kumimoji="1" lang="zh-CN" altLang="en-US" sz="2800" kern="0" dirty="0"/>
                  <a:t> </a:t>
                </a:r>
                <a:endParaRPr kumimoji="1" lang="en-US" altLang="zh-CN" sz="2800" kern="0" dirty="0"/>
              </a:p>
              <a:p>
                <a:pPr>
                  <a:buClr>
                    <a:srgbClr val="0200BE"/>
                  </a:buClr>
                </a:pPr>
                <a:endParaRPr kumimoji="1" lang="en-US" altLang="zh-CN" sz="2800" kern="0" dirty="0"/>
              </a:p>
              <a:p>
                <a:pPr lvl="1">
                  <a:buClr>
                    <a:srgbClr val="0200BE"/>
                  </a:buClr>
                </a:pPr>
                <a:endParaRPr kumimoji="1" lang="en-US" altLang="zh-CN" sz="2800" kern="0" dirty="0"/>
              </a:p>
              <a:p>
                <a:pPr marL="0" indent="0">
                  <a:buClr>
                    <a:srgbClr val="0200BE"/>
                  </a:buClr>
                  <a:buFont typeface="Wingdings" panose="05000000000000000000" pitchFamily="2" charset="2"/>
                  <a:buNone/>
                </a:pPr>
                <a:endParaRPr kumimoji="1" lang="en-US" altLang="zh-CN" sz="2800" b="1" kern="0" dirty="0"/>
              </a:p>
              <a:p>
                <a:pPr marL="457200" lvl="1" indent="0">
                  <a:buClr>
                    <a:srgbClr val="0200BE"/>
                  </a:buClr>
                  <a:buFont typeface="Calibri" panose="020F0502020204030204" pitchFamily="34" charset="0"/>
                  <a:buNone/>
                </a:pPr>
                <a:r>
                  <a:rPr kumimoji="1" lang="zh-CN" altLang="en-US" sz="2800" kern="0" dirty="0"/>
                  <a:t> </a:t>
                </a:r>
              </a:p>
            </p:txBody>
          </p:sp>
        </mc:Choice>
        <mc:Fallback>
          <p:sp>
            <p:nvSpPr>
              <p:cNvPr id="63" name="内容占位符 2">
                <a:extLst>
                  <a:ext uri="{FF2B5EF4-FFF2-40B4-BE49-F238E27FC236}">
                    <a16:creationId xmlns:a16="http://schemas.microsoft.com/office/drawing/2014/main" id="{908419FA-DCC6-FC34-EF30-D0A75BDC1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27121" y="27179854"/>
                <a:ext cx="12938075" cy="4343400"/>
              </a:xfrm>
              <a:prstGeom prst="rect">
                <a:avLst/>
              </a:prstGeom>
              <a:blipFill>
                <a:blip r:embed="rId15"/>
                <a:stretch>
                  <a:fillRect l="-491" t="-1458" b="-43440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4" name="图片 63">
            <a:extLst>
              <a:ext uri="{FF2B5EF4-FFF2-40B4-BE49-F238E27FC236}">
                <a16:creationId xmlns:a16="http://schemas.microsoft.com/office/drawing/2014/main" id="{3086E500-04DA-038B-887F-89939BA236F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727544" y="30316020"/>
            <a:ext cx="4716193" cy="2419517"/>
          </a:xfrm>
          <a:prstGeom prst="rect">
            <a:avLst/>
          </a:prstGeom>
        </p:spPr>
      </p:pic>
      <p:sp>
        <p:nvSpPr>
          <p:cNvPr id="65" name="文本框 1">
            <a:extLst>
              <a:ext uri="{FF2B5EF4-FFF2-40B4-BE49-F238E27FC236}">
                <a16:creationId xmlns:a16="http://schemas.microsoft.com/office/drawing/2014/main" id="{32C6438B-A666-4FD9-4F71-E58795425B67}"/>
              </a:ext>
            </a:extLst>
          </p:cNvPr>
          <p:cNvSpPr txBox="1"/>
          <p:nvPr/>
        </p:nvSpPr>
        <p:spPr>
          <a:xfrm>
            <a:off x="15430195" y="33319701"/>
            <a:ext cx="14369742" cy="666657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732" dirty="0">
                <a:solidFill>
                  <a:schemeClr val="bg1"/>
                </a:solidFill>
                <a:latin typeface="Century Gothic" panose="020B0502020202020204" pitchFamily="34" charset="0"/>
              </a:rPr>
              <a:t>Experiments</a:t>
            </a:r>
            <a:endParaRPr kumimoji="1" lang="zh-CN" altLang="en-US" sz="3732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6" name="内容占位符 5" descr="表格&#10;&#10;描述已自动生成">
            <a:extLst>
              <a:ext uri="{FF2B5EF4-FFF2-40B4-BE49-F238E27FC236}">
                <a16:creationId xmlns:a16="http://schemas.microsoft.com/office/drawing/2014/main" id="{CF874204-24DA-FACD-EFB2-00F62EC4C12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 bwMode="auto">
          <a:xfrm>
            <a:off x="16938806" y="34122730"/>
            <a:ext cx="11489166" cy="71807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61729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  <p:bldP spid="46" grpId="0" build="p"/>
      <p:bldP spid="51" grpId="0" animBg="1"/>
      <p:bldP spid="52" grpId="0" animBg="1"/>
      <p:bldP spid="53" grpId="0"/>
      <p:bldP spid="55" grpId="0" animBg="1"/>
      <p:bldP spid="5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</TotalTime>
  <Words>767</Words>
  <Application>Microsoft Macintosh PowerPoint</Application>
  <PresentationFormat>自定义</PresentationFormat>
  <Paragraphs>135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等线</vt:lpstr>
      <vt:lpstr>Aptos</vt:lpstr>
      <vt:lpstr>Aptos Display</vt:lpstr>
      <vt:lpstr>Arial</vt:lpstr>
      <vt:lpstr>Calibri</vt:lpstr>
      <vt:lpstr>Cambria Math</vt:lpstr>
      <vt:lpstr>Century Gothic</vt:lpstr>
      <vt:lpstr>Wingdings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Dajun SUN</dc:creator>
  <cp:lastModifiedBy>Dajun SUN</cp:lastModifiedBy>
  <cp:revision>13</cp:revision>
  <dcterms:created xsi:type="dcterms:W3CDTF">2024-08-23T04:21:41Z</dcterms:created>
  <dcterms:modified xsi:type="dcterms:W3CDTF">2025-06-06T03:37:45Z</dcterms:modified>
</cp:coreProperties>
</file>