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8312" autoAdjust="0"/>
  </p:normalViewPr>
  <p:slideViewPr>
    <p:cSldViewPr snapToGrid="0" snapToObjects="1" showGuides="1">
      <p:cViewPr>
        <p:scale>
          <a:sx n="25" d="100"/>
          <a:sy n="25" d="100"/>
        </p:scale>
        <p:origin x="2694" y="-2274"/>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8/20/2022</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2.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ectangle 42"/>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75293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34514"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5327085"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6096" y="540124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50" name="Rounded Rectangle 49"/>
          <p:cNvSpPr/>
          <p:nvPr userDrawn="1"/>
        </p:nvSpPr>
        <p:spPr>
          <a:xfrm>
            <a:off x="728724" y="6011214"/>
            <a:ext cx="28912471" cy="3579443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1042405" y="41026061"/>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a:t>
            </a:r>
          </a:p>
          <a:p>
            <a:pPr marL="398463"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52" name="Text Box 14"/>
          <p:cNvSpPr txBox="1">
            <a:spLocks noChangeArrowheads="1"/>
          </p:cNvSpPr>
          <p:nvPr userDrawn="1"/>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圆角矩形 557">
            <a:extLst>
              <a:ext uri="{FF2B5EF4-FFF2-40B4-BE49-F238E27FC236}">
                <a16:creationId xmlns:a16="http://schemas.microsoft.com/office/drawing/2014/main" id="{356A6233-1FD8-1BE2-635C-357300A9D6BA}"/>
              </a:ext>
            </a:extLst>
          </p:cNvPr>
          <p:cNvSpPr/>
          <p:nvPr/>
        </p:nvSpPr>
        <p:spPr>
          <a:xfrm>
            <a:off x="2208958" y="26023445"/>
            <a:ext cx="3570899" cy="2723005"/>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9" name="Text Placeholder 333"/>
              <p:cNvSpPr>
                <a:spLocks noGrp="1"/>
              </p:cNvSpPr>
              <p:nvPr>
                <p:ph type="body" sz="quarter" idx="10"/>
              </p:nvPr>
            </p:nvSpPr>
            <p:spPr>
              <a:xfrm>
                <a:off x="593630" y="7738362"/>
                <a:ext cx="14299154" cy="10453391"/>
              </a:xfrm>
            </p:spPr>
            <p:txBody>
              <a:bodyPr/>
              <a:lstStyle/>
              <a:p>
                <a:r>
                  <a:rPr lang="en-US" sz="4000" dirty="0"/>
                  <a:t>We study the fundamental problem of frequency estimation under both </a:t>
                </a:r>
                <a:r>
                  <a:rPr lang="en-US" sz="4000" b="1" dirty="0"/>
                  <a:t>privacy</a:t>
                </a:r>
                <a:r>
                  <a:rPr lang="en-US" sz="4000" dirty="0"/>
                  <a:t> and </a:t>
                </a:r>
                <a:r>
                  <a:rPr lang="en-US" sz="4000" b="1" dirty="0"/>
                  <a:t>communication</a:t>
                </a:r>
                <a:r>
                  <a:rPr lang="en-US" sz="4000" dirty="0"/>
                  <a:t> constraints, where the data is distributed among </a:t>
                </a:r>
                <a14:m>
                  <m:oMath xmlns:m="http://schemas.openxmlformats.org/officeDocument/2006/math">
                    <m:r>
                      <a:rPr lang="en-US" sz="4000" b="0" i="1" smtClean="0">
                        <a:latin typeface="Cambria Math" panose="02040503050406030204" pitchFamily="18" charset="0"/>
                      </a:rPr>
                      <m:t>𝑘</m:t>
                    </m:r>
                  </m:oMath>
                </a14:m>
                <a:r>
                  <a:rPr lang="en-US" sz="4000" dirty="0"/>
                  <a:t> parties. We consider two application scenarios:</a:t>
                </a:r>
              </a:p>
              <a:p>
                <a:r>
                  <a:rPr lang="en-US" sz="4000" dirty="0"/>
                  <a:t>(1) </a:t>
                </a:r>
                <a:r>
                  <a:rPr lang="en-US" sz="4000" b="1" dirty="0"/>
                  <a:t>one-shot</a:t>
                </a:r>
                <a:r>
                  <a:rPr lang="en-US" sz="4000" dirty="0"/>
                  <a:t>, where the data is static and the aggregator conducts a one-time computation; and</a:t>
                </a:r>
              </a:p>
              <a:p>
                <a:r>
                  <a:rPr lang="en-US" sz="4000" dirty="0"/>
                  <a:t>(2) </a:t>
                </a:r>
                <a:r>
                  <a:rPr lang="en-US" sz="4000" b="1" dirty="0"/>
                  <a:t>streaming</a:t>
                </a:r>
                <a:r>
                  <a:rPr lang="en-US" sz="4000" dirty="0"/>
                  <a:t>, where each party receives a stream of items over time and the aggregator continuously monitors the frequencies.</a:t>
                </a:r>
              </a:p>
              <a:p>
                <a:r>
                  <a:rPr lang="en-US" sz="4000" dirty="0"/>
                  <a:t>We adopt the model of multiparty differential privacy (MDP), which is more general than local differential privacy (LDP) and (centralized) differential privacy. Our protocols achieve optimality (up to logarithmic factors) permissible by the </a:t>
                </a:r>
                <a:r>
                  <a:rPr lang="en-US" sz="4000" b="1" dirty="0"/>
                  <a:t>more stringent</a:t>
                </a:r>
                <a:r>
                  <a:rPr lang="en-US" sz="4000" dirty="0"/>
                  <a:t> of the two constraints. In particular, when specialized to the </a:t>
                </a:r>
                <a14:m>
                  <m:oMath xmlns:m="http://schemas.openxmlformats.org/officeDocument/2006/math">
                    <m:r>
                      <a:rPr lang="en-US" sz="4000" b="0" i="1" smtClean="0">
                        <a:latin typeface="Cambria Math" panose="02040503050406030204" pitchFamily="18" charset="0"/>
                      </a:rPr>
                      <m:t>𝜀</m:t>
                    </m:r>
                  </m:oMath>
                </a14:m>
                <a:r>
                  <a:rPr lang="en-US" sz="4000" dirty="0"/>
                  <a:t>-LDP model, our protocol achieves an error of </a:t>
                </a:r>
                <a14:m>
                  <m:oMath xmlns:m="http://schemas.openxmlformats.org/officeDocument/2006/math">
                    <m:f>
                      <m:fPr>
                        <m:type m:val="lin"/>
                        <m:ctrlPr>
                          <a:rPr lang="en-US" altLang="zh-CN" sz="4000" i="1" smtClean="0">
                            <a:latin typeface="Cambria Math" panose="02040503050406030204" pitchFamily="18" charset="0"/>
                          </a:rPr>
                        </m:ctrlPr>
                      </m:fPr>
                      <m:num>
                        <m:rad>
                          <m:radPr>
                            <m:degHide m:val="on"/>
                            <m:ctrlPr>
                              <a:rPr lang="en-US" altLang="zh-CN" sz="4000" b="0" i="1" smtClean="0">
                                <a:latin typeface="Cambria Math" panose="02040503050406030204" pitchFamily="18" charset="0"/>
                              </a:rPr>
                            </m:ctrlPr>
                          </m:radPr>
                          <m:deg/>
                          <m:e>
                            <m:r>
                              <a:rPr lang="en-US" altLang="zh-CN" sz="4000" b="0" i="1" smtClean="0">
                                <a:latin typeface="Cambria Math" panose="02040503050406030204" pitchFamily="18" charset="0"/>
                              </a:rPr>
                              <m:t>𝑘</m:t>
                            </m:r>
                          </m:e>
                        </m:rad>
                      </m:num>
                      <m:den>
                        <m:r>
                          <a:rPr lang="en-US" altLang="zh-CN" sz="4000" b="0" i="1" smtClean="0">
                            <a:latin typeface="Cambria Math" panose="02040503050406030204" pitchFamily="18" charset="0"/>
                          </a:rPr>
                          <m:t>(</m:t>
                        </m:r>
                        <m:sSup>
                          <m:sSupPr>
                            <m:ctrlPr>
                              <a:rPr lang="en-US" altLang="zh-CN" sz="4000" b="0" i="1" smtClean="0">
                                <a:latin typeface="Cambria Math" panose="02040503050406030204" pitchFamily="18" charset="0"/>
                              </a:rPr>
                            </m:ctrlPr>
                          </m:sSupPr>
                          <m:e>
                            <m:r>
                              <a:rPr lang="en-US" altLang="zh-CN" sz="4000" b="0" i="1" smtClean="0">
                                <a:latin typeface="Cambria Math" panose="02040503050406030204" pitchFamily="18" charset="0"/>
                              </a:rPr>
                              <m:t>𝑒</m:t>
                            </m:r>
                          </m:e>
                          <m:sup>
                            <m:r>
                              <m:rPr>
                                <m:sty m:val="p"/>
                              </m:rPr>
                              <a:rPr lang="en-US" altLang="zh-CN" sz="4000" b="0" i="0" smtClean="0">
                                <a:latin typeface="Cambria Math" panose="02040503050406030204" pitchFamily="18" charset="0"/>
                              </a:rPr>
                              <m:t>Θ</m:t>
                            </m:r>
                            <m:d>
                              <m:dPr>
                                <m:ctrlPr>
                                  <a:rPr lang="en-US" altLang="zh-CN" sz="4000" b="0" i="1" smtClean="0">
                                    <a:latin typeface="Cambria Math" panose="02040503050406030204" pitchFamily="18" charset="0"/>
                                  </a:rPr>
                                </m:ctrlPr>
                              </m:dPr>
                              <m:e>
                                <m:r>
                                  <a:rPr lang="en-US" altLang="zh-CN" sz="4000" b="0" i="1" smtClean="0">
                                    <a:latin typeface="Cambria Math" panose="02040503050406030204" pitchFamily="18" charset="0"/>
                                  </a:rPr>
                                  <m:t>𝜀</m:t>
                                </m:r>
                              </m:e>
                            </m:d>
                          </m:sup>
                        </m:sSup>
                        <m:r>
                          <a:rPr lang="en-US" altLang="zh-CN" sz="4000" b="0" i="1" smtClean="0">
                            <a:latin typeface="Cambria Math" panose="02040503050406030204" pitchFamily="18" charset="0"/>
                          </a:rPr>
                          <m:t>−1)</m:t>
                        </m:r>
                      </m:den>
                    </m:f>
                  </m:oMath>
                </a14:m>
                <a:r>
                  <a:rPr lang="en-US" sz="4000" dirty="0"/>
                  <a:t> using </a:t>
                </a:r>
                <a14:m>
                  <m:oMath xmlns:m="http://schemas.openxmlformats.org/officeDocument/2006/math">
                    <m:r>
                      <a:rPr lang="en-US" sz="4000" b="0" i="1" smtClean="0">
                        <a:latin typeface="Cambria Math" panose="02040503050406030204" pitchFamily="18" charset="0"/>
                      </a:rPr>
                      <m:t>𝑂</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max</m:t>
                            </m:r>
                          </m:fName>
                          <m:e>
                            <m:d>
                              <m:dPr>
                                <m:begChr m:val="{"/>
                                <m:endChr m:val="}"/>
                                <m:ctrlPr>
                                  <a:rPr lang="en-US" altLang="zh-CN" sz="4000" b="0" i="1" smtClean="0">
                                    <a:latin typeface="Cambria Math" panose="02040503050406030204" pitchFamily="18" charset="0"/>
                                  </a:rPr>
                                </m:ctrlPr>
                              </m:dPr>
                              <m:e>
                                <m:r>
                                  <a:rPr lang="en-US" altLang="zh-CN" sz="4000" b="0" i="1" smtClean="0">
                                    <a:latin typeface="Cambria Math" panose="02040503050406030204" pitchFamily="18" charset="0"/>
                                  </a:rPr>
                                  <m:t>𝜀</m:t>
                                </m:r>
                                <m:r>
                                  <a:rPr lang="en-US" altLang="zh-CN" sz="4000" b="0" i="1" smtClean="0">
                                    <a:latin typeface="Cambria Math" panose="02040503050406030204" pitchFamily="18" charset="0"/>
                                  </a:rPr>
                                  <m:t>,</m:t>
                                </m:r>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log</m:t>
                                    </m:r>
                                  </m:fName>
                                  <m:e>
                                    <m:f>
                                      <m:fPr>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1</m:t>
                                        </m:r>
                                      </m:num>
                                      <m:den>
                                        <m:r>
                                          <a:rPr lang="en-US" altLang="zh-CN" sz="4000" b="0" i="1" smtClean="0">
                                            <a:latin typeface="Cambria Math" panose="02040503050406030204" pitchFamily="18" charset="0"/>
                                          </a:rPr>
                                          <m:t>𝜀</m:t>
                                        </m:r>
                                      </m:den>
                                    </m:f>
                                  </m:e>
                                </m:func>
                              </m:e>
                            </m:d>
                          </m:e>
                        </m:func>
                      </m:e>
                    </m:d>
                  </m:oMath>
                </a14:m>
                <a:r>
                  <a:rPr lang="en-US" sz="4000" dirty="0"/>
                  <a:t> bits of communication and </a:t>
                </a:r>
                <a14:m>
                  <m:oMath xmlns:m="http://schemas.openxmlformats.org/officeDocument/2006/math">
                    <m:r>
                      <a:rPr lang="en-US" sz="4000" b="0" i="1" smtClean="0">
                        <a:latin typeface="Cambria Math" panose="02040503050406030204" pitchFamily="18" charset="0"/>
                      </a:rPr>
                      <m:t>𝑂</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𝑘</m:t>
                        </m:r>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log</m:t>
                            </m:r>
                          </m:fName>
                          <m:e>
                            <m:r>
                              <a:rPr lang="en-US" sz="4000" b="0" i="1" smtClean="0">
                                <a:latin typeface="Cambria Math" panose="02040503050406030204" pitchFamily="18" charset="0"/>
                              </a:rPr>
                              <m:t>𝑢</m:t>
                            </m:r>
                          </m:e>
                        </m:func>
                      </m:e>
                    </m:d>
                  </m:oMath>
                </a14:m>
                <a:r>
                  <a:rPr lang="en-US" sz="4000" dirty="0"/>
                  <a:t> bits of public randomness, where </a:t>
                </a:r>
                <a14:m>
                  <m:oMath xmlns:m="http://schemas.openxmlformats.org/officeDocument/2006/math">
                    <m:r>
                      <a:rPr lang="en-US" sz="4000" b="0" i="1" smtClean="0">
                        <a:latin typeface="Cambria Math" panose="02040503050406030204" pitchFamily="18" charset="0"/>
                      </a:rPr>
                      <m:t>𝑢</m:t>
                    </m:r>
                  </m:oMath>
                </a14:m>
                <a:r>
                  <a:rPr lang="en-US" sz="4000" dirty="0"/>
                  <a:t> is the size of the domain.</a:t>
                </a:r>
              </a:p>
            </p:txBody>
          </p:sp>
        </mc:Choice>
        <mc:Fallback>
          <p:sp>
            <p:nvSpPr>
              <p:cNvPr id="139" name="Text Placeholder 333"/>
              <p:cNvSpPr>
                <a:spLocks noGrp="1" noRot="1" noChangeAspect="1" noMove="1" noResize="1" noEditPoints="1" noAdjustHandles="1" noChangeArrowheads="1" noChangeShapeType="1" noTextEdit="1"/>
              </p:cNvSpPr>
              <p:nvPr>
                <p:ph type="body" sz="quarter" idx="10"/>
              </p:nvPr>
            </p:nvSpPr>
            <p:spPr>
              <a:xfrm>
                <a:off x="593630" y="7738362"/>
                <a:ext cx="14299154" cy="10453391"/>
              </a:xfrm>
              <a:blipFill>
                <a:blip r:embed="rId3"/>
                <a:stretch>
                  <a:fillRect l="-554" r="-1449"/>
                </a:stretch>
              </a:blipFill>
            </p:spPr>
            <p:txBody>
              <a:bodyPr/>
              <a:lstStyle/>
              <a:p>
                <a:r>
                  <a:rPr lang="zh-CN" altLang="en-US">
                    <a:noFill/>
                  </a:rPr>
                  <a:t> </a:t>
                </a:r>
              </a:p>
            </p:txBody>
          </p:sp>
        </mc:Fallback>
      </mc:AlternateContent>
      <p:sp>
        <p:nvSpPr>
          <p:cNvPr id="383" name="Text Placeholder 382"/>
          <p:cNvSpPr>
            <a:spLocks noGrp="1"/>
          </p:cNvSpPr>
          <p:nvPr>
            <p:ph type="body" sz="quarter" idx="150"/>
          </p:nvPr>
        </p:nvSpPr>
        <p:spPr>
          <a:xfrm>
            <a:off x="0" y="4671550"/>
            <a:ext cx="30275213" cy="1087559"/>
          </a:xfrm>
        </p:spPr>
        <p:txBody>
          <a:bodyPr/>
          <a:lstStyle/>
          <a:p>
            <a:r>
              <a:rPr lang="en-US" dirty="0">
                <a:solidFill>
                  <a:schemeClr val="accent5">
                    <a:lumMod val="50000"/>
                  </a:schemeClr>
                </a:solidFill>
              </a:rPr>
              <a:t>{</a:t>
            </a:r>
            <a:r>
              <a:rPr lang="en-US">
                <a:solidFill>
                  <a:schemeClr val="accent5">
                    <a:lumMod val="50000"/>
                  </a:schemeClr>
                </a:solidFill>
              </a:rPr>
              <a:t>zhuangbq</a:t>
            </a:r>
            <a:r>
              <a:rPr lang="en-US" dirty="0">
                <a:solidFill>
                  <a:schemeClr val="accent5">
                    <a:lumMod val="50000"/>
                  </a:schemeClr>
                </a:solidFill>
              </a:rPr>
              <a:t>, </a:t>
            </a:r>
            <a:r>
              <a:rPr lang="en-US" dirty="0" err="1">
                <a:solidFill>
                  <a:schemeClr val="accent5">
                    <a:lumMod val="50000"/>
                  </a:schemeClr>
                </a:solidFill>
              </a:rPr>
              <a:t>yqiuac</a:t>
            </a:r>
            <a:r>
              <a:rPr lang="en-US" dirty="0">
                <a:solidFill>
                  <a:schemeClr val="accent5">
                    <a:lumMod val="50000"/>
                  </a:schemeClr>
                </a:solidFill>
              </a:rPr>
              <a:t>, yike}@cse.ust.hk, g.cormode@warwick.ac.uk</a:t>
            </a:r>
          </a:p>
        </p:txBody>
      </p:sp>
      <p:sp>
        <p:nvSpPr>
          <p:cNvPr id="384" name="Text Placeholder 383"/>
          <p:cNvSpPr>
            <a:spLocks noGrp="1"/>
          </p:cNvSpPr>
          <p:nvPr>
            <p:ph type="body" sz="quarter" idx="151"/>
          </p:nvPr>
        </p:nvSpPr>
        <p:spPr>
          <a:xfrm>
            <a:off x="0" y="3601111"/>
            <a:ext cx="30275213" cy="1308740"/>
          </a:xfrm>
        </p:spPr>
        <p:txBody>
          <a:bodyPr>
            <a:noAutofit/>
          </a:bodyPr>
          <a:lstStyle/>
          <a:p>
            <a:r>
              <a:rPr lang="en-US" dirty="0" err="1"/>
              <a:t>Ziyue</a:t>
            </a:r>
            <a:r>
              <a:rPr lang="en-US" dirty="0"/>
              <a:t> Huang, Yuan </a:t>
            </a:r>
            <a:r>
              <a:rPr lang="en-US" dirty="0" err="1"/>
              <a:t>Qiu</a:t>
            </a:r>
            <a:r>
              <a:rPr lang="en-US" dirty="0"/>
              <a:t>, </a:t>
            </a:r>
            <a:r>
              <a:rPr lang="en-US" dirty="0" err="1"/>
              <a:t>Ke</a:t>
            </a:r>
            <a:r>
              <a:rPr lang="en-US" dirty="0"/>
              <a:t> Yi, Graham </a:t>
            </a:r>
            <a:r>
              <a:rPr lang="en-US" dirty="0" err="1"/>
              <a:t>Cormode</a:t>
            </a:r>
            <a:endParaRPr lang="en-US" altLang="zh-CN" u="sng" dirty="0"/>
          </a:p>
        </p:txBody>
      </p:sp>
      <p:sp>
        <p:nvSpPr>
          <p:cNvPr id="385" name="Text Placeholder 384"/>
          <p:cNvSpPr>
            <a:spLocks noGrp="1"/>
          </p:cNvSpPr>
          <p:nvPr>
            <p:ph type="body" sz="quarter" idx="153"/>
          </p:nvPr>
        </p:nvSpPr>
        <p:spPr>
          <a:xfrm>
            <a:off x="623691" y="873790"/>
            <a:ext cx="29013394" cy="2968946"/>
          </a:xfrm>
        </p:spPr>
        <p:txBody>
          <a:bodyPr>
            <a:normAutofit fontScale="92500" lnSpcReduction="10000"/>
          </a:bodyPr>
          <a:lstStyle/>
          <a:p>
            <a:r>
              <a:rPr lang="en-US" b="1" dirty="0">
                <a:solidFill>
                  <a:schemeClr val="accent5">
                    <a:lumMod val="50000"/>
                  </a:schemeClr>
                </a:solidFill>
              </a:rPr>
              <a:t>Frequency Estimation Under Multiparty Differential Privacy:</a:t>
            </a:r>
          </a:p>
          <a:p>
            <a:r>
              <a:rPr lang="en-US" dirty="0"/>
              <a:t>One-shot and Streaming</a:t>
            </a:r>
            <a:endParaRPr lang="en-US" b="1" dirty="0">
              <a:solidFill>
                <a:schemeClr val="accent5">
                  <a:lumMod val="50000"/>
                </a:schemeClr>
              </a:solidFill>
            </a:endParaRPr>
          </a:p>
        </p:txBody>
      </p:sp>
      <p:sp>
        <p:nvSpPr>
          <p:cNvPr id="33" name="Text Placeholder 334"/>
          <p:cNvSpPr>
            <a:spLocks noGrp="1"/>
          </p:cNvSpPr>
          <p:nvPr>
            <p:ph type="body" sz="quarter" idx="11"/>
          </p:nvPr>
        </p:nvSpPr>
        <p:spPr>
          <a:xfrm>
            <a:off x="636213" y="18571232"/>
            <a:ext cx="14287866" cy="1104181"/>
          </a:xfrm>
        </p:spPr>
        <p:txBody>
          <a:bodyPr/>
          <a:lstStyle/>
          <a:p>
            <a:r>
              <a:rPr lang="en-US" sz="6000" dirty="0"/>
              <a:t>Multiparty Differential Privacy</a:t>
            </a:r>
          </a:p>
        </p:txBody>
      </p:sp>
      <p:sp>
        <p:nvSpPr>
          <p:cNvPr id="138" name="Text Placeholder 334"/>
          <p:cNvSpPr>
            <a:spLocks noGrp="1"/>
          </p:cNvSpPr>
          <p:nvPr>
            <p:ph type="body" sz="quarter" idx="11"/>
          </p:nvPr>
        </p:nvSpPr>
        <p:spPr>
          <a:xfrm>
            <a:off x="593629" y="29763245"/>
            <a:ext cx="14287866" cy="1104181"/>
          </a:xfrm>
        </p:spPr>
        <p:txBody>
          <a:bodyPr/>
          <a:lstStyle/>
          <a:p>
            <a:r>
              <a:rPr lang="en-US" sz="6000" dirty="0"/>
              <a:t>Results for One-shot Estimation</a:t>
            </a:r>
          </a:p>
        </p:txBody>
      </p:sp>
      <mc:AlternateContent xmlns:mc="http://schemas.openxmlformats.org/markup-compatibility/2006">
        <mc:Choice xmlns:a14="http://schemas.microsoft.com/office/drawing/2010/main" Requires="a14">
          <p:sp>
            <p:nvSpPr>
              <p:cNvPr id="286" name="Text Placeholder 333"/>
              <p:cNvSpPr>
                <a:spLocks noGrp="1"/>
              </p:cNvSpPr>
              <p:nvPr>
                <p:ph type="body" sz="quarter" idx="10"/>
              </p:nvPr>
            </p:nvSpPr>
            <p:spPr>
              <a:xfrm>
                <a:off x="618048" y="31060068"/>
                <a:ext cx="14299153" cy="10602282"/>
              </a:xfrm>
            </p:spPr>
            <p:txBody>
              <a:bodyPr/>
              <a:lstStyle/>
              <a:p>
                <a:r>
                  <a:rPr lang="en-US" sz="4000" dirty="0"/>
                  <a:t>With </a:t>
                </a:r>
                <a14:m>
                  <m:oMath xmlns:m="http://schemas.openxmlformats.org/officeDocument/2006/math">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𝑂</m:t>
                        </m:r>
                      </m:e>
                    </m:acc>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𝑘𝑠</m:t>
                        </m:r>
                      </m:e>
                    </m:d>
                  </m:oMath>
                </a14:m>
                <a:r>
                  <a:rPr lang="en-US" sz="4000" dirty="0"/>
                  <a:t> total communication, our protocol achieves error</a:t>
                </a:r>
              </a:p>
              <a:p>
                <a14:m>
                  <m:oMathPara xmlns:m="http://schemas.openxmlformats.org/officeDocument/2006/math">
                    <m:oMathParaPr>
                      <m:jc m:val="centerGroup"/>
                    </m:oMathParaPr>
                    <m:oMath xmlns:m="http://schemas.openxmlformats.org/officeDocument/2006/math">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𝑂</m:t>
                          </m:r>
                        </m:e>
                      </m:acc>
                      <m:d>
                        <m:dPr>
                          <m:ctrlPr>
                            <a:rPr lang="en-US" altLang="zh-CN" sz="4000" b="0" i="1" dirty="0" smtClean="0">
                              <a:latin typeface="Cambria Math" panose="02040503050406030204" pitchFamily="18" charset="0"/>
                            </a:rPr>
                          </m:ctrlPr>
                        </m:dPr>
                        <m:e>
                          <m:f>
                            <m:fPr>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𝑁</m:t>
                              </m:r>
                            </m:num>
                            <m:den>
                              <m:rad>
                                <m:radPr>
                                  <m:degHide m:val="on"/>
                                  <m:ctrlPr>
                                    <a:rPr lang="en-US" altLang="zh-CN" sz="4000" b="0" i="1" dirty="0" smtClean="0">
                                      <a:latin typeface="Cambria Math" panose="02040503050406030204" pitchFamily="18" charset="0"/>
                                    </a:rPr>
                                  </m:ctrlPr>
                                </m:radPr>
                                <m:deg/>
                                <m:e>
                                  <m:r>
                                    <a:rPr lang="en-US" altLang="zh-CN" sz="4000" b="0" i="1" dirty="0" smtClean="0">
                                      <a:latin typeface="Cambria Math" panose="02040503050406030204" pitchFamily="18" charset="0"/>
                                    </a:rPr>
                                    <m:t>𝑘</m:t>
                                  </m:r>
                                </m:e>
                              </m:rad>
                              <m:r>
                                <a:rPr lang="en-US" altLang="zh-CN" sz="4000" b="0" i="1" dirty="0" smtClean="0">
                                  <a:latin typeface="Cambria Math" panose="02040503050406030204" pitchFamily="18" charset="0"/>
                                </a:rPr>
                                <m:t>𝑠</m:t>
                              </m:r>
                            </m:den>
                          </m:f>
                          <m:r>
                            <a:rPr lang="en-US" altLang="zh-CN" sz="4000" b="0" i="1" dirty="0" smtClean="0">
                              <a:latin typeface="Cambria Math" panose="02040503050406030204" pitchFamily="18" charset="0"/>
                            </a:rPr>
                            <m:t>+</m:t>
                          </m:r>
                          <m:f>
                            <m:fPr>
                              <m:ctrlPr>
                                <a:rPr lang="en-US" altLang="zh-CN" sz="4000" b="0" i="1" dirty="0" smtClean="0">
                                  <a:latin typeface="Cambria Math" panose="02040503050406030204" pitchFamily="18" charset="0"/>
                                </a:rPr>
                              </m:ctrlPr>
                            </m:fPr>
                            <m:num>
                              <m:rad>
                                <m:radPr>
                                  <m:degHide m:val="on"/>
                                  <m:ctrlPr>
                                    <a:rPr lang="en-US" altLang="zh-CN" sz="4000" b="0" i="1" dirty="0" smtClean="0">
                                      <a:latin typeface="Cambria Math" panose="02040503050406030204" pitchFamily="18" charset="0"/>
                                    </a:rPr>
                                  </m:ctrlPr>
                                </m:radPr>
                                <m:deg/>
                                <m:e>
                                  <m:r>
                                    <a:rPr lang="en-US" altLang="zh-CN" sz="4000" b="0" i="1" dirty="0" smtClean="0">
                                      <a:latin typeface="Cambria Math" panose="02040503050406030204" pitchFamily="18" charset="0"/>
                                    </a:rPr>
                                    <m:t>𝑘</m:t>
                                  </m:r>
                                </m:e>
                              </m:rad>
                            </m:num>
                            <m:den>
                              <m:sSup>
                                <m:sSupPr>
                                  <m:ctrlPr>
                                    <a:rPr lang="en-US" altLang="zh-CN" sz="4000" b="0" i="1" dirty="0" smtClean="0">
                                      <a:latin typeface="Cambria Math" panose="02040503050406030204" pitchFamily="18" charset="0"/>
                                    </a:rPr>
                                  </m:ctrlPr>
                                </m:sSupPr>
                                <m:e>
                                  <m:r>
                                    <a:rPr lang="en-US" altLang="zh-CN" sz="4000" b="0" i="1" dirty="0" smtClean="0">
                                      <a:latin typeface="Cambria Math" panose="02040503050406030204" pitchFamily="18" charset="0"/>
                                    </a:rPr>
                                    <m:t>𝑒</m:t>
                                  </m:r>
                                </m:e>
                                <m:sup>
                                  <m:acc>
                                    <m:accPr>
                                      <m:chr m:val="̃"/>
                                      <m:ctrlPr>
                                        <a:rPr lang="en-US" altLang="zh-CN" sz="4000" b="0" i="1" dirty="0" smtClean="0">
                                          <a:latin typeface="Cambria Math" panose="02040503050406030204" pitchFamily="18" charset="0"/>
                                        </a:rPr>
                                      </m:ctrlPr>
                                    </m:accPr>
                                    <m:e>
                                      <m:r>
                                        <m:rPr>
                                          <m:sty m:val="p"/>
                                        </m:rPr>
                                        <a:rPr lang="en-US" altLang="zh-CN" sz="4000" b="0" i="0" dirty="0" smtClean="0">
                                          <a:latin typeface="Cambria Math" panose="02040503050406030204" pitchFamily="18" charset="0"/>
                                        </a:rPr>
                                        <m:t>Θ</m:t>
                                      </m:r>
                                    </m:e>
                                  </m:acc>
                                  <m:d>
                                    <m:dPr>
                                      <m:ctrlPr>
                                        <a:rPr lang="en-US" altLang="zh-CN" sz="4000" b="0" i="1" dirty="0" smtClean="0">
                                          <a:latin typeface="Cambria Math" panose="02040503050406030204" pitchFamily="18" charset="0"/>
                                        </a:rPr>
                                      </m:ctrlPr>
                                    </m:dPr>
                                    <m:e>
                                      <m:r>
                                        <a:rPr lang="en-US" altLang="zh-CN" sz="4000" b="0" i="1" dirty="0" smtClean="0">
                                          <a:latin typeface="Cambria Math" panose="02040503050406030204" pitchFamily="18" charset="0"/>
                                        </a:rPr>
                                        <m:t>𝜀</m:t>
                                      </m:r>
                                    </m:e>
                                  </m:d>
                                </m:sup>
                              </m:sSup>
                              <m:r>
                                <a:rPr lang="en-US" altLang="zh-CN" sz="4000" b="0" i="1" dirty="0" smtClean="0">
                                  <a:latin typeface="Cambria Math" panose="02040503050406030204" pitchFamily="18" charset="0"/>
                                </a:rPr>
                                <m:t>−1</m:t>
                              </m:r>
                            </m:den>
                          </m:f>
                        </m:e>
                      </m:d>
                    </m:oMath>
                  </m:oMathPara>
                </a14:m>
                <a:endParaRPr lang="en-US" sz="4000" dirty="0"/>
              </a:p>
              <a:p>
                <a:endParaRPr lang="en-US" sz="4000" dirty="0"/>
              </a:p>
              <a:p>
                <a:endParaRPr lang="en-US" sz="4000" dirty="0"/>
              </a:p>
              <a:p>
                <a14:m>
                  <m:oMath xmlns:m="http://schemas.openxmlformats.org/officeDocument/2006/math">
                    <m:r>
                      <a:rPr lang="en-US" sz="4000" b="0" i="1" smtClean="0">
                        <a:latin typeface="Cambria Math" panose="02040503050406030204" pitchFamily="18" charset="0"/>
                      </a:rPr>
                      <m:t>𝑁</m:t>
                    </m:r>
                    <m:r>
                      <a:rPr lang="en-US" sz="4000" b="0" i="1" smtClean="0">
                        <a:latin typeface="Cambria Math" panose="02040503050406030204" pitchFamily="18" charset="0"/>
                      </a:rPr>
                      <m:t>=</m:t>
                    </m:r>
                    <m:nary>
                      <m:naryPr>
                        <m:chr m:val="∑"/>
                        <m:ctrlPr>
                          <a:rPr lang="en-US" sz="4000" b="0" i="1" smtClean="0">
                            <a:latin typeface="Cambria Math" panose="02040503050406030204" pitchFamily="18" charset="0"/>
                          </a:rPr>
                        </m:ctrlPr>
                      </m:naryPr>
                      <m:sub>
                        <m:r>
                          <a:rPr lang="en-US" sz="4000" b="0" i="1" smtClean="0">
                            <a:latin typeface="Cambria Math" panose="02040503050406030204" pitchFamily="18" charset="0"/>
                          </a:rPr>
                          <m:t>𝑖</m:t>
                        </m:r>
                        <m:r>
                          <a:rPr lang="en-US" sz="4000" b="0" i="1" smtClean="0">
                            <a:latin typeface="Cambria Math" panose="02040503050406030204" pitchFamily="18" charset="0"/>
                          </a:rPr>
                          <m:t>=1</m:t>
                        </m:r>
                      </m:sub>
                      <m:sup>
                        <m:r>
                          <a:rPr lang="en-US" sz="4000" b="0" i="1" smtClean="0">
                            <a:latin typeface="Cambria Math" panose="02040503050406030204" pitchFamily="18" charset="0"/>
                          </a:rPr>
                          <m:t>𝑘</m:t>
                        </m:r>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𝑛</m:t>
                            </m:r>
                          </m:e>
                          <m:sub>
                            <m:r>
                              <a:rPr lang="en-US" sz="4000" b="0" i="1" smtClean="0">
                                <a:latin typeface="Cambria Math" panose="02040503050406030204" pitchFamily="18" charset="0"/>
                              </a:rPr>
                              <m:t>𝑖</m:t>
                            </m:r>
                          </m:sub>
                        </m:sSub>
                      </m:e>
                    </m:nary>
                  </m:oMath>
                </a14:m>
                <a:r>
                  <a:rPr lang="en-US" sz="4000" dirty="0"/>
                  <a:t> is the total number of items</a:t>
                </a:r>
              </a:p>
              <a:p>
                <a14:m>
                  <m:oMath xmlns:m="http://schemas.openxmlformats.org/officeDocument/2006/math">
                    <m:r>
                      <a:rPr lang="en-US" sz="4000" b="0" i="1" smtClean="0">
                        <a:latin typeface="Cambria Math" panose="02040503050406030204" pitchFamily="18" charset="0"/>
                      </a:rPr>
                      <m:t>𝑠</m:t>
                    </m:r>
                  </m:oMath>
                </a14:m>
                <a:r>
                  <a:rPr lang="en-US" sz="4000" dirty="0"/>
                  <a:t> controls the communication-utility trade-off</a:t>
                </a:r>
              </a:p>
              <a:p>
                <a:endParaRPr lang="en-US" sz="4000" dirty="0"/>
              </a:p>
              <a:p>
                <a:r>
                  <a:rPr lang="en-US" sz="4000" dirty="0"/>
                  <a:t>Under LDP, we use less communication to achieve optimal error</a:t>
                </a:r>
              </a:p>
              <a:p>
                <a14:m>
                  <m:oMathPara xmlns:m="http://schemas.openxmlformats.org/officeDocument/2006/math">
                    <m:oMathParaPr>
                      <m:jc m:val="centerGroup"/>
                    </m:oMathParaPr>
                    <m:oMath xmlns:m="http://schemas.openxmlformats.org/officeDocument/2006/math">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𝑂</m:t>
                          </m:r>
                        </m:e>
                      </m:acc>
                      <m:d>
                        <m:dPr>
                          <m:ctrlPr>
                            <a:rPr lang="en-US" altLang="zh-CN" sz="4000" b="0" i="1" dirty="0" smtClean="0">
                              <a:latin typeface="Cambria Math" panose="02040503050406030204" pitchFamily="18" charset="0"/>
                            </a:rPr>
                          </m:ctrlPr>
                        </m:dPr>
                        <m:e>
                          <m:f>
                            <m:fPr>
                              <m:ctrlPr>
                                <a:rPr lang="en-US" altLang="zh-CN" sz="4000" b="0" i="1" dirty="0" smtClean="0">
                                  <a:latin typeface="Cambria Math" panose="02040503050406030204" pitchFamily="18" charset="0"/>
                                </a:rPr>
                              </m:ctrlPr>
                            </m:fPr>
                            <m:num>
                              <m:rad>
                                <m:radPr>
                                  <m:degHide m:val="on"/>
                                  <m:ctrlPr>
                                    <a:rPr lang="en-US" altLang="zh-CN" sz="4000" b="0" i="1" dirty="0" smtClean="0">
                                      <a:latin typeface="Cambria Math" panose="02040503050406030204" pitchFamily="18" charset="0"/>
                                    </a:rPr>
                                  </m:ctrlPr>
                                </m:radPr>
                                <m:deg/>
                                <m:e>
                                  <m:r>
                                    <a:rPr lang="en-US" altLang="zh-CN" sz="4000" b="0" i="1" dirty="0" smtClean="0">
                                      <a:latin typeface="Cambria Math" panose="02040503050406030204" pitchFamily="18" charset="0"/>
                                    </a:rPr>
                                    <m:t>𝑘</m:t>
                                  </m:r>
                                </m:e>
                              </m:rad>
                            </m:num>
                            <m:den>
                              <m:sSup>
                                <m:sSupPr>
                                  <m:ctrlPr>
                                    <a:rPr lang="en-US" altLang="zh-CN" sz="4000" b="0" i="1" dirty="0" smtClean="0">
                                      <a:latin typeface="Cambria Math" panose="02040503050406030204" pitchFamily="18" charset="0"/>
                                    </a:rPr>
                                  </m:ctrlPr>
                                </m:sSupPr>
                                <m:e>
                                  <m:r>
                                    <a:rPr lang="en-US" altLang="zh-CN" sz="4000" b="0" i="1" dirty="0" smtClean="0">
                                      <a:latin typeface="Cambria Math" panose="02040503050406030204" pitchFamily="18" charset="0"/>
                                    </a:rPr>
                                    <m:t>𝑒</m:t>
                                  </m:r>
                                </m:e>
                                <m:sup>
                                  <m:f>
                                    <m:fPr>
                                      <m:type m:val="lin"/>
                                      <m:ctrlPr>
                                        <a:rPr lang="en-US" altLang="zh-CN" sz="4000" b="0" i="1" dirty="0" smtClean="0">
                                          <a:latin typeface="Cambria Math" panose="02040503050406030204" pitchFamily="18" charset="0"/>
                                        </a:rPr>
                                      </m:ctrlPr>
                                    </m:fPr>
                                    <m:num>
                                      <m:r>
                                        <a:rPr lang="en-US" altLang="zh-CN" sz="4000" b="0" i="1" dirty="0" smtClean="0">
                                          <a:latin typeface="Cambria Math" panose="02040503050406030204" pitchFamily="18" charset="0"/>
                                        </a:rPr>
                                        <m:t>𝜀</m:t>
                                      </m:r>
                                    </m:num>
                                    <m:den>
                                      <m:r>
                                        <a:rPr lang="en-US" altLang="zh-CN" sz="4000" b="0" i="1" dirty="0" smtClean="0">
                                          <a:latin typeface="Cambria Math" panose="02040503050406030204" pitchFamily="18" charset="0"/>
                                        </a:rPr>
                                        <m:t>4</m:t>
                                      </m:r>
                                    </m:den>
                                  </m:f>
                                </m:sup>
                              </m:sSup>
                              <m:r>
                                <a:rPr lang="en-US" altLang="zh-CN" sz="4000" b="0" i="1" dirty="0" smtClean="0">
                                  <a:latin typeface="Cambria Math" panose="02040503050406030204" pitchFamily="18" charset="0"/>
                                </a:rPr>
                                <m:t>−1</m:t>
                              </m:r>
                            </m:den>
                          </m:f>
                        </m:e>
                      </m:d>
                    </m:oMath>
                  </m:oMathPara>
                </a14:m>
                <a:endParaRPr lang="en-US" sz="4000" dirty="0"/>
              </a:p>
            </p:txBody>
          </p:sp>
        </mc:Choice>
        <mc:Fallback>
          <p:sp>
            <p:nvSpPr>
              <p:cNvPr id="286" name="Text Placeholder 333"/>
              <p:cNvSpPr>
                <a:spLocks noGrp="1" noRot="1" noChangeAspect="1" noMove="1" noResize="1" noEditPoints="1" noAdjustHandles="1" noChangeArrowheads="1" noChangeShapeType="1" noTextEdit="1"/>
              </p:cNvSpPr>
              <p:nvPr>
                <p:ph type="body" sz="quarter" idx="10"/>
              </p:nvPr>
            </p:nvSpPr>
            <p:spPr>
              <a:xfrm>
                <a:off x="618048" y="31060068"/>
                <a:ext cx="14299153" cy="10602282"/>
              </a:xfrm>
              <a:blipFill>
                <a:blip r:embed="rId4"/>
                <a:stretch>
                  <a:fillRect l="-554"/>
                </a:stretch>
              </a:blipFill>
            </p:spPr>
            <p:txBody>
              <a:bodyPr/>
              <a:lstStyle/>
              <a:p>
                <a:r>
                  <a:rPr lang="zh-CN" altLang="en-US">
                    <a:noFill/>
                  </a:rPr>
                  <a:t> </a:t>
                </a:r>
              </a:p>
            </p:txBody>
          </p:sp>
        </mc:Fallback>
      </mc:AlternateContent>
      <p:sp>
        <p:nvSpPr>
          <p:cNvPr id="291" name="Text Placeholder 334"/>
          <p:cNvSpPr>
            <a:spLocks noGrp="1"/>
          </p:cNvSpPr>
          <p:nvPr>
            <p:ph type="body" sz="quarter" idx="11"/>
          </p:nvPr>
        </p:nvSpPr>
        <p:spPr>
          <a:xfrm>
            <a:off x="15227644" y="6695079"/>
            <a:ext cx="14287866" cy="1104181"/>
          </a:xfrm>
        </p:spPr>
        <p:txBody>
          <a:bodyPr/>
          <a:lstStyle/>
          <a:p>
            <a:r>
              <a:rPr lang="en-US" sz="6000" dirty="0"/>
              <a:t>General One-Shot Protocol</a:t>
            </a:r>
          </a:p>
        </p:txBody>
      </p:sp>
      <p:sp>
        <p:nvSpPr>
          <p:cNvPr id="579" name="Text Placeholder 334"/>
          <p:cNvSpPr>
            <a:spLocks noGrp="1"/>
          </p:cNvSpPr>
          <p:nvPr>
            <p:ph type="body" sz="quarter" idx="11"/>
          </p:nvPr>
        </p:nvSpPr>
        <p:spPr>
          <a:xfrm>
            <a:off x="15315307" y="20344841"/>
            <a:ext cx="14287866" cy="1104181"/>
          </a:xfrm>
        </p:spPr>
        <p:txBody>
          <a:bodyPr/>
          <a:lstStyle/>
          <a:p>
            <a:r>
              <a:rPr lang="en-US" sz="6000" dirty="0"/>
              <a:t>Results for Streaming Estimation</a:t>
            </a:r>
          </a:p>
        </p:txBody>
      </p:sp>
      <p:sp>
        <p:nvSpPr>
          <p:cNvPr id="67" name="圆角矩形 557">
            <a:extLst>
              <a:ext uri="{FF2B5EF4-FFF2-40B4-BE49-F238E27FC236}">
                <a16:creationId xmlns:a16="http://schemas.microsoft.com/office/drawing/2014/main" id="{D84BF45B-0815-3BED-1B43-FE7B6DD109FD}"/>
              </a:ext>
            </a:extLst>
          </p:cNvPr>
          <p:cNvSpPr/>
          <p:nvPr/>
        </p:nvSpPr>
        <p:spPr>
          <a:xfrm>
            <a:off x="2111458" y="19981473"/>
            <a:ext cx="11315285" cy="3477874"/>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8" name="圆角矩形 562">
                <a:extLst>
                  <a:ext uri="{FF2B5EF4-FFF2-40B4-BE49-F238E27FC236}">
                    <a16:creationId xmlns:a16="http://schemas.microsoft.com/office/drawing/2014/main" id="{FA914C66-5D24-C4C0-139D-19F55EC41BAC}"/>
                  </a:ext>
                </a:extLst>
              </p:cNvPr>
              <p:cNvSpPr/>
              <p:nvPr/>
            </p:nvSpPr>
            <p:spPr>
              <a:xfrm>
                <a:off x="2951933" y="21237039"/>
                <a:ext cx="2426963" cy="1763940"/>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zh-CN" altLang="en-US" sz="3600" b="0" i="1" smtClean="0">
                                  <a:solidFill>
                                    <a:srgbClr val="4472C4">
                                      <a:lumMod val="50000"/>
                                    </a:srgbClr>
                                  </a:solidFill>
                                  <a:latin typeface="Cambria Math" panose="02040503050406030204" pitchFamily="18" charset="0"/>
                                  <a:cs typeface="Times New Roman" panose="02020603050405020304" pitchFamily="18" charset="0"/>
                                </a:rPr>
                                <m:t>𝒟</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1</m:t>
                              </m:r>
                            </m:sub>
                          </m:sSub>
                        </m:e>
                      </m:d>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m:t>
                      </m:r>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𝑛</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1</m:t>
                          </m:r>
                        </m:sub>
                      </m:sSub>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68" name="圆角矩形 562">
                <a:extLst>
                  <a:ext uri="{FF2B5EF4-FFF2-40B4-BE49-F238E27FC236}">
                    <a16:creationId xmlns:a16="http://schemas.microsoft.com/office/drawing/2014/main" id="{FA914C66-5D24-C4C0-139D-19F55EC41BAC}"/>
                  </a:ext>
                </a:extLst>
              </p:cNvPr>
              <p:cNvSpPr>
                <a:spLocks noRot="1" noChangeAspect="1" noMove="1" noResize="1" noEditPoints="1" noAdjustHandles="1" noChangeArrowheads="1" noChangeShapeType="1" noTextEdit="1"/>
              </p:cNvSpPr>
              <p:nvPr/>
            </p:nvSpPr>
            <p:spPr>
              <a:xfrm>
                <a:off x="2951933" y="21237039"/>
                <a:ext cx="2426963" cy="1763940"/>
              </a:xfrm>
              <a:prstGeom prst="roundRect">
                <a:avLst/>
              </a:prstGeom>
              <a:blipFill>
                <a:blip r:embed="rId5"/>
                <a:stretch>
                  <a:fillRect/>
                </a:stretch>
              </a:blipFill>
              <a:ln>
                <a:solidFill>
                  <a:schemeClr val="accent5">
                    <a:lumMod val="50000"/>
                  </a:schemeClr>
                </a:solidFill>
              </a:ln>
            </p:spPr>
            <p:txBody>
              <a:bodyPr/>
              <a:lstStyle/>
              <a:p>
                <a:r>
                  <a:rPr lang="zh-CN" altLang="en-US">
                    <a:noFill/>
                  </a:rPr>
                  <a:t> </a:t>
                </a:r>
              </a:p>
            </p:txBody>
          </p:sp>
        </mc:Fallback>
      </mc:AlternateContent>
      <p:sp>
        <p:nvSpPr>
          <p:cNvPr id="72" name="Text Placeholder 333">
            <a:extLst>
              <a:ext uri="{FF2B5EF4-FFF2-40B4-BE49-F238E27FC236}">
                <a16:creationId xmlns:a16="http://schemas.microsoft.com/office/drawing/2014/main" id="{2091F0B9-C243-FB30-C417-AA35E88A5449}"/>
              </a:ext>
            </a:extLst>
          </p:cNvPr>
          <p:cNvSpPr txBox="1">
            <a:spLocks/>
          </p:cNvSpPr>
          <p:nvPr/>
        </p:nvSpPr>
        <p:spPr>
          <a:xfrm>
            <a:off x="3313452" y="20349413"/>
            <a:ext cx="1703924"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1</a:t>
            </a:r>
            <a:endParaRPr lang="en-US" sz="2400" dirty="0"/>
          </a:p>
        </p:txBody>
      </p:sp>
      <mc:AlternateContent xmlns:mc="http://schemas.openxmlformats.org/markup-compatibility/2006">
        <mc:Choice xmlns:a14="http://schemas.microsoft.com/office/drawing/2010/main" Requires="a14">
          <p:sp>
            <p:nvSpPr>
              <p:cNvPr id="78" name="圆角矩形 562">
                <a:extLst>
                  <a:ext uri="{FF2B5EF4-FFF2-40B4-BE49-F238E27FC236}">
                    <a16:creationId xmlns:a16="http://schemas.microsoft.com/office/drawing/2014/main" id="{B19B0D5A-B216-7631-7662-53E02A96B989}"/>
                  </a:ext>
                </a:extLst>
              </p:cNvPr>
              <p:cNvSpPr/>
              <p:nvPr/>
            </p:nvSpPr>
            <p:spPr>
              <a:xfrm>
                <a:off x="5797829" y="21237039"/>
                <a:ext cx="2426963" cy="1763940"/>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zh-CN" altLang="en-US" sz="3600" b="0" i="1" smtClean="0">
                                  <a:solidFill>
                                    <a:srgbClr val="4472C4">
                                      <a:lumMod val="50000"/>
                                    </a:srgbClr>
                                  </a:solidFill>
                                  <a:latin typeface="Cambria Math" panose="02040503050406030204" pitchFamily="18" charset="0"/>
                                  <a:cs typeface="Times New Roman" panose="02020603050405020304" pitchFamily="18" charset="0"/>
                                </a:rPr>
                                <m:t>𝒟</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2</m:t>
                              </m:r>
                            </m:sub>
                          </m:sSub>
                        </m:e>
                      </m:d>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m:t>
                      </m:r>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𝑛</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2</m:t>
                          </m:r>
                        </m:sub>
                      </m:sSub>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78" name="圆角矩形 562">
                <a:extLst>
                  <a:ext uri="{FF2B5EF4-FFF2-40B4-BE49-F238E27FC236}">
                    <a16:creationId xmlns:a16="http://schemas.microsoft.com/office/drawing/2014/main" id="{B19B0D5A-B216-7631-7662-53E02A96B989}"/>
                  </a:ext>
                </a:extLst>
              </p:cNvPr>
              <p:cNvSpPr>
                <a:spLocks noRot="1" noChangeAspect="1" noMove="1" noResize="1" noEditPoints="1" noAdjustHandles="1" noChangeArrowheads="1" noChangeShapeType="1" noTextEdit="1"/>
              </p:cNvSpPr>
              <p:nvPr/>
            </p:nvSpPr>
            <p:spPr>
              <a:xfrm>
                <a:off x="5797829" y="21237039"/>
                <a:ext cx="2426963" cy="1763940"/>
              </a:xfrm>
              <a:prstGeom prst="roundRect">
                <a:avLst/>
              </a:prstGeom>
              <a:blipFill>
                <a:blip r:embed="rId6"/>
                <a:stretch>
                  <a:fillRect/>
                </a:stretch>
              </a:blipFill>
              <a:ln>
                <a:solidFill>
                  <a:schemeClr val="accent5">
                    <a:lumMod val="50000"/>
                  </a:schemeClr>
                </a:solidFill>
              </a:ln>
            </p:spPr>
            <p:txBody>
              <a:bodyPr/>
              <a:lstStyle/>
              <a:p>
                <a:r>
                  <a:rPr lang="zh-CN" altLang="en-US">
                    <a:noFill/>
                  </a:rPr>
                  <a:t> </a:t>
                </a:r>
              </a:p>
            </p:txBody>
          </p:sp>
        </mc:Fallback>
      </mc:AlternateContent>
      <p:sp>
        <p:nvSpPr>
          <p:cNvPr id="79" name="Text Placeholder 333">
            <a:extLst>
              <a:ext uri="{FF2B5EF4-FFF2-40B4-BE49-F238E27FC236}">
                <a16:creationId xmlns:a16="http://schemas.microsoft.com/office/drawing/2014/main" id="{79104D3C-F79F-BA55-57FA-6334C49AFB01}"/>
              </a:ext>
            </a:extLst>
          </p:cNvPr>
          <p:cNvSpPr txBox="1">
            <a:spLocks/>
          </p:cNvSpPr>
          <p:nvPr/>
        </p:nvSpPr>
        <p:spPr>
          <a:xfrm>
            <a:off x="6159348" y="20349413"/>
            <a:ext cx="1703924"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2</a:t>
            </a:r>
            <a:endParaRPr lang="en-US" sz="2400" dirty="0"/>
          </a:p>
        </p:txBody>
      </p:sp>
      <mc:AlternateContent xmlns:mc="http://schemas.openxmlformats.org/markup-compatibility/2006">
        <mc:Choice xmlns:a14="http://schemas.microsoft.com/office/drawing/2010/main" Requires="a14">
          <p:sp>
            <p:nvSpPr>
              <p:cNvPr id="80" name="圆角矩形 562">
                <a:extLst>
                  <a:ext uri="{FF2B5EF4-FFF2-40B4-BE49-F238E27FC236}">
                    <a16:creationId xmlns:a16="http://schemas.microsoft.com/office/drawing/2014/main" id="{0AA369D0-A6B8-60A2-9329-46CAB8F78996}"/>
                  </a:ext>
                </a:extLst>
              </p:cNvPr>
              <p:cNvSpPr/>
              <p:nvPr/>
            </p:nvSpPr>
            <p:spPr>
              <a:xfrm>
                <a:off x="10187220" y="21237039"/>
                <a:ext cx="2426963" cy="1763940"/>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zh-CN" altLang="en-US" sz="3600" b="0" i="1" smtClean="0">
                                  <a:solidFill>
                                    <a:srgbClr val="4472C4">
                                      <a:lumMod val="50000"/>
                                    </a:srgbClr>
                                  </a:solidFill>
                                  <a:latin typeface="Cambria Math" panose="02040503050406030204" pitchFamily="18" charset="0"/>
                                  <a:cs typeface="Times New Roman" panose="02020603050405020304" pitchFamily="18" charset="0"/>
                                </a:rPr>
                                <m:t>𝒟</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𝑘</m:t>
                              </m:r>
                            </m:sub>
                          </m:sSub>
                        </m:e>
                      </m:d>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m:t>
                      </m:r>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𝑛</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𝑘</m:t>
                          </m:r>
                        </m:sub>
                      </m:sSub>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80" name="圆角矩形 562">
                <a:extLst>
                  <a:ext uri="{FF2B5EF4-FFF2-40B4-BE49-F238E27FC236}">
                    <a16:creationId xmlns:a16="http://schemas.microsoft.com/office/drawing/2014/main" id="{0AA369D0-A6B8-60A2-9329-46CAB8F78996}"/>
                  </a:ext>
                </a:extLst>
              </p:cNvPr>
              <p:cNvSpPr>
                <a:spLocks noRot="1" noChangeAspect="1" noMove="1" noResize="1" noEditPoints="1" noAdjustHandles="1" noChangeArrowheads="1" noChangeShapeType="1" noTextEdit="1"/>
              </p:cNvSpPr>
              <p:nvPr/>
            </p:nvSpPr>
            <p:spPr>
              <a:xfrm>
                <a:off x="10187220" y="21237039"/>
                <a:ext cx="2426963" cy="1763940"/>
              </a:xfrm>
              <a:prstGeom prst="roundRect">
                <a:avLst/>
              </a:prstGeom>
              <a:blipFill>
                <a:blip r:embed="rId7"/>
                <a:stretch>
                  <a:fillRect/>
                </a:stretch>
              </a:blipFill>
              <a:ln>
                <a:solidFill>
                  <a:schemeClr val="accent5">
                    <a:lumMod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 name="Text Placeholder 333">
                <a:extLst>
                  <a:ext uri="{FF2B5EF4-FFF2-40B4-BE49-F238E27FC236}">
                    <a16:creationId xmlns:a16="http://schemas.microsoft.com/office/drawing/2014/main" id="{5DC79F81-B9F7-E4D3-A254-9BAE0DF43143}"/>
                  </a:ext>
                </a:extLst>
              </p:cNvPr>
              <p:cNvSpPr txBox="1">
                <a:spLocks/>
              </p:cNvSpPr>
              <p:nvPr/>
            </p:nvSpPr>
            <p:spPr>
              <a:xfrm>
                <a:off x="10548739" y="20349413"/>
                <a:ext cx="1703924"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a:t>
                </a:r>
                <a14:m>
                  <m:oMath xmlns:m="http://schemas.openxmlformats.org/officeDocument/2006/math">
                    <m:r>
                      <a:rPr lang="en-US" altLang="zh-CN" sz="3200" b="0" i="1" smtClean="0">
                        <a:latin typeface="Cambria Math" panose="02040503050406030204" pitchFamily="18" charset="0"/>
                      </a:rPr>
                      <m:t>𝑘</m:t>
                    </m:r>
                  </m:oMath>
                </a14:m>
                <a:endParaRPr lang="en-US" sz="2400" dirty="0"/>
              </a:p>
            </p:txBody>
          </p:sp>
        </mc:Choice>
        <mc:Fallback>
          <p:sp>
            <p:nvSpPr>
              <p:cNvPr id="81" name="Text Placeholder 333">
                <a:extLst>
                  <a:ext uri="{FF2B5EF4-FFF2-40B4-BE49-F238E27FC236}">
                    <a16:creationId xmlns:a16="http://schemas.microsoft.com/office/drawing/2014/main" id="{5DC79F81-B9F7-E4D3-A254-9BAE0DF43143}"/>
                  </a:ext>
                </a:extLst>
              </p:cNvPr>
              <p:cNvSpPr txBox="1">
                <a:spLocks noRot="1" noChangeAspect="1" noMove="1" noResize="1" noEditPoints="1" noAdjustHandles="1" noChangeArrowheads="1" noChangeShapeType="1" noTextEdit="1"/>
              </p:cNvSpPr>
              <p:nvPr/>
            </p:nvSpPr>
            <p:spPr>
              <a:xfrm>
                <a:off x="10548739" y="20349413"/>
                <a:ext cx="1703924" cy="944569"/>
              </a:xfrm>
              <a:prstGeom prst="rect">
                <a:avLst/>
              </a:prstGeom>
              <a:blipFill>
                <a:blip r:embed="rId8"/>
                <a:stretch>
                  <a:fillRect l="-1071" b="-6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Text Placeholder 333">
                <a:extLst>
                  <a:ext uri="{FF2B5EF4-FFF2-40B4-BE49-F238E27FC236}">
                    <a16:creationId xmlns:a16="http://schemas.microsoft.com/office/drawing/2014/main" id="{8CF55032-62B3-D30F-00B2-94C5165AC8F7}"/>
                  </a:ext>
                </a:extLst>
              </p:cNvPr>
              <p:cNvSpPr txBox="1">
                <a:spLocks/>
              </p:cNvSpPr>
              <p:nvPr/>
            </p:nvSpPr>
            <p:spPr>
              <a:xfrm>
                <a:off x="8398514" y="21608785"/>
                <a:ext cx="1703924"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85" name="Text Placeholder 333">
                <a:extLst>
                  <a:ext uri="{FF2B5EF4-FFF2-40B4-BE49-F238E27FC236}">
                    <a16:creationId xmlns:a16="http://schemas.microsoft.com/office/drawing/2014/main" id="{8CF55032-62B3-D30F-00B2-94C5165AC8F7}"/>
                  </a:ext>
                </a:extLst>
              </p:cNvPr>
              <p:cNvSpPr txBox="1">
                <a:spLocks noRot="1" noChangeAspect="1" noMove="1" noResize="1" noEditPoints="1" noAdjustHandles="1" noChangeArrowheads="1" noChangeShapeType="1" noTextEdit="1"/>
              </p:cNvSpPr>
              <p:nvPr/>
            </p:nvSpPr>
            <p:spPr>
              <a:xfrm>
                <a:off x="8398514" y="21608785"/>
                <a:ext cx="1703924" cy="821458"/>
              </a:xfrm>
              <a:prstGeom prst="rect">
                <a:avLst/>
              </a:prstGeom>
              <a:blipFill>
                <a:blip r:embed="rId9"/>
                <a:stretch>
                  <a:fillRect/>
                </a:stretch>
              </a:blipFill>
            </p:spPr>
            <p:txBody>
              <a:bodyPr/>
              <a:lstStyle/>
              <a:p>
                <a:r>
                  <a:rPr lang="zh-CN" altLang="en-US">
                    <a:noFill/>
                  </a:rPr>
                  <a:t> </a:t>
                </a:r>
              </a:p>
            </p:txBody>
          </p:sp>
        </mc:Fallback>
      </mc:AlternateContent>
      <p:cxnSp>
        <p:nvCxnSpPr>
          <p:cNvPr id="86" name="直接箭头连接符 566">
            <a:extLst>
              <a:ext uri="{FF2B5EF4-FFF2-40B4-BE49-F238E27FC236}">
                <a16:creationId xmlns:a16="http://schemas.microsoft.com/office/drawing/2014/main" id="{22265A41-F50E-44BB-5558-A41BA988A758}"/>
              </a:ext>
            </a:extLst>
          </p:cNvPr>
          <p:cNvCxnSpPr>
            <a:cxnSpLocks/>
          </p:cNvCxnSpPr>
          <p:nvPr/>
        </p:nvCxnSpPr>
        <p:spPr>
          <a:xfrm flipH="1">
            <a:off x="4362450" y="23478341"/>
            <a:ext cx="1257300" cy="18897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2" name="Text Placeholder 333">
                <a:extLst>
                  <a:ext uri="{FF2B5EF4-FFF2-40B4-BE49-F238E27FC236}">
                    <a16:creationId xmlns:a16="http://schemas.microsoft.com/office/drawing/2014/main" id="{933ECA88-FCF7-322E-55D8-88D350CE266B}"/>
                  </a:ext>
                </a:extLst>
              </p:cNvPr>
              <p:cNvSpPr txBox="1">
                <a:spLocks/>
              </p:cNvSpPr>
              <p:nvPr/>
            </p:nvSpPr>
            <p:spPr>
              <a:xfrm>
                <a:off x="3306608" y="23855693"/>
                <a:ext cx="1703924"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=1</m:t>
                      </m:r>
                    </m:oMath>
                  </m:oMathPara>
                </a14:m>
                <a:endParaRPr lang="en-US" sz="2400" dirty="0"/>
              </a:p>
            </p:txBody>
          </p:sp>
        </mc:Choice>
        <mc:Fallback>
          <p:sp>
            <p:nvSpPr>
              <p:cNvPr id="92" name="Text Placeholder 333">
                <a:extLst>
                  <a:ext uri="{FF2B5EF4-FFF2-40B4-BE49-F238E27FC236}">
                    <a16:creationId xmlns:a16="http://schemas.microsoft.com/office/drawing/2014/main" id="{933ECA88-FCF7-322E-55D8-88D350CE266B}"/>
                  </a:ext>
                </a:extLst>
              </p:cNvPr>
              <p:cNvSpPr txBox="1">
                <a:spLocks noRot="1" noChangeAspect="1" noMove="1" noResize="1" noEditPoints="1" noAdjustHandles="1" noChangeArrowheads="1" noChangeShapeType="1" noTextEdit="1"/>
              </p:cNvSpPr>
              <p:nvPr/>
            </p:nvSpPr>
            <p:spPr>
              <a:xfrm>
                <a:off x="3306608" y="23855693"/>
                <a:ext cx="1703924" cy="821458"/>
              </a:xfrm>
              <a:prstGeom prst="rect">
                <a:avLst/>
              </a:prstGeom>
              <a:blipFill>
                <a:blip r:embed="rId10"/>
                <a:stretch>
                  <a:fillRect/>
                </a:stretch>
              </a:blipFill>
            </p:spPr>
            <p:txBody>
              <a:bodyPr/>
              <a:lstStyle/>
              <a:p>
                <a:r>
                  <a:rPr lang="zh-CN" altLang="en-US">
                    <a:noFill/>
                  </a:rPr>
                  <a:t> </a:t>
                </a:r>
              </a:p>
            </p:txBody>
          </p:sp>
        </mc:Fallback>
      </mc:AlternateContent>
      <p:sp>
        <p:nvSpPr>
          <p:cNvPr id="94" name="Text Placeholder 333">
            <a:extLst>
              <a:ext uri="{FF2B5EF4-FFF2-40B4-BE49-F238E27FC236}">
                <a16:creationId xmlns:a16="http://schemas.microsoft.com/office/drawing/2014/main" id="{2CB97638-113A-70E8-B426-E0E110109647}"/>
              </a:ext>
            </a:extLst>
          </p:cNvPr>
          <p:cNvSpPr txBox="1">
            <a:spLocks/>
          </p:cNvSpPr>
          <p:nvPr/>
        </p:nvSpPr>
        <p:spPr>
          <a:xfrm>
            <a:off x="2484159" y="25241248"/>
            <a:ext cx="3242575"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Centralized DP</a:t>
            </a:r>
            <a:endParaRPr lang="en-US" sz="2400" dirty="0"/>
          </a:p>
        </p:txBody>
      </p:sp>
      <mc:AlternateContent xmlns:mc="http://schemas.openxmlformats.org/markup-compatibility/2006">
        <mc:Choice xmlns:a14="http://schemas.microsoft.com/office/drawing/2010/main" Requires="a14">
          <p:sp>
            <p:nvSpPr>
              <p:cNvPr id="96" name="圆角矩形 562">
                <a:extLst>
                  <a:ext uri="{FF2B5EF4-FFF2-40B4-BE49-F238E27FC236}">
                    <a16:creationId xmlns:a16="http://schemas.microsoft.com/office/drawing/2014/main" id="{F7335122-FD1E-062B-BC70-6A0F234CD313}"/>
                  </a:ext>
                </a:extLst>
              </p:cNvPr>
              <p:cNvSpPr/>
              <p:nvPr/>
            </p:nvSpPr>
            <p:spPr>
              <a:xfrm>
                <a:off x="2780925" y="26457973"/>
                <a:ext cx="2426963" cy="1763940"/>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r>
                            <a:rPr lang="zh-CN" altLang="en-US" sz="3600" i="1">
                              <a:solidFill>
                                <a:srgbClr val="4472C4">
                                  <a:lumMod val="50000"/>
                                </a:srgbClr>
                              </a:solidFill>
                              <a:latin typeface="Cambria Math" panose="02040503050406030204" pitchFamily="18" charset="0"/>
                              <a:cs typeface="Times New Roman" panose="02020603050405020304" pitchFamily="18" charset="0"/>
                            </a:rPr>
                            <m:t>𝒟</m:t>
                          </m:r>
                        </m:e>
                      </m:d>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m:t>
                      </m:r>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𝑛</m:t>
                      </m:r>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96" name="圆角矩形 562">
                <a:extLst>
                  <a:ext uri="{FF2B5EF4-FFF2-40B4-BE49-F238E27FC236}">
                    <a16:creationId xmlns:a16="http://schemas.microsoft.com/office/drawing/2014/main" id="{F7335122-FD1E-062B-BC70-6A0F234CD313}"/>
                  </a:ext>
                </a:extLst>
              </p:cNvPr>
              <p:cNvSpPr>
                <a:spLocks noRot="1" noChangeAspect="1" noMove="1" noResize="1" noEditPoints="1" noAdjustHandles="1" noChangeArrowheads="1" noChangeShapeType="1" noTextEdit="1"/>
              </p:cNvSpPr>
              <p:nvPr/>
            </p:nvSpPr>
            <p:spPr>
              <a:xfrm>
                <a:off x="2780925" y="26457973"/>
                <a:ext cx="2426963" cy="1763940"/>
              </a:xfrm>
              <a:prstGeom prst="roundRect">
                <a:avLst/>
              </a:prstGeom>
              <a:blipFill>
                <a:blip r:embed="rId11"/>
                <a:stretch>
                  <a:fillRect/>
                </a:stretch>
              </a:blipFill>
              <a:ln>
                <a:solidFill>
                  <a:schemeClr val="accent5">
                    <a:lumMod val="50000"/>
                  </a:schemeClr>
                </a:solidFill>
              </a:ln>
            </p:spPr>
            <p:txBody>
              <a:bodyPr/>
              <a:lstStyle/>
              <a:p>
                <a:r>
                  <a:rPr lang="zh-CN" altLang="en-US">
                    <a:noFill/>
                  </a:rPr>
                  <a:t> </a:t>
                </a:r>
              </a:p>
            </p:txBody>
          </p:sp>
        </mc:Fallback>
      </mc:AlternateContent>
      <p:cxnSp>
        <p:nvCxnSpPr>
          <p:cNvPr id="117" name="直接箭头连接符 566">
            <a:extLst>
              <a:ext uri="{FF2B5EF4-FFF2-40B4-BE49-F238E27FC236}">
                <a16:creationId xmlns:a16="http://schemas.microsoft.com/office/drawing/2014/main" id="{AE8FBE3E-239C-D230-DFB2-5BAF595237FC}"/>
              </a:ext>
            </a:extLst>
          </p:cNvPr>
          <p:cNvCxnSpPr>
            <a:cxnSpLocks/>
          </p:cNvCxnSpPr>
          <p:nvPr/>
        </p:nvCxnSpPr>
        <p:spPr>
          <a:xfrm rot="10800000" flipH="1" flipV="1">
            <a:off x="9208552" y="23459347"/>
            <a:ext cx="1257300" cy="188973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0" name="Text Placeholder 333">
                <a:extLst>
                  <a:ext uri="{FF2B5EF4-FFF2-40B4-BE49-F238E27FC236}">
                    <a16:creationId xmlns:a16="http://schemas.microsoft.com/office/drawing/2014/main" id="{3621CEE1-16F9-8DD3-DD50-C1A8682DAB69}"/>
                  </a:ext>
                </a:extLst>
              </p:cNvPr>
              <p:cNvSpPr txBox="1">
                <a:spLocks/>
              </p:cNvSpPr>
              <p:nvPr/>
            </p:nvSpPr>
            <p:spPr>
              <a:xfrm>
                <a:off x="9799429" y="23855693"/>
                <a:ext cx="1703924"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=1</m:t>
                      </m:r>
                    </m:oMath>
                  </m:oMathPara>
                </a14:m>
                <a:endParaRPr lang="en-US" sz="2400" dirty="0"/>
              </a:p>
            </p:txBody>
          </p:sp>
        </mc:Choice>
        <mc:Fallback>
          <p:sp>
            <p:nvSpPr>
              <p:cNvPr id="120" name="Text Placeholder 333">
                <a:extLst>
                  <a:ext uri="{FF2B5EF4-FFF2-40B4-BE49-F238E27FC236}">
                    <a16:creationId xmlns:a16="http://schemas.microsoft.com/office/drawing/2014/main" id="{3621CEE1-16F9-8DD3-DD50-C1A8682DAB69}"/>
                  </a:ext>
                </a:extLst>
              </p:cNvPr>
              <p:cNvSpPr txBox="1">
                <a:spLocks noRot="1" noChangeAspect="1" noMove="1" noResize="1" noEditPoints="1" noAdjustHandles="1" noChangeArrowheads="1" noChangeShapeType="1" noTextEdit="1"/>
              </p:cNvSpPr>
              <p:nvPr/>
            </p:nvSpPr>
            <p:spPr>
              <a:xfrm>
                <a:off x="9799429" y="23855693"/>
                <a:ext cx="1703924" cy="821458"/>
              </a:xfrm>
              <a:prstGeom prst="rect">
                <a:avLst/>
              </a:prstGeom>
              <a:blipFill>
                <a:blip r:embed="rId12"/>
                <a:stretch>
                  <a:fillRect/>
                </a:stretch>
              </a:blipFill>
            </p:spPr>
            <p:txBody>
              <a:bodyPr/>
              <a:lstStyle/>
              <a:p>
                <a:r>
                  <a:rPr lang="zh-CN" altLang="en-US">
                    <a:noFill/>
                  </a:rPr>
                  <a:t> </a:t>
                </a:r>
              </a:p>
            </p:txBody>
          </p:sp>
        </mc:Fallback>
      </mc:AlternateContent>
      <p:sp>
        <p:nvSpPr>
          <p:cNvPr id="201" name="Text Placeholder 333">
            <a:extLst>
              <a:ext uri="{FF2B5EF4-FFF2-40B4-BE49-F238E27FC236}">
                <a16:creationId xmlns:a16="http://schemas.microsoft.com/office/drawing/2014/main" id="{815EDE08-0C41-6A0E-55E4-0FD0057A3520}"/>
              </a:ext>
            </a:extLst>
          </p:cNvPr>
          <p:cNvSpPr txBox="1">
            <a:spLocks/>
          </p:cNvSpPr>
          <p:nvPr/>
        </p:nvSpPr>
        <p:spPr>
          <a:xfrm>
            <a:off x="9030103" y="25144984"/>
            <a:ext cx="3242575"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Local DP</a:t>
            </a:r>
            <a:endParaRPr lang="en-US" sz="2400" dirty="0"/>
          </a:p>
        </p:txBody>
      </p:sp>
      <p:sp>
        <p:nvSpPr>
          <p:cNvPr id="210" name="圆角矩形 557">
            <a:extLst>
              <a:ext uri="{FF2B5EF4-FFF2-40B4-BE49-F238E27FC236}">
                <a16:creationId xmlns:a16="http://schemas.microsoft.com/office/drawing/2014/main" id="{0659FC95-2C98-0AE3-4C0A-6D506BA07D56}"/>
              </a:ext>
            </a:extLst>
          </p:cNvPr>
          <p:cNvSpPr/>
          <p:nvPr/>
        </p:nvSpPr>
        <p:spPr>
          <a:xfrm>
            <a:off x="6908518" y="26013192"/>
            <a:ext cx="7280442" cy="2723005"/>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1" name="圆角矩形 562">
                <a:extLst>
                  <a:ext uri="{FF2B5EF4-FFF2-40B4-BE49-F238E27FC236}">
                    <a16:creationId xmlns:a16="http://schemas.microsoft.com/office/drawing/2014/main" id="{BE68CB6F-8A27-9FEC-854F-60F2F4F8FB11}"/>
                  </a:ext>
                </a:extLst>
              </p:cNvPr>
              <p:cNvSpPr/>
              <p:nvPr/>
            </p:nvSpPr>
            <p:spPr>
              <a:xfrm>
                <a:off x="7425461" y="27268758"/>
                <a:ext cx="1561548" cy="1193204"/>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𝑥</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1</m:t>
                              </m:r>
                            </m:sub>
                          </m:sSub>
                        </m:e>
                      </m:d>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211" name="圆角矩形 562">
                <a:extLst>
                  <a:ext uri="{FF2B5EF4-FFF2-40B4-BE49-F238E27FC236}">
                    <a16:creationId xmlns:a16="http://schemas.microsoft.com/office/drawing/2014/main" id="{BE68CB6F-8A27-9FEC-854F-60F2F4F8FB11}"/>
                  </a:ext>
                </a:extLst>
              </p:cNvPr>
              <p:cNvSpPr>
                <a:spLocks noRot="1" noChangeAspect="1" noMove="1" noResize="1" noEditPoints="1" noAdjustHandles="1" noChangeArrowheads="1" noChangeShapeType="1" noTextEdit="1"/>
              </p:cNvSpPr>
              <p:nvPr/>
            </p:nvSpPr>
            <p:spPr>
              <a:xfrm>
                <a:off x="7425461" y="27268758"/>
                <a:ext cx="1561548" cy="1193204"/>
              </a:xfrm>
              <a:prstGeom prst="roundRect">
                <a:avLst/>
              </a:prstGeom>
              <a:blipFill>
                <a:blip r:embed="rId13"/>
                <a:stretch>
                  <a:fillRect/>
                </a:stretch>
              </a:blipFill>
              <a:ln>
                <a:solidFill>
                  <a:schemeClr val="accent5">
                    <a:lumMod val="50000"/>
                  </a:schemeClr>
                </a:solidFill>
              </a:ln>
            </p:spPr>
            <p:txBody>
              <a:bodyPr/>
              <a:lstStyle/>
              <a:p>
                <a:r>
                  <a:rPr lang="zh-CN" altLang="en-US">
                    <a:noFill/>
                  </a:rPr>
                  <a:t> </a:t>
                </a:r>
              </a:p>
            </p:txBody>
          </p:sp>
        </mc:Fallback>
      </mc:AlternateContent>
      <p:sp>
        <p:nvSpPr>
          <p:cNvPr id="212" name="Text Placeholder 333">
            <a:extLst>
              <a:ext uri="{FF2B5EF4-FFF2-40B4-BE49-F238E27FC236}">
                <a16:creationId xmlns:a16="http://schemas.microsoft.com/office/drawing/2014/main" id="{C02347AA-A370-907D-EA1C-52F80C5C7C09}"/>
              </a:ext>
            </a:extLst>
          </p:cNvPr>
          <p:cNvSpPr txBox="1">
            <a:spLocks/>
          </p:cNvSpPr>
          <p:nvPr/>
        </p:nvSpPr>
        <p:spPr>
          <a:xfrm>
            <a:off x="7395186" y="26381132"/>
            <a:ext cx="1813365"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1</a:t>
            </a:r>
            <a:endParaRPr lang="en-US" sz="2400" dirty="0"/>
          </a:p>
        </p:txBody>
      </p:sp>
      <mc:AlternateContent xmlns:mc="http://schemas.openxmlformats.org/markup-compatibility/2006">
        <mc:Choice xmlns:a14="http://schemas.microsoft.com/office/drawing/2010/main" Requires="a14">
          <p:sp>
            <p:nvSpPr>
              <p:cNvPr id="219" name="圆角矩形 562">
                <a:extLst>
                  <a:ext uri="{FF2B5EF4-FFF2-40B4-BE49-F238E27FC236}">
                    <a16:creationId xmlns:a16="http://schemas.microsoft.com/office/drawing/2014/main" id="{884A298A-D2FE-3BAD-0F65-FBCE14769388}"/>
                  </a:ext>
                </a:extLst>
              </p:cNvPr>
              <p:cNvSpPr/>
              <p:nvPr/>
            </p:nvSpPr>
            <p:spPr>
              <a:xfrm>
                <a:off x="9265278" y="27268758"/>
                <a:ext cx="1561548" cy="1193204"/>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𝑥</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2</m:t>
                              </m:r>
                            </m:sub>
                          </m:sSub>
                        </m:e>
                      </m:d>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219" name="圆角矩形 562">
                <a:extLst>
                  <a:ext uri="{FF2B5EF4-FFF2-40B4-BE49-F238E27FC236}">
                    <a16:creationId xmlns:a16="http://schemas.microsoft.com/office/drawing/2014/main" id="{884A298A-D2FE-3BAD-0F65-FBCE14769388}"/>
                  </a:ext>
                </a:extLst>
              </p:cNvPr>
              <p:cNvSpPr>
                <a:spLocks noRot="1" noChangeAspect="1" noMove="1" noResize="1" noEditPoints="1" noAdjustHandles="1" noChangeArrowheads="1" noChangeShapeType="1" noTextEdit="1"/>
              </p:cNvSpPr>
              <p:nvPr/>
            </p:nvSpPr>
            <p:spPr>
              <a:xfrm>
                <a:off x="9265278" y="27268758"/>
                <a:ext cx="1561548" cy="1193204"/>
              </a:xfrm>
              <a:prstGeom prst="roundRect">
                <a:avLst/>
              </a:prstGeom>
              <a:blipFill>
                <a:blip r:embed="rId14"/>
                <a:stretch>
                  <a:fillRect/>
                </a:stretch>
              </a:blipFill>
              <a:ln>
                <a:solidFill>
                  <a:schemeClr val="accent5">
                    <a:lumMod val="50000"/>
                  </a:schemeClr>
                </a:solidFill>
              </a:ln>
            </p:spPr>
            <p:txBody>
              <a:bodyPr/>
              <a:lstStyle/>
              <a:p>
                <a:r>
                  <a:rPr lang="zh-CN" altLang="en-US">
                    <a:noFill/>
                  </a:rPr>
                  <a:t> </a:t>
                </a:r>
              </a:p>
            </p:txBody>
          </p:sp>
        </mc:Fallback>
      </mc:AlternateContent>
      <p:sp>
        <p:nvSpPr>
          <p:cNvPr id="220" name="Text Placeholder 333">
            <a:extLst>
              <a:ext uri="{FF2B5EF4-FFF2-40B4-BE49-F238E27FC236}">
                <a16:creationId xmlns:a16="http://schemas.microsoft.com/office/drawing/2014/main" id="{396139F0-18CA-B75D-8BA5-2CD1E7C600D7}"/>
              </a:ext>
            </a:extLst>
          </p:cNvPr>
          <p:cNvSpPr txBox="1">
            <a:spLocks/>
          </p:cNvSpPr>
          <p:nvPr/>
        </p:nvSpPr>
        <p:spPr>
          <a:xfrm>
            <a:off x="9235003" y="26381132"/>
            <a:ext cx="1813365"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2</a:t>
            </a:r>
            <a:endParaRPr lang="en-US" sz="2400" dirty="0"/>
          </a:p>
        </p:txBody>
      </p:sp>
      <mc:AlternateContent xmlns:mc="http://schemas.openxmlformats.org/markup-compatibility/2006">
        <mc:Choice xmlns:a14="http://schemas.microsoft.com/office/drawing/2010/main" Requires="a14">
          <p:sp>
            <p:nvSpPr>
              <p:cNvPr id="223" name="圆角矩形 562">
                <a:extLst>
                  <a:ext uri="{FF2B5EF4-FFF2-40B4-BE49-F238E27FC236}">
                    <a16:creationId xmlns:a16="http://schemas.microsoft.com/office/drawing/2014/main" id="{196E30D3-77BA-4EE3-02CE-510DD71D24FB}"/>
                  </a:ext>
                </a:extLst>
              </p:cNvPr>
              <p:cNvSpPr/>
              <p:nvPr/>
            </p:nvSpPr>
            <p:spPr>
              <a:xfrm>
                <a:off x="12026261" y="27268758"/>
                <a:ext cx="1561548" cy="1193204"/>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dPr>
                        <m:e>
                          <m:sSub>
                            <m:sSubPr>
                              <m:ctrlP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ctrlPr>
                            </m:sSubPr>
                            <m:e>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𝑥</m:t>
                              </m:r>
                            </m:e>
                            <m:sub>
                              <m:r>
                                <a:rPr lang="en-US" altLang="zh-CN" sz="3600" b="0" i="1" smtClean="0">
                                  <a:solidFill>
                                    <a:srgbClr val="4472C4">
                                      <a:lumMod val="50000"/>
                                    </a:srgbClr>
                                  </a:solidFill>
                                  <a:latin typeface="Cambria Math" panose="02040503050406030204" pitchFamily="18" charset="0"/>
                                  <a:cs typeface="Times New Roman" panose="02020603050405020304" pitchFamily="18" charset="0"/>
                                </a:rPr>
                                <m:t>𝑘</m:t>
                              </m:r>
                            </m:sub>
                          </m:sSub>
                        </m:e>
                      </m:d>
                    </m:oMath>
                  </m:oMathPara>
                </a14:m>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mc:Choice>
        <mc:Fallback>
          <p:sp>
            <p:nvSpPr>
              <p:cNvPr id="223" name="圆角矩形 562">
                <a:extLst>
                  <a:ext uri="{FF2B5EF4-FFF2-40B4-BE49-F238E27FC236}">
                    <a16:creationId xmlns:a16="http://schemas.microsoft.com/office/drawing/2014/main" id="{196E30D3-77BA-4EE3-02CE-510DD71D24FB}"/>
                  </a:ext>
                </a:extLst>
              </p:cNvPr>
              <p:cNvSpPr>
                <a:spLocks noRot="1" noChangeAspect="1" noMove="1" noResize="1" noEditPoints="1" noAdjustHandles="1" noChangeArrowheads="1" noChangeShapeType="1" noTextEdit="1"/>
              </p:cNvSpPr>
              <p:nvPr/>
            </p:nvSpPr>
            <p:spPr>
              <a:xfrm>
                <a:off x="12026261" y="27268758"/>
                <a:ext cx="1561548" cy="1193204"/>
              </a:xfrm>
              <a:prstGeom prst="roundRect">
                <a:avLst/>
              </a:prstGeom>
              <a:blipFill>
                <a:blip r:embed="rId15"/>
                <a:stretch>
                  <a:fillRect/>
                </a:stretch>
              </a:blipFill>
              <a:ln>
                <a:solidFill>
                  <a:schemeClr val="accent5">
                    <a:lumMod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4" name="Text Placeholder 333">
                <a:extLst>
                  <a:ext uri="{FF2B5EF4-FFF2-40B4-BE49-F238E27FC236}">
                    <a16:creationId xmlns:a16="http://schemas.microsoft.com/office/drawing/2014/main" id="{F03EB671-7B9F-2B5C-165D-23544CCF51F1}"/>
                  </a:ext>
                </a:extLst>
              </p:cNvPr>
              <p:cNvSpPr txBox="1">
                <a:spLocks/>
              </p:cNvSpPr>
              <p:nvPr/>
            </p:nvSpPr>
            <p:spPr>
              <a:xfrm>
                <a:off x="11995986" y="26381132"/>
                <a:ext cx="1813365"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3200" dirty="0"/>
                  <a:t>Party </a:t>
                </a:r>
                <a14:m>
                  <m:oMath xmlns:m="http://schemas.openxmlformats.org/officeDocument/2006/math">
                    <m:r>
                      <a:rPr lang="en-US" altLang="zh-CN" sz="3200" b="0" i="1" smtClean="0">
                        <a:latin typeface="Cambria Math" panose="02040503050406030204" pitchFamily="18" charset="0"/>
                      </a:rPr>
                      <m:t>𝑘</m:t>
                    </m:r>
                  </m:oMath>
                </a14:m>
                <a:endParaRPr lang="en-US" sz="2400" dirty="0"/>
              </a:p>
            </p:txBody>
          </p:sp>
        </mc:Choice>
        <mc:Fallback>
          <p:sp>
            <p:nvSpPr>
              <p:cNvPr id="224" name="Text Placeholder 333">
                <a:extLst>
                  <a:ext uri="{FF2B5EF4-FFF2-40B4-BE49-F238E27FC236}">
                    <a16:creationId xmlns:a16="http://schemas.microsoft.com/office/drawing/2014/main" id="{F03EB671-7B9F-2B5C-165D-23544CCF51F1}"/>
                  </a:ext>
                </a:extLst>
              </p:cNvPr>
              <p:cNvSpPr txBox="1">
                <a:spLocks noRot="1" noChangeAspect="1" noMove="1" noResize="1" noEditPoints="1" noAdjustHandles="1" noChangeArrowheads="1" noChangeShapeType="1" noTextEdit="1"/>
              </p:cNvSpPr>
              <p:nvPr/>
            </p:nvSpPr>
            <p:spPr>
              <a:xfrm>
                <a:off x="11995986" y="26381132"/>
                <a:ext cx="1813365" cy="944569"/>
              </a:xfrm>
              <a:prstGeom prst="rect">
                <a:avLst/>
              </a:prstGeom>
              <a:blipFill>
                <a:blip r:embed="rId16"/>
                <a:stretch>
                  <a:fillRect l="-1347" b="-6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5" name="Text Placeholder 333">
                <a:extLst>
                  <a:ext uri="{FF2B5EF4-FFF2-40B4-BE49-F238E27FC236}">
                    <a16:creationId xmlns:a16="http://schemas.microsoft.com/office/drawing/2014/main" id="{9B913273-F61B-7C1F-0A3E-6806A4AC7729}"/>
                  </a:ext>
                </a:extLst>
              </p:cNvPr>
              <p:cNvSpPr txBox="1">
                <a:spLocks/>
              </p:cNvSpPr>
              <p:nvPr/>
            </p:nvSpPr>
            <p:spPr>
              <a:xfrm>
                <a:off x="10616094" y="27377749"/>
                <a:ext cx="1813365" cy="8214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225" name="Text Placeholder 333">
                <a:extLst>
                  <a:ext uri="{FF2B5EF4-FFF2-40B4-BE49-F238E27FC236}">
                    <a16:creationId xmlns:a16="http://schemas.microsoft.com/office/drawing/2014/main" id="{9B913273-F61B-7C1F-0A3E-6806A4AC7729}"/>
                  </a:ext>
                </a:extLst>
              </p:cNvPr>
              <p:cNvSpPr txBox="1">
                <a:spLocks noRot="1" noChangeAspect="1" noMove="1" noResize="1" noEditPoints="1" noAdjustHandles="1" noChangeArrowheads="1" noChangeShapeType="1" noTextEdit="1"/>
              </p:cNvSpPr>
              <p:nvPr/>
            </p:nvSpPr>
            <p:spPr>
              <a:xfrm>
                <a:off x="10616094" y="27377749"/>
                <a:ext cx="1813365" cy="821458"/>
              </a:xfrm>
              <a:prstGeom prst="rect">
                <a:avLst/>
              </a:prstGeom>
              <a:blipFill>
                <a:blip r:embed="rId17"/>
                <a:stretch>
                  <a:fillRect/>
                </a:stretch>
              </a:blipFill>
            </p:spPr>
            <p:txBody>
              <a:bodyPr/>
              <a:lstStyle/>
              <a:p>
                <a:r>
                  <a:rPr lang="zh-CN" altLang="en-US">
                    <a:noFill/>
                  </a:rPr>
                  <a:t> </a:t>
                </a:r>
              </a:p>
            </p:txBody>
          </p:sp>
        </mc:Fallback>
      </mc:AlternateContent>
      <p:cxnSp>
        <p:nvCxnSpPr>
          <p:cNvPr id="238" name="直接箭头连接符 566">
            <a:extLst>
              <a:ext uri="{FF2B5EF4-FFF2-40B4-BE49-F238E27FC236}">
                <a16:creationId xmlns:a16="http://schemas.microsoft.com/office/drawing/2014/main" id="{8E2D26C2-11C2-F00D-65D3-69E232C82594}"/>
              </a:ext>
            </a:extLst>
          </p:cNvPr>
          <p:cNvCxnSpPr>
            <a:cxnSpLocks/>
            <a:endCxn id="239" idx="0"/>
          </p:cNvCxnSpPr>
          <p:nvPr/>
        </p:nvCxnSpPr>
        <p:spPr>
          <a:xfrm flipH="1">
            <a:off x="5010532" y="33375600"/>
            <a:ext cx="1656968" cy="69275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9" name="Text Placeholder 333">
            <a:extLst>
              <a:ext uri="{FF2B5EF4-FFF2-40B4-BE49-F238E27FC236}">
                <a16:creationId xmlns:a16="http://schemas.microsoft.com/office/drawing/2014/main" id="{FB32820C-EA3C-B313-E6A4-06848BCDC2E2}"/>
              </a:ext>
            </a:extLst>
          </p:cNvPr>
          <p:cNvSpPr txBox="1">
            <a:spLocks/>
          </p:cNvSpPr>
          <p:nvPr/>
        </p:nvSpPr>
        <p:spPr>
          <a:xfrm>
            <a:off x="2417418" y="34068350"/>
            <a:ext cx="5186227"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Communication-dependent</a:t>
            </a:r>
            <a:endParaRPr lang="en-US" sz="2400" dirty="0"/>
          </a:p>
        </p:txBody>
      </p:sp>
      <p:sp>
        <p:nvSpPr>
          <p:cNvPr id="242" name="Text Placeholder 333">
            <a:extLst>
              <a:ext uri="{FF2B5EF4-FFF2-40B4-BE49-F238E27FC236}">
                <a16:creationId xmlns:a16="http://schemas.microsoft.com/office/drawing/2014/main" id="{3331FE3D-9085-3880-82E6-CC615B024672}"/>
              </a:ext>
            </a:extLst>
          </p:cNvPr>
          <p:cNvSpPr txBox="1">
            <a:spLocks/>
          </p:cNvSpPr>
          <p:nvPr/>
        </p:nvSpPr>
        <p:spPr>
          <a:xfrm>
            <a:off x="8022980" y="34068350"/>
            <a:ext cx="5186227"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Privacy bound</a:t>
            </a:r>
            <a:endParaRPr lang="en-US" sz="2400" dirty="0"/>
          </a:p>
        </p:txBody>
      </p:sp>
      <p:cxnSp>
        <p:nvCxnSpPr>
          <p:cNvPr id="277" name="直接箭头连接符 566">
            <a:extLst>
              <a:ext uri="{FF2B5EF4-FFF2-40B4-BE49-F238E27FC236}">
                <a16:creationId xmlns:a16="http://schemas.microsoft.com/office/drawing/2014/main" id="{443202DB-93ED-0692-CBC0-FD6F60C5F95F}"/>
              </a:ext>
            </a:extLst>
          </p:cNvPr>
          <p:cNvCxnSpPr>
            <a:cxnSpLocks/>
            <a:endCxn id="242" idx="0"/>
          </p:cNvCxnSpPr>
          <p:nvPr/>
        </p:nvCxnSpPr>
        <p:spPr>
          <a:xfrm>
            <a:off x="8987009" y="33375600"/>
            <a:ext cx="1629085" cy="69275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299" name="Table 299">
                <a:extLst>
                  <a:ext uri="{FF2B5EF4-FFF2-40B4-BE49-F238E27FC236}">
                    <a16:creationId xmlns:a16="http://schemas.microsoft.com/office/drawing/2014/main" id="{E9AA0B19-60E5-1ECC-490C-77C133636EED}"/>
                  </a:ext>
                </a:extLst>
              </p:cNvPr>
              <p:cNvGraphicFramePr>
                <a:graphicFrameLocks noGrp="1"/>
              </p:cNvGraphicFramePr>
              <p:nvPr>
                <p:extLst>
                  <p:ext uri="{D42A27DB-BD31-4B8C-83A1-F6EECF244321}">
                    <p14:modId xmlns:p14="http://schemas.microsoft.com/office/powerpoint/2010/main" val="1213854972"/>
                  </p:ext>
                </p:extLst>
              </p:nvPr>
            </p:nvGraphicFramePr>
            <p:xfrm>
              <a:off x="1197893" y="39469782"/>
              <a:ext cx="13139461" cy="1967143"/>
            </p:xfrm>
            <a:graphic>
              <a:graphicData uri="http://schemas.openxmlformats.org/drawingml/2006/table">
                <a:tbl>
                  <a:tblPr firstRow="1" bandRow="1">
                    <a:tableStyleId>{3B4B98B0-60AC-42C2-AFA5-B58CD77FA1E5}</a:tableStyleId>
                  </a:tblPr>
                  <a:tblGrid>
                    <a:gridCol w="1752895">
                      <a:extLst>
                        <a:ext uri="{9D8B030D-6E8A-4147-A177-3AD203B41FA5}">
                          <a16:colId xmlns:a16="http://schemas.microsoft.com/office/drawing/2014/main" val="780649797"/>
                        </a:ext>
                      </a:extLst>
                    </a:gridCol>
                    <a:gridCol w="3449129">
                      <a:extLst>
                        <a:ext uri="{9D8B030D-6E8A-4147-A177-3AD203B41FA5}">
                          <a16:colId xmlns:a16="http://schemas.microsoft.com/office/drawing/2014/main" val="37028539"/>
                        </a:ext>
                      </a:extLst>
                    </a:gridCol>
                    <a:gridCol w="3165793">
                      <a:extLst>
                        <a:ext uri="{9D8B030D-6E8A-4147-A177-3AD203B41FA5}">
                          <a16:colId xmlns:a16="http://schemas.microsoft.com/office/drawing/2014/main" val="1283212163"/>
                        </a:ext>
                      </a:extLst>
                    </a:gridCol>
                    <a:gridCol w="4771644">
                      <a:extLst>
                        <a:ext uri="{9D8B030D-6E8A-4147-A177-3AD203B41FA5}">
                          <a16:colId xmlns:a16="http://schemas.microsoft.com/office/drawing/2014/main" val="3654268986"/>
                        </a:ext>
                      </a:extLst>
                    </a:gridCol>
                  </a:tblGrid>
                  <a:tr h="713018">
                    <a:tc>
                      <a:txBody>
                        <a:bodyPr/>
                        <a:lstStyle/>
                        <a:p>
                          <a:endParaRPr lang="zh-CN" altLang="en-US" sz="4000" dirty="0"/>
                        </a:p>
                      </a:txBody>
                      <a:tcPr/>
                    </a:tc>
                    <a:tc>
                      <a:txBody>
                        <a:bodyPr/>
                        <a:lstStyle/>
                        <a:p>
                          <a:pPr algn="ctr"/>
                          <a:r>
                            <a:rPr lang="en-US" altLang="zh-CN" sz="4000" b="0" dirty="0"/>
                            <a:t>Ours</a:t>
                          </a:r>
                          <a:endParaRPr lang="zh-CN" altLang="en-US" sz="4000" b="0" dirty="0"/>
                        </a:p>
                      </a:txBody>
                      <a:tcPr anchor="ctr"/>
                    </a:tc>
                    <a:tc>
                      <a:txBody>
                        <a:bodyPr/>
                        <a:lstStyle/>
                        <a:p>
                          <a:pPr algn="ctr"/>
                          <a:r>
                            <a:rPr lang="en-US" altLang="zh-CN" sz="4000" b="0" dirty="0"/>
                            <a:t>Basic RAPPOR</a:t>
                          </a:r>
                          <a:endParaRPr lang="zh-CN" altLang="en-US" sz="4000" b="0" dirty="0"/>
                        </a:p>
                      </a:txBody>
                      <a:tcPr anchor="ctr"/>
                    </a:tc>
                    <a:tc>
                      <a:txBody>
                        <a:bodyPr/>
                        <a:lstStyle/>
                        <a:p>
                          <a:pPr algn="ctr"/>
                          <a:r>
                            <a:rPr lang="en-US" altLang="zh-CN" sz="4000" b="0" dirty="0"/>
                            <a:t>PI-RAPPOR</a:t>
                          </a:r>
                          <a:endParaRPr lang="zh-CN" altLang="en-US" sz="4000" b="0" dirty="0"/>
                        </a:p>
                      </a:txBody>
                      <a:tcPr anchor="ctr"/>
                    </a:tc>
                    <a:extLst>
                      <a:ext uri="{0D108BD9-81ED-4DB2-BD59-A6C34878D82A}">
                        <a16:rowId xmlns:a16="http://schemas.microsoft.com/office/drawing/2014/main" val="1433539658"/>
                      </a:ext>
                    </a:extLst>
                  </a:tr>
                  <a:tr h="736354">
                    <a:tc>
                      <a:txBody>
                        <a:bodyPr/>
                        <a:lstStyle/>
                        <a:p>
                          <a:r>
                            <a:rPr lang="en-US" altLang="zh-CN" sz="4000" dirty="0"/>
                            <a:t>Comm.</a:t>
                          </a:r>
                          <a:endParaRPr lang="zh-CN" altLang="en-US" sz="4000" dirty="0"/>
                        </a:p>
                      </a:txBody>
                      <a:tcPr anchor="ctr"/>
                    </a:tc>
                    <a:tc>
                      <a:txBody>
                        <a:bodyPr/>
                        <a:lstStyle/>
                        <a:p>
                          <a:pPr algn="ctr"/>
                          <a14:m>
                            <m:oMathPara xmlns:m="http://schemas.openxmlformats.org/officeDocument/2006/math">
                              <m:oMathParaPr>
                                <m:jc m:val="center"/>
                              </m:oMathParaPr>
                              <m:oMath xmlns:m="http://schemas.openxmlformats.org/officeDocument/2006/math">
                                <m:r>
                                  <a:rPr lang="en-US" altLang="zh-CN" sz="4000" b="0" i="1" smtClean="0">
                                    <a:latin typeface="Cambria Math" panose="02040503050406030204" pitchFamily="18" charset="0"/>
                                  </a:rPr>
                                  <m:t>𝑘</m:t>
                                </m:r>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max</m:t>
                                    </m:r>
                                  </m:fName>
                                  <m:e>
                                    <m:d>
                                      <m:dPr>
                                        <m:begChr m:val="{"/>
                                        <m:endChr m:val="}"/>
                                        <m:ctrlPr>
                                          <a:rPr lang="en-US" altLang="zh-CN" sz="4000" b="0" i="1" smtClean="0">
                                            <a:latin typeface="Cambria Math" panose="02040503050406030204" pitchFamily="18" charset="0"/>
                                          </a:rPr>
                                        </m:ctrlPr>
                                      </m:dPr>
                                      <m:e>
                                        <m:r>
                                          <a:rPr lang="en-US" altLang="zh-CN" sz="4000" b="0" i="1" smtClean="0">
                                            <a:latin typeface="Cambria Math" panose="02040503050406030204" pitchFamily="18" charset="0"/>
                                          </a:rPr>
                                          <m:t>𝜀</m:t>
                                        </m:r>
                                        <m:r>
                                          <a:rPr lang="en-US" altLang="zh-CN" sz="4000" b="0" i="1" smtClean="0">
                                            <a:latin typeface="Cambria Math" panose="02040503050406030204" pitchFamily="18" charset="0"/>
                                          </a:rPr>
                                          <m:t>,</m:t>
                                        </m:r>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log</m:t>
                                            </m:r>
                                          </m:fName>
                                          <m:e>
                                            <m:f>
                                              <m:fPr>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1</m:t>
                                                </m:r>
                                              </m:num>
                                              <m:den>
                                                <m:r>
                                                  <a:rPr lang="en-US" altLang="zh-CN" sz="4000" b="0" i="1" smtClean="0">
                                                    <a:latin typeface="Cambria Math" panose="02040503050406030204" pitchFamily="18" charset="0"/>
                                                  </a:rPr>
                                                  <m:t>𝜀</m:t>
                                                </m:r>
                                              </m:den>
                                            </m:f>
                                          </m:e>
                                        </m:func>
                                      </m:e>
                                    </m:d>
                                  </m:e>
                                </m:func>
                              </m:oMath>
                            </m:oMathPara>
                          </a14:m>
                          <a:endParaRPr lang="zh-CN" altLang="en-US" sz="40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𝑘𝑢</m:t>
                                </m:r>
                              </m:oMath>
                            </m:oMathPara>
                          </a14:m>
                          <a:endParaRPr lang="zh-CN" altLang="en-US" sz="4000" dirty="0"/>
                        </a:p>
                      </a:txBody>
                      <a:tcPr anchor="ctr"/>
                    </a:tc>
                    <a:tc>
                      <a:txBody>
                        <a:bodyPr/>
                        <a:lstStyle/>
                        <a:p>
                          <a:pPr marL="0" marR="0" lvl="0" indent="0" algn="ctr" defTabSz="429841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𝑘</m:t>
                                </m:r>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max</m:t>
                                    </m:r>
                                  </m:fName>
                                  <m:e>
                                    <m:d>
                                      <m:dPr>
                                        <m:begChr m:val="{"/>
                                        <m:endChr m:val="}"/>
                                        <m:ctrlPr>
                                          <a:rPr lang="en-US" altLang="zh-CN" sz="4000" b="0" i="1" smtClean="0">
                                            <a:latin typeface="Cambria Math" panose="02040503050406030204" pitchFamily="18" charset="0"/>
                                          </a:rPr>
                                        </m:ctrlPr>
                                      </m:dPr>
                                      <m:e>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log</m:t>
                                            </m:r>
                                          </m:fName>
                                          <m:e>
                                            <m:r>
                                              <a:rPr lang="en-US" altLang="zh-CN" sz="4000" b="0" i="1" smtClean="0">
                                                <a:latin typeface="Cambria Math" panose="02040503050406030204" pitchFamily="18" charset="0"/>
                                              </a:rPr>
                                              <m:t>𝑢</m:t>
                                            </m:r>
                                          </m:e>
                                        </m:func>
                                        <m:r>
                                          <a:rPr lang="en-US" altLang="zh-CN" sz="4000" b="0" i="1" smtClean="0">
                                            <a:latin typeface="Cambria Math" panose="02040503050406030204" pitchFamily="18" charset="0"/>
                                          </a:rPr>
                                          <m:t>, </m:t>
                                        </m:r>
                                        <m:r>
                                          <a:rPr lang="en-US" altLang="zh-CN" sz="4000" b="0" i="1" smtClean="0">
                                            <a:latin typeface="Cambria Math" panose="02040503050406030204" pitchFamily="18" charset="0"/>
                                          </a:rPr>
                                          <m:t>𝜀</m:t>
                                        </m:r>
                                        <m:r>
                                          <a:rPr lang="en-US" altLang="zh-CN" sz="4000" b="0" i="1" smtClean="0">
                                            <a:latin typeface="Cambria Math" panose="02040503050406030204" pitchFamily="18" charset="0"/>
                                          </a:rPr>
                                          <m:t>,</m:t>
                                        </m:r>
                                        <m:func>
                                          <m:funcPr>
                                            <m:ctrlPr>
                                              <a:rPr lang="en-US" altLang="zh-CN" sz="4000" b="0" i="1" smtClean="0">
                                                <a:latin typeface="Cambria Math" panose="02040503050406030204" pitchFamily="18" charset="0"/>
                                              </a:rPr>
                                            </m:ctrlPr>
                                          </m:funcPr>
                                          <m:fName>
                                            <m:r>
                                              <m:rPr>
                                                <m:sty m:val="p"/>
                                              </m:rPr>
                                              <a:rPr lang="en-US" altLang="zh-CN" sz="4000" b="0" i="0" smtClean="0">
                                                <a:latin typeface="Cambria Math" panose="02040503050406030204" pitchFamily="18" charset="0"/>
                                              </a:rPr>
                                              <m:t>log</m:t>
                                            </m:r>
                                          </m:fName>
                                          <m:e>
                                            <m:f>
                                              <m:fPr>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1</m:t>
                                                </m:r>
                                              </m:num>
                                              <m:den>
                                                <m:r>
                                                  <a:rPr lang="en-US" altLang="zh-CN" sz="4000" b="0" i="1" smtClean="0">
                                                    <a:latin typeface="Cambria Math" panose="02040503050406030204" pitchFamily="18" charset="0"/>
                                                  </a:rPr>
                                                  <m:t>𝜀</m:t>
                                                </m:r>
                                              </m:den>
                                            </m:f>
                                          </m:e>
                                        </m:func>
                                      </m:e>
                                    </m:d>
                                  </m:e>
                                </m:func>
                              </m:oMath>
                            </m:oMathPara>
                          </a14:m>
                          <a:endParaRPr lang="zh-CN" altLang="en-US" sz="4000" dirty="0"/>
                        </a:p>
                      </a:txBody>
                      <a:tcPr anchor="ctr"/>
                    </a:tc>
                    <a:extLst>
                      <a:ext uri="{0D108BD9-81ED-4DB2-BD59-A6C34878D82A}">
                        <a16:rowId xmlns:a16="http://schemas.microsoft.com/office/drawing/2014/main" val="3797807585"/>
                      </a:ext>
                    </a:extLst>
                  </a:tr>
                </a:tbl>
              </a:graphicData>
            </a:graphic>
          </p:graphicFrame>
        </mc:Choice>
        <mc:Fallback>
          <p:graphicFrame>
            <p:nvGraphicFramePr>
              <p:cNvPr id="299" name="Table 299">
                <a:extLst>
                  <a:ext uri="{FF2B5EF4-FFF2-40B4-BE49-F238E27FC236}">
                    <a16:creationId xmlns:a16="http://schemas.microsoft.com/office/drawing/2014/main" id="{E9AA0B19-60E5-1ECC-490C-77C133636EED}"/>
                  </a:ext>
                </a:extLst>
              </p:cNvPr>
              <p:cNvGraphicFramePr>
                <a:graphicFrameLocks noGrp="1"/>
              </p:cNvGraphicFramePr>
              <p:nvPr>
                <p:extLst>
                  <p:ext uri="{D42A27DB-BD31-4B8C-83A1-F6EECF244321}">
                    <p14:modId xmlns:p14="http://schemas.microsoft.com/office/powerpoint/2010/main" val="1213854972"/>
                  </p:ext>
                </p:extLst>
              </p:nvPr>
            </p:nvGraphicFramePr>
            <p:xfrm>
              <a:off x="1197893" y="39469782"/>
              <a:ext cx="13139461" cy="1967143"/>
            </p:xfrm>
            <a:graphic>
              <a:graphicData uri="http://schemas.openxmlformats.org/drawingml/2006/table">
                <a:tbl>
                  <a:tblPr firstRow="1" bandRow="1">
                    <a:tableStyleId>{3B4B98B0-60AC-42C2-AFA5-B58CD77FA1E5}</a:tableStyleId>
                  </a:tblPr>
                  <a:tblGrid>
                    <a:gridCol w="1752895">
                      <a:extLst>
                        <a:ext uri="{9D8B030D-6E8A-4147-A177-3AD203B41FA5}">
                          <a16:colId xmlns:a16="http://schemas.microsoft.com/office/drawing/2014/main" val="780649797"/>
                        </a:ext>
                      </a:extLst>
                    </a:gridCol>
                    <a:gridCol w="3449129">
                      <a:extLst>
                        <a:ext uri="{9D8B030D-6E8A-4147-A177-3AD203B41FA5}">
                          <a16:colId xmlns:a16="http://schemas.microsoft.com/office/drawing/2014/main" val="37028539"/>
                        </a:ext>
                      </a:extLst>
                    </a:gridCol>
                    <a:gridCol w="3165793">
                      <a:extLst>
                        <a:ext uri="{9D8B030D-6E8A-4147-A177-3AD203B41FA5}">
                          <a16:colId xmlns:a16="http://schemas.microsoft.com/office/drawing/2014/main" val="1283212163"/>
                        </a:ext>
                      </a:extLst>
                    </a:gridCol>
                    <a:gridCol w="4771644">
                      <a:extLst>
                        <a:ext uri="{9D8B030D-6E8A-4147-A177-3AD203B41FA5}">
                          <a16:colId xmlns:a16="http://schemas.microsoft.com/office/drawing/2014/main" val="3654268986"/>
                        </a:ext>
                      </a:extLst>
                    </a:gridCol>
                  </a:tblGrid>
                  <a:tr h="713018">
                    <a:tc>
                      <a:txBody>
                        <a:bodyPr/>
                        <a:lstStyle/>
                        <a:p>
                          <a:endParaRPr lang="zh-CN" altLang="en-US" sz="4000" dirty="0"/>
                        </a:p>
                      </a:txBody>
                      <a:tcPr/>
                    </a:tc>
                    <a:tc>
                      <a:txBody>
                        <a:bodyPr/>
                        <a:lstStyle/>
                        <a:p>
                          <a:pPr algn="ctr"/>
                          <a:r>
                            <a:rPr lang="en-US" altLang="zh-CN" sz="4000" b="0" dirty="0"/>
                            <a:t>Ours</a:t>
                          </a:r>
                          <a:endParaRPr lang="zh-CN" altLang="en-US" sz="4000" b="0" dirty="0"/>
                        </a:p>
                      </a:txBody>
                      <a:tcPr anchor="ctr"/>
                    </a:tc>
                    <a:tc>
                      <a:txBody>
                        <a:bodyPr/>
                        <a:lstStyle/>
                        <a:p>
                          <a:pPr algn="ctr"/>
                          <a:r>
                            <a:rPr lang="en-US" altLang="zh-CN" sz="4000" b="0" dirty="0"/>
                            <a:t>Basic RAPPOR</a:t>
                          </a:r>
                          <a:endParaRPr lang="zh-CN" altLang="en-US" sz="4000" b="0" dirty="0"/>
                        </a:p>
                      </a:txBody>
                      <a:tcPr anchor="ctr"/>
                    </a:tc>
                    <a:tc>
                      <a:txBody>
                        <a:bodyPr/>
                        <a:lstStyle/>
                        <a:p>
                          <a:pPr algn="ctr"/>
                          <a:r>
                            <a:rPr lang="en-US" altLang="zh-CN" sz="4000" b="0" dirty="0"/>
                            <a:t>PI-RAPPOR</a:t>
                          </a:r>
                          <a:endParaRPr lang="zh-CN" altLang="en-US" sz="4000" b="0" dirty="0"/>
                        </a:p>
                      </a:txBody>
                      <a:tcPr anchor="ctr"/>
                    </a:tc>
                    <a:extLst>
                      <a:ext uri="{0D108BD9-81ED-4DB2-BD59-A6C34878D82A}">
                        <a16:rowId xmlns:a16="http://schemas.microsoft.com/office/drawing/2014/main" val="1433539658"/>
                      </a:ext>
                    </a:extLst>
                  </a:tr>
                  <a:tr h="1254125">
                    <a:tc>
                      <a:txBody>
                        <a:bodyPr/>
                        <a:lstStyle/>
                        <a:p>
                          <a:r>
                            <a:rPr lang="en-US" altLang="zh-CN" sz="4000" dirty="0"/>
                            <a:t>Comm.</a:t>
                          </a:r>
                          <a:endParaRPr lang="zh-CN" altLang="en-US" sz="4000" dirty="0"/>
                        </a:p>
                      </a:txBody>
                      <a:tcPr anchor="ctr"/>
                    </a:tc>
                    <a:tc>
                      <a:txBody>
                        <a:bodyPr/>
                        <a:lstStyle/>
                        <a:p>
                          <a:endParaRPr lang="zh-CN"/>
                        </a:p>
                      </a:txBody>
                      <a:tcPr anchor="ctr">
                        <a:blipFill>
                          <a:blip r:embed="rId18"/>
                          <a:stretch>
                            <a:fillRect l="-50883" t="-64251" r="-230212" b="-483"/>
                          </a:stretch>
                        </a:blipFill>
                      </a:tcPr>
                    </a:tc>
                    <a:tc>
                      <a:txBody>
                        <a:bodyPr/>
                        <a:lstStyle/>
                        <a:p>
                          <a:endParaRPr lang="zh-CN"/>
                        </a:p>
                      </a:txBody>
                      <a:tcPr anchor="ctr">
                        <a:blipFill>
                          <a:blip r:embed="rId18"/>
                          <a:stretch>
                            <a:fillRect l="-164547" t="-64251" r="-151060" b="-483"/>
                          </a:stretch>
                        </a:blipFill>
                      </a:tcPr>
                    </a:tc>
                    <a:tc>
                      <a:txBody>
                        <a:bodyPr/>
                        <a:lstStyle/>
                        <a:p>
                          <a:endParaRPr lang="zh-CN"/>
                        </a:p>
                      </a:txBody>
                      <a:tcPr anchor="ctr">
                        <a:blipFill>
                          <a:blip r:embed="rId18"/>
                          <a:stretch>
                            <a:fillRect l="-175351" t="-64251" r="-128" b="-483"/>
                          </a:stretch>
                        </a:blipFill>
                      </a:tcPr>
                    </a:tc>
                    <a:extLst>
                      <a:ext uri="{0D108BD9-81ED-4DB2-BD59-A6C34878D82A}">
                        <a16:rowId xmlns:a16="http://schemas.microsoft.com/office/drawing/2014/main" val="3797807585"/>
                      </a:ext>
                    </a:extLst>
                  </a:tr>
                </a:tbl>
              </a:graphicData>
            </a:graphic>
          </p:graphicFrame>
        </mc:Fallback>
      </mc:AlternateContent>
      <p:sp>
        <p:nvSpPr>
          <p:cNvPr id="301" name="Text Placeholder 300">
            <a:extLst>
              <a:ext uri="{FF2B5EF4-FFF2-40B4-BE49-F238E27FC236}">
                <a16:creationId xmlns:a16="http://schemas.microsoft.com/office/drawing/2014/main" id="{68A2F665-55CB-6311-D382-A8C8C69242CC}"/>
              </a:ext>
            </a:extLst>
          </p:cNvPr>
          <p:cNvSpPr>
            <a:spLocks noGrp="1"/>
          </p:cNvSpPr>
          <p:nvPr>
            <p:ph type="body" sz="quarter" idx="11"/>
          </p:nvPr>
        </p:nvSpPr>
        <p:spPr>
          <a:xfrm>
            <a:off x="636213" y="6695078"/>
            <a:ext cx="14287866" cy="1104181"/>
          </a:xfrm>
        </p:spPr>
        <p:txBody>
          <a:bodyPr/>
          <a:lstStyle/>
          <a:p>
            <a:pPr marL="0" marR="0" lvl="0" indent="0" algn="ctr" defTabSz="429841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6000" b="1" i="0" u="sng" strike="noStrike" kern="1200" cap="none" spc="0" normalizeH="0" baseline="0" noProof="0" dirty="0">
                <a:ln>
                  <a:noFill/>
                </a:ln>
                <a:solidFill>
                  <a:srgbClr val="4472C4">
                    <a:lumMod val="50000"/>
                  </a:srgbClr>
                </a:solidFill>
                <a:effectLst/>
                <a:uLnTx/>
                <a:uFillTx/>
                <a:latin typeface="Calibri"/>
                <a:ea typeface="+mn-ea"/>
                <a:cs typeface="+mn-cs"/>
              </a:rPr>
              <a:t>Abstract</a:t>
            </a:r>
          </a:p>
        </p:txBody>
      </p:sp>
      <mc:AlternateContent xmlns:mc="http://schemas.openxmlformats.org/markup-compatibility/2006">
        <mc:Choice xmlns:a14="http://schemas.microsoft.com/office/drawing/2010/main" Requires="a14">
          <p:sp>
            <p:nvSpPr>
              <p:cNvPr id="302" name="Text Placeholder 333">
                <a:extLst>
                  <a:ext uri="{FF2B5EF4-FFF2-40B4-BE49-F238E27FC236}">
                    <a16:creationId xmlns:a16="http://schemas.microsoft.com/office/drawing/2014/main" id="{14F3609C-95E5-C3A5-69E3-3361115FC6F2}"/>
                  </a:ext>
                </a:extLst>
              </p:cNvPr>
              <p:cNvSpPr txBox="1">
                <a:spLocks/>
              </p:cNvSpPr>
              <p:nvPr/>
            </p:nvSpPr>
            <p:spPr>
              <a:xfrm>
                <a:off x="15216357" y="7738362"/>
                <a:ext cx="14299153" cy="1246592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000" dirty="0"/>
                  <a:t>Party Side</a:t>
                </a:r>
              </a:p>
              <a:p>
                <a:pPr marL="571500" indent="-571500">
                  <a:buFont typeface="Arial" panose="020B0604020202020204" pitchFamily="34" charset="0"/>
                  <a:buChar char="•"/>
                </a:pPr>
                <a:r>
                  <a:rPr lang="en-US" sz="4000" dirty="0"/>
                  <a:t>Build a count sketch of </a:t>
                </a:r>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𝑠</m:t>
                        </m:r>
                      </m:e>
                      <m:sub>
                        <m:r>
                          <a:rPr lang="en-US" sz="4000" b="0" i="1" smtClean="0">
                            <a:latin typeface="Cambria Math" panose="02040503050406030204" pitchFamily="18" charset="0"/>
                          </a:rPr>
                          <m:t>𝑖</m:t>
                        </m:r>
                      </m:sub>
                    </m:sSub>
                    <m:r>
                      <a:rPr lang="en-US" sz="4000" b="0" i="1" smtClean="0">
                        <a:latin typeface="Cambria Math" panose="02040503050406030204" pitchFamily="18" charset="0"/>
                      </a:rPr>
                      <m:t>=</m:t>
                    </m:r>
                    <m:d>
                      <m:dPr>
                        <m:begChr m:val="⌈"/>
                        <m:endChr m:val="⌉"/>
                        <m:ctrlPr>
                          <a:rPr lang="en-US" altLang="zh-CN" sz="4000" b="0" i="1" smtClean="0">
                            <a:latin typeface="Cambria Math" panose="02040503050406030204" pitchFamily="18" charset="0"/>
                          </a:rPr>
                        </m:ctrlPr>
                      </m:dPr>
                      <m:e>
                        <m:f>
                          <m:fPr>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𝑘𝑠</m:t>
                            </m:r>
                            <m:sSub>
                              <m:sSubPr>
                                <m:ctrlPr>
                                  <a:rPr lang="en-US" altLang="zh-CN" sz="4000" b="0" i="1" smtClean="0">
                                    <a:latin typeface="Cambria Math" panose="02040503050406030204" pitchFamily="18" charset="0"/>
                                  </a:rPr>
                                </m:ctrlPr>
                              </m:sSubPr>
                              <m:e>
                                <m:r>
                                  <a:rPr lang="en-US" altLang="zh-CN" sz="4000" b="0" i="1" smtClean="0">
                                    <a:latin typeface="Cambria Math" panose="02040503050406030204" pitchFamily="18" charset="0"/>
                                  </a:rPr>
                                  <m:t>𝑛</m:t>
                                </m:r>
                              </m:e>
                              <m:sub>
                                <m:r>
                                  <a:rPr lang="en-US" altLang="zh-CN" sz="4000" b="0" i="1" smtClean="0">
                                    <a:latin typeface="Cambria Math" panose="02040503050406030204" pitchFamily="18" charset="0"/>
                                  </a:rPr>
                                  <m:t>𝑖</m:t>
                                </m:r>
                              </m:sub>
                            </m:sSub>
                          </m:num>
                          <m:den>
                            <m:r>
                              <a:rPr lang="en-US" altLang="zh-CN" sz="4000" b="0" i="1" smtClean="0">
                                <a:latin typeface="Cambria Math" panose="02040503050406030204" pitchFamily="18" charset="0"/>
                              </a:rPr>
                              <m:t>𝑁</m:t>
                            </m:r>
                          </m:den>
                        </m:f>
                      </m:e>
                    </m:d>
                  </m:oMath>
                </a14:m>
                <a:r>
                  <a:rPr lang="en-US" sz="4000" dirty="0"/>
                  <a:t> columns</a:t>
                </a:r>
              </a:p>
              <a:p>
                <a:pPr marL="571500" indent="-571500">
                  <a:buFont typeface="Arial" panose="020B0604020202020204" pitchFamily="34" charset="0"/>
                  <a:buChar char="•"/>
                </a:pPr>
                <a:r>
                  <a:rPr lang="en-US" sz="4000" dirty="0"/>
                  <a:t>Perturb each counter by adding geometric noise</a:t>
                </a:r>
              </a:p>
              <a:p>
                <a:pPr marL="571500" indent="-571500">
                  <a:buFont typeface="Arial" panose="020B0604020202020204" pitchFamily="34" charset="0"/>
                  <a:buChar char="•"/>
                </a:pPr>
                <a:r>
                  <a:rPr lang="en-US" sz="4000" dirty="0"/>
                  <a:t>Send the noisy count sketch to the aggregator</a:t>
                </a:r>
              </a:p>
              <a:p>
                <a:r>
                  <a:rPr lang="en-US" sz="4000" dirty="0"/>
                  <a:t>Aggregator Side</a:t>
                </a:r>
              </a:p>
              <a:p>
                <a:pPr marL="571500" indent="-571500">
                  <a:buFont typeface="Arial" panose="020B0604020202020204" pitchFamily="34" charset="0"/>
                  <a:buChar char="•"/>
                </a:pPr>
                <a:r>
                  <a:rPr lang="en-US" sz="4000" dirty="0"/>
                  <a:t>Estimate the frequency from each count sketch, then taking sum</a:t>
                </a:r>
              </a:p>
              <a:p>
                <a:pPr marL="571500" indent="-571500">
                  <a:buFont typeface="Arial" panose="020B0604020202020204" pitchFamily="34" charset="0"/>
                  <a:buChar char="•"/>
                </a:pPr>
                <a:endParaRPr lang="en-US" sz="4000" dirty="0"/>
              </a:p>
              <a:p>
                <a:endParaRPr lang="en-US" sz="4000" dirty="0"/>
              </a:p>
              <a:p>
                <a:r>
                  <a:rPr lang="en-US" sz="4000" dirty="0"/>
                  <a:t>Each party privately separates local heavy/light hitters</a:t>
                </a:r>
              </a:p>
              <a:p>
                <a:pPr marL="571500" indent="-571500">
                  <a:buFont typeface="Arial" panose="020B0604020202020204" pitchFamily="34" charset="0"/>
                  <a:buChar char="•"/>
                </a:pPr>
                <a:r>
                  <a:rPr lang="en-US" sz="4000" dirty="0"/>
                  <a:t>For heavy hitters </a:t>
                </a:r>
                <a14:m>
                  <m:oMath xmlns:m="http://schemas.openxmlformats.org/officeDocument/2006/math">
                    <m:r>
                      <a:rPr lang="en-US" sz="4000" b="0" i="1" smtClean="0">
                        <a:latin typeface="Cambria Math" panose="02040503050406030204" pitchFamily="18" charset="0"/>
                      </a:rPr>
                      <m:t>𝑗</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h𝑖</m:t>
                        </m:r>
                      </m:sup>
                    </m:sSup>
                  </m:oMath>
                </a14:m>
                <a:endParaRPr lang="en-US" sz="4000" dirty="0"/>
              </a:p>
              <a:p>
                <a:pPr marL="2026691" lvl="1" indent="-571500">
                  <a:buFont typeface="Arial" panose="020B0604020202020204" pitchFamily="34" charset="0"/>
                  <a:buChar char="•"/>
                </a:pPr>
                <a:r>
                  <a:rPr lang="en-US" sz="4000" dirty="0">
                    <a:solidFill>
                      <a:schemeClr val="accent5">
                        <a:lumMod val="50000"/>
                      </a:schemeClr>
                    </a:solidFill>
                    <a:latin typeface="Times New Roman" panose="02020603050405020304" pitchFamily="18" charset="0"/>
                    <a:cs typeface="Times New Roman" panose="02020603050405020304" pitchFamily="18" charset="0"/>
                  </a:rPr>
                  <a:t>Perturb its frequency </a:t>
                </a:r>
                <a14:m>
                  <m:oMath xmlns:m="http://schemas.openxmlformats.org/officeDocument/2006/math">
                    <m:sSub>
                      <m:sSubPr>
                        <m:ctrlPr>
                          <a:rPr lang="en-US" sz="40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40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4000" b="0" i="1" smtClean="0">
                            <a:solidFill>
                              <a:schemeClr val="accent5">
                                <a:lumMod val="50000"/>
                              </a:schemeClr>
                            </a:solidFill>
                            <a:latin typeface="Cambria Math" panose="02040503050406030204" pitchFamily="18" charset="0"/>
                            <a:cs typeface="Times New Roman" panose="02020603050405020304" pitchFamily="18" charset="0"/>
                          </a:rPr>
                          <m:t>𝑖</m:t>
                        </m:r>
                        <m:r>
                          <a:rPr lang="en-US" sz="4000" b="0" i="1" smtClean="0">
                            <a:solidFill>
                              <a:schemeClr val="accent5">
                                <a:lumMod val="50000"/>
                              </a:schemeClr>
                            </a:solidFill>
                            <a:latin typeface="Cambria Math" panose="02040503050406030204" pitchFamily="18" charset="0"/>
                            <a:cs typeface="Times New Roman" panose="02020603050405020304" pitchFamily="18" charset="0"/>
                          </a:rPr>
                          <m:t>,</m:t>
                        </m:r>
                        <m:r>
                          <a:rPr lang="en-US" sz="4000" b="0" i="1" smtClean="0">
                            <a:solidFill>
                              <a:schemeClr val="accent5">
                                <a:lumMod val="50000"/>
                              </a:schemeClr>
                            </a:solidFill>
                            <a:latin typeface="Cambria Math" panose="02040503050406030204" pitchFamily="18" charset="0"/>
                            <a:cs typeface="Times New Roman" panose="02020603050405020304" pitchFamily="18" charset="0"/>
                          </a:rPr>
                          <m:t>𝑗</m:t>
                        </m:r>
                        <m:r>
                          <a:rPr lang="en-US" sz="4000" b="0" i="1" smtClean="0">
                            <a:solidFill>
                              <a:schemeClr val="accent5">
                                <a:lumMod val="50000"/>
                              </a:schemeClr>
                            </a:solidFill>
                            <a:latin typeface="Cambria Math" panose="02040503050406030204" pitchFamily="18" charset="0"/>
                            <a:cs typeface="Times New Roman" panose="02020603050405020304" pitchFamily="18" charset="0"/>
                          </a:rPr>
                          <m:t> </m:t>
                        </m:r>
                      </m:sub>
                    </m:sSub>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by adding a geometric noise</a:t>
                </a:r>
              </a:p>
              <a:p>
                <a:pPr marL="2026691" lvl="1" indent="-571500">
                  <a:buFont typeface="Arial" panose="020B0604020202020204" pitchFamily="34" charset="0"/>
                  <a:buChar char="•"/>
                </a:pPr>
                <a:r>
                  <a:rPr lang="en-US" sz="4000" dirty="0">
                    <a:solidFill>
                      <a:schemeClr val="accent5">
                        <a:lumMod val="50000"/>
                      </a:schemeClr>
                    </a:solidFill>
                    <a:latin typeface="Times New Roman" panose="02020603050405020304" pitchFamily="18" charset="0"/>
                    <a:cs typeface="Times New Roman" panose="02020603050405020304" pitchFamily="18" charset="0"/>
                  </a:rPr>
                  <a:t>Send the perturbed count using </a:t>
                </a:r>
                <a:r>
                  <a:rPr lang="en-US" sz="4000" b="1" dirty="0">
                    <a:solidFill>
                      <a:schemeClr val="accent5">
                        <a:lumMod val="50000"/>
                      </a:schemeClr>
                    </a:solidFill>
                    <a:latin typeface="Times New Roman" panose="02020603050405020304" pitchFamily="18" charset="0"/>
                    <a:cs typeface="Times New Roman" panose="02020603050405020304" pitchFamily="18" charset="0"/>
                  </a:rPr>
                  <a:t>importance sampling</a:t>
                </a:r>
              </a:p>
              <a:p>
                <a:pPr marL="2586379" lvl="2" indent="-571500"/>
                <a:r>
                  <a:rPr lang="en-US" sz="4000" dirty="0">
                    <a:solidFill>
                      <a:schemeClr val="accent5">
                        <a:lumMod val="50000"/>
                      </a:schemeClr>
                    </a:solidFill>
                    <a:latin typeface="Times New Roman" panose="02020603050405020304" pitchFamily="18" charset="0"/>
                    <a:cs typeface="Times New Roman" panose="02020603050405020304" pitchFamily="18" charset="0"/>
                  </a:rPr>
                  <a:t>Send </a:t>
                </a:r>
                <a14:m>
                  <m:oMath xmlns:m="http://schemas.openxmlformats.org/officeDocument/2006/math">
                    <m:d>
                      <m:dPr>
                        <m:ctrlPr>
                          <a:rPr lang="en-US" sz="40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4000" b="0" i="1" smtClean="0">
                            <a:solidFill>
                              <a:schemeClr val="accent5">
                                <a:lumMod val="50000"/>
                              </a:schemeClr>
                            </a:solidFill>
                            <a:latin typeface="Cambria Math" panose="02040503050406030204" pitchFamily="18" charset="0"/>
                            <a:cs typeface="Times New Roman" panose="02020603050405020304" pitchFamily="18" charset="0"/>
                          </a:rPr>
                          <m:t>𝑗</m:t>
                        </m:r>
                        <m:r>
                          <a:rPr lang="en-US" sz="4000" b="0"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US" sz="4000" b="0" i="1" smtClean="0">
                                <a:solidFill>
                                  <a:schemeClr val="accent5">
                                    <a:lumMod val="50000"/>
                                  </a:schemeClr>
                                </a:solidFill>
                                <a:latin typeface="Cambria Math" panose="02040503050406030204" pitchFamily="18" charset="0"/>
                                <a:cs typeface="Times New Roman" panose="02020603050405020304" pitchFamily="18" charset="0"/>
                              </a:rPr>
                            </m:ctrlPr>
                          </m:fPr>
                          <m:num>
                            <m:sSub>
                              <m:sSubPr>
                                <m:ctrlPr>
                                  <a:rPr lang="en-US" altLang="zh-CN" sz="4000" b="0" i="1" dirty="0" smtClean="0">
                                    <a:solidFill>
                                      <a:schemeClr val="accent5">
                                        <a:lumMod val="50000"/>
                                      </a:schemeClr>
                                    </a:solidFill>
                                    <a:latin typeface="Cambria Math" panose="02040503050406030204" pitchFamily="18" charset="0"/>
                                    <a:cs typeface="Times New Roman" panose="02020603050405020304" pitchFamily="18" charset="0"/>
                                  </a:rPr>
                                </m:ctrlPr>
                              </m:sSubPr>
                              <m:e>
                                <m:acc>
                                  <m:accPr>
                                    <m:chr m:val="̂"/>
                                    <m:ctrlP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ctrlPr>
                                  </m:accPr>
                                  <m:e>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𝑥</m:t>
                                    </m:r>
                                  </m:e>
                                </m:acc>
                              </m:e>
                              <m:sub>
                                <m:r>
                                  <a:rPr lang="en-US" altLang="zh-CN" sz="4000" b="0" i="1" dirty="0" smtClean="0">
                                    <a:latin typeface="Cambria Math" panose="02040503050406030204" pitchFamily="18" charset="0"/>
                                  </a:rPr>
                                  <m:t>𝑖</m:t>
                                </m:r>
                                <m: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𝑗</m:t>
                                </m:r>
                              </m:sub>
                            </m:sSub>
                          </m:num>
                          <m:den>
                            <m:r>
                              <a:rPr lang="en-US" sz="4000" b="0" i="1" smtClean="0">
                                <a:solidFill>
                                  <a:schemeClr val="accent5">
                                    <a:lumMod val="50000"/>
                                  </a:schemeClr>
                                </a:solidFill>
                                <a:latin typeface="Cambria Math" panose="02040503050406030204" pitchFamily="18" charset="0"/>
                                <a:cs typeface="Times New Roman" panose="02020603050405020304" pitchFamily="18" charset="0"/>
                              </a:rPr>
                              <m:t>𝑝</m:t>
                            </m:r>
                          </m:den>
                        </m:f>
                      </m:e>
                    </m:d>
                  </m:oMath>
                </a14:m>
                <a:r>
                  <a:rPr lang="en-US" sz="4000" dirty="0">
                    <a:solidFill>
                      <a:schemeClr val="accent5">
                        <a:lumMod val="50000"/>
                      </a:schemeClr>
                    </a:solidFill>
                    <a:latin typeface="Times New Roman" panose="02020603050405020304" pitchFamily="18" charset="0"/>
                    <a:cs typeface="Times New Roman" panose="02020603050405020304" pitchFamily="18" charset="0"/>
                  </a:rPr>
                  <a:t> with probability </a:t>
                </a:r>
                <a14:m>
                  <m:oMath xmlns:m="http://schemas.openxmlformats.org/officeDocument/2006/math">
                    <m:r>
                      <a:rPr lang="en-US" sz="4000" b="0" i="1" smtClean="0">
                        <a:solidFill>
                          <a:schemeClr val="accent5">
                            <a:lumMod val="50000"/>
                          </a:schemeClr>
                        </a:solidFill>
                        <a:latin typeface="Cambria Math" panose="02040503050406030204" pitchFamily="18" charset="0"/>
                        <a:cs typeface="Times New Roman" panose="02020603050405020304" pitchFamily="18" charset="0"/>
                      </a:rPr>
                      <m:t>𝑝</m:t>
                    </m:r>
                    <m:r>
                      <a:rPr lang="en-US" sz="4000" b="0" i="1" smtClean="0">
                        <a:solidFill>
                          <a:schemeClr val="accent5">
                            <a:lumMod val="50000"/>
                          </a:schemeClr>
                        </a:solidFill>
                        <a:latin typeface="Cambria Math" panose="02040503050406030204" pitchFamily="18" charset="0"/>
                        <a:cs typeface="Times New Roman" panose="02020603050405020304" pitchFamily="18" charset="0"/>
                      </a:rPr>
                      <m:t>=</m:t>
                    </m:r>
                    <m:func>
                      <m:funcPr>
                        <m:ctrlPr>
                          <a:rPr lang="en-US" sz="4000" b="0" i="1" smtClean="0">
                            <a:solidFill>
                              <a:schemeClr val="accent5">
                                <a:lumMod val="50000"/>
                              </a:schemeClr>
                            </a:solidFill>
                            <a:latin typeface="Cambria Math" panose="02040503050406030204" pitchFamily="18" charset="0"/>
                            <a:cs typeface="Times New Roman" panose="02020603050405020304" pitchFamily="18" charset="0"/>
                          </a:rPr>
                        </m:ctrlPr>
                      </m:funcPr>
                      <m:fName>
                        <m:r>
                          <m:rPr>
                            <m:sty m:val="p"/>
                          </m:rPr>
                          <a:rPr lang="en-US" sz="4000" b="0" i="0" smtClean="0">
                            <a:solidFill>
                              <a:schemeClr val="accent5">
                                <a:lumMod val="50000"/>
                              </a:schemeClr>
                            </a:solidFill>
                            <a:latin typeface="Cambria Math" panose="02040503050406030204" pitchFamily="18" charset="0"/>
                            <a:cs typeface="Times New Roman" panose="02020603050405020304" pitchFamily="18" charset="0"/>
                          </a:rPr>
                          <m:t>min</m:t>
                        </m:r>
                      </m:fName>
                      <m:e>
                        <m:d>
                          <m:dPr>
                            <m:begChr m:val="{"/>
                            <m:endChr m:val="}"/>
                            <m:ctrlP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ctrlPr>
                          </m:dPr>
                          <m:e>
                            <m:f>
                              <m:fPr>
                                <m:ctrlP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ctrlPr>
                              </m:fPr>
                              <m:num>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𝑘𝑠</m:t>
                                </m:r>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m:t>
                                </m:r>
                                <m:d>
                                  <m:dPr>
                                    <m:begChr m:val="|"/>
                                    <m:endChr m:val="|"/>
                                    <m:ctrlP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ctrlPr>
                                  </m:dPr>
                                  <m:e>
                                    <m:sSub>
                                      <m:sSubPr>
                                        <m:ctrlPr>
                                          <a:rPr lang="en-US" altLang="zh-CN" sz="4000" b="0" i="1" dirty="0" smtClean="0">
                                            <a:solidFill>
                                              <a:schemeClr val="accent5">
                                                <a:lumMod val="50000"/>
                                              </a:schemeClr>
                                            </a:solidFill>
                                            <a:latin typeface="Cambria Math" panose="02040503050406030204" pitchFamily="18" charset="0"/>
                                            <a:cs typeface="Times New Roman" panose="02020603050405020304" pitchFamily="18" charset="0"/>
                                          </a:rPr>
                                        </m:ctrlPr>
                                      </m:sSubPr>
                                      <m:e>
                                        <m:acc>
                                          <m:accPr>
                                            <m:chr m:val="̂"/>
                                            <m:ctrlP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ctrlPr>
                                          </m:accPr>
                                          <m:e>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𝑥</m:t>
                                            </m:r>
                                          </m:e>
                                        </m:acc>
                                      </m:e>
                                      <m:sub>
                                        <m:r>
                                          <a:rPr lang="en-US" altLang="zh-CN" sz="4000" b="0" i="1" dirty="0" smtClean="0">
                                            <a:latin typeface="Cambria Math" panose="02040503050406030204" pitchFamily="18" charset="0"/>
                                          </a:rPr>
                                          <m:t>𝑖</m:t>
                                        </m:r>
                                        <m: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𝑗</m:t>
                                        </m:r>
                                      </m:sub>
                                    </m:sSub>
                                  </m:e>
                                </m:d>
                              </m:num>
                              <m:den>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𝑁</m:t>
                                </m:r>
                              </m:den>
                            </m:f>
                            <m:r>
                              <a:rPr lang="en-US" altLang="zh-CN" sz="4000" b="0" i="1" smtClean="0">
                                <a:solidFill>
                                  <a:schemeClr val="accent5">
                                    <a:lumMod val="50000"/>
                                  </a:schemeClr>
                                </a:solidFill>
                                <a:latin typeface="Cambria Math" panose="02040503050406030204" pitchFamily="18" charset="0"/>
                                <a:cs typeface="Times New Roman" panose="02020603050405020304" pitchFamily="18" charset="0"/>
                              </a:rPr>
                              <m:t>,1</m:t>
                            </m:r>
                          </m:e>
                        </m:d>
                      </m:e>
                    </m:func>
                  </m:oMath>
                </a14:m>
                <a:endParaRPr lang="en-US" sz="4000" dirty="0">
                  <a:solidFill>
                    <a:schemeClr val="accent5">
                      <a:lumMod val="50000"/>
                    </a:schemeClr>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4000" dirty="0"/>
                  <a:t>For light hitters </a:t>
                </a:r>
                <a14:m>
                  <m:oMath xmlns:m="http://schemas.openxmlformats.org/officeDocument/2006/math">
                    <m:r>
                      <a:rPr lang="en-US" sz="4000" b="0" i="1" smtClean="0">
                        <a:latin typeface="Cambria Math" panose="02040503050406030204" pitchFamily="18" charset="0"/>
                      </a:rPr>
                      <m:t>𝑗</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𝑙𝑜</m:t>
                        </m:r>
                      </m:sup>
                    </m:sSup>
                  </m:oMath>
                </a14:m>
                <a:endParaRPr lang="en-US" sz="4000" dirty="0"/>
              </a:p>
              <a:p>
                <a:pPr marL="2026691" lvl="1" indent="-571500">
                  <a:buFont typeface="Arial" panose="020B0604020202020204" pitchFamily="34" charset="0"/>
                  <a:buChar char="•"/>
                </a:pPr>
                <a:r>
                  <a:rPr lang="en-US" sz="4000" dirty="0">
                    <a:solidFill>
                      <a:schemeClr val="accent5">
                        <a:lumMod val="50000"/>
                      </a:schemeClr>
                    </a:solidFill>
                    <a:latin typeface="Times New Roman" panose="02020603050405020304" pitchFamily="18" charset="0"/>
                    <a:cs typeface="Times New Roman" panose="02020603050405020304" pitchFamily="18" charset="0"/>
                  </a:rPr>
                  <a:t>Apply our general count sketch based method</a:t>
                </a:r>
              </a:p>
            </p:txBody>
          </p:sp>
        </mc:Choice>
        <mc:Fallback>
          <p:sp>
            <p:nvSpPr>
              <p:cNvPr id="302" name="Text Placeholder 333">
                <a:extLst>
                  <a:ext uri="{FF2B5EF4-FFF2-40B4-BE49-F238E27FC236}">
                    <a16:creationId xmlns:a16="http://schemas.microsoft.com/office/drawing/2014/main" id="{14F3609C-95E5-C3A5-69E3-3361115FC6F2}"/>
                  </a:ext>
                </a:extLst>
              </p:cNvPr>
              <p:cNvSpPr txBox="1">
                <a:spLocks noRot="1" noChangeAspect="1" noMove="1" noResize="1" noEditPoints="1" noAdjustHandles="1" noChangeArrowheads="1" noChangeShapeType="1" noTextEdit="1"/>
              </p:cNvSpPr>
              <p:nvPr/>
            </p:nvSpPr>
            <p:spPr>
              <a:xfrm>
                <a:off x="15216357" y="7738362"/>
                <a:ext cx="14299153" cy="12465928"/>
              </a:xfrm>
              <a:prstGeom prst="rect">
                <a:avLst/>
              </a:prstGeom>
              <a:blipFill>
                <a:blip r:embed="rId19"/>
                <a:stretch>
                  <a:fillRect l="-597"/>
                </a:stretch>
              </a:blipFill>
            </p:spPr>
            <p:txBody>
              <a:bodyPr/>
              <a:lstStyle/>
              <a:p>
                <a:r>
                  <a:rPr lang="zh-CN" altLang="en-US">
                    <a:noFill/>
                  </a:rPr>
                  <a:t> </a:t>
                </a:r>
              </a:p>
            </p:txBody>
          </p:sp>
        </mc:Fallback>
      </mc:AlternateContent>
      <p:sp>
        <p:nvSpPr>
          <p:cNvPr id="303" name="Text Placeholder 334">
            <a:extLst>
              <a:ext uri="{FF2B5EF4-FFF2-40B4-BE49-F238E27FC236}">
                <a16:creationId xmlns:a16="http://schemas.microsoft.com/office/drawing/2014/main" id="{DD1F5CB5-0B7F-F723-93DA-117C08F4A5D7}"/>
              </a:ext>
            </a:extLst>
          </p:cNvPr>
          <p:cNvSpPr txBox="1">
            <a:spLocks/>
          </p:cNvSpPr>
          <p:nvPr/>
        </p:nvSpPr>
        <p:spPr>
          <a:xfrm>
            <a:off x="15349219" y="12965463"/>
            <a:ext cx="14287866" cy="1104181"/>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6000" dirty="0"/>
              <a:t>Improvements by Frequency Separation</a:t>
            </a:r>
          </a:p>
        </p:txBody>
      </p:sp>
      <mc:AlternateContent xmlns:mc="http://schemas.openxmlformats.org/markup-compatibility/2006">
        <mc:Choice xmlns:a14="http://schemas.microsoft.com/office/drawing/2010/main" Requires="a14">
          <p:sp>
            <p:nvSpPr>
              <p:cNvPr id="304" name="Text Placeholder 333">
                <a:extLst>
                  <a:ext uri="{FF2B5EF4-FFF2-40B4-BE49-F238E27FC236}">
                    <a16:creationId xmlns:a16="http://schemas.microsoft.com/office/drawing/2014/main" id="{A199F637-74FA-1DD0-9794-2EE649A0819A}"/>
                  </a:ext>
                </a:extLst>
              </p:cNvPr>
              <p:cNvSpPr txBox="1">
                <a:spLocks/>
              </p:cNvSpPr>
              <p:nvPr/>
            </p:nvSpPr>
            <p:spPr>
              <a:xfrm>
                <a:off x="15398438" y="21273025"/>
                <a:ext cx="14299153" cy="939245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000" dirty="0"/>
                  <a:t>With </a:t>
                </a:r>
                <a14:m>
                  <m:oMath xmlns:m="http://schemas.openxmlformats.org/officeDocument/2006/math">
                    <m:acc>
                      <m:accPr>
                        <m:chr m:val="̃"/>
                        <m:ctrlPr>
                          <a:rPr lang="en-US" altLang="zh-CN" sz="4000" i="1" smtClean="0">
                            <a:latin typeface="Cambria Math" panose="02040503050406030204" pitchFamily="18" charset="0"/>
                          </a:rPr>
                        </m:ctrlPr>
                      </m:accPr>
                      <m:e>
                        <m:r>
                          <a:rPr lang="en-US" altLang="zh-CN" sz="4000" i="1" smtClean="0">
                            <a:latin typeface="Cambria Math" panose="02040503050406030204" pitchFamily="18" charset="0"/>
                          </a:rPr>
                          <m:t>𝑂</m:t>
                        </m:r>
                      </m:e>
                    </m:acc>
                    <m:d>
                      <m:dPr>
                        <m:ctrlPr>
                          <a:rPr lang="en-US" sz="4000" i="1" smtClean="0">
                            <a:latin typeface="Cambria Math" panose="02040503050406030204" pitchFamily="18" charset="0"/>
                          </a:rPr>
                        </m:ctrlPr>
                      </m:dPr>
                      <m:e>
                        <m:r>
                          <a:rPr lang="en-US" sz="4000" b="0" i="1" smtClean="0">
                            <a:latin typeface="Cambria Math" panose="02040503050406030204" pitchFamily="18" charset="0"/>
                          </a:rPr>
                          <m:t>𝑘𝑠</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𝑛</m:t>
                            </m:r>
                          </m:num>
                          <m:den>
                            <m:r>
                              <a:rPr lang="en-US" sz="4000" b="0" i="1" smtClean="0">
                                <a:latin typeface="Cambria Math" panose="02040503050406030204" pitchFamily="18" charset="0"/>
                              </a:rPr>
                              <m:t>𝑤</m:t>
                            </m:r>
                          </m:den>
                        </m:f>
                      </m:e>
                    </m:d>
                  </m:oMath>
                </a14:m>
                <a:r>
                  <a:rPr lang="en-US" sz="4000" dirty="0"/>
                  <a:t> total communication, our protocol achieves error</a:t>
                </a:r>
              </a:p>
              <a:p>
                <a14:m>
                  <m:oMathPara xmlns:m="http://schemas.openxmlformats.org/officeDocument/2006/math">
                    <m:oMathParaPr>
                      <m:jc m:val="centerGroup"/>
                    </m:oMathParaPr>
                    <m:oMath xmlns:m="http://schemas.openxmlformats.org/officeDocument/2006/math">
                      <m:acc>
                        <m:accPr>
                          <m:chr m:val="̃"/>
                          <m:ctrlPr>
                            <a:rPr lang="en-US" altLang="zh-CN" sz="4000" i="1" smtClean="0">
                              <a:latin typeface="Cambria Math" panose="02040503050406030204" pitchFamily="18" charset="0"/>
                            </a:rPr>
                          </m:ctrlPr>
                        </m:accPr>
                        <m:e>
                          <m:r>
                            <a:rPr lang="en-US" altLang="zh-CN" sz="4000" i="1" smtClean="0">
                              <a:latin typeface="Cambria Math" panose="02040503050406030204" pitchFamily="18" charset="0"/>
                            </a:rPr>
                            <m:t>𝑂</m:t>
                          </m:r>
                        </m:e>
                      </m:acc>
                      <m:d>
                        <m:dPr>
                          <m:ctrlPr>
                            <a:rPr lang="en-US" altLang="zh-CN" sz="4000" i="1" dirty="0" smtClean="0">
                              <a:latin typeface="Cambria Math" panose="02040503050406030204" pitchFamily="18" charset="0"/>
                            </a:rPr>
                          </m:ctrlPr>
                        </m:dPr>
                        <m:e>
                          <m:f>
                            <m:fPr>
                              <m:ctrlPr>
                                <a:rPr lang="en-US" altLang="zh-CN" sz="4000" i="1" dirty="0" smtClean="0">
                                  <a:latin typeface="Cambria Math" panose="02040503050406030204" pitchFamily="18" charset="0"/>
                                </a:rPr>
                              </m:ctrlPr>
                            </m:fPr>
                            <m:num>
                              <m:rad>
                                <m:radPr>
                                  <m:degHide m:val="on"/>
                                  <m:ctrlPr>
                                    <a:rPr lang="en-US" altLang="zh-CN" sz="4000" b="0" i="1" dirty="0" smtClean="0">
                                      <a:latin typeface="Cambria Math" panose="02040503050406030204" pitchFamily="18" charset="0"/>
                                    </a:rPr>
                                  </m:ctrlPr>
                                </m:radPr>
                                <m:deg/>
                                <m:e>
                                  <m:r>
                                    <a:rPr lang="en-US" altLang="zh-CN" sz="4000" b="0" i="1" dirty="0" smtClean="0">
                                      <a:latin typeface="Cambria Math" panose="02040503050406030204" pitchFamily="18" charset="0"/>
                                    </a:rPr>
                                    <m:t>𝑘</m:t>
                                  </m:r>
                                </m:e>
                              </m:rad>
                              <m:r>
                                <a:rPr lang="en-US" altLang="zh-CN" sz="4000" b="0" i="1" dirty="0" smtClean="0">
                                  <a:latin typeface="Cambria Math" panose="02040503050406030204" pitchFamily="18" charset="0"/>
                                </a:rPr>
                                <m:t>𝑤</m:t>
                              </m:r>
                            </m:num>
                            <m:den>
                              <m:r>
                                <a:rPr lang="en-US" altLang="zh-CN" sz="4000" i="1" dirty="0" smtClean="0">
                                  <a:latin typeface="Cambria Math" panose="02040503050406030204" pitchFamily="18" charset="0"/>
                                </a:rPr>
                                <m:t>𝑠</m:t>
                              </m:r>
                              <m:r>
                                <a:rPr lang="en-US" altLang="zh-CN" sz="4000" b="0" i="1" dirty="0" smtClean="0">
                                  <a:latin typeface="Cambria Math" panose="02040503050406030204" pitchFamily="18" charset="0"/>
                                </a:rPr>
                                <m:t>⋅</m:t>
                              </m:r>
                              <m:func>
                                <m:funcPr>
                                  <m:ctrlPr>
                                    <a:rPr lang="en-US" altLang="zh-CN" sz="4000" b="0" i="1" dirty="0" smtClean="0">
                                      <a:latin typeface="Cambria Math" panose="02040503050406030204" pitchFamily="18" charset="0"/>
                                    </a:rPr>
                                  </m:ctrlPr>
                                </m:funcPr>
                                <m:fName>
                                  <m:r>
                                    <m:rPr>
                                      <m:sty m:val="p"/>
                                    </m:rPr>
                                    <a:rPr lang="en-US" altLang="zh-CN" sz="4000" b="0" i="0" dirty="0" smtClean="0">
                                      <a:latin typeface="Cambria Math" panose="02040503050406030204" pitchFamily="18" charset="0"/>
                                    </a:rPr>
                                    <m:t>min</m:t>
                                  </m:r>
                                </m:fName>
                                <m:e>
                                  <m:d>
                                    <m:dPr>
                                      <m:begChr m:val="{"/>
                                      <m:endChr m:val="}"/>
                                      <m:ctrlPr>
                                        <a:rPr lang="en-US" altLang="zh-CN" sz="4000" b="0" i="1" dirty="0" smtClean="0">
                                          <a:latin typeface="Cambria Math" panose="02040503050406030204" pitchFamily="18" charset="0"/>
                                        </a:rPr>
                                      </m:ctrlPr>
                                    </m:dPr>
                                    <m:e>
                                      <m:r>
                                        <a:rPr lang="en-US" altLang="zh-CN" sz="4000" b="0" i="1" dirty="0" smtClean="0">
                                          <a:latin typeface="Cambria Math" panose="02040503050406030204" pitchFamily="18" charset="0"/>
                                        </a:rPr>
                                        <m:t>𝜀</m:t>
                                      </m:r>
                                      <m:r>
                                        <a:rPr lang="en-US" altLang="zh-CN" sz="4000" b="0" i="1" dirty="0" smtClean="0">
                                          <a:latin typeface="Cambria Math" panose="02040503050406030204" pitchFamily="18" charset="0"/>
                                        </a:rPr>
                                        <m:t>,1</m:t>
                                      </m:r>
                                    </m:e>
                                  </m:d>
                                </m:e>
                              </m:func>
                            </m:den>
                          </m:f>
                          <m:r>
                            <a:rPr lang="en-US" altLang="zh-CN" sz="4000" i="1" dirty="0" smtClean="0">
                              <a:latin typeface="Cambria Math" panose="02040503050406030204" pitchFamily="18" charset="0"/>
                            </a:rPr>
                            <m:t>+</m:t>
                          </m:r>
                          <m:f>
                            <m:fPr>
                              <m:ctrlPr>
                                <a:rPr lang="en-US" altLang="zh-CN" sz="4000" i="1" dirty="0" smtClean="0">
                                  <a:latin typeface="Cambria Math" panose="02040503050406030204" pitchFamily="18" charset="0"/>
                                </a:rPr>
                              </m:ctrlPr>
                            </m:fPr>
                            <m:num>
                              <m:rad>
                                <m:radPr>
                                  <m:degHide m:val="on"/>
                                  <m:ctrlPr>
                                    <a:rPr lang="en-US" altLang="zh-CN" sz="4000" i="1" dirty="0" smtClean="0">
                                      <a:latin typeface="Cambria Math" panose="02040503050406030204" pitchFamily="18" charset="0"/>
                                    </a:rPr>
                                  </m:ctrlPr>
                                </m:radPr>
                                <m:deg/>
                                <m:e>
                                  <m:r>
                                    <a:rPr lang="en-US" altLang="zh-CN" sz="4000" i="1" dirty="0" smtClean="0">
                                      <a:latin typeface="Cambria Math" panose="02040503050406030204" pitchFamily="18" charset="0"/>
                                    </a:rPr>
                                    <m:t>𝑘</m:t>
                                  </m:r>
                                </m:e>
                              </m:rad>
                            </m:num>
                            <m:den>
                              <m:sSup>
                                <m:sSupPr>
                                  <m:ctrlPr>
                                    <a:rPr lang="en-US" altLang="zh-CN" sz="4000" i="1" dirty="0" smtClean="0">
                                      <a:latin typeface="Cambria Math" panose="02040503050406030204" pitchFamily="18" charset="0"/>
                                    </a:rPr>
                                  </m:ctrlPr>
                                </m:sSupPr>
                                <m:e>
                                  <m:r>
                                    <a:rPr lang="en-US" altLang="zh-CN" sz="4000" i="1" dirty="0" smtClean="0">
                                      <a:latin typeface="Cambria Math" panose="02040503050406030204" pitchFamily="18" charset="0"/>
                                    </a:rPr>
                                    <m:t>𝑒</m:t>
                                  </m:r>
                                </m:e>
                                <m:sup>
                                  <m:acc>
                                    <m:accPr>
                                      <m:chr m:val="̃"/>
                                      <m:ctrlPr>
                                        <a:rPr lang="en-US" altLang="zh-CN" sz="4000" i="1" dirty="0" smtClean="0">
                                          <a:latin typeface="Cambria Math" panose="02040503050406030204" pitchFamily="18" charset="0"/>
                                        </a:rPr>
                                      </m:ctrlPr>
                                    </m:accPr>
                                    <m:e>
                                      <m:r>
                                        <m:rPr>
                                          <m:sty m:val="p"/>
                                        </m:rPr>
                                        <a:rPr lang="en-US" altLang="zh-CN" sz="4000" dirty="0" smtClean="0">
                                          <a:latin typeface="Cambria Math" panose="02040503050406030204" pitchFamily="18" charset="0"/>
                                        </a:rPr>
                                        <m:t>Θ</m:t>
                                      </m:r>
                                    </m:e>
                                  </m:acc>
                                  <m:d>
                                    <m:dPr>
                                      <m:ctrlPr>
                                        <a:rPr lang="en-US" altLang="zh-CN" sz="4000" i="1" dirty="0" smtClean="0">
                                          <a:latin typeface="Cambria Math" panose="02040503050406030204" pitchFamily="18" charset="0"/>
                                        </a:rPr>
                                      </m:ctrlPr>
                                    </m:dPr>
                                    <m:e>
                                      <m:r>
                                        <a:rPr lang="en-US" altLang="zh-CN" sz="4000" i="1" dirty="0" smtClean="0">
                                          <a:latin typeface="Cambria Math" panose="02040503050406030204" pitchFamily="18" charset="0"/>
                                        </a:rPr>
                                        <m:t>𝜀</m:t>
                                      </m:r>
                                    </m:e>
                                  </m:d>
                                </m:sup>
                              </m:sSup>
                              <m:r>
                                <a:rPr lang="en-US" altLang="zh-CN" sz="4000" i="1" dirty="0" smtClean="0">
                                  <a:latin typeface="Cambria Math" panose="02040503050406030204" pitchFamily="18" charset="0"/>
                                </a:rPr>
                                <m:t>−1</m:t>
                              </m:r>
                            </m:den>
                          </m:f>
                        </m:e>
                      </m:d>
                    </m:oMath>
                  </m:oMathPara>
                </a14:m>
                <a:endParaRPr lang="en-US" sz="4000" dirty="0"/>
              </a:p>
              <a:p>
                <a14:m>
                  <m:oMath xmlns:m="http://schemas.openxmlformats.org/officeDocument/2006/math">
                    <m:r>
                      <a:rPr lang="en-US" sz="4000" b="0" i="1" smtClean="0">
                        <a:latin typeface="Cambria Math" panose="02040503050406030204" pitchFamily="18" charset="0"/>
                      </a:rPr>
                      <m:t>𝑛</m:t>
                    </m:r>
                  </m:oMath>
                </a14:m>
                <a:r>
                  <a:rPr lang="en-US" sz="4000" b="0" i="1" dirty="0">
                    <a:latin typeface="Cambria Math" panose="02040503050406030204" pitchFamily="18" charset="0"/>
                  </a:rPr>
                  <a:t> </a:t>
                </a:r>
                <a:r>
                  <a:rPr lang="en-US" altLang="zh-CN" sz="4000" dirty="0"/>
                  <a:t>is the total number of time steps</a:t>
                </a:r>
              </a:p>
              <a:p>
                <a14:m>
                  <m:oMath xmlns:m="http://schemas.openxmlformats.org/officeDocument/2006/math">
                    <m:r>
                      <a:rPr lang="en-US" sz="4000" b="0" i="1" smtClean="0">
                        <a:latin typeface="Cambria Math" panose="02040503050406030204" pitchFamily="18" charset="0"/>
                      </a:rPr>
                      <m:t>𝑤</m:t>
                    </m:r>
                  </m:oMath>
                </a14:m>
                <a:r>
                  <a:rPr lang="en-US" sz="4000" dirty="0"/>
                  <a:t> is the length of the sliding window</a:t>
                </a:r>
              </a:p>
              <a:p>
                <a:endParaRPr lang="en-US" sz="4000" dirty="0"/>
              </a:p>
              <a:p>
                <a:r>
                  <a:rPr lang="en-US" sz="4000" dirty="0"/>
                  <a:t>When </a:t>
                </a:r>
                <a14:m>
                  <m:oMath xmlns:m="http://schemas.openxmlformats.org/officeDocument/2006/math">
                    <m:r>
                      <a:rPr lang="en-US" sz="4000" b="0" i="1" smtClean="0">
                        <a:latin typeface="Cambria Math" panose="02040503050406030204" pitchFamily="18" charset="0"/>
                      </a:rPr>
                      <m:t>𝜀</m:t>
                    </m:r>
                    <m:r>
                      <a:rPr lang="en-US" sz="4000" b="0" i="1" smtClean="0">
                        <a:latin typeface="Cambria Math" panose="02040503050406030204" pitchFamily="18" charset="0"/>
                      </a:rPr>
                      <m:t>=</m:t>
                    </m:r>
                    <m:r>
                      <a:rPr lang="en-US" sz="4000" b="0" i="1" smtClean="0">
                        <a:latin typeface="Cambria Math" panose="02040503050406030204" pitchFamily="18" charset="0"/>
                      </a:rPr>
                      <m:t>𝑂</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e>
                    </m:d>
                  </m:oMath>
                </a14:m>
                <a:r>
                  <a:rPr lang="en-US" sz="4000" dirty="0"/>
                  <a:t>, it matches the one-shot error </a:t>
                </a:r>
                <a:r>
                  <a:rPr lang="en-US" altLang="zh-CN" sz="4000" b="0" i="0" dirty="0">
                    <a:latin typeface="Cambria Math" panose="02040503050406030204" pitchFamily="18" charset="0"/>
                  </a:rPr>
                  <a:t>(</a:t>
                </a:r>
                <a14:m>
                  <m:oMath xmlns:m="http://schemas.openxmlformats.org/officeDocument/2006/math">
                    <m:r>
                      <a:rPr lang="en-US" altLang="zh-CN" sz="4000" b="0" i="1" smtClean="0">
                        <a:latin typeface="Cambria Math" panose="02040503050406030204" pitchFamily="18" charset="0"/>
                      </a:rPr>
                      <m:t>𝑤</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𝑛</m:t>
                    </m:r>
                    <m:r>
                      <a:rPr lang="en-US" altLang="zh-CN" sz="4000" b="0" i="1" smtClean="0">
                        <a:latin typeface="Cambria Math" panose="02040503050406030204" pitchFamily="18" charset="0"/>
                      </a:rPr>
                      <m:t>=</m:t>
                    </m:r>
                    <m:f>
                      <m:fPr>
                        <m:type m:val="lin"/>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𝑁</m:t>
                        </m:r>
                      </m:num>
                      <m:den>
                        <m:r>
                          <a:rPr lang="en-US" altLang="zh-CN" sz="4000" b="0" i="1" smtClean="0">
                            <a:latin typeface="Cambria Math" panose="02040503050406030204" pitchFamily="18" charset="0"/>
                          </a:rPr>
                          <m:t>𝑘</m:t>
                        </m:r>
                      </m:den>
                    </m:f>
                  </m:oMath>
                </a14:m>
                <a:r>
                  <a:rPr lang="en-US" altLang="zh-CN" sz="4000" b="0" i="0" dirty="0">
                    <a:latin typeface="Cambria Math" panose="02040503050406030204" pitchFamily="18" charset="0"/>
                  </a:rPr>
                  <a:t>)</a:t>
                </a:r>
              </a:p>
              <a:p>
                <a:r>
                  <a:rPr lang="en-US" altLang="zh-CN" sz="4000" dirty="0">
                    <a:latin typeface="Cambria Math" panose="02040503050406030204" pitchFamily="18" charset="0"/>
                  </a:rPr>
                  <a:t>When </a:t>
                </a:r>
                <a14:m>
                  <m:oMath xmlns:m="http://schemas.openxmlformats.org/officeDocument/2006/math">
                    <m:r>
                      <a:rPr lang="en-US" altLang="zh-CN" sz="4000" b="0" i="1" smtClean="0">
                        <a:latin typeface="Cambria Math" panose="02040503050406030204" pitchFamily="18" charset="0"/>
                      </a:rPr>
                      <m:t>𝜀</m:t>
                    </m:r>
                    <m:r>
                      <a:rPr lang="en-US" altLang="zh-CN" sz="4000" b="0" i="1" smtClean="0">
                        <a:latin typeface="Cambria Math" panose="02040503050406030204" pitchFamily="18" charset="0"/>
                      </a:rPr>
                      <m:t>=</m:t>
                    </m:r>
                    <m:r>
                      <m:rPr>
                        <m:sty m:val="p"/>
                      </m:rPr>
                      <a:rPr lang="en-US" altLang="zh-CN" sz="4000" b="0" i="0" smtClean="0">
                        <a:latin typeface="Cambria Math" panose="02040503050406030204" pitchFamily="18" charset="0"/>
                      </a:rPr>
                      <m:t>Θ</m:t>
                    </m:r>
                    <m:d>
                      <m:dPr>
                        <m:ctrlPr>
                          <a:rPr lang="en-US" altLang="zh-CN" sz="4000" b="0" i="1" smtClean="0">
                            <a:latin typeface="Cambria Math" panose="02040503050406030204" pitchFamily="18" charset="0"/>
                          </a:rPr>
                        </m:ctrlPr>
                      </m:dPr>
                      <m:e>
                        <m:r>
                          <a:rPr lang="en-US" altLang="zh-CN" sz="4000" b="0" i="1" smtClean="0">
                            <a:latin typeface="Cambria Math" panose="02040503050406030204" pitchFamily="18" charset="0"/>
                          </a:rPr>
                          <m:t>1</m:t>
                        </m:r>
                      </m:e>
                    </m:d>
                  </m:oMath>
                </a14:m>
                <a:r>
                  <a:rPr lang="en-US" altLang="zh-CN" sz="4000" b="0" dirty="0">
                    <a:latin typeface="Cambria Math" panose="02040503050406030204" pitchFamily="18" charset="0"/>
                  </a:rPr>
                  <a:t>, there are two improvements over PDCH</a:t>
                </a:r>
                <a:endParaRPr lang="en-US" altLang="zh-CN" sz="4000" b="0" i="1" dirty="0">
                  <a:latin typeface="Cambria Math" panose="02040503050406030204" pitchFamily="18" charset="0"/>
                </a:endParaRPr>
              </a:p>
              <a:p>
                <a:pPr marL="571500" indent="-571500">
                  <a:buFont typeface="Arial" panose="020B0604020202020204" pitchFamily="34" charset="0"/>
                  <a:buChar char="•"/>
                </a:pPr>
                <a:r>
                  <a:rPr lang="en-US" altLang="zh-CN" sz="4000" dirty="0"/>
                  <a:t>The</a:t>
                </a:r>
                <a:r>
                  <a:rPr lang="en-US" altLang="zh-CN" sz="4000" b="0" dirty="0"/>
                  <a:t> error improves from </a:t>
                </a:r>
                <a14:m>
                  <m:oMath xmlns:m="http://schemas.openxmlformats.org/officeDocument/2006/math">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𝑂</m:t>
                        </m:r>
                      </m:e>
                    </m:acc>
                    <m:d>
                      <m:dPr>
                        <m:ctrlPr>
                          <a:rPr lang="en-US" altLang="zh-CN" sz="4000" b="0" i="1" smtClean="0">
                            <a:latin typeface="Cambria Math" panose="02040503050406030204" pitchFamily="18" charset="0"/>
                          </a:rPr>
                        </m:ctrlPr>
                      </m:dPr>
                      <m:e>
                        <m:f>
                          <m:fPr>
                            <m:ctrlPr>
                              <a:rPr lang="en-US" altLang="zh-CN" sz="4000" b="0" i="1" smtClean="0">
                                <a:latin typeface="Cambria Math" panose="02040503050406030204" pitchFamily="18" charset="0"/>
                              </a:rPr>
                            </m:ctrlPr>
                          </m:fPr>
                          <m:num>
                            <m:r>
                              <a:rPr lang="en-US" altLang="zh-CN" sz="4000" b="0" i="1" smtClean="0">
                                <a:latin typeface="Cambria Math" panose="02040503050406030204" pitchFamily="18" charset="0"/>
                              </a:rPr>
                              <m:t>𝑘𝑤</m:t>
                            </m:r>
                          </m:num>
                          <m:den>
                            <m:r>
                              <a:rPr lang="en-US" altLang="zh-CN" sz="4000" b="0" i="1" smtClean="0">
                                <a:latin typeface="Cambria Math" panose="02040503050406030204" pitchFamily="18" charset="0"/>
                              </a:rPr>
                              <m:t>𝑠</m:t>
                            </m:r>
                          </m:den>
                        </m:f>
                      </m:e>
                    </m:d>
                  </m:oMath>
                </a14:m>
                <a:r>
                  <a:rPr lang="en-US" altLang="zh-CN" sz="4000" b="0" i="0" dirty="0">
                    <a:latin typeface="Cambria Math" panose="02040503050406030204" pitchFamily="18" charset="0"/>
                  </a:rPr>
                  <a:t> to </a:t>
                </a:r>
                <a14:m>
                  <m:oMath xmlns:m="http://schemas.openxmlformats.org/officeDocument/2006/math">
                    <m:acc>
                      <m:accPr>
                        <m:chr m:val="̃"/>
                        <m:ctrlPr>
                          <a:rPr lang="en-US" altLang="zh-CN" sz="4000" i="1">
                            <a:latin typeface="Cambria Math" panose="02040503050406030204" pitchFamily="18" charset="0"/>
                          </a:rPr>
                        </m:ctrlPr>
                      </m:accPr>
                      <m:e>
                        <m:r>
                          <a:rPr lang="en-US" altLang="zh-CN" sz="4000" i="1">
                            <a:latin typeface="Cambria Math" panose="02040503050406030204" pitchFamily="18" charset="0"/>
                          </a:rPr>
                          <m:t>𝑂</m:t>
                        </m:r>
                      </m:e>
                    </m:acc>
                    <m:d>
                      <m:dPr>
                        <m:ctrlPr>
                          <a:rPr lang="en-US" altLang="zh-CN" sz="4000" i="1">
                            <a:latin typeface="Cambria Math" panose="02040503050406030204" pitchFamily="18" charset="0"/>
                          </a:rPr>
                        </m:ctrlPr>
                      </m:dPr>
                      <m:e>
                        <m:f>
                          <m:fPr>
                            <m:ctrlPr>
                              <a:rPr lang="en-US" altLang="zh-CN" sz="4000" i="1">
                                <a:latin typeface="Cambria Math" panose="02040503050406030204" pitchFamily="18" charset="0"/>
                              </a:rPr>
                            </m:ctrlPr>
                          </m:fPr>
                          <m:num>
                            <m:rad>
                              <m:radPr>
                                <m:degHide m:val="on"/>
                                <m:ctrlPr>
                                  <a:rPr lang="en-US" altLang="zh-CN" sz="4000" b="0" i="1" smtClean="0">
                                    <a:latin typeface="Cambria Math" panose="02040503050406030204" pitchFamily="18" charset="0"/>
                                  </a:rPr>
                                </m:ctrlPr>
                              </m:radPr>
                              <m:deg/>
                              <m:e>
                                <m:r>
                                  <a:rPr lang="en-US" altLang="zh-CN" sz="4000" b="0" i="1" smtClean="0">
                                    <a:latin typeface="Cambria Math" panose="02040503050406030204" pitchFamily="18" charset="0"/>
                                  </a:rPr>
                                  <m:t>𝑘</m:t>
                                </m:r>
                              </m:e>
                            </m:rad>
                            <m:r>
                              <a:rPr lang="en-US" altLang="zh-CN" sz="4000" i="1">
                                <a:latin typeface="Cambria Math" panose="02040503050406030204" pitchFamily="18" charset="0"/>
                              </a:rPr>
                              <m:t>𝑤</m:t>
                            </m:r>
                          </m:num>
                          <m:den>
                            <m:r>
                              <a:rPr lang="en-US" altLang="zh-CN" sz="4000" i="1">
                                <a:latin typeface="Cambria Math" panose="02040503050406030204" pitchFamily="18" charset="0"/>
                              </a:rPr>
                              <m:t>𝑠</m:t>
                            </m:r>
                          </m:den>
                        </m:f>
                      </m:e>
                    </m:d>
                  </m:oMath>
                </a14:m>
                <a:endParaRPr lang="en-US" altLang="zh-CN" sz="4000" b="0" i="0" dirty="0">
                  <a:latin typeface="Cambria Math" panose="02040503050406030204" pitchFamily="18" charset="0"/>
                </a:endParaRPr>
              </a:p>
              <a:p>
                <a:pPr marL="571500" indent="-571500">
                  <a:buFont typeface="Arial" panose="020B0604020202020204" pitchFamily="34" charset="0"/>
                  <a:buChar char="•"/>
                </a:pPr>
                <a:r>
                  <a:rPr lang="en-US" altLang="zh-CN" sz="4000" dirty="0">
                    <a:latin typeface="Cambria Math" panose="02040503050406030204" pitchFamily="18" charset="0"/>
                  </a:rPr>
                  <a:t>There is no upper bound on </a:t>
                </a:r>
                <a14:m>
                  <m:oMath xmlns:m="http://schemas.openxmlformats.org/officeDocument/2006/math">
                    <m:r>
                      <a:rPr lang="en-US" altLang="zh-CN" sz="4000" b="0" i="1" smtClean="0">
                        <a:latin typeface="Cambria Math" panose="02040503050406030204" pitchFamily="18" charset="0"/>
                      </a:rPr>
                      <m:t>𝑠</m:t>
                    </m:r>
                  </m:oMath>
                </a14:m>
                <a:r>
                  <a:rPr lang="en-US" altLang="zh-CN" sz="4000" b="0" i="0" dirty="0">
                    <a:latin typeface="Cambria Math" panose="02040503050406030204" pitchFamily="18" charset="0"/>
                  </a:rPr>
                  <a:t>, setting </a:t>
                </a:r>
                <a14:m>
                  <m:oMath xmlns:m="http://schemas.openxmlformats.org/officeDocument/2006/math">
                    <m:r>
                      <a:rPr lang="en-US" altLang="zh-CN" sz="4000" b="0" i="1" smtClean="0">
                        <a:latin typeface="Cambria Math" panose="02040503050406030204" pitchFamily="18" charset="0"/>
                      </a:rPr>
                      <m:t>𝑠</m:t>
                    </m:r>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𝑤</m:t>
                    </m:r>
                  </m:oMath>
                </a14:m>
                <a:r>
                  <a:rPr lang="en-US" altLang="zh-CN" sz="4000" b="0" i="0" dirty="0">
                    <a:latin typeface="Cambria Math" panose="02040503050406030204" pitchFamily="18" charset="0"/>
                  </a:rPr>
                  <a:t> achieves </a:t>
                </a:r>
                <a14:m>
                  <m:oMath xmlns:m="http://schemas.openxmlformats.org/officeDocument/2006/math">
                    <m:acc>
                      <m:accPr>
                        <m:chr m:val="̃"/>
                        <m:ctrlPr>
                          <a:rPr lang="en-US" altLang="zh-CN" sz="4000" b="0" i="1" smtClean="0">
                            <a:latin typeface="Cambria Math" panose="02040503050406030204" pitchFamily="18" charset="0"/>
                          </a:rPr>
                        </m:ctrlPr>
                      </m:accPr>
                      <m:e>
                        <m:r>
                          <a:rPr lang="en-US" altLang="zh-CN" sz="4000" b="0" i="1" smtClean="0">
                            <a:latin typeface="Cambria Math" panose="02040503050406030204" pitchFamily="18" charset="0"/>
                          </a:rPr>
                          <m:t>𝑂</m:t>
                        </m:r>
                      </m:e>
                    </m:acc>
                    <m:d>
                      <m:dPr>
                        <m:ctrlPr>
                          <a:rPr lang="en-US" altLang="zh-CN" sz="4000" b="0" i="1" dirty="0" smtClean="0">
                            <a:latin typeface="Cambria Math" panose="02040503050406030204" pitchFamily="18" charset="0"/>
                          </a:rPr>
                        </m:ctrlPr>
                      </m:dPr>
                      <m:e>
                        <m:rad>
                          <m:radPr>
                            <m:degHide m:val="on"/>
                            <m:ctrlPr>
                              <a:rPr lang="en-US" altLang="zh-CN" sz="4000" b="0" i="1" dirty="0" smtClean="0">
                                <a:latin typeface="Cambria Math" panose="02040503050406030204" pitchFamily="18" charset="0"/>
                              </a:rPr>
                            </m:ctrlPr>
                          </m:radPr>
                          <m:deg/>
                          <m:e>
                            <m:r>
                              <a:rPr lang="en-US" altLang="zh-CN" sz="4000" b="0" i="1" dirty="0" smtClean="0">
                                <a:latin typeface="Cambria Math" panose="02040503050406030204" pitchFamily="18" charset="0"/>
                              </a:rPr>
                              <m:t>𝑘</m:t>
                            </m:r>
                          </m:e>
                        </m:rad>
                      </m:e>
                    </m:d>
                  </m:oMath>
                </a14:m>
                <a:endParaRPr lang="en-US" altLang="zh-CN" sz="4000" b="0" i="0" dirty="0">
                  <a:latin typeface="Cambria Math" panose="02040503050406030204" pitchFamily="18" charset="0"/>
                </a:endParaRPr>
              </a:p>
              <a:p>
                <a:pPr marL="2026691" lvl="1" indent="-571500">
                  <a:buFont typeface="Arial" panose="020B0604020202020204" pitchFamily="34" charset="0"/>
                  <a:buChar char="•"/>
                </a:pPr>
                <a:endParaRPr lang="en-US" altLang="zh-CN" sz="3700" b="0" i="0" dirty="0">
                  <a:latin typeface="Cambria Math" panose="02040503050406030204" pitchFamily="18" charset="0"/>
                </a:endParaRPr>
              </a:p>
            </p:txBody>
          </p:sp>
        </mc:Choice>
        <mc:Fallback>
          <p:sp>
            <p:nvSpPr>
              <p:cNvPr id="304" name="Text Placeholder 333">
                <a:extLst>
                  <a:ext uri="{FF2B5EF4-FFF2-40B4-BE49-F238E27FC236}">
                    <a16:creationId xmlns:a16="http://schemas.microsoft.com/office/drawing/2014/main" id="{A199F637-74FA-1DD0-9794-2EE649A0819A}"/>
                  </a:ext>
                </a:extLst>
              </p:cNvPr>
              <p:cNvSpPr txBox="1">
                <a:spLocks noRot="1" noChangeAspect="1" noMove="1" noResize="1" noEditPoints="1" noAdjustHandles="1" noChangeArrowheads="1" noChangeShapeType="1" noTextEdit="1"/>
              </p:cNvSpPr>
              <p:nvPr/>
            </p:nvSpPr>
            <p:spPr>
              <a:xfrm>
                <a:off x="15398438" y="21273025"/>
                <a:ext cx="14299153" cy="9392459"/>
              </a:xfrm>
              <a:prstGeom prst="rect">
                <a:avLst/>
              </a:prstGeom>
              <a:blipFill>
                <a:blip r:embed="rId20"/>
                <a:stretch>
                  <a:fillRect l="-597"/>
                </a:stretch>
              </a:blipFill>
            </p:spPr>
            <p:txBody>
              <a:bodyPr/>
              <a:lstStyle/>
              <a:p>
                <a:r>
                  <a:rPr lang="zh-CN" altLang="en-US">
                    <a:noFill/>
                  </a:rPr>
                  <a:t> </a:t>
                </a:r>
              </a:p>
            </p:txBody>
          </p:sp>
        </mc:Fallback>
      </mc:AlternateContent>
      <p:sp>
        <p:nvSpPr>
          <p:cNvPr id="306" name="Text Placeholder 334">
            <a:extLst>
              <a:ext uri="{FF2B5EF4-FFF2-40B4-BE49-F238E27FC236}">
                <a16:creationId xmlns:a16="http://schemas.microsoft.com/office/drawing/2014/main" id="{3989BF31-EDAA-44E3-B405-ECA67F9CAEBC}"/>
              </a:ext>
            </a:extLst>
          </p:cNvPr>
          <p:cNvSpPr txBox="1">
            <a:spLocks/>
          </p:cNvSpPr>
          <p:nvPr/>
        </p:nvSpPr>
        <p:spPr>
          <a:xfrm>
            <a:off x="15341944" y="30229815"/>
            <a:ext cx="14287866" cy="1104181"/>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6000" dirty="0"/>
              <a:t>Full-Stream Protocol</a:t>
            </a:r>
          </a:p>
        </p:txBody>
      </p:sp>
      <mc:AlternateContent xmlns:mc="http://schemas.openxmlformats.org/markup-compatibility/2006">
        <mc:Choice xmlns:a14="http://schemas.microsoft.com/office/drawing/2010/main" Requires="a14">
          <p:sp>
            <p:nvSpPr>
              <p:cNvPr id="307" name="Text Placeholder 333">
                <a:extLst>
                  <a:ext uri="{FF2B5EF4-FFF2-40B4-BE49-F238E27FC236}">
                    <a16:creationId xmlns:a16="http://schemas.microsoft.com/office/drawing/2014/main" id="{C13663A9-B996-8B30-347C-B4466C8248B6}"/>
                  </a:ext>
                </a:extLst>
              </p:cNvPr>
              <p:cNvSpPr txBox="1">
                <a:spLocks/>
              </p:cNvSpPr>
              <p:nvPr/>
            </p:nvSpPr>
            <p:spPr>
              <a:xfrm>
                <a:off x="15398438" y="31093498"/>
                <a:ext cx="14299153" cy="405195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000" dirty="0"/>
                  <a:t>Divide the stream into epochs, each epoch contains </a:t>
                </a:r>
                <a14:m>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𝑛</m:t>
                        </m:r>
                      </m:num>
                      <m:den>
                        <m:r>
                          <a:rPr lang="en-US" sz="4000" b="0" i="1" smtClean="0">
                            <a:latin typeface="Cambria Math" panose="02040503050406030204" pitchFamily="18" charset="0"/>
                          </a:rPr>
                          <m:t>𝑠</m:t>
                        </m:r>
                      </m:den>
                    </m:f>
                  </m:oMath>
                </a14:m>
                <a:r>
                  <a:rPr lang="en-US" altLang="zh-CN" sz="4000" b="0" i="0" dirty="0">
                    <a:latin typeface="Cambria Math" panose="02040503050406030204" pitchFamily="18" charset="0"/>
                  </a:rPr>
                  <a:t> time steps</a:t>
                </a:r>
              </a:p>
              <a:p>
                <a:pPr marL="571500" indent="-571500">
                  <a:buFont typeface="Arial" panose="020B0604020202020204" pitchFamily="34" charset="0"/>
                  <a:buChar char="•"/>
                </a:pPr>
                <a:r>
                  <a:rPr lang="en-US" altLang="zh-CN" sz="4000" b="0" i="0" dirty="0">
                    <a:latin typeface="Cambria Math" panose="02040503050406030204" pitchFamily="18" charset="0"/>
                  </a:rPr>
                  <a:t>Intra-epoch: Sample time steps and apply HRR</a:t>
                </a:r>
              </a:p>
              <a:p>
                <a:pPr marL="571500" indent="-571500">
                  <a:buFont typeface="Arial" panose="020B0604020202020204" pitchFamily="34" charset="0"/>
                  <a:buChar char="•"/>
                </a:pPr>
                <a:r>
                  <a:rPr lang="en-US" altLang="zh-CN" sz="4000" dirty="0">
                    <a:latin typeface="Cambria Math" panose="02040503050406030204" pitchFamily="18" charset="0"/>
                  </a:rPr>
                  <a:t>Inter-epoch: Build a dyadic structure	using the one-shot algorithm as building blocks</a:t>
                </a:r>
                <a:endParaRPr lang="en-US" altLang="zh-CN" sz="4000" b="0" i="0" dirty="0">
                  <a:latin typeface="Cambria Math" panose="02040503050406030204" pitchFamily="18" charset="0"/>
                </a:endParaRPr>
              </a:p>
              <a:p>
                <a:pPr marL="2026691" lvl="1" indent="-571500">
                  <a:buFont typeface="Arial" panose="020B0604020202020204" pitchFamily="34" charset="0"/>
                  <a:buChar char="•"/>
                </a:pPr>
                <a:endParaRPr lang="en-US" altLang="zh-CN" sz="3700" b="0" i="0" dirty="0">
                  <a:latin typeface="Cambria Math" panose="02040503050406030204" pitchFamily="18" charset="0"/>
                </a:endParaRPr>
              </a:p>
            </p:txBody>
          </p:sp>
        </mc:Choice>
        <mc:Fallback>
          <p:sp>
            <p:nvSpPr>
              <p:cNvPr id="307" name="Text Placeholder 333">
                <a:extLst>
                  <a:ext uri="{FF2B5EF4-FFF2-40B4-BE49-F238E27FC236}">
                    <a16:creationId xmlns:a16="http://schemas.microsoft.com/office/drawing/2014/main" id="{C13663A9-B996-8B30-347C-B4466C8248B6}"/>
                  </a:ext>
                </a:extLst>
              </p:cNvPr>
              <p:cNvSpPr txBox="1">
                <a:spLocks noRot="1" noChangeAspect="1" noMove="1" noResize="1" noEditPoints="1" noAdjustHandles="1" noChangeArrowheads="1" noChangeShapeType="1" noTextEdit="1"/>
              </p:cNvSpPr>
              <p:nvPr/>
            </p:nvSpPr>
            <p:spPr>
              <a:xfrm>
                <a:off x="15398438" y="31093498"/>
                <a:ext cx="14299153" cy="4051958"/>
              </a:xfrm>
              <a:prstGeom prst="rect">
                <a:avLst/>
              </a:prstGeom>
              <a:blipFill>
                <a:blip r:embed="rId21"/>
                <a:stretch>
                  <a:fillRect l="-597"/>
                </a:stretch>
              </a:blipFill>
            </p:spPr>
            <p:txBody>
              <a:bodyPr/>
              <a:lstStyle/>
              <a:p>
                <a:r>
                  <a:rPr lang="zh-CN" altLang="en-US">
                    <a:noFill/>
                  </a:rPr>
                  <a:t> </a:t>
                </a:r>
              </a:p>
            </p:txBody>
          </p:sp>
        </mc:Fallback>
      </mc:AlternateContent>
      <p:pic>
        <p:nvPicPr>
          <p:cNvPr id="314" name="Picture 313">
            <a:extLst>
              <a:ext uri="{FF2B5EF4-FFF2-40B4-BE49-F238E27FC236}">
                <a16:creationId xmlns:a16="http://schemas.microsoft.com/office/drawing/2014/main" id="{C0CE524E-D8D0-3DFB-6D69-98B0F3C86DB4}"/>
              </a:ext>
            </a:extLst>
          </p:cNvPr>
          <p:cNvPicPr>
            <a:picLocks noChangeAspect="1"/>
          </p:cNvPicPr>
          <p:nvPr/>
        </p:nvPicPr>
        <p:blipFill>
          <a:blip r:embed="rId22"/>
          <a:stretch>
            <a:fillRect/>
          </a:stretch>
        </p:blipFill>
        <p:spPr>
          <a:xfrm>
            <a:off x="22493152" y="36495712"/>
            <a:ext cx="6705519" cy="3718183"/>
          </a:xfrm>
          <a:prstGeom prst="rect">
            <a:avLst/>
          </a:prstGeom>
        </p:spPr>
      </p:pic>
      <p:pic>
        <p:nvPicPr>
          <p:cNvPr id="311" name="Picture 310">
            <a:extLst>
              <a:ext uri="{FF2B5EF4-FFF2-40B4-BE49-F238E27FC236}">
                <a16:creationId xmlns:a16="http://schemas.microsoft.com/office/drawing/2014/main" id="{340D9933-FD5B-E17F-4C59-CCFDF84C5BF2}"/>
              </a:ext>
            </a:extLst>
          </p:cNvPr>
          <p:cNvPicPr>
            <a:picLocks noChangeAspect="1"/>
          </p:cNvPicPr>
          <p:nvPr/>
        </p:nvPicPr>
        <p:blipFill>
          <a:blip r:embed="rId23"/>
          <a:stretch>
            <a:fillRect/>
          </a:stretch>
        </p:blipFill>
        <p:spPr>
          <a:xfrm>
            <a:off x="15497047" y="36495712"/>
            <a:ext cx="6829404" cy="3786964"/>
          </a:xfrm>
          <a:prstGeom prst="rect">
            <a:avLst/>
          </a:prstGeom>
        </p:spPr>
      </p:pic>
      <p:sp>
        <p:nvSpPr>
          <p:cNvPr id="315" name="Text Placeholder 333">
            <a:extLst>
              <a:ext uri="{FF2B5EF4-FFF2-40B4-BE49-F238E27FC236}">
                <a16:creationId xmlns:a16="http://schemas.microsoft.com/office/drawing/2014/main" id="{9DB3EE9E-9B1C-242A-A6F1-BCE126991FB8}"/>
              </a:ext>
            </a:extLst>
          </p:cNvPr>
          <p:cNvSpPr txBox="1">
            <a:spLocks/>
          </p:cNvSpPr>
          <p:nvPr/>
        </p:nvSpPr>
        <p:spPr>
          <a:xfrm>
            <a:off x="16521094" y="39981068"/>
            <a:ext cx="5186227"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One-shot</a:t>
            </a:r>
            <a:endParaRPr lang="en-US" sz="2400" dirty="0"/>
          </a:p>
        </p:txBody>
      </p:sp>
      <p:sp>
        <p:nvSpPr>
          <p:cNvPr id="316" name="Text Placeholder 333">
            <a:extLst>
              <a:ext uri="{FF2B5EF4-FFF2-40B4-BE49-F238E27FC236}">
                <a16:creationId xmlns:a16="http://schemas.microsoft.com/office/drawing/2014/main" id="{2431A62E-A345-8C6F-90B1-5D7A4AB6BE35}"/>
              </a:ext>
            </a:extLst>
          </p:cNvPr>
          <p:cNvSpPr txBox="1">
            <a:spLocks/>
          </p:cNvSpPr>
          <p:nvPr/>
        </p:nvSpPr>
        <p:spPr>
          <a:xfrm>
            <a:off x="23252797" y="39940134"/>
            <a:ext cx="5186227"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altLang="zh-CN" sz="3200" dirty="0"/>
              <a:t>Streaming</a:t>
            </a:r>
            <a:endParaRPr lang="en-US" sz="2400" dirty="0"/>
          </a:p>
        </p:txBody>
      </p:sp>
      <p:sp>
        <p:nvSpPr>
          <p:cNvPr id="317" name="Text Placeholder 334">
            <a:extLst>
              <a:ext uri="{FF2B5EF4-FFF2-40B4-BE49-F238E27FC236}">
                <a16:creationId xmlns:a16="http://schemas.microsoft.com/office/drawing/2014/main" id="{2DBDFBED-646D-8453-74D6-1DA4EF4A8CFE}"/>
              </a:ext>
            </a:extLst>
          </p:cNvPr>
          <p:cNvSpPr txBox="1">
            <a:spLocks/>
          </p:cNvSpPr>
          <p:nvPr/>
        </p:nvSpPr>
        <p:spPr>
          <a:xfrm>
            <a:off x="15376356" y="35109073"/>
            <a:ext cx="14287866" cy="1104181"/>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6000" dirty="0"/>
              <a:t>Experiments</a:t>
            </a: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423</TotalTime>
  <Words>529</Words>
  <Application>Microsoft Office PowerPoint</Application>
  <PresentationFormat>Custom</PresentationFormat>
  <Paragraphs>83</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Qiu</dc:creator>
  <dc:description>This template is the property of PosterPresentations.com. Call us if you need help with this poster template._x000d_
1-866-649-3004           _x000d_
 (c)PosterPresentations.com</dc:description>
  <cp:lastModifiedBy>Yuan QIU</cp:lastModifiedBy>
  <cp:revision>66</cp:revision>
  <dcterms:created xsi:type="dcterms:W3CDTF">2012-02-10T00:21:22Z</dcterms:created>
  <dcterms:modified xsi:type="dcterms:W3CDTF">2022-08-20T15:47:26Z</dcterms:modified>
</cp:coreProperties>
</file>