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handoutMasterIdLst>
    <p:handoutMasterId r:id="rId58"/>
  </p:handoutMasterIdLst>
  <p:sldIdLst>
    <p:sldId id="260" r:id="rId2"/>
    <p:sldId id="435" r:id="rId3"/>
    <p:sldId id="436" r:id="rId4"/>
    <p:sldId id="437" r:id="rId5"/>
    <p:sldId id="438" r:id="rId6"/>
    <p:sldId id="439" r:id="rId7"/>
    <p:sldId id="440" r:id="rId8"/>
    <p:sldId id="441" r:id="rId9"/>
    <p:sldId id="442" r:id="rId10"/>
    <p:sldId id="488" r:id="rId11"/>
    <p:sldId id="443" r:id="rId12"/>
    <p:sldId id="444" r:id="rId13"/>
    <p:sldId id="445" r:id="rId14"/>
    <p:sldId id="446" r:id="rId15"/>
    <p:sldId id="447" r:id="rId16"/>
    <p:sldId id="448" r:id="rId17"/>
    <p:sldId id="449" r:id="rId18"/>
    <p:sldId id="450" r:id="rId19"/>
    <p:sldId id="451" r:id="rId20"/>
    <p:sldId id="452" r:id="rId21"/>
    <p:sldId id="453" r:id="rId22"/>
    <p:sldId id="454" r:id="rId23"/>
    <p:sldId id="455" r:id="rId24"/>
    <p:sldId id="456" r:id="rId25"/>
    <p:sldId id="457" r:id="rId26"/>
    <p:sldId id="458" r:id="rId27"/>
    <p:sldId id="459" r:id="rId28"/>
    <p:sldId id="460" r:id="rId29"/>
    <p:sldId id="461" r:id="rId30"/>
    <p:sldId id="490" r:id="rId31"/>
    <p:sldId id="491" r:id="rId32"/>
    <p:sldId id="464" r:id="rId33"/>
    <p:sldId id="465" r:id="rId34"/>
    <p:sldId id="466" r:id="rId35"/>
    <p:sldId id="467" r:id="rId36"/>
    <p:sldId id="468" r:id="rId37"/>
    <p:sldId id="469" r:id="rId38"/>
    <p:sldId id="470" r:id="rId39"/>
    <p:sldId id="471" r:id="rId40"/>
    <p:sldId id="472" r:id="rId41"/>
    <p:sldId id="473" r:id="rId42"/>
    <p:sldId id="474" r:id="rId43"/>
    <p:sldId id="475" r:id="rId44"/>
    <p:sldId id="476" r:id="rId45"/>
    <p:sldId id="477" r:id="rId46"/>
    <p:sldId id="478" r:id="rId47"/>
    <p:sldId id="479" r:id="rId48"/>
    <p:sldId id="480" r:id="rId49"/>
    <p:sldId id="481" r:id="rId50"/>
    <p:sldId id="482" r:id="rId51"/>
    <p:sldId id="483" r:id="rId52"/>
    <p:sldId id="484" r:id="rId53"/>
    <p:sldId id="485" r:id="rId54"/>
    <p:sldId id="486" r:id="rId55"/>
    <p:sldId id="487"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5">
          <p15:clr>
            <a:srgbClr val="A4A3A4"/>
          </p15:clr>
        </p15:guide>
        <p15:guide id="2" pos="2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37" autoAdjust="0"/>
    <p:restoredTop sz="92016" autoAdjust="0"/>
  </p:normalViewPr>
  <p:slideViewPr>
    <p:cSldViewPr>
      <p:cViewPr varScale="1">
        <p:scale>
          <a:sx n="61" d="100"/>
          <a:sy n="61" d="100"/>
        </p:scale>
        <p:origin x="1676" y="56"/>
      </p:cViewPr>
      <p:guideLst>
        <p:guide orient="horz" pos="2145"/>
        <p:guide pos="2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2021/3/3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5496000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2021/3/3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542940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rgbClr val="000099"/>
                </a:solidFill>
                <a:latin typeface="华文琥珀" pitchFamily="2" charset="-122"/>
                <a:ea typeface="华文琥珀" pitchFamily="2" charset="-122"/>
              </a:defRPr>
            </a:lvl1pPr>
          </a:lstStyle>
          <a:p>
            <a:r>
              <a:rPr lang="zh-CN" altLang="en-US"/>
              <a:t>单击此处编辑母版标题样式</a:t>
            </a:r>
          </a:p>
        </p:txBody>
      </p:sp>
      <p:sp>
        <p:nvSpPr>
          <p:cNvPr id="3" name="副标题 2"/>
          <p:cNvSpPr>
            <a:spLocks noGrp="1"/>
          </p:cNvSpPr>
          <p:nvPr>
            <p:ph type="subTitle" idx="1"/>
          </p:nvPr>
        </p:nvSpPr>
        <p:spPr>
          <a:xfrm>
            <a:off x="1371600" y="4869160"/>
            <a:ext cx="6400800" cy="769640"/>
          </a:xfrm>
        </p:spPr>
        <p:txBody>
          <a:bodyPr/>
          <a:lstStyle>
            <a:lvl1pPr marL="0" indent="0" algn="ctr">
              <a:buNone/>
              <a:defRPr>
                <a:solidFill>
                  <a:srgbClr val="000099"/>
                </a:solidFill>
                <a:latin typeface="楷体" pitchFamily="49" charset="-122"/>
                <a:ea typeface="楷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B218B9-6AE1-4EC4-93ED-8A14659A1960}" type="slidenum">
              <a:rPr lang="zh-CN" altLang="en-US" smtClean="0"/>
              <a:t>‹#›</a:t>
            </a:fld>
            <a:endParaRPr lang="zh-CN" alt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67743" y="116632"/>
            <a:ext cx="6768753" cy="792088"/>
          </a:xfrm>
        </p:spPr>
        <p:txBody>
          <a:bodyPr>
            <a:normAutofit/>
          </a:bodyPr>
          <a:lstStyle>
            <a:lvl1pPr algn="r">
              <a:defRPr sz="3600" b="1">
                <a:solidFill>
                  <a:schemeClr val="tx1"/>
                </a:solidFill>
                <a:effectLst>
                  <a:outerShdw blurRad="38100" dist="38100" dir="2700000" algn="tl">
                    <a:srgbClr val="000000">
                      <a:alpha val="43137"/>
                    </a:srgbClr>
                  </a:outerShdw>
                </a:effectLst>
                <a:latin typeface="楷体" pitchFamily="49" charset="-122"/>
                <a:ea typeface="楷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268760"/>
            <a:ext cx="8229600" cy="4857403"/>
          </a:xfrm>
        </p:spPr>
        <p:txBody>
          <a:bodyPr/>
          <a:lstStyle>
            <a:lvl1pPr marL="342900" indent="-342900">
              <a:lnSpc>
                <a:spcPct val="125000"/>
              </a:lnSpc>
              <a:spcBef>
                <a:spcPts val="0"/>
              </a:spcBef>
              <a:buSzPct val="80000"/>
              <a:buFont typeface="Wingdings" pitchFamily="2" charset="2"/>
              <a:buChar char=""/>
              <a:defRPr b="1">
                <a:solidFill>
                  <a:srgbClr val="000099"/>
                </a:solidFill>
                <a:latin typeface="楷体" pitchFamily="49" charset="-122"/>
                <a:ea typeface="楷体" pitchFamily="49" charset="-122"/>
              </a:defRPr>
            </a:lvl1pPr>
            <a:lvl2pPr marL="742950" indent="-285750">
              <a:lnSpc>
                <a:spcPct val="125000"/>
              </a:lnSpc>
              <a:spcBef>
                <a:spcPts val="0"/>
              </a:spcBef>
              <a:buFont typeface="Wingdings" pitchFamily="2" charset="2"/>
              <a:buChar char=""/>
              <a:defRPr b="1">
                <a:solidFill>
                  <a:srgbClr val="000099"/>
                </a:solidFill>
                <a:latin typeface="楷体" pitchFamily="49" charset="-122"/>
                <a:ea typeface="楷体" pitchFamily="49" charset="-122"/>
              </a:defRPr>
            </a:lvl2pPr>
            <a:lvl3pPr marL="1143000" indent="-228600">
              <a:lnSpc>
                <a:spcPct val="125000"/>
              </a:lnSpc>
              <a:spcBef>
                <a:spcPts val="0"/>
              </a:spcBef>
              <a:buFont typeface="Wingdings" pitchFamily="2" charset="2"/>
              <a:buChar char=""/>
              <a:defRPr b="1">
                <a:solidFill>
                  <a:srgbClr val="000099"/>
                </a:solidFill>
                <a:latin typeface="楷体" pitchFamily="49" charset="-122"/>
                <a:ea typeface="楷体" pitchFamily="49" charset="-122"/>
              </a:defRPr>
            </a:lvl3pPr>
            <a:lvl4pPr marL="1600200" indent="-228600">
              <a:lnSpc>
                <a:spcPct val="125000"/>
              </a:lnSpc>
              <a:spcBef>
                <a:spcPts val="0"/>
              </a:spcBef>
              <a:buFont typeface="Wingdings" pitchFamily="2" charset="2"/>
              <a:buChar char=""/>
              <a:defRPr b="1">
                <a:solidFill>
                  <a:srgbClr val="000099"/>
                </a:solidFill>
                <a:latin typeface="楷体" pitchFamily="49" charset="-122"/>
                <a:ea typeface="楷体" pitchFamily="49" charset="-122"/>
              </a:defRPr>
            </a:lvl4pPr>
            <a:lvl5pPr>
              <a:lnSpc>
                <a:spcPct val="125000"/>
              </a:lnSpc>
              <a:spcBef>
                <a:spcPts val="0"/>
              </a:spcBef>
              <a:defRPr b="1">
                <a:solidFill>
                  <a:srgbClr val="000099"/>
                </a:solidFill>
                <a:latin typeface="楷体" pitchFamily="49" charset="-122"/>
                <a:ea typeface="楷体"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a:xfrm>
            <a:off x="2315210" y="6356350"/>
            <a:ext cx="3008630" cy="365125"/>
          </a:xfrm>
        </p:spPr>
        <p:txBody>
          <a:bodyPr/>
          <a:lstStyle/>
          <a:p>
            <a:endParaRPr lang="zh-CN" altLang="en-US" dirty="0"/>
          </a:p>
        </p:txBody>
      </p:sp>
      <p:sp>
        <p:nvSpPr>
          <p:cNvPr id="6" name="灯片编号占位符 5"/>
          <p:cNvSpPr>
            <a:spLocks noGrp="1"/>
          </p:cNvSpPr>
          <p:nvPr>
            <p:ph type="sldNum" sz="quarter" idx="12"/>
          </p:nvPr>
        </p:nvSpPr>
        <p:spPr>
          <a:xfrm>
            <a:off x="5580380" y="6381115"/>
            <a:ext cx="1035050" cy="365125"/>
          </a:xfrm>
        </p:spPr>
        <p:txBody>
          <a:bodyPr/>
          <a:lstStyle>
            <a:lvl1pPr>
              <a:defRPr sz="1600" b="1"/>
            </a:lvl1pPr>
          </a:lstStyle>
          <a:p>
            <a:fld id="{25B218B9-6AE1-4EC4-93ED-8A14659A1960}" type="slidenum">
              <a:rPr lang="zh-CN" altLang="en-US" smtClean="0"/>
              <a:pPr/>
              <a:t>‹#›</a:t>
            </a:fld>
            <a:r>
              <a:rPr lang="zh-CN" altLang="en-US" dirty="0"/>
              <a:t>/</a:t>
            </a:r>
            <a:r>
              <a:rPr lang="en-US" altLang="zh-CN" dirty="0"/>
              <a:t>15</a:t>
            </a:r>
          </a:p>
        </p:txBody>
      </p:sp>
      <p:sp>
        <p:nvSpPr>
          <p:cNvPr id="7" name="TextBox 6"/>
          <p:cNvSpPr txBox="1"/>
          <p:nvPr userDrawn="1"/>
        </p:nvSpPr>
        <p:spPr>
          <a:xfrm>
            <a:off x="611560" y="6381328"/>
            <a:ext cx="453970" cy="369332"/>
          </a:xfrm>
          <a:prstGeom prst="rect">
            <a:avLst/>
          </a:prstGeom>
          <a:noFill/>
        </p:spPr>
        <p:txBody>
          <a:bodyPr wrap="none" rtlCol="0">
            <a:spAutoFit/>
          </a:bodyPr>
          <a:lstStyle/>
          <a:p>
            <a:fld id="{8720BE6B-07C7-49AC-AEA1-14EE9358A6DB}" type="slidenum">
              <a:rPr lang="en-US" altLang="zh-CN" b="1"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a:t>
            </a:fld>
            <a:endParaRPr lang="zh-CN" altLang="en-US"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301625" y="6172200"/>
            <a:ext cx="2289175" cy="476250"/>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6815500-6DF4-4EB2-B9B0-991E7181A1CF}" type="slidenum">
              <a:rPr lang="en-US" altLang="zh-CN"/>
              <a:pPr>
                <a:defRPr/>
              </a:pPr>
              <a:t>‹#›</a:t>
            </a:fld>
            <a:endParaRPr lang="en-US" altLang="zh-CN"/>
          </a:p>
        </p:txBody>
      </p:sp>
    </p:spTree>
    <p:extLst>
      <p:ext uri="{BB962C8B-B14F-4D97-AF65-F5344CB8AC3E}">
        <p14:creationId xmlns:p14="http://schemas.microsoft.com/office/powerpoint/2010/main" val="3731848569"/>
      </p:ext>
    </p:extLst>
  </p:cSld>
  <p:clrMapOvr>
    <a:masterClrMapping/>
  </p:clrMapOvr>
  <p:transition spd="slow">
    <p:pull dir="ru"/>
  </p:transition>
  <p:hf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01625" y="6172200"/>
            <a:ext cx="2289175" cy="476250"/>
          </a:xfrm>
          <a:prstGeom prst="rect">
            <a:avLst/>
          </a:prstGeom>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3359818-3C46-42AC-B138-2AC1AEBEFB38}" type="slidenum">
              <a:rPr lang="en-US" altLang="zh-CN"/>
              <a:pPr>
                <a:defRPr/>
              </a:pPr>
              <a:t>‹#›</a:t>
            </a:fld>
            <a:endParaRPr lang="en-US" altLang="zh-CN"/>
          </a:p>
        </p:txBody>
      </p:sp>
    </p:spTree>
    <p:extLst>
      <p:ext uri="{BB962C8B-B14F-4D97-AF65-F5344CB8AC3E}">
        <p14:creationId xmlns:p14="http://schemas.microsoft.com/office/powerpoint/2010/main" val="1730420508"/>
      </p:ext>
    </p:extLst>
  </p:cSld>
  <p:clrMapOvr>
    <a:masterClrMapping/>
  </p:clrMapOvr>
  <p:transition spd="slow">
    <p:pull dir="ru"/>
  </p:transition>
  <p:hf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218B9-6AE1-4EC4-93ED-8A14659A196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130425"/>
            <a:ext cx="8496944" cy="1470025"/>
          </a:xfrm>
        </p:spPr>
        <p:txBody>
          <a:bodyPr>
            <a:normAutofit fontScale="90000"/>
          </a:bodyPr>
          <a:lstStyle/>
          <a:p>
            <a:r>
              <a:rPr lang="en-US" altLang="zh-CN" sz="4000" dirty="0"/>
              <a:t>《</a:t>
            </a:r>
            <a:r>
              <a:rPr lang="zh-CN" altLang="en-US" sz="4000" dirty="0"/>
              <a:t>程序设计基础（</a:t>
            </a:r>
            <a:r>
              <a:rPr lang="en-US" altLang="zh-CN" sz="4000" dirty="0"/>
              <a:t>C</a:t>
            </a:r>
            <a:r>
              <a:rPr lang="zh-CN" altLang="en-US" sz="4000" dirty="0"/>
              <a:t>语言）课程设计</a:t>
            </a:r>
            <a:r>
              <a:rPr lang="en-US" altLang="zh-CN" sz="4400" dirty="0"/>
              <a:t>》</a:t>
            </a:r>
            <a:br>
              <a:rPr lang="en-US" altLang="zh-CN" dirty="0"/>
            </a:br>
            <a:br>
              <a:rPr lang="en-US" altLang="zh-CN" dirty="0"/>
            </a:br>
            <a:r>
              <a:rPr lang="zh-CN" altLang="en-US" dirty="0"/>
              <a:t>课程说明及动员</a:t>
            </a:r>
            <a:endParaRPr lang="zh-CN" altLang="zh-CN" dirty="0"/>
          </a:p>
        </p:txBody>
      </p:sp>
      <p:sp>
        <p:nvSpPr>
          <p:cNvPr id="3" name="副标题 2"/>
          <p:cNvSpPr>
            <a:spLocks noGrp="1"/>
          </p:cNvSpPr>
          <p:nvPr>
            <p:ph type="subTitle" idx="1"/>
          </p:nvPr>
        </p:nvSpPr>
        <p:spPr>
          <a:xfrm>
            <a:off x="1171600" y="5229200"/>
            <a:ext cx="6800800" cy="504056"/>
          </a:xfrm>
        </p:spPr>
        <p:txBody>
          <a:bodyPr>
            <a:normAutofit/>
          </a:bodyPr>
          <a:lstStyle/>
          <a:p>
            <a:r>
              <a:rPr lang="en-US" altLang="zh-CN" sz="2400" dirty="0"/>
              <a:t>《</a:t>
            </a:r>
            <a:r>
              <a:rPr lang="zh-CN" altLang="en-US" sz="2400" dirty="0"/>
              <a:t>程序设计基础（</a:t>
            </a:r>
            <a:r>
              <a:rPr lang="en-US" altLang="zh-CN" sz="2400" dirty="0"/>
              <a:t>C</a:t>
            </a:r>
            <a:r>
              <a:rPr lang="zh-CN" altLang="en-US" sz="2400" dirty="0"/>
              <a:t>语言）课程设计</a:t>
            </a:r>
            <a:r>
              <a:rPr lang="en-US" altLang="zh-CN" sz="2400" dirty="0"/>
              <a:t>》</a:t>
            </a:r>
            <a:r>
              <a:rPr lang="zh-CN" altLang="en-US" sz="2400" dirty="0"/>
              <a:t>指导教师组</a:t>
            </a:r>
            <a:endParaRPr lang="en-US" alt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zh-CN" altLang="en-US"/>
              <a:t>课程要求</a:t>
            </a:r>
          </a:p>
        </p:txBody>
      </p:sp>
      <p:sp>
        <p:nvSpPr>
          <p:cNvPr id="8194" name="Rectangle 2"/>
          <p:cNvSpPr>
            <a:spLocks noGrp="1" noRot="1" noChangeArrowheads="1"/>
          </p:cNvSpPr>
          <p:nvPr>
            <p:ph type="body" idx="1"/>
          </p:nvPr>
        </p:nvSpPr>
        <p:spPr>
          <a:xfrm>
            <a:off x="323528" y="1268760"/>
            <a:ext cx="8579296" cy="4857403"/>
          </a:xfrm>
        </p:spPr>
        <p:txBody>
          <a:bodyPr>
            <a:normAutofit/>
          </a:bodyPr>
          <a:lstStyle/>
          <a:p>
            <a:r>
              <a:rPr lang="en-US" altLang="ko-KR" dirty="0" err="1"/>
              <a:t>具体要求</a:t>
            </a:r>
            <a:r>
              <a:rPr lang="en-US" altLang="ko-KR" dirty="0"/>
              <a:t>——</a:t>
            </a:r>
            <a:r>
              <a:rPr lang="zh-CN" altLang="en-US" dirty="0"/>
              <a:t>其他</a:t>
            </a:r>
            <a:r>
              <a:rPr lang="en-US" altLang="ko-KR" dirty="0" err="1"/>
              <a:t>要求</a:t>
            </a:r>
            <a:endParaRPr lang="ko-KR" altLang="en-US" dirty="0"/>
          </a:p>
          <a:p>
            <a:pPr lvl="1"/>
            <a:r>
              <a:rPr lang="zh-CN" altLang="en-US" dirty="0"/>
              <a:t>所作系统要符合实际应用场景</a:t>
            </a:r>
            <a:endParaRPr lang="en-US" altLang="zh-CN" dirty="0"/>
          </a:p>
          <a:p>
            <a:pPr lvl="1"/>
            <a:r>
              <a:rPr lang="zh-CN" altLang="en-US" dirty="0"/>
              <a:t>所作系统有通用性、界面美观、操作方便</a:t>
            </a:r>
            <a:endParaRPr lang="en-US" altLang="zh-CN" dirty="0"/>
          </a:p>
          <a:p>
            <a:pPr lvl="1"/>
            <a:r>
              <a:rPr lang="zh-CN" altLang="en-US" dirty="0"/>
              <a:t>要考虑系统安全，例如要使用账户、密码登录后才能使用等。</a:t>
            </a:r>
          </a:p>
          <a:p>
            <a:endParaRPr lang="ko-KR" altLang="en-US" dirty="0"/>
          </a:p>
        </p:txBody>
      </p:sp>
    </p:spTree>
    <p:extLst>
      <p:ext uri="{BB962C8B-B14F-4D97-AF65-F5344CB8AC3E}">
        <p14:creationId xmlns:p14="http://schemas.microsoft.com/office/powerpoint/2010/main" val="414885814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p:txBody>
          <a:bodyPr/>
          <a:lstStyle/>
          <a:p>
            <a:r>
              <a:rPr lang="zh-CN" altLang="en-US" dirty="0"/>
              <a:t>课设题目</a:t>
            </a:r>
          </a:p>
        </p:txBody>
      </p:sp>
      <p:sp>
        <p:nvSpPr>
          <p:cNvPr id="9218" name="Rectangle 2"/>
          <p:cNvSpPr>
            <a:spLocks noGrp="1" noRot="1" noChangeArrowheads="1"/>
          </p:cNvSpPr>
          <p:nvPr>
            <p:ph type="body" idx="1"/>
          </p:nvPr>
        </p:nvSpPr>
        <p:spPr/>
        <p:txBody>
          <a:bodyPr>
            <a:normAutofit fontScale="92500" lnSpcReduction="10000"/>
          </a:bodyPr>
          <a:lstStyle/>
          <a:p>
            <a:r>
              <a:rPr lang="zh-CN" altLang="en-US" dirty="0"/>
              <a:t>说明</a:t>
            </a:r>
          </a:p>
          <a:p>
            <a:pPr lvl="1"/>
            <a:r>
              <a:rPr lang="zh-CN" altLang="en-US" dirty="0"/>
              <a:t>为方便各组同学更好完成课程设计任务，提供了</a:t>
            </a:r>
            <a:r>
              <a:rPr lang="en-US" altLang="zh-CN" dirty="0"/>
              <a:t>15</a:t>
            </a:r>
            <a:r>
              <a:rPr lang="zh-CN" altLang="en-US" dirty="0"/>
              <a:t>个题目供大家选择</a:t>
            </a:r>
            <a:endParaRPr lang="en-US" altLang="zh-CN" dirty="0"/>
          </a:p>
          <a:p>
            <a:pPr lvl="1"/>
            <a:r>
              <a:rPr lang="zh-CN" altLang="en-US" dirty="0"/>
              <a:t>各组可以从这</a:t>
            </a:r>
            <a:r>
              <a:rPr lang="en-US" altLang="zh-CN" dirty="0"/>
              <a:t>15</a:t>
            </a:r>
            <a:r>
              <a:rPr lang="zh-CN" altLang="en-US" dirty="0"/>
              <a:t>个题目当中选择题目，</a:t>
            </a:r>
            <a:r>
              <a:rPr lang="zh-CN" altLang="en-US" dirty="0">
                <a:solidFill>
                  <a:srgbClr val="FF0000"/>
                </a:solidFill>
              </a:rPr>
              <a:t>也可以自行选择题目，但自选题目须经指导教师同意</a:t>
            </a:r>
            <a:endParaRPr lang="en-US" altLang="zh-CN" dirty="0">
              <a:solidFill>
                <a:srgbClr val="FF0000"/>
              </a:solidFill>
            </a:endParaRPr>
          </a:p>
          <a:p>
            <a:pPr lvl="1"/>
            <a:r>
              <a:rPr lang="zh-CN" altLang="en-US" dirty="0">
                <a:solidFill>
                  <a:srgbClr val="FF0000"/>
                </a:solidFill>
              </a:rPr>
              <a:t>每班各小组题目应各不相同</a:t>
            </a:r>
            <a:endParaRPr lang="en-US" altLang="zh-CN" dirty="0">
              <a:solidFill>
                <a:srgbClr val="FF0000"/>
              </a:solidFill>
            </a:endParaRPr>
          </a:p>
          <a:p>
            <a:pPr lvl="1"/>
            <a:r>
              <a:rPr lang="zh-CN" altLang="en-US" dirty="0"/>
              <a:t>对于所要完成的题目，请各组同学在进行调查研究基础上，</a:t>
            </a:r>
            <a:r>
              <a:rPr lang="zh-CN" altLang="en-US" dirty="0">
                <a:solidFill>
                  <a:srgbClr val="FF0000"/>
                </a:solidFill>
              </a:rPr>
              <a:t>根据实际工作生活需求进行程序编写</a:t>
            </a:r>
            <a:r>
              <a:rPr lang="zh-CN" altLang="en-US" dirty="0"/>
              <a:t>，如遇不清楚问题，可以上网查询、找相关人员咨询、或与指导教师咨询</a:t>
            </a:r>
            <a:endParaRPr lang="en-US" altLang="zh-CN" dirty="0"/>
          </a:p>
          <a:p>
            <a:pPr lvl="1"/>
            <a:endParaRPr lang="zh-CN" altLang="en-US" dirty="0"/>
          </a:p>
        </p:txBody>
      </p:sp>
    </p:spTree>
    <p:extLst>
      <p:ext uri="{BB962C8B-B14F-4D97-AF65-F5344CB8AC3E}">
        <p14:creationId xmlns:p14="http://schemas.microsoft.com/office/powerpoint/2010/main" val="2916330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p:txBody>
          <a:bodyPr/>
          <a:lstStyle/>
          <a:p>
            <a:r>
              <a:rPr lang="zh-CN" altLang="en-US" dirty="0"/>
              <a:t>课设题目</a:t>
            </a:r>
          </a:p>
        </p:txBody>
      </p:sp>
      <p:sp>
        <p:nvSpPr>
          <p:cNvPr id="9218" name="Rectangle 2"/>
          <p:cNvSpPr>
            <a:spLocks noGrp="1" noRot="1" noChangeArrowheads="1"/>
          </p:cNvSpPr>
          <p:nvPr>
            <p:ph type="body" idx="1"/>
          </p:nvPr>
        </p:nvSpPr>
        <p:spPr/>
        <p:txBody>
          <a:bodyPr>
            <a:normAutofit fontScale="92500" lnSpcReduction="10000"/>
          </a:bodyPr>
          <a:lstStyle/>
          <a:p>
            <a:r>
              <a:rPr lang="zh-CN" altLang="en-US" dirty="0"/>
              <a:t>题目</a:t>
            </a:r>
            <a:r>
              <a:rPr lang="en-US" altLang="zh-CN" dirty="0"/>
              <a:t>1</a:t>
            </a:r>
            <a:r>
              <a:rPr lang="zh-CN" altLang="en-US" dirty="0"/>
              <a:t>：学生成绩管理系统</a:t>
            </a:r>
          </a:p>
          <a:p>
            <a:pPr lvl="1"/>
            <a:r>
              <a:rPr lang="zh-CN" altLang="en-US" dirty="0"/>
              <a:t>针对</a:t>
            </a:r>
            <a:r>
              <a:rPr lang="zh-CN" altLang="en-US" dirty="0">
                <a:solidFill>
                  <a:srgbClr val="FF0000"/>
                </a:solidFill>
              </a:rPr>
              <a:t>大学</a:t>
            </a:r>
            <a:r>
              <a:rPr lang="zh-CN" altLang="en-US" dirty="0"/>
              <a:t>进行学生成绩进行管理，结合大学实际情况进行开发，</a:t>
            </a:r>
            <a:r>
              <a:rPr lang="zh-CN" altLang="en-US" dirty="0">
                <a:solidFill>
                  <a:srgbClr val="FF0000"/>
                </a:solidFill>
              </a:rPr>
              <a:t>不能仅有几门固定的课程、几个固定的老师。</a:t>
            </a:r>
            <a:endParaRPr lang="en-US" altLang="zh-CN" dirty="0">
              <a:solidFill>
                <a:srgbClr val="FF0000"/>
              </a:solidFill>
            </a:endParaRPr>
          </a:p>
          <a:p>
            <a:pPr lvl="1"/>
            <a:r>
              <a:rPr lang="zh-CN" altLang="en-US" dirty="0"/>
              <a:t>本系统应具有</a:t>
            </a:r>
            <a:r>
              <a:rPr lang="en-US" altLang="zh-CN" dirty="0"/>
              <a:t>: </a:t>
            </a:r>
            <a:r>
              <a:rPr lang="zh-CN" altLang="en-US" dirty="0"/>
              <a:t>数据维护</a:t>
            </a:r>
            <a:r>
              <a:rPr lang="en-US" altLang="zh-CN" dirty="0"/>
              <a:t>(</a:t>
            </a:r>
            <a:r>
              <a:rPr lang="zh-CN" altLang="en-US" dirty="0"/>
              <a:t>添加、修改、删除</a:t>
            </a:r>
            <a:r>
              <a:rPr lang="en-US" altLang="zh-CN" dirty="0"/>
              <a:t>)</a:t>
            </a:r>
            <a:r>
              <a:rPr lang="zh-CN" altLang="en-US" dirty="0"/>
              <a:t>、数据查询（可按学号、姓名、性别、民族、年龄、地址、各门课程成绩等进行查询，也可组合查询）排序、统计、输出、系统维护（数据备份、数据恢复、密码维护）、帮助、退出等功能。</a:t>
            </a:r>
          </a:p>
          <a:p>
            <a:pPr lvl="1"/>
            <a:r>
              <a:rPr lang="zh-CN" altLang="en-US" dirty="0"/>
              <a:t>可增加其他有用的功能。</a:t>
            </a:r>
          </a:p>
          <a:p>
            <a:endParaRPr lang="zh-CN" altLang="en-US" dirty="0"/>
          </a:p>
        </p:txBody>
      </p:sp>
    </p:spTree>
    <p:extLst>
      <p:ext uri="{BB962C8B-B14F-4D97-AF65-F5344CB8AC3E}">
        <p14:creationId xmlns:p14="http://schemas.microsoft.com/office/powerpoint/2010/main" val="211275741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52736"/>
            <a:ext cx="8507288" cy="5112568"/>
          </a:xfrm>
        </p:spPr>
        <p:txBody>
          <a:bodyPr>
            <a:noAutofit/>
          </a:bodyPr>
          <a:lstStyle/>
          <a:p>
            <a:r>
              <a:rPr lang="zh-CN" altLang="en-US" sz="2800" dirty="0"/>
              <a:t>题目</a:t>
            </a:r>
            <a:r>
              <a:rPr lang="en-US" altLang="zh-CN" sz="2800" dirty="0"/>
              <a:t>2</a:t>
            </a:r>
            <a:r>
              <a:rPr lang="zh-CN" altLang="en-US" sz="2800" dirty="0"/>
              <a:t>：通信管理系统</a:t>
            </a:r>
            <a:endParaRPr lang="en-US" altLang="zh-CN" sz="2800" dirty="0"/>
          </a:p>
          <a:p>
            <a:pPr lvl="1"/>
            <a:r>
              <a:rPr lang="zh-CN" altLang="en-US" sz="2400" dirty="0"/>
              <a:t>针对通讯录以及通信情况进行管理。</a:t>
            </a:r>
            <a:endParaRPr lang="en-US" altLang="zh-CN" sz="2400" dirty="0"/>
          </a:p>
          <a:p>
            <a:pPr lvl="1"/>
            <a:r>
              <a:rPr lang="zh-CN" altLang="en-US" sz="2400" dirty="0"/>
              <a:t>本系统应具有：联系人管理（建立、追加、删除、修改等）、分组管理（新建分组、修改分组名称、删除分组等）、通信管理（记录通信时间、通信事项等）、查询（例如按姓名查询联系人等）、统计（例如统计某分组下联系人的数量等）、排序、 系统维护、帮助、退出等</a:t>
            </a:r>
            <a:endParaRPr lang="en-US" altLang="zh-CN" sz="2400" dirty="0"/>
          </a:p>
          <a:p>
            <a:pPr lvl="1"/>
            <a:r>
              <a:rPr lang="zh-CN" altLang="en-US" sz="2400" dirty="0">
                <a:solidFill>
                  <a:srgbClr val="FF0000"/>
                </a:solidFill>
              </a:rPr>
              <a:t>注意：一个联系人可能有多个电话号码、多个地址、并可能属于多个分组</a:t>
            </a:r>
            <a:endParaRPr lang="en-US" altLang="zh-CN" sz="2400" dirty="0">
              <a:solidFill>
                <a:srgbClr val="FF0000"/>
              </a:solidFill>
            </a:endParaRPr>
          </a:p>
          <a:p>
            <a:pPr lvl="1"/>
            <a:r>
              <a:rPr lang="zh-CN" altLang="en-US" sz="2400" dirty="0"/>
              <a:t>可以对通信情况进行维护，记录通信时间、通信事项等。</a:t>
            </a:r>
            <a:endParaRPr lang="en-US" altLang="zh-CN" sz="2400" dirty="0"/>
          </a:p>
          <a:p>
            <a:pPr lvl="1"/>
            <a:r>
              <a:rPr lang="zh-CN" altLang="en-US" sz="2400" dirty="0"/>
              <a:t>可增加其他有用的功能。</a:t>
            </a:r>
            <a:br>
              <a:rPr lang="zh-CN" altLang="en-US" sz="2400" dirty="0"/>
            </a:br>
            <a:endParaRPr lang="zh-CN" altLang="en-US" sz="2400" dirty="0"/>
          </a:p>
        </p:txBody>
      </p:sp>
    </p:spTree>
    <p:extLst>
      <p:ext uri="{BB962C8B-B14F-4D97-AF65-F5344CB8AC3E}">
        <p14:creationId xmlns:p14="http://schemas.microsoft.com/office/powerpoint/2010/main" val="91523055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zh-CN" altLang="en-US" dirty="0"/>
              <a:t>课设题目</a:t>
            </a:r>
          </a:p>
        </p:txBody>
      </p:sp>
      <p:sp>
        <p:nvSpPr>
          <p:cNvPr id="11267" name="Rectangle 3"/>
          <p:cNvSpPr>
            <a:spLocks noGrp="1" noRot="1" noChangeArrowheads="1"/>
          </p:cNvSpPr>
          <p:nvPr>
            <p:ph type="body" idx="1"/>
          </p:nvPr>
        </p:nvSpPr>
        <p:spPr>
          <a:xfrm>
            <a:off x="457200" y="908720"/>
            <a:ext cx="8229600" cy="5688632"/>
          </a:xfrm>
        </p:spPr>
        <p:txBody>
          <a:bodyPr>
            <a:normAutofit fontScale="92500"/>
          </a:bodyPr>
          <a:lstStyle/>
          <a:p>
            <a:pPr>
              <a:lnSpc>
                <a:spcPct val="110000"/>
              </a:lnSpc>
            </a:pPr>
            <a:r>
              <a:rPr lang="zh-CN" altLang="en-US" dirty="0"/>
              <a:t>题目</a:t>
            </a:r>
            <a:r>
              <a:rPr lang="en-US" altLang="zh-CN" dirty="0"/>
              <a:t>3</a:t>
            </a:r>
            <a:r>
              <a:rPr lang="zh-CN" altLang="en-US" dirty="0"/>
              <a:t>：图书馆管理系统</a:t>
            </a:r>
            <a:endParaRPr lang="en-US" altLang="zh-CN" dirty="0"/>
          </a:p>
          <a:p>
            <a:pPr lvl="1">
              <a:lnSpc>
                <a:spcPct val="110000"/>
              </a:lnSpc>
            </a:pPr>
            <a:r>
              <a:rPr lang="zh-CN" altLang="en-US" dirty="0"/>
              <a:t>针对图书馆实际情况进行开发。</a:t>
            </a:r>
            <a:endParaRPr lang="en-US" altLang="zh-CN" dirty="0"/>
          </a:p>
          <a:p>
            <a:pPr lvl="1">
              <a:lnSpc>
                <a:spcPct val="110000"/>
              </a:lnSpc>
            </a:pPr>
            <a:r>
              <a:rPr lang="zh-CN" altLang="en-US" dirty="0"/>
              <a:t>各种数据的的维护（包括添加、修改、删除），包括可以设置每类读者借书数量、借书时长等，例如普通读者借书数量不超过</a:t>
            </a:r>
            <a:r>
              <a:rPr lang="en-US" altLang="zh-CN" dirty="0"/>
              <a:t>5</a:t>
            </a:r>
            <a:r>
              <a:rPr lang="zh-CN" altLang="en-US" dirty="0"/>
              <a:t>本，借期不超过</a:t>
            </a:r>
            <a:r>
              <a:rPr lang="en-US" altLang="zh-CN" dirty="0"/>
              <a:t>30</a:t>
            </a:r>
            <a:r>
              <a:rPr lang="zh-CN" altLang="en-US" dirty="0"/>
              <a:t>天；银卡读者借书数量不超过</a:t>
            </a:r>
            <a:r>
              <a:rPr lang="en-US" altLang="zh-CN" dirty="0"/>
              <a:t>10</a:t>
            </a:r>
            <a:r>
              <a:rPr lang="zh-CN" altLang="en-US" dirty="0"/>
              <a:t>本，借期不超过</a:t>
            </a:r>
            <a:r>
              <a:rPr lang="en-US" altLang="zh-CN" dirty="0"/>
              <a:t>60</a:t>
            </a:r>
            <a:r>
              <a:rPr lang="zh-CN" altLang="en-US" dirty="0"/>
              <a:t>天等。</a:t>
            </a:r>
            <a:endParaRPr lang="en-US" altLang="zh-CN" dirty="0"/>
          </a:p>
          <a:p>
            <a:pPr lvl="1">
              <a:lnSpc>
                <a:spcPct val="110000"/>
              </a:lnSpc>
            </a:pPr>
            <a:r>
              <a:rPr lang="zh-CN" altLang="en-US" dirty="0"/>
              <a:t>各种数据的查询（例如按作者名、专业领域检索，找出某读者的借阅信息、某本书的流通情况等）。</a:t>
            </a:r>
          </a:p>
          <a:p>
            <a:pPr lvl="1">
              <a:lnSpc>
                <a:spcPct val="110000"/>
              </a:lnSpc>
            </a:pPr>
            <a:r>
              <a:rPr lang="zh-CN" altLang="en-US" dirty="0"/>
              <a:t>办理借书、还书手续。</a:t>
            </a:r>
          </a:p>
          <a:p>
            <a:pPr lvl="1">
              <a:lnSpc>
                <a:spcPct val="110000"/>
              </a:lnSpc>
            </a:pPr>
            <a:r>
              <a:rPr lang="zh-CN" altLang="en-US" dirty="0">
                <a:solidFill>
                  <a:srgbClr val="FF0000"/>
                </a:solidFill>
              </a:rPr>
              <a:t>每个图书的数量应有多册，不能只有一册。</a:t>
            </a:r>
            <a:endParaRPr lang="en-US" altLang="zh-CN" dirty="0">
              <a:solidFill>
                <a:srgbClr val="FF0000"/>
              </a:solidFill>
            </a:endParaRPr>
          </a:p>
          <a:p>
            <a:pPr lvl="1">
              <a:lnSpc>
                <a:spcPct val="110000"/>
              </a:lnSpc>
            </a:pPr>
            <a:r>
              <a:rPr lang="zh-CN" altLang="en-US" dirty="0"/>
              <a:t>排序、统计、系统维护、帮助、退出等</a:t>
            </a:r>
            <a:endParaRPr lang="en-US" altLang="zh-CN" dirty="0"/>
          </a:p>
          <a:p>
            <a:pPr lvl="1">
              <a:lnSpc>
                <a:spcPct val="110000"/>
              </a:lnSpc>
            </a:pPr>
            <a:r>
              <a:rPr lang="zh-CN" altLang="en-US" dirty="0"/>
              <a:t>可增加其他有用的功能。</a:t>
            </a:r>
          </a:p>
        </p:txBody>
      </p:sp>
    </p:spTree>
    <p:extLst>
      <p:ext uri="{BB962C8B-B14F-4D97-AF65-F5344CB8AC3E}">
        <p14:creationId xmlns:p14="http://schemas.microsoft.com/office/powerpoint/2010/main" val="357471987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zh-CN" altLang="en-US" dirty="0"/>
              <a:t>课设题目</a:t>
            </a:r>
          </a:p>
        </p:txBody>
      </p:sp>
      <p:sp>
        <p:nvSpPr>
          <p:cNvPr id="12291" name="Rectangle 3"/>
          <p:cNvSpPr>
            <a:spLocks noGrp="1" noRot="1" noChangeArrowheads="1"/>
          </p:cNvSpPr>
          <p:nvPr>
            <p:ph type="body" idx="1"/>
          </p:nvPr>
        </p:nvSpPr>
        <p:spPr>
          <a:xfrm>
            <a:off x="107504" y="980728"/>
            <a:ext cx="8928992" cy="5472608"/>
          </a:xfrm>
        </p:spPr>
        <p:txBody>
          <a:bodyPr>
            <a:normAutofit fontScale="77500" lnSpcReduction="20000"/>
          </a:bodyPr>
          <a:lstStyle/>
          <a:p>
            <a:pPr>
              <a:lnSpc>
                <a:spcPct val="120000"/>
              </a:lnSpc>
            </a:pPr>
            <a:r>
              <a:rPr lang="zh-CN" altLang="en-US" dirty="0"/>
              <a:t>题目</a:t>
            </a:r>
            <a:r>
              <a:rPr lang="en-US" altLang="zh-CN" dirty="0"/>
              <a:t>4</a:t>
            </a:r>
            <a:r>
              <a:rPr lang="zh-CN" altLang="en-US" dirty="0"/>
              <a:t>：订餐管理系统</a:t>
            </a:r>
            <a:endParaRPr lang="en-US" altLang="zh-CN" dirty="0"/>
          </a:p>
          <a:p>
            <a:pPr lvl="1">
              <a:lnSpc>
                <a:spcPct val="120000"/>
              </a:lnSpc>
            </a:pPr>
            <a:r>
              <a:rPr lang="zh-CN" altLang="en-US" sz="2800" dirty="0"/>
              <a:t>开发一个饭店订餐管理系统，实现对订餐信息的管理和统计功能。 </a:t>
            </a:r>
            <a:endParaRPr lang="en-US" altLang="zh-CN" dirty="0"/>
          </a:p>
          <a:p>
            <a:pPr lvl="1">
              <a:lnSpc>
                <a:spcPct val="120000"/>
              </a:lnSpc>
            </a:pPr>
            <a:r>
              <a:rPr lang="zh-CN" altLang="en-US" dirty="0"/>
              <a:t>实现菜品的创建、分类、特价折扣、促销等管理功能。</a:t>
            </a:r>
            <a:endParaRPr lang="en-US" altLang="zh-CN" dirty="0"/>
          </a:p>
          <a:p>
            <a:pPr lvl="1">
              <a:lnSpc>
                <a:spcPct val="120000"/>
              </a:lnSpc>
            </a:pPr>
            <a:r>
              <a:rPr lang="zh-CN" altLang="en-US" dirty="0"/>
              <a:t>实现顾客管理，包括可以设置每类顾客的优惠程度等，例如一星顾客</a:t>
            </a:r>
            <a:r>
              <a:rPr lang="en-US" altLang="zh-CN" dirty="0"/>
              <a:t>95</a:t>
            </a:r>
            <a:r>
              <a:rPr lang="zh-CN" altLang="en-US" dirty="0"/>
              <a:t>折、二星顾客</a:t>
            </a:r>
            <a:r>
              <a:rPr lang="en-US" altLang="zh-CN" dirty="0"/>
              <a:t>9</a:t>
            </a:r>
            <a:r>
              <a:rPr lang="zh-CN" altLang="en-US" dirty="0"/>
              <a:t>折、三星顾客</a:t>
            </a:r>
            <a:r>
              <a:rPr lang="en-US" altLang="zh-CN" dirty="0"/>
              <a:t>85</a:t>
            </a:r>
            <a:r>
              <a:rPr lang="zh-CN" altLang="en-US" dirty="0"/>
              <a:t>折等。</a:t>
            </a:r>
          </a:p>
          <a:p>
            <a:pPr lvl="1">
              <a:lnSpc>
                <a:spcPct val="120000"/>
              </a:lnSpc>
            </a:pPr>
            <a:r>
              <a:rPr lang="zh-CN" altLang="en-US" dirty="0"/>
              <a:t>实现订餐管理功能，一个订单中可包含多个菜品，一个菜品可订多份。</a:t>
            </a:r>
          </a:p>
          <a:p>
            <a:pPr lvl="1">
              <a:lnSpc>
                <a:spcPct val="120000"/>
              </a:lnSpc>
            </a:pPr>
            <a:r>
              <a:rPr lang="zh-CN" altLang="en-US" dirty="0"/>
              <a:t>实现对当前的订单选择配送员配送、退单等常规操作管理，记录配送时间。</a:t>
            </a:r>
          </a:p>
          <a:p>
            <a:pPr lvl="1">
              <a:lnSpc>
                <a:spcPct val="120000"/>
              </a:lnSpc>
            </a:pPr>
            <a:r>
              <a:rPr lang="zh-CN" altLang="en-US" dirty="0"/>
              <a:t>对订餐信息进行各种查询，如查询菜品名称、查询某价格区间菜品等。</a:t>
            </a:r>
          </a:p>
          <a:p>
            <a:pPr lvl="1">
              <a:lnSpc>
                <a:spcPct val="120000"/>
              </a:lnSpc>
            </a:pPr>
            <a:r>
              <a:rPr lang="zh-CN" altLang="en-US" dirty="0"/>
              <a:t>对订餐信息进行各种统计，如统计销量最多的菜品（可按用户指定的时间区间统计）等。</a:t>
            </a:r>
          </a:p>
          <a:p>
            <a:pPr lvl="1">
              <a:lnSpc>
                <a:spcPct val="120000"/>
              </a:lnSpc>
            </a:pPr>
            <a:r>
              <a:rPr lang="zh-CN" altLang="en-US" dirty="0"/>
              <a:t>排序、系统维护、帮助、退出等</a:t>
            </a:r>
            <a:endParaRPr lang="en-US" altLang="zh-CN" dirty="0"/>
          </a:p>
          <a:p>
            <a:pPr lvl="1">
              <a:lnSpc>
                <a:spcPct val="120000"/>
              </a:lnSpc>
            </a:pPr>
            <a:r>
              <a:rPr lang="zh-CN" altLang="en-US" dirty="0"/>
              <a:t>可增加其他有用的功能。</a:t>
            </a:r>
          </a:p>
        </p:txBody>
      </p:sp>
    </p:spTree>
    <p:extLst>
      <p:ext uri="{BB962C8B-B14F-4D97-AF65-F5344CB8AC3E}">
        <p14:creationId xmlns:p14="http://schemas.microsoft.com/office/powerpoint/2010/main" val="43118456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zh-CN" altLang="en-US" dirty="0"/>
              <a:t>课设题目</a:t>
            </a:r>
          </a:p>
        </p:txBody>
      </p:sp>
      <p:sp>
        <p:nvSpPr>
          <p:cNvPr id="13315" name="Rectangle 3"/>
          <p:cNvSpPr>
            <a:spLocks noGrp="1" noRot="1" noChangeArrowheads="1"/>
          </p:cNvSpPr>
          <p:nvPr>
            <p:ph type="body" idx="1"/>
          </p:nvPr>
        </p:nvSpPr>
        <p:spPr/>
        <p:txBody>
          <a:bodyPr>
            <a:normAutofit fontScale="85000" lnSpcReduction="20000"/>
          </a:bodyPr>
          <a:lstStyle/>
          <a:p>
            <a:r>
              <a:rPr lang="zh-CN" altLang="en-US" sz="3000" dirty="0"/>
              <a:t>题目</a:t>
            </a:r>
            <a:r>
              <a:rPr lang="en-US" altLang="zh-CN" sz="3000" dirty="0"/>
              <a:t>5</a:t>
            </a:r>
            <a:r>
              <a:rPr lang="zh-CN" altLang="en-US" sz="3000" dirty="0"/>
              <a:t>：工资管理系统</a:t>
            </a:r>
            <a:endParaRPr lang="en-US" altLang="zh-CN" sz="3000" dirty="0"/>
          </a:p>
          <a:p>
            <a:pPr lvl="1"/>
            <a:r>
              <a:rPr lang="zh-CN" altLang="en-US" dirty="0"/>
              <a:t>选择一个企业，开发一个工资管理系统。</a:t>
            </a:r>
            <a:endParaRPr lang="en-US" altLang="zh-CN" dirty="0"/>
          </a:p>
          <a:p>
            <a:pPr lvl="1"/>
            <a:r>
              <a:rPr lang="zh-CN" altLang="en-US" dirty="0"/>
              <a:t>可以对企业的部门、岗位、员工等信息进行数据维护，（添加、修改、删除），企业可能会增减部门、岗位，员工也可能调整部门和岗位。</a:t>
            </a:r>
            <a:endParaRPr lang="en-US" altLang="zh-CN" dirty="0"/>
          </a:p>
          <a:p>
            <a:pPr lvl="1"/>
            <a:r>
              <a:rPr lang="zh-CN" altLang="en-US" dirty="0"/>
              <a:t>各种数据的查询（例如可按员工编号、姓名、基本工资、岗位工资、绩效工资 、房改补助、奖励、应发工资、公积金、扣税、实发工资等进行查询，也可进行组合查询）</a:t>
            </a:r>
            <a:endParaRPr lang="en-US" altLang="zh-CN" dirty="0"/>
          </a:p>
          <a:p>
            <a:pPr lvl="1"/>
            <a:r>
              <a:rPr lang="zh-CN" altLang="en-US" dirty="0"/>
              <a:t>排序、统计（例如统计某部门、某岗位员工的平均工作等）、系统维护、帮助、退出等。</a:t>
            </a:r>
          </a:p>
          <a:p>
            <a:pPr lvl="1"/>
            <a:r>
              <a:rPr lang="zh-CN" altLang="en-US" dirty="0"/>
              <a:t>可增加其他有用的功能。</a:t>
            </a:r>
          </a:p>
        </p:txBody>
      </p:sp>
    </p:spTree>
    <p:extLst>
      <p:ext uri="{BB962C8B-B14F-4D97-AF65-F5344CB8AC3E}">
        <p14:creationId xmlns:p14="http://schemas.microsoft.com/office/powerpoint/2010/main" val="249389491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课设题目</a:t>
            </a:r>
          </a:p>
        </p:txBody>
      </p:sp>
      <p:sp>
        <p:nvSpPr>
          <p:cNvPr id="14339" name="内容占位符 2"/>
          <p:cNvSpPr>
            <a:spLocks noGrp="1"/>
          </p:cNvSpPr>
          <p:nvPr>
            <p:ph idx="1"/>
          </p:nvPr>
        </p:nvSpPr>
        <p:spPr>
          <a:xfrm>
            <a:off x="457200" y="1124744"/>
            <a:ext cx="8229600" cy="5184576"/>
          </a:xfrm>
        </p:spPr>
        <p:txBody>
          <a:bodyPr>
            <a:normAutofit fontScale="85000" lnSpcReduction="20000"/>
          </a:bodyPr>
          <a:lstStyle/>
          <a:p>
            <a:r>
              <a:rPr lang="zh-CN" altLang="en-US" dirty="0"/>
              <a:t>题目</a:t>
            </a:r>
            <a:r>
              <a:rPr lang="en-US" altLang="zh-CN" dirty="0"/>
              <a:t>6</a:t>
            </a:r>
            <a:r>
              <a:rPr lang="zh-CN" altLang="en-US" dirty="0"/>
              <a:t>：小型</a:t>
            </a:r>
            <a:r>
              <a:rPr lang="zh-CN" altLang="zh-CN" dirty="0"/>
              <a:t>超市商品管理系统</a:t>
            </a:r>
            <a:endParaRPr lang="en-US" altLang="zh-CN" dirty="0"/>
          </a:p>
          <a:p>
            <a:pPr lvl="1"/>
            <a:r>
              <a:rPr lang="zh-CN" altLang="en-US" dirty="0"/>
              <a:t>对一个小型超市的商品管理作一个简单的模拟。</a:t>
            </a:r>
            <a:endParaRPr lang="en-US" altLang="zh-CN" dirty="0"/>
          </a:p>
          <a:p>
            <a:pPr lvl="1"/>
            <a:r>
              <a:rPr lang="zh-CN" altLang="en-US" dirty="0"/>
              <a:t>可以对商品类型、商品、顾客类型、顾客等信息进行维护（包括添加、修改、删除），包括可以设置每类顾客的优惠程度等，例如一星顾客</a:t>
            </a:r>
            <a:r>
              <a:rPr lang="en-US" altLang="zh-CN" dirty="0"/>
              <a:t>95</a:t>
            </a:r>
            <a:r>
              <a:rPr lang="zh-CN" altLang="en-US" dirty="0"/>
              <a:t>折、二星顾客</a:t>
            </a:r>
            <a:r>
              <a:rPr lang="en-US" altLang="zh-CN" dirty="0"/>
              <a:t>9</a:t>
            </a:r>
            <a:r>
              <a:rPr lang="zh-CN" altLang="en-US" dirty="0"/>
              <a:t>折、三星顾客</a:t>
            </a:r>
            <a:r>
              <a:rPr lang="en-US" altLang="zh-CN" dirty="0"/>
              <a:t>85</a:t>
            </a:r>
            <a:r>
              <a:rPr lang="zh-CN" altLang="en-US" dirty="0"/>
              <a:t>折等；可以设置特价商品、促销等。</a:t>
            </a:r>
            <a:endParaRPr lang="en-US" altLang="zh-CN" dirty="0"/>
          </a:p>
          <a:p>
            <a:pPr lvl="1"/>
            <a:r>
              <a:rPr lang="zh-CN" altLang="en-US" dirty="0"/>
              <a:t>各种数据的查询（例如对商品信息进行各种查询，如查询商品名称、查询某价格区间商品等）。</a:t>
            </a:r>
          </a:p>
          <a:p>
            <a:pPr lvl="1"/>
            <a:r>
              <a:rPr lang="zh-CN" altLang="en-US" dirty="0"/>
              <a:t>实现商品的进货、修改价格、销售等（注意：同一个商品不同进货时间其进货价格可能是不同的）。</a:t>
            </a:r>
            <a:endParaRPr lang="en-US" altLang="zh-CN" dirty="0"/>
          </a:p>
          <a:p>
            <a:pPr lvl="1"/>
            <a:r>
              <a:rPr lang="zh-CN" altLang="en-US" dirty="0"/>
              <a:t>排序、统计（例如统计指定的时间区间内销量最多的商品等）、系统维护、帮助、退出等</a:t>
            </a:r>
            <a:endParaRPr lang="en-US" altLang="zh-CN" dirty="0"/>
          </a:p>
          <a:p>
            <a:pPr lvl="1"/>
            <a:r>
              <a:rPr lang="zh-CN" altLang="en-US" dirty="0"/>
              <a:t>可增加其他有用的功能。</a:t>
            </a:r>
          </a:p>
        </p:txBody>
      </p:sp>
    </p:spTree>
    <p:extLst>
      <p:ext uri="{BB962C8B-B14F-4D97-AF65-F5344CB8AC3E}">
        <p14:creationId xmlns:p14="http://schemas.microsoft.com/office/powerpoint/2010/main" val="234261155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r>
              <a:rPr lang="zh-CN" altLang="en-US" dirty="0"/>
              <a:t>课设题目</a:t>
            </a:r>
          </a:p>
        </p:txBody>
      </p:sp>
      <p:sp>
        <p:nvSpPr>
          <p:cNvPr id="15363" name="Rectangle 3"/>
          <p:cNvSpPr>
            <a:spLocks noGrp="1" noRot="1" noChangeArrowheads="1"/>
          </p:cNvSpPr>
          <p:nvPr>
            <p:ph type="body" idx="1"/>
          </p:nvPr>
        </p:nvSpPr>
        <p:spPr>
          <a:xfrm>
            <a:off x="179512" y="1124744"/>
            <a:ext cx="8712968" cy="5040560"/>
          </a:xfrm>
        </p:spPr>
        <p:txBody>
          <a:bodyPr>
            <a:normAutofit fontScale="25000" lnSpcReduction="20000"/>
          </a:bodyPr>
          <a:lstStyle/>
          <a:p>
            <a:pPr>
              <a:lnSpc>
                <a:spcPct val="120000"/>
              </a:lnSpc>
            </a:pPr>
            <a:r>
              <a:rPr lang="zh-CN" altLang="en-US" sz="11200" dirty="0"/>
              <a:t>题目</a:t>
            </a:r>
            <a:r>
              <a:rPr lang="en-US" altLang="zh-CN" sz="11200" dirty="0"/>
              <a:t>7</a:t>
            </a:r>
            <a:r>
              <a:rPr lang="zh-CN" altLang="en-US" sz="11200" dirty="0"/>
              <a:t>：学校运动会管理系统</a:t>
            </a:r>
            <a:endParaRPr lang="en-US" altLang="zh-CN" sz="11200" dirty="0"/>
          </a:p>
          <a:p>
            <a:pPr lvl="1">
              <a:lnSpc>
                <a:spcPct val="120000"/>
              </a:lnSpc>
            </a:pPr>
            <a:r>
              <a:rPr lang="zh-CN" altLang="en-US" sz="9600" dirty="0"/>
              <a:t>针对</a:t>
            </a:r>
            <a:r>
              <a:rPr lang="zh-CN" altLang="en-US" sz="9600" dirty="0">
                <a:solidFill>
                  <a:srgbClr val="FF0000"/>
                </a:solidFill>
              </a:rPr>
              <a:t>大学</a:t>
            </a:r>
            <a:r>
              <a:rPr lang="zh-CN" altLang="en-US" sz="9600" dirty="0"/>
              <a:t>学校运动会比赛成绩进行管理。</a:t>
            </a:r>
            <a:endParaRPr lang="en-US" altLang="zh-CN" sz="9600" dirty="0"/>
          </a:p>
          <a:p>
            <a:pPr lvl="1">
              <a:lnSpc>
                <a:spcPct val="120000"/>
              </a:lnSpc>
            </a:pPr>
            <a:r>
              <a:rPr lang="zh-CN" altLang="en-US" sz="9600" dirty="0"/>
              <a:t>可对历届参加运动会的学院、男子竞赛项目、女子竞赛项目、项目名次等信息进行维护（增加、删除、修改）。</a:t>
            </a:r>
            <a:r>
              <a:rPr lang="zh-CN" altLang="en-US" sz="9600" dirty="0">
                <a:solidFill>
                  <a:srgbClr val="FF0000"/>
                </a:solidFill>
              </a:rPr>
              <a:t>（注：每届运动会参加学院及项目都可能有所不同）。</a:t>
            </a:r>
            <a:endParaRPr lang="en-US" altLang="zh-CN" sz="9600" dirty="0">
              <a:solidFill>
                <a:srgbClr val="FF0000"/>
              </a:solidFill>
            </a:endParaRPr>
          </a:p>
          <a:p>
            <a:pPr lvl="1">
              <a:lnSpc>
                <a:spcPct val="120000"/>
              </a:lnSpc>
            </a:pPr>
            <a:r>
              <a:rPr lang="zh-CN" altLang="en-US" sz="9600" dirty="0"/>
              <a:t>各种数据查询，例如查询某届运动会某个项目的成绩等</a:t>
            </a:r>
            <a:endParaRPr lang="en-US" altLang="zh-CN" sz="9600" dirty="0"/>
          </a:p>
          <a:p>
            <a:pPr lvl="1">
              <a:lnSpc>
                <a:spcPct val="120000"/>
              </a:lnSpc>
            </a:pPr>
            <a:r>
              <a:rPr lang="zh-CN" altLang="en-US" sz="9600" dirty="0"/>
              <a:t>学院团体总分计算（教工团体、学生团体、学院总分等），各项目名次取法有如下几种：取前</a:t>
            </a:r>
            <a:r>
              <a:rPr lang="en-US" altLang="zh-CN" sz="9600" dirty="0"/>
              <a:t>5</a:t>
            </a:r>
            <a:r>
              <a:rPr lang="zh-CN" altLang="en-US" sz="9600" dirty="0"/>
              <a:t>名，分别得分</a:t>
            </a:r>
            <a:r>
              <a:rPr lang="en-US" altLang="zh-CN" sz="9600" dirty="0"/>
              <a:t>7,5,3,2,1</a:t>
            </a:r>
            <a:r>
              <a:rPr lang="zh-CN" altLang="en-US" sz="9600" dirty="0"/>
              <a:t>；取前</a:t>
            </a:r>
            <a:r>
              <a:rPr lang="en-US" altLang="zh-CN" sz="9600" dirty="0"/>
              <a:t>3</a:t>
            </a:r>
            <a:r>
              <a:rPr lang="zh-CN" altLang="en-US" sz="9600" dirty="0"/>
              <a:t>名，分别得分</a:t>
            </a:r>
            <a:r>
              <a:rPr lang="en-US" altLang="zh-CN" sz="9600" dirty="0"/>
              <a:t>5,3,2</a:t>
            </a:r>
            <a:r>
              <a:rPr lang="zh-CN" altLang="en-US" sz="9600" dirty="0"/>
              <a:t>；用户自定义，各名次权值由用户指定。</a:t>
            </a:r>
            <a:endParaRPr lang="en-US" altLang="zh-CN" sz="9600" dirty="0"/>
          </a:p>
          <a:p>
            <a:pPr lvl="1">
              <a:lnSpc>
                <a:spcPct val="120000"/>
              </a:lnSpc>
            </a:pPr>
            <a:r>
              <a:rPr lang="zh-CN" altLang="en-US" sz="9600" dirty="0"/>
              <a:t>排序、统计（例如按照时间段统计某学院获得冠军的项目数等）、系统维护、帮助、退出等</a:t>
            </a:r>
            <a:endParaRPr lang="en-US" altLang="zh-CN" sz="9600" dirty="0"/>
          </a:p>
          <a:p>
            <a:pPr lvl="1">
              <a:lnSpc>
                <a:spcPct val="120000"/>
              </a:lnSpc>
            </a:pPr>
            <a:r>
              <a:rPr lang="zh-CN" altLang="en-US" sz="9600" dirty="0"/>
              <a:t>可增加其他有用的功能。</a:t>
            </a:r>
          </a:p>
          <a:p>
            <a:pPr>
              <a:lnSpc>
                <a:spcPct val="120000"/>
              </a:lnSpc>
            </a:pPr>
            <a:endParaRPr lang="en-US" altLang="zh-CN" dirty="0"/>
          </a:p>
        </p:txBody>
      </p:sp>
    </p:spTree>
    <p:extLst>
      <p:ext uri="{BB962C8B-B14F-4D97-AF65-F5344CB8AC3E}">
        <p14:creationId xmlns:p14="http://schemas.microsoft.com/office/powerpoint/2010/main" val="138646941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zh-CN" altLang="en-US" dirty="0"/>
              <a:t>课设题目</a:t>
            </a:r>
          </a:p>
        </p:txBody>
      </p:sp>
      <p:sp>
        <p:nvSpPr>
          <p:cNvPr id="16387" name="Rectangle 3"/>
          <p:cNvSpPr>
            <a:spLocks noGrp="1" noRot="1" noChangeArrowheads="1"/>
          </p:cNvSpPr>
          <p:nvPr>
            <p:ph type="body" idx="1"/>
          </p:nvPr>
        </p:nvSpPr>
        <p:spPr>
          <a:xfrm>
            <a:off x="457200" y="908720"/>
            <a:ext cx="8229600" cy="5400600"/>
          </a:xfrm>
        </p:spPr>
        <p:txBody>
          <a:bodyPr>
            <a:normAutofit lnSpcReduction="10000"/>
          </a:bodyPr>
          <a:lstStyle/>
          <a:p>
            <a:pPr>
              <a:lnSpc>
                <a:spcPct val="110000"/>
              </a:lnSpc>
            </a:pPr>
            <a:r>
              <a:rPr lang="zh-CN" altLang="en-US" sz="2800" dirty="0"/>
              <a:t>题目</a:t>
            </a:r>
            <a:r>
              <a:rPr lang="en-US" altLang="zh-CN" sz="2800" dirty="0"/>
              <a:t>8</a:t>
            </a:r>
            <a:r>
              <a:rPr lang="zh-CN" altLang="en-US" sz="2800" dirty="0"/>
              <a:t>：实验设备管理系统</a:t>
            </a:r>
            <a:endParaRPr lang="en-US" altLang="zh-CN" sz="2800" dirty="0"/>
          </a:p>
          <a:p>
            <a:pPr lvl="1">
              <a:lnSpc>
                <a:spcPct val="110000"/>
              </a:lnSpc>
            </a:pPr>
            <a:r>
              <a:rPr lang="zh-CN" altLang="en-US" sz="2400" dirty="0"/>
              <a:t>开发一个对实验设备进行管理的系统，实验设备信息包括：设备编号、设备种类（如：微机、打印机、扫描仪等），设备名称、设备价格、设备购入日期、是否报废、报废日期等。每种设备可能购置多台，使用设备编号进行区分。</a:t>
            </a:r>
          </a:p>
          <a:p>
            <a:pPr lvl="1">
              <a:lnSpc>
                <a:spcPct val="110000"/>
              </a:lnSpc>
            </a:pPr>
            <a:r>
              <a:rPr lang="zh-CN" altLang="en-US" sz="2400" dirty="0"/>
              <a:t>各种数据的维护（添加、修改、删除）。</a:t>
            </a:r>
          </a:p>
          <a:p>
            <a:pPr lvl="1">
              <a:lnSpc>
                <a:spcPct val="110000"/>
              </a:lnSpc>
            </a:pPr>
            <a:r>
              <a:rPr lang="zh-CN" altLang="en-US" sz="2400" dirty="0"/>
              <a:t>各种数据的查询（如查询设备基本信息，何时、多少价格购置的设备等）。</a:t>
            </a:r>
            <a:endParaRPr lang="en-US" altLang="zh-CN" sz="2400" dirty="0"/>
          </a:p>
          <a:p>
            <a:pPr lvl="1">
              <a:lnSpc>
                <a:spcPct val="110000"/>
              </a:lnSpc>
            </a:pPr>
            <a:r>
              <a:rPr lang="zh-CN" altLang="en-US" sz="2400" dirty="0"/>
              <a:t>设备的破损耗费、遗失、损坏、报废等处理。</a:t>
            </a:r>
          </a:p>
          <a:p>
            <a:pPr lvl="1">
              <a:lnSpc>
                <a:spcPct val="110000"/>
              </a:lnSpc>
            </a:pPr>
            <a:r>
              <a:rPr lang="zh-CN" altLang="en-US" sz="2400" dirty="0"/>
              <a:t>排序、统计（如统计某种类型设备的数量、统计用户指定的时间区间内新购买或者报废的各种类型的设备数量等）、系统维护、帮助、退出等。</a:t>
            </a:r>
            <a:endParaRPr lang="en-US" altLang="zh-CN" sz="2400" dirty="0"/>
          </a:p>
          <a:p>
            <a:pPr lvl="1">
              <a:lnSpc>
                <a:spcPct val="110000"/>
              </a:lnSpc>
            </a:pPr>
            <a:r>
              <a:rPr lang="zh-CN" altLang="en-US" sz="2400" dirty="0"/>
              <a:t>可增加其他有用的功能。</a:t>
            </a:r>
          </a:p>
        </p:txBody>
      </p:sp>
    </p:spTree>
    <p:extLst>
      <p:ext uri="{BB962C8B-B14F-4D97-AF65-F5344CB8AC3E}">
        <p14:creationId xmlns:p14="http://schemas.microsoft.com/office/powerpoint/2010/main" val="35334865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课程目的</a:t>
            </a:r>
          </a:p>
        </p:txBody>
      </p:sp>
      <p:sp>
        <p:nvSpPr>
          <p:cNvPr id="4098" name="Rectangle 3"/>
          <p:cNvSpPr>
            <a:spLocks noGrp="1" noRot="1" noChangeArrowheads="1"/>
          </p:cNvSpPr>
          <p:nvPr>
            <p:ph type="body" idx="1"/>
          </p:nvPr>
        </p:nvSpPr>
        <p:spPr/>
        <p:txBody>
          <a:bodyPr/>
          <a:lstStyle/>
          <a:p>
            <a:r>
              <a:rPr lang="zh-CN" altLang="en-US"/>
              <a:t>程序设计基础（</a:t>
            </a:r>
            <a:r>
              <a:rPr lang="en-US" altLang="zh-CN"/>
              <a:t>C</a:t>
            </a:r>
            <a:r>
              <a:rPr lang="zh-CN" altLang="en-US"/>
              <a:t>语言）课程设计是本科生重要教学环节之一。通过本课程设计，强化学生用程序设计语言分析问题和解决实际问题的能力，提升</a:t>
            </a:r>
            <a:r>
              <a:rPr lang="en-US" altLang="zh-CN"/>
              <a:t>C</a:t>
            </a:r>
            <a:r>
              <a:rPr lang="zh-CN" altLang="en-US"/>
              <a:t>语言编程能力，使学生验证、巩固和充实所学的理论知识，加深对相关内容的理解，拓宽知识面，培养学生的创新精神和实践能力 </a:t>
            </a:r>
          </a:p>
        </p:txBody>
      </p:sp>
    </p:spTree>
    <p:extLst>
      <p:ext uri="{BB962C8B-B14F-4D97-AF65-F5344CB8AC3E}">
        <p14:creationId xmlns:p14="http://schemas.microsoft.com/office/powerpoint/2010/main" val="334632858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4"/>
          <p:cNvSpPr>
            <a:spLocks noGrp="1" noRot="1" noChangeArrowheads="1"/>
          </p:cNvSpPr>
          <p:nvPr>
            <p:ph type="title"/>
          </p:nvPr>
        </p:nvSpPr>
        <p:spPr/>
        <p:txBody>
          <a:bodyPr/>
          <a:lstStyle/>
          <a:p>
            <a:r>
              <a:rPr lang="zh-CN" altLang="en-US" dirty="0"/>
              <a:t>课设题目</a:t>
            </a:r>
          </a:p>
        </p:txBody>
      </p:sp>
      <p:sp>
        <p:nvSpPr>
          <p:cNvPr id="17411" name="Rectangle 3"/>
          <p:cNvSpPr>
            <a:spLocks noGrp="1" noRot="1" noChangeArrowheads="1"/>
          </p:cNvSpPr>
          <p:nvPr>
            <p:ph idx="1"/>
          </p:nvPr>
        </p:nvSpPr>
        <p:spPr>
          <a:xfrm>
            <a:off x="457200" y="1052736"/>
            <a:ext cx="8229600" cy="5544616"/>
          </a:xfrm>
        </p:spPr>
        <p:txBody>
          <a:bodyPr>
            <a:normAutofit fontScale="55000" lnSpcReduction="20000"/>
          </a:bodyPr>
          <a:lstStyle/>
          <a:p>
            <a:r>
              <a:rPr lang="zh-CN" altLang="en-US" sz="4400" dirty="0"/>
              <a:t>题目</a:t>
            </a:r>
            <a:r>
              <a:rPr lang="en-US" altLang="zh-CN" sz="4400" dirty="0"/>
              <a:t>9</a:t>
            </a:r>
            <a:r>
              <a:rPr lang="zh-CN" altLang="en-US" sz="4400" dirty="0"/>
              <a:t>：会员卡计费系统</a:t>
            </a:r>
            <a:endParaRPr lang="en-US" altLang="zh-CN" sz="4400" dirty="0"/>
          </a:p>
          <a:p>
            <a:pPr lvl="1"/>
            <a:r>
              <a:rPr lang="zh-CN" altLang="en-US" sz="3800" dirty="0"/>
              <a:t>开发一个会员卡计费管理系统。</a:t>
            </a:r>
            <a:endParaRPr lang="en-US" altLang="zh-CN" sz="3800" dirty="0"/>
          </a:p>
          <a:p>
            <a:pPr lvl="1"/>
            <a:r>
              <a:rPr lang="zh-CN" altLang="en-US" sz="3800" dirty="0"/>
              <a:t>新会员登记（将会员个人信息及会员卡信息进行录入）；</a:t>
            </a:r>
          </a:p>
          <a:p>
            <a:pPr lvl="1"/>
            <a:r>
              <a:rPr lang="zh-CN" altLang="en-US" sz="3800" dirty="0"/>
              <a:t>会员信息维护、会员等级、不同等级享受折扣信息的维护；</a:t>
            </a:r>
          </a:p>
          <a:p>
            <a:pPr lvl="1"/>
            <a:r>
              <a:rPr lang="zh-CN" altLang="en-US" sz="3800" dirty="0"/>
              <a:t>会员续费。（会员出示会员卡后，管理人员根据卡号查找到该会员的信息并显示，此时可以进行续费，续费后，提示成功，并显示更新后的信息，根据续费金额，决定是否升级会员等级以及升级到哪一级）</a:t>
            </a:r>
            <a:r>
              <a:rPr lang="en-US" altLang="zh-CN" sz="3800" dirty="0"/>
              <a:t>;</a:t>
            </a:r>
          </a:p>
          <a:p>
            <a:pPr lvl="1"/>
            <a:r>
              <a:rPr lang="zh-CN" altLang="en-US" sz="3800" dirty="0"/>
              <a:t>会员使用会员卡消费、会员退卡、会员卡挂失；</a:t>
            </a:r>
          </a:p>
          <a:p>
            <a:pPr lvl="1"/>
            <a:r>
              <a:rPr lang="zh-CN" altLang="en-US" sz="3800" dirty="0"/>
              <a:t>查询功能：查询会员信息、会员卡充值及消费记录（可按用户指定的时间区间查询）等；</a:t>
            </a:r>
          </a:p>
          <a:p>
            <a:pPr lvl="1"/>
            <a:r>
              <a:rPr lang="zh-CN" altLang="en-US" sz="3800" dirty="0"/>
              <a:t>排序、统计（统计会员缴费排序、消费排序（可按用户指定的时间区间统计；统计某会员在指定的时间区间内消费总额等情况）、</a:t>
            </a:r>
            <a:r>
              <a:rPr lang="zh-CN" altLang="en-US" sz="4000" dirty="0"/>
              <a:t>系统维护、帮助、退出等</a:t>
            </a:r>
            <a:r>
              <a:rPr lang="zh-CN" altLang="en-US" sz="3800" dirty="0"/>
              <a:t>。</a:t>
            </a:r>
          </a:p>
          <a:p>
            <a:pPr lvl="1"/>
            <a:r>
              <a:rPr lang="zh-CN" altLang="en-US" sz="3800" dirty="0"/>
              <a:t>可增加其他有用的功能。</a:t>
            </a:r>
          </a:p>
        </p:txBody>
      </p:sp>
    </p:spTree>
    <p:extLst>
      <p:ext uri="{BB962C8B-B14F-4D97-AF65-F5344CB8AC3E}">
        <p14:creationId xmlns:p14="http://schemas.microsoft.com/office/powerpoint/2010/main" val="284352551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r>
              <a:rPr lang="zh-CN" altLang="en-US" dirty="0"/>
              <a:t>课设题目</a:t>
            </a:r>
          </a:p>
        </p:txBody>
      </p:sp>
      <p:sp>
        <p:nvSpPr>
          <p:cNvPr id="18435" name="Rectangle 3"/>
          <p:cNvSpPr>
            <a:spLocks noGrp="1" noRot="1" noChangeArrowheads="1"/>
          </p:cNvSpPr>
          <p:nvPr>
            <p:ph type="body" idx="1"/>
          </p:nvPr>
        </p:nvSpPr>
        <p:spPr/>
        <p:txBody>
          <a:bodyPr>
            <a:normAutofit fontScale="92500" lnSpcReduction="20000"/>
          </a:bodyPr>
          <a:lstStyle/>
          <a:p>
            <a:r>
              <a:rPr lang="zh-CN" altLang="en-US" dirty="0"/>
              <a:t>题目</a:t>
            </a:r>
            <a:r>
              <a:rPr lang="en-US" altLang="zh-CN" dirty="0"/>
              <a:t>10</a:t>
            </a:r>
            <a:r>
              <a:rPr lang="zh-CN" altLang="en-US" dirty="0"/>
              <a:t>：银行存款管理系统</a:t>
            </a:r>
            <a:endParaRPr lang="en-US" altLang="zh-CN" dirty="0"/>
          </a:p>
          <a:p>
            <a:pPr lvl="1"/>
            <a:r>
              <a:rPr lang="zh-CN" altLang="en-US" dirty="0"/>
              <a:t>对银行存款管理进行简单模拟。</a:t>
            </a:r>
            <a:endParaRPr lang="en-US" altLang="zh-CN" dirty="0"/>
          </a:p>
          <a:p>
            <a:pPr lvl="1"/>
            <a:r>
              <a:rPr lang="zh-CN" altLang="en-US" dirty="0"/>
              <a:t>利率信息管理（活期利率、定期利率），利率是变化的，不同时间利率是不同的。</a:t>
            </a:r>
            <a:endParaRPr lang="en-US" altLang="zh-CN" dirty="0"/>
          </a:p>
          <a:p>
            <a:pPr lvl="1"/>
            <a:r>
              <a:rPr lang="zh-CN" altLang="en-US" dirty="0"/>
              <a:t>储户信息管理（一个储户可能有多笔不同类型存款）</a:t>
            </a:r>
            <a:endParaRPr lang="en-US" altLang="zh-CN" dirty="0"/>
          </a:p>
          <a:p>
            <a:pPr lvl="1"/>
            <a:r>
              <a:rPr lang="zh-CN" altLang="en-US" dirty="0"/>
              <a:t>利息计算</a:t>
            </a:r>
            <a:endParaRPr lang="en-US" altLang="zh-CN" dirty="0"/>
          </a:p>
          <a:p>
            <a:pPr lvl="1"/>
            <a:r>
              <a:rPr lang="zh-CN" altLang="en-US" dirty="0"/>
              <a:t>储户存款方式更改提醒（如活期改定期、定期到期提醒、利率变动时更改存款方式提醒）</a:t>
            </a:r>
            <a:endParaRPr lang="en-US" altLang="zh-CN" dirty="0"/>
          </a:p>
          <a:p>
            <a:pPr lvl="1"/>
            <a:r>
              <a:rPr lang="zh-CN" altLang="en-US" dirty="0"/>
              <a:t>查询、统计、排序、</a:t>
            </a:r>
            <a:r>
              <a:rPr lang="zh-CN" altLang="en-US" sz="2800" dirty="0"/>
              <a:t>系统维护、帮助、退出等。</a:t>
            </a:r>
            <a:endParaRPr lang="en-US" altLang="zh-CN" dirty="0"/>
          </a:p>
          <a:p>
            <a:pPr lvl="1"/>
            <a:r>
              <a:rPr lang="zh-CN" altLang="en-US" dirty="0"/>
              <a:t>可增加其他有用的功能。</a:t>
            </a:r>
          </a:p>
        </p:txBody>
      </p:sp>
    </p:spTree>
    <p:extLst>
      <p:ext uri="{BB962C8B-B14F-4D97-AF65-F5344CB8AC3E}">
        <p14:creationId xmlns:p14="http://schemas.microsoft.com/office/powerpoint/2010/main" val="125792542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zh-CN" altLang="en-US" dirty="0"/>
              <a:t>课设题目</a:t>
            </a:r>
          </a:p>
        </p:txBody>
      </p:sp>
      <p:sp>
        <p:nvSpPr>
          <p:cNvPr id="19459" name="Rectangle 3"/>
          <p:cNvSpPr>
            <a:spLocks noGrp="1" noRot="1" noChangeArrowheads="1"/>
          </p:cNvSpPr>
          <p:nvPr>
            <p:ph type="body" idx="1"/>
          </p:nvPr>
        </p:nvSpPr>
        <p:spPr/>
        <p:txBody>
          <a:bodyPr>
            <a:normAutofit lnSpcReduction="10000"/>
          </a:bodyPr>
          <a:lstStyle/>
          <a:p>
            <a:r>
              <a:rPr lang="zh-CN" altLang="en-US" dirty="0"/>
              <a:t>题目</a:t>
            </a:r>
            <a:r>
              <a:rPr lang="en-US" altLang="zh-CN" dirty="0"/>
              <a:t>11</a:t>
            </a:r>
            <a:r>
              <a:rPr lang="zh-CN" altLang="en-US" dirty="0"/>
              <a:t>：酒店预订管理系统</a:t>
            </a:r>
            <a:endParaRPr lang="en-US" altLang="zh-CN" dirty="0"/>
          </a:p>
          <a:p>
            <a:pPr lvl="1"/>
            <a:r>
              <a:rPr lang="zh-CN" altLang="en-US" dirty="0"/>
              <a:t>对酒店预订进行简单模拟。</a:t>
            </a:r>
            <a:endParaRPr lang="en-US" altLang="zh-CN" dirty="0"/>
          </a:p>
          <a:p>
            <a:pPr lvl="1"/>
            <a:r>
              <a:rPr lang="zh-CN" altLang="en-US" dirty="0"/>
              <a:t>客房信息维护，包括客房价格修改，</a:t>
            </a:r>
            <a:r>
              <a:rPr lang="zh-CN" altLang="en-US" dirty="0">
                <a:solidFill>
                  <a:srgbClr val="FF0000"/>
                </a:solidFill>
              </a:rPr>
              <a:t>注意：客房可能增减、客房的价格也会随时发生变动。</a:t>
            </a:r>
          </a:p>
          <a:p>
            <a:pPr lvl="1"/>
            <a:r>
              <a:rPr lang="zh-CN" altLang="en-US" dirty="0"/>
              <a:t>客人预订及入住信息管理。</a:t>
            </a:r>
            <a:endParaRPr lang="en-US" altLang="zh-CN" dirty="0"/>
          </a:p>
          <a:p>
            <a:pPr lvl="1"/>
            <a:r>
              <a:rPr lang="zh-CN" altLang="en-US" dirty="0"/>
              <a:t>各种查询（例如查询某客房某时间段是否空）、排序、统计（例如统计某客人在酒店入住总天数等）、</a:t>
            </a:r>
            <a:r>
              <a:rPr lang="zh-CN" altLang="en-US" sz="2800" dirty="0"/>
              <a:t>系统维护、帮助、退出等</a:t>
            </a:r>
            <a:r>
              <a:rPr lang="zh-CN" altLang="en-US" dirty="0"/>
              <a:t>。</a:t>
            </a:r>
            <a:endParaRPr lang="en-US" altLang="zh-CN" dirty="0"/>
          </a:p>
          <a:p>
            <a:pPr lvl="1"/>
            <a:r>
              <a:rPr lang="zh-CN" altLang="en-US" dirty="0"/>
              <a:t>可增加其他有用的功能。</a:t>
            </a:r>
          </a:p>
        </p:txBody>
      </p:sp>
    </p:spTree>
    <p:extLst>
      <p:ext uri="{BB962C8B-B14F-4D97-AF65-F5344CB8AC3E}">
        <p14:creationId xmlns:p14="http://schemas.microsoft.com/office/powerpoint/2010/main" val="278944093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p:txBody>
          <a:bodyPr>
            <a:normAutofit lnSpcReduction="10000"/>
          </a:bodyPr>
          <a:lstStyle/>
          <a:p>
            <a:r>
              <a:rPr lang="zh-CN" altLang="en-US" dirty="0"/>
              <a:t>题目</a:t>
            </a:r>
            <a:r>
              <a:rPr lang="en-US" altLang="zh-CN" dirty="0"/>
              <a:t>12</a:t>
            </a:r>
            <a:r>
              <a:rPr lang="zh-CN" altLang="en-US" dirty="0"/>
              <a:t>：租房管理系统</a:t>
            </a:r>
            <a:endParaRPr lang="en-US" altLang="zh-CN" dirty="0"/>
          </a:p>
          <a:p>
            <a:pPr lvl="1"/>
            <a:r>
              <a:rPr lang="zh-CN" altLang="en-US" dirty="0"/>
              <a:t>对通过中介租房进行模拟。</a:t>
            </a:r>
            <a:endParaRPr lang="en-US" altLang="zh-CN" dirty="0"/>
          </a:p>
          <a:p>
            <a:pPr lvl="1"/>
            <a:r>
              <a:rPr lang="zh-CN" altLang="en-US" dirty="0"/>
              <a:t>房源信息管理，</a:t>
            </a:r>
            <a:r>
              <a:rPr lang="zh-CN" altLang="en-US" dirty="0">
                <a:solidFill>
                  <a:srgbClr val="FF0000"/>
                </a:solidFill>
              </a:rPr>
              <a:t>注意：房源可能增减、房源的价格也会随时发生变动。</a:t>
            </a:r>
          </a:p>
          <a:p>
            <a:pPr lvl="1"/>
            <a:r>
              <a:rPr lang="zh-CN" altLang="en-US" dirty="0"/>
              <a:t>租户及租户入住信息管理。</a:t>
            </a:r>
            <a:endParaRPr lang="en-US" altLang="zh-CN" dirty="0"/>
          </a:p>
          <a:p>
            <a:pPr lvl="1"/>
            <a:r>
              <a:rPr lang="zh-CN" altLang="en-US" dirty="0"/>
              <a:t>各种查询（例如查询某房源某时间段是否空）、排序、统计（例如统计某租户总的租房情况等）、</a:t>
            </a:r>
            <a:r>
              <a:rPr lang="zh-CN" altLang="en-US" sz="2800" dirty="0"/>
              <a:t>系统维护、帮助、退出等</a:t>
            </a:r>
            <a:r>
              <a:rPr lang="zh-CN" altLang="en-US" dirty="0"/>
              <a:t>。</a:t>
            </a:r>
            <a:endParaRPr lang="en-US" altLang="zh-CN" dirty="0"/>
          </a:p>
          <a:p>
            <a:pPr lvl="1"/>
            <a:r>
              <a:rPr lang="zh-CN" altLang="en-US" dirty="0"/>
              <a:t>可增加其他有用的功能。</a:t>
            </a:r>
          </a:p>
        </p:txBody>
      </p:sp>
    </p:spTree>
    <p:extLst>
      <p:ext uri="{BB962C8B-B14F-4D97-AF65-F5344CB8AC3E}">
        <p14:creationId xmlns:p14="http://schemas.microsoft.com/office/powerpoint/2010/main" val="265551141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p:txBody>
          <a:bodyPr>
            <a:normAutofit fontScale="85000" lnSpcReduction="20000"/>
          </a:bodyPr>
          <a:lstStyle/>
          <a:p>
            <a:r>
              <a:rPr lang="zh-CN" altLang="en-US" dirty="0"/>
              <a:t>题目</a:t>
            </a:r>
            <a:r>
              <a:rPr lang="en-US" altLang="zh-CN" dirty="0"/>
              <a:t>13</a:t>
            </a:r>
            <a:r>
              <a:rPr lang="zh-CN" altLang="en-US" dirty="0"/>
              <a:t>：旅游管理系统</a:t>
            </a:r>
            <a:endParaRPr lang="en-US" altLang="zh-CN" dirty="0"/>
          </a:p>
          <a:p>
            <a:pPr lvl="1"/>
            <a:r>
              <a:rPr lang="zh-CN" altLang="en-US" dirty="0"/>
              <a:t>对旅游管理进行简单模拟。</a:t>
            </a:r>
            <a:endParaRPr lang="en-US" altLang="zh-CN" dirty="0"/>
          </a:p>
          <a:p>
            <a:pPr lvl="1"/>
            <a:r>
              <a:rPr lang="zh-CN" altLang="en-US" dirty="0"/>
              <a:t>旅游线路管理：包括线路名称、线路简介、旅游日期、人数、价格。</a:t>
            </a:r>
            <a:r>
              <a:rPr lang="zh-CN" altLang="en-US" dirty="0">
                <a:solidFill>
                  <a:srgbClr val="FF0000"/>
                </a:solidFill>
              </a:rPr>
              <a:t>注意：同一线路不同日期价格可能不同</a:t>
            </a:r>
          </a:p>
          <a:p>
            <a:pPr lvl="1"/>
            <a:r>
              <a:rPr lang="zh-CN" altLang="en-US" dirty="0"/>
              <a:t>游客信息管理：包括游客姓名、性别、年龄、联系方式等信息。</a:t>
            </a:r>
            <a:endParaRPr lang="en-US" altLang="zh-CN" dirty="0"/>
          </a:p>
          <a:p>
            <a:pPr lvl="1"/>
            <a:r>
              <a:rPr lang="zh-CN" altLang="en-US" dirty="0"/>
              <a:t>游客参加旅游线路管理：游客可以选择参加某个旅游线路。</a:t>
            </a:r>
            <a:endParaRPr lang="en-US" altLang="zh-CN" dirty="0"/>
          </a:p>
          <a:p>
            <a:pPr lvl="1"/>
            <a:r>
              <a:rPr lang="zh-CN" altLang="en-US" dirty="0"/>
              <a:t>各种查询（如查询某线路尚余名额）、排序、统计（例如统计某游客总花费等）、系</a:t>
            </a:r>
            <a:r>
              <a:rPr lang="zh-CN" altLang="en-US" sz="2800" dirty="0"/>
              <a:t>统维护、帮助、退出等</a:t>
            </a:r>
            <a:r>
              <a:rPr lang="zh-CN" altLang="en-US" dirty="0"/>
              <a:t>功能。</a:t>
            </a:r>
            <a:endParaRPr lang="en-US" altLang="zh-CN" dirty="0"/>
          </a:p>
          <a:p>
            <a:pPr lvl="1"/>
            <a:r>
              <a:rPr lang="zh-CN" altLang="en-US" dirty="0"/>
              <a:t>可增加其他有用的功能。</a:t>
            </a:r>
          </a:p>
        </p:txBody>
      </p:sp>
    </p:spTree>
    <p:extLst>
      <p:ext uri="{BB962C8B-B14F-4D97-AF65-F5344CB8AC3E}">
        <p14:creationId xmlns:p14="http://schemas.microsoft.com/office/powerpoint/2010/main" val="140392277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p:txBody>
          <a:bodyPr>
            <a:normAutofit fontScale="85000" lnSpcReduction="20000"/>
          </a:bodyPr>
          <a:lstStyle/>
          <a:p>
            <a:r>
              <a:rPr lang="zh-CN" altLang="en-US" dirty="0"/>
              <a:t>题目</a:t>
            </a:r>
            <a:r>
              <a:rPr lang="en-US" altLang="zh-CN" dirty="0"/>
              <a:t>14</a:t>
            </a:r>
            <a:r>
              <a:rPr lang="zh-CN" altLang="en-US" dirty="0"/>
              <a:t>：运动场馆预订管理系统</a:t>
            </a:r>
            <a:endParaRPr lang="en-US" altLang="zh-CN" dirty="0"/>
          </a:p>
          <a:p>
            <a:pPr lvl="1"/>
            <a:r>
              <a:rPr lang="zh-CN" altLang="en-US" dirty="0"/>
              <a:t>对旅游管理进行简单模拟。</a:t>
            </a:r>
            <a:endParaRPr lang="en-US" altLang="zh-CN" dirty="0"/>
          </a:p>
          <a:p>
            <a:pPr lvl="1"/>
            <a:r>
              <a:rPr lang="zh-CN" altLang="en-US" dirty="0"/>
              <a:t>运动场地管理：包括场地名称（如羽毛球场</a:t>
            </a:r>
            <a:r>
              <a:rPr lang="en-US" altLang="zh-CN" dirty="0"/>
              <a:t>A</a:t>
            </a:r>
            <a:r>
              <a:rPr lang="zh-CN" altLang="en-US" dirty="0"/>
              <a:t>、乒乓球场</a:t>
            </a:r>
            <a:r>
              <a:rPr lang="en-US" altLang="zh-CN" dirty="0"/>
              <a:t>B</a:t>
            </a:r>
            <a:r>
              <a:rPr lang="zh-CN" altLang="en-US" dirty="0"/>
              <a:t>等）、开放时间、计费时长、价格。</a:t>
            </a:r>
            <a:r>
              <a:rPr lang="zh-CN" altLang="en-US" dirty="0">
                <a:solidFill>
                  <a:srgbClr val="FF0000"/>
                </a:solidFill>
              </a:rPr>
              <a:t>注意：场地可能增减、同一场地的租金在不同时间段可能不同。</a:t>
            </a:r>
          </a:p>
          <a:p>
            <a:pPr lvl="1"/>
            <a:r>
              <a:rPr lang="zh-CN" altLang="en-US" dirty="0"/>
              <a:t>用户信息管理：包括用户姓名、联系方式等信息。</a:t>
            </a:r>
            <a:endParaRPr lang="en-US" altLang="zh-CN" dirty="0"/>
          </a:p>
          <a:p>
            <a:pPr lvl="1"/>
            <a:r>
              <a:rPr lang="zh-CN" altLang="en-US" dirty="0"/>
              <a:t>场地租用管理：用户可以租用某段时间的一块或多块运动场地。</a:t>
            </a:r>
            <a:endParaRPr lang="en-US" altLang="zh-CN" dirty="0"/>
          </a:p>
          <a:p>
            <a:pPr lvl="1"/>
            <a:r>
              <a:rPr lang="zh-CN" altLang="en-US" dirty="0"/>
              <a:t>各种查询（如某块场地某个时间段是否空余等）排序、统计（如统计某场地某段时间内出租的时间）、系</a:t>
            </a:r>
            <a:r>
              <a:rPr lang="zh-CN" altLang="en-US" sz="2800" dirty="0"/>
              <a:t>统维护、帮助、退出等</a:t>
            </a:r>
            <a:r>
              <a:rPr lang="zh-CN" altLang="en-US" dirty="0"/>
              <a:t>功能。</a:t>
            </a:r>
            <a:endParaRPr lang="en-US" altLang="zh-CN" dirty="0"/>
          </a:p>
          <a:p>
            <a:pPr lvl="1"/>
            <a:r>
              <a:rPr lang="zh-CN" altLang="en-US" dirty="0"/>
              <a:t>可增加其他有用的功能。</a:t>
            </a:r>
          </a:p>
        </p:txBody>
      </p:sp>
    </p:spTree>
    <p:extLst>
      <p:ext uri="{BB962C8B-B14F-4D97-AF65-F5344CB8AC3E}">
        <p14:creationId xmlns:p14="http://schemas.microsoft.com/office/powerpoint/2010/main" val="146276506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251520" y="980728"/>
            <a:ext cx="8579296" cy="5472608"/>
          </a:xfrm>
        </p:spPr>
        <p:txBody>
          <a:bodyPr>
            <a:normAutofit fontScale="85000" lnSpcReduction="20000"/>
          </a:bodyPr>
          <a:lstStyle/>
          <a:p>
            <a:pPr>
              <a:lnSpc>
                <a:spcPct val="120000"/>
              </a:lnSpc>
            </a:pPr>
            <a:r>
              <a:rPr lang="zh-CN" altLang="en-US" dirty="0"/>
              <a:t>题目</a:t>
            </a:r>
            <a:r>
              <a:rPr lang="en-US" altLang="zh-CN" dirty="0"/>
              <a:t>15</a:t>
            </a:r>
            <a:r>
              <a:rPr lang="zh-CN" altLang="en-US" dirty="0"/>
              <a:t>：飞机航班预订管理系统</a:t>
            </a:r>
            <a:endParaRPr lang="en-US" altLang="zh-CN" dirty="0"/>
          </a:p>
          <a:p>
            <a:pPr lvl="1">
              <a:lnSpc>
                <a:spcPct val="120000"/>
              </a:lnSpc>
            </a:pPr>
            <a:r>
              <a:rPr lang="zh-CN" altLang="en-US" dirty="0"/>
              <a:t>对航班预订进行简单模拟。</a:t>
            </a:r>
            <a:endParaRPr lang="en-US" altLang="zh-CN" dirty="0"/>
          </a:p>
          <a:p>
            <a:pPr lvl="1">
              <a:lnSpc>
                <a:spcPct val="120000"/>
              </a:lnSpc>
            </a:pPr>
            <a:r>
              <a:rPr lang="zh-CN" altLang="en-US" dirty="0"/>
              <a:t>飞机航班管理：包括飞机航班编号、起飞地、目的地、起飞时间、到达时间、人数、价格等（可以假设每个航班每天都执行飞行）。</a:t>
            </a:r>
            <a:r>
              <a:rPr lang="zh-CN" altLang="en-US" dirty="0">
                <a:solidFill>
                  <a:srgbClr val="FF0000"/>
                </a:solidFill>
              </a:rPr>
              <a:t>注意：同一航班同一日期的价格也可能随时发生变化</a:t>
            </a:r>
          </a:p>
          <a:p>
            <a:pPr lvl="1">
              <a:lnSpc>
                <a:spcPct val="120000"/>
              </a:lnSpc>
            </a:pPr>
            <a:r>
              <a:rPr lang="zh-CN" altLang="en-US" dirty="0"/>
              <a:t>旅客信息管理：包括旅客姓名、身份证号码、联系方式等信息。</a:t>
            </a:r>
            <a:endParaRPr lang="en-US" altLang="zh-CN" dirty="0"/>
          </a:p>
          <a:p>
            <a:pPr lvl="1">
              <a:lnSpc>
                <a:spcPct val="120000"/>
              </a:lnSpc>
            </a:pPr>
            <a:r>
              <a:rPr lang="zh-CN" altLang="en-US" dirty="0"/>
              <a:t>航班预订管理：旅客可以预订某天某个航班的一张或多张机票。</a:t>
            </a:r>
            <a:endParaRPr lang="en-US" altLang="zh-CN" dirty="0"/>
          </a:p>
          <a:p>
            <a:pPr lvl="1">
              <a:lnSpc>
                <a:spcPct val="120000"/>
              </a:lnSpc>
            </a:pPr>
            <a:r>
              <a:rPr lang="zh-CN" altLang="en-US" dirty="0"/>
              <a:t>各种查询（如某天某个航班是否有空余座位等）、排序、统计（如统计某旅客乘坐飞机的次数）、系</a:t>
            </a:r>
            <a:r>
              <a:rPr lang="zh-CN" altLang="en-US" sz="2800" dirty="0"/>
              <a:t>统维护、帮助、退出等</a:t>
            </a:r>
            <a:r>
              <a:rPr lang="zh-CN" altLang="en-US" dirty="0"/>
              <a:t>。</a:t>
            </a:r>
            <a:endParaRPr lang="en-US" altLang="zh-CN" dirty="0"/>
          </a:p>
          <a:p>
            <a:pPr lvl="1">
              <a:lnSpc>
                <a:spcPct val="120000"/>
              </a:lnSpc>
            </a:pPr>
            <a:r>
              <a:rPr lang="zh-CN" altLang="en-US" dirty="0"/>
              <a:t>可增加其他有用的功能。</a:t>
            </a:r>
          </a:p>
        </p:txBody>
      </p:sp>
    </p:spTree>
    <p:extLst>
      <p:ext uri="{BB962C8B-B14F-4D97-AF65-F5344CB8AC3E}">
        <p14:creationId xmlns:p14="http://schemas.microsoft.com/office/powerpoint/2010/main" val="318925057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rot="5400000" flipH="1">
            <a:off x="-2014220" y="2149475"/>
            <a:ext cx="4032250" cy="39274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7411" name="AutoShape 3"/>
          <p:cNvSpPr>
            <a:spLocks noChangeArrowheads="1"/>
          </p:cNvSpPr>
          <p:nvPr/>
        </p:nvSpPr>
        <p:spPr bwMode="auto">
          <a:xfrm rot="5400000">
            <a:off x="-2421890" y="1656715"/>
            <a:ext cx="4824730" cy="4768850"/>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7412" name="AutoShape 4"/>
          <p:cNvSpPr>
            <a:spLocks noChangeArrowheads="1"/>
          </p:cNvSpPr>
          <p:nvPr/>
        </p:nvSpPr>
        <p:spPr bwMode="auto">
          <a:xfrm>
            <a:off x="3672656" y="3788817"/>
            <a:ext cx="4356100" cy="577850"/>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项目开发说明</a:t>
            </a:r>
          </a:p>
        </p:txBody>
      </p:sp>
      <p:sp>
        <p:nvSpPr>
          <p:cNvPr id="17413" name="AutoShape 5"/>
          <p:cNvSpPr>
            <a:spLocks noChangeArrowheads="1"/>
          </p:cNvSpPr>
          <p:nvPr/>
        </p:nvSpPr>
        <p:spPr bwMode="auto">
          <a:xfrm>
            <a:off x="3636461" y="2638197"/>
            <a:ext cx="3384550" cy="575945"/>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选题 </a:t>
            </a:r>
          </a:p>
        </p:txBody>
      </p:sp>
      <p:sp>
        <p:nvSpPr>
          <p:cNvPr id="17414" name="AutoShape 6"/>
          <p:cNvSpPr>
            <a:spLocks noChangeArrowheads="1"/>
          </p:cNvSpPr>
          <p:nvPr/>
        </p:nvSpPr>
        <p:spPr bwMode="auto">
          <a:xfrm>
            <a:off x="3277686" y="1590447"/>
            <a:ext cx="3311525" cy="625475"/>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注意事项 </a:t>
            </a:r>
          </a:p>
        </p:txBody>
      </p:sp>
      <p:grpSp>
        <p:nvGrpSpPr>
          <p:cNvPr id="17415" name="Group 7"/>
          <p:cNvGrpSpPr>
            <a:grpSpLocks/>
          </p:cNvGrpSpPr>
          <p:nvPr/>
        </p:nvGrpSpPr>
        <p:grpSpPr bwMode="auto">
          <a:xfrm>
            <a:off x="2478856" y="1556792"/>
            <a:ext cx="581025" cy="614680"/>
            <a:chOff x="1470025" y="2060575"/>
            <a:chExt cx="581025" cy="614680"/>
          </a:xfrm>
        </p:grpSpPr>
        <p:sp>
          <p:nvSpPr>
            <p:cNvPr id="21535" name="Oval 8"/>
            <p:cNvSpPr>
              <a:spLocks noChangeArrowheads="1"/>
            </p:cNvSpPr>
            <p:nvPr/>
          </p:nvSpPr>
          <p:spPr bwMode="auto">
            <a:xfrm>
              <a:off x="1470025" y="2060575"/>
              <a:ext cx="581025" cy="614680"/>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36" name="Oval 9"/>
            <p:cNvSpPr>
              <a:spLocks noChangeArrowheads="1"/>
            </p:cNvSpPr>
            <p:nvPr/>
          </p:nvSpPr>
          <p:spPr bwMode="auto">
            <a:xfrm>
              <a:off x="1503045" y="2095500"/>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18" name="Oval 10"/>
            <p:cNvSpPr>
              <a:spLocks noChangeArrowheads="1"/>
            </p:cNvSpPr>
            <p:nvPr/>
          </p:nvSpPr>
          <p:spPr bwMode="auto">
            <a:xfrm>
              <a:off x="1533525" y="2127250"/>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38" name="Oval 11"/>
            <p:cNvSpPr>
              <a:spLocks noChangeArrowheads="1"/>
            </p:cNvSpPr>
            <p:nvPr/>
          </p:nvSpPr>
          <p:spPr bwMode="auto">
            <a:xfrm>
              <a:off x="1533525" y="2127250"/>
              <a:ext cx="611505" cy="480695"/>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20" name="Oval 12"/>
            <p:cNvSpPr>
              <a:spLocks noChangeArrowheads="1"/>
            </p:cNvSpPr>
            <p:nvPr/>
          </p:nvSpPr>
          <p:spPr bwMode="auto">
            <a:xfrm>
              <a:off x="1563370" y="2159000"/>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40" name="Oval 13"/>
            <p:cNvSpPr>
              <a:spLocks noChangeArrowheads="1"/>
            </p:cNvSpPr>
            <p:nvPr/>
          </p:nvSpPr>
          <p:spPr bwMode="auto">
            <a:xfrm>
              <a:off x="1563370" y="2159000"/>
              <a:ext cx="394335" cy="417830"/>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22" name="Group 14"/>
          <p:cNvGrpSpPr>
            <a:grpSpLocks/>
          </p:cNvGrpSpPr>
          <p:nvPr/>
        </p:nvGrpSpPr>
        <p:grpSpPr bwMode="auto">
          <a:xfrm>
            <a:off x="2988761" y="3750717"/>
            <a:ext cx="581025" cy="614680"/>
            <a:chOff x="1979930" y="4254500"/>
            <a:chExt cx="581025" cy="614680"/>
          </a:xfrm>
        </p:grpSpPr>
        <p:sp>
          <p:nvSpPr>
            <p:cNvPr id="21529" name="Oval 15"/>
            <p:cNvSpPr>
              <a:spLocks noChangeArrowheads="1"/>
            </p:cNvSpPr>
            <p:nvPr/>
          </p:nvSpPr>
          <p:spPr bwMode="auto">
            <a:xfrm>
              <a:off x="1979930" y="4254500"/>
              <a:ext cx="581025" cy="614680"/>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30" name="Oval 16"/>
            <p:cNvSpPr>
              <a:spLocks noChangeArrowheads="1"/>
            </p:cNvSpPr>
            <p:nvPr/>
          </p:nvSpPr>
          <p:spPr bwMode="auto">
            <a:xfrm>
              <a:off x="2012950" y="4289425"/>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25" name="Oval 17"/>
            <p:cNvSpPr>
              <a:spLocks noChangeArrowheads="1"/>
            </p:cNvSpPr>
            <p:nvPr/>
          </p:nvSpPr>
          <p:spPr bwMode="auto">
            <a:xfrm>
              <a:off x="2043430" y="4321175"/>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32" name="Oval 18"/>
            <p:cNvSpPr>
              <a:spLocks noChangeArrowheads="1"/>
            </p:cNvSpPr>
            <p:nvPr/>
          </p:nvSpPr>
          <p:spPr bwMode="auto">
            <a:xfrm>
              <a:off x="2042795" y="4321175"/>
              <a:ext cx="611505" cy="480695"/>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27" name="Oval 19"/>
            <p:cNvSpPr>
              <a:spLocks noChangeArrowheads="1"/>
            </p:cNvSpPr>
            <p:nvPr/>
          </p:nvSpPr>
          <p:spPr bwMode="auto">
            <a:xfrm>
              <a:off x="2073275" y="4352925"/>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34" name="Oval 20"/>
            <p:cNvSpPr>
              <a:spLocks noChangeArrowheads="1"/>
            </p:cNvSpPr>
            <p:nvPr/>
          </p:nvSpPr>
          <p:spPr bwMode="auto">
            <a:xfrm>
              <a:off x="2072640" y="4352925"/>
              <a:ext cx="394335" cy="417830"/>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29" name="Group 21"/>
          <p:cNvGrpSpPr>
            <a:grpSpLocks/>
          </p:cNvGrpSpPr>
          <p:nvPr/>
        </p:nvGrpSpPr>
        <p:grpSpPr bwMode="auto">
          <a:xfrm>
            <a:off x="2412181" y="4870222"/>
            <a:ext cx="581025" cy="614045"/>
            <a:chOff x="1403350" y="5374005"/>
            <a:chExt cx="581025" cy="614045"/>
          </a:xfrm>
        </p:grpSpPr>
        <p:sp>
          <p:nvSpPr>
            <p:cNvPr id="21523" name="Oval 22"/>
            <p:cNvSpPr>
              <a:spLocks noChangeArrowheads="1"/>
            </p:cNvSpPr>
            <p:nvPr/>
          </p:nvSpPr>
          <p:spPr bwMode="auto">
            <a:xfrm>
              <a:off x="1403350" y="5374005"/>
              <a:ext cx="581025" cy="61404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24" name="Oval 23"/>
            <p:cNvSpPr>
              <a:spLocks noChangeArrowheads="1"/>
            </p:cNvSpPr>
            <p:nvPr/>
          </p:nvSpPr>
          <p:spPr bwMode="auto">
            <a:xfrm>
              <a:off x="1436370" y="5408295"/>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32" name="Oval 24"/>
            <p:cNvSpPr>
              <a:spLocks noChangeArrowheads="1"/>
            </p:cNvSpPr>
            <p:nvPr/>
          </p:nvSpPr>
          <p:spPr bwMode="auto">
            <a:xfrm>
              <a:off x="1466850" y="5440045"/>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26" name="Oval 25"/>
            <p:cNvSpPr>
              <a:spLocks noChangeArrowheads="1"/>
            </p:cNvSpPr>
            <p:nvPr/>
          </p:nvSpPr>
          <p:spPr bwMode="auto">
            <a:xfrm>
              <a:off x="1466850" y="5440680"/>
              <a:ext cx="611505" cy="480695"/>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34" name="Oval 26"/>
            <p:cNvSpPr>
              <a:spLocks noChangeArrowheads="1"/>
            </p:cNvSpPr>
            <p:nvPr/>
          </p:nvSpPr>
          <p:spPr bwMode="auto">
            <a:xfrm>
              <a:off x="1496695" y="5472430"/>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28" name="Oval 27"/>
            <p:cNvSpPr>
              <a:spLocks noChangeArrowheads="1"/>
            </p:cNvSpPr>
            <p:nvPr/>
          </p:nvSpPr>
          <p:spPr bwMode="auto">
            <a:xfrm>
              <a:off x="1496695" y="5472430"/>
              <a:ext cx="394335" cy="417830"/>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36" name="Group 28"/>
          <p:cNvGrpSpPr>
            <a:grpSpLocks/>
          </p:cNvGrpSpPr>
          <p:nvPr/>
        </p:nvGrpSpPr>
        <p:grpSpPr bwMode="auto">
          <a:xfrm>
            <a:off x="2988761" y="2638197"/>
            <a:ext cx="542925" cy="614045"/>
            <a:chOff x="1979930" y="3141980"/>
            <a:chExt cx="542925" cy="614045"/>
          </a:xfrm>
        </p:grpSpPr>
        <p:sp>
          <p:nvSpPr>
            <p:cNvPr id="21517" name="Oval 29"/>
            <p:cNvSpPr>
              <a:spLocks noChangeArrowheads="1"/>
            </p:cNvSpPr>
            <p:nvPr/>
          </p:nvSpPr>
          <p:spPr bwMode="auto">
            <a:xfrm>
              <a:off x="1979930" y="3141980"/>
              <a:ext cx="542925" cy="61404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18" name="Oval 30"/>
            <p:cNvSpPr>
              <a:spLocks noChangeArrowheads="1"/>
            </p:cNvSpPr>
            <p:nvPr/>
          </p:nvSpPr>
          <p:spPr bwMode="auto">
            <a:xfrm>
              <a:off x="2010410" y="3176270"/>
              <a:ext cx="480695"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39" name="Oval 31"/>
            <p:cNvSpPr>
              <a:spLocks noChangeArrowheads="1"/>
            </p:cNvSpPr>
            <p:nvPr/>
          </p:nvSpPr>
          <p:spPr bwMode="auto">
            <a:xfrm>
              <a:off x="2038350" y="3208020"/>
              <a:ext cx="607060"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20" name="Oval 32"/>
            <p:cNvSpPr>
              <a:spLocks noChangeArrowheads="1"/>
            </p:cNvSpPr>
            <p:nvPr/>
          </p:nvSpPr>
          <p:spPr bwMode="auto">
            <a:xfrm>
              <a:off x="2038985" y="3208655"/>
              <a:ext cx="607060" cy="480695"/>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41" name="Oval 33"/>
            <p:cNvSpPr>
              <a:spLocks noChangeArrowheads="1"/>
            </p:cNvSpPr>
            <p:nvPr/>
          </p:nvSpPr>
          <p:spPr bwMode="auto">
            <a:xfrm>
              <a:off x="2066925" y="3240405"/>
              <a:ext cx="3683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22" name="Oval 34"/>
            <p:cNvSpPr>
              <a:spLocks noChangeArrowheads="1"/>
            </p:cNvSpPr>
            <p:nvPr/>
          </p:nvSpPr>
          <p:spPr bwMode="auto">
            <a:xfrm>
              <a:off x="2066925" y="3240405"/>
              <a:ext cx="368300" cy="417830"/>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sp>
        <p:nvSpPr>
          <p:cNvPr id="17444" name="AutoShape 36"/>
          <p:cNvSpPr>
            <a:spLocks noChangeArrowheads="1"/>
          </p:cNvSpPr>
          <p:nvPr/>
        </p:nvSpPr>
        <p:spPr bwMode="auto">
          <a:xfrm>
            <a:off x="3277686" y="4941342"/>
            <a:ext cx="5398770" cy="577850"/>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实施过程 </a:t>
            </a:r>
          </a:p>
        </p:txBody>
      </p:sp>
      <p:sp>
        <p:nvSpPr>
          <p:cNvPr id="38" name="Rectangle 2">
            <a:extLst>
              <a:ext uri="{FF2B5EF4-FFF2-40B4-BE49-F238E27FC236}">
                <a16:creationId xmlns:a16="http://schemas.microsoft.com/office/drawing/2014/main" id="{AC13D96C-AE43-45B8-9CC7-FE2B8CF9D4AC}"/>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144715072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95605" y="1000849"/>
            <a:ext cx="2880995"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1.</a:t>
            </a:r>
            <a:r>
              <a:rPr lang="zh-CN" altLang="en-US" sz="2800" b="1"/>
              <a:t>注意事项</a:t>
            </a:r>
          </a:p>
        </p:txBody>
      </p:sp>
      <p:sp>
        <p:nvSpPr>
          <p:cNvPr id="18435" name="Text Box 3"/>
          <p:cNvSpPr txBox="1">
            <a:spLocks noChangeArrowheads="1"/>
          </p:cNvSpPr>
          <p:nvPr/>
        </p:nvSpPr>
        <p:spPr bwMode="auto">
          <a:xfrm>
            <a:off x="1116330" y="2009229"/>
            <a:ext cx="2663825" cy="6489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800" b="1"/>
              <a:t>必修实践课</a:t>
            </a:r>
          </a:p>
        </p:txBody>
      </p:sp>
      <p:sp>
        <p:nvSpPr>
          <p:cNvPr id="18436" name="Text Box 4"/>
          <p:cNvSpPr txBox="1">
            <a:spLocks noChangeArrowheads="1"/>
          </p:cNvSpPr>
          <p:nvPr/>
        </p:nvSpPr>
        <p:spPr bwMode="auto">
          <a:xfrm>
            <a:off x="3780155" y="2009229"/>
            <a:ext cx="2879725" cy="6489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32</a:t>
            </a:r>
            <a:r>
              <a:rPr lang="zh-CN" altLang="en-US" sz="2800" b="1"/>
              <a:t>学时</a:t>
            </a:r>
          </a:p>
        </p:txBody>
      </p:sp>
      <p:sp>
        <p:nvSpPr>
          <p:cNvPr id="18437" name="Text Box 5"/>
          <p:cNvSpPr txBox="1">
            <a:spLocks noChangeArrowheads="1"/>
          </p:cNvSpPr>
          <p:nvPr/>
        </p:nvSpPr>
        <p:spPr bwMode="auto">
          <a:xfrm>
            <a:off x="1116330" y="3016974"/>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1</a:t>
            </a:r>
            <a:r>
              <a:rPr lang="zh-CN" altLang="en-US" sz="2800" b="1"/>
              <a:t>）珍惜机会，多掌握处理问题途径与方法</a:t>
            </a:r>
          </a:p>
        </p:txBody>
      </p:sp>
      <p:sp>
        <p:nvSpPr>
          <p:cNvPr id="18438" name="Text Box 6"/>
          <p:cNvSpPr txBox="1">
            <a:spLocks noChangeArrowheads="1"/>
          </p:cNvSpPr>
          <p:nvPr/>
        </p:nvSpPr>
        <p:spPr bwMode="auto">
          <a:xfrm>
            <a:off x="1116330" y="3809454"/>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2</a:t>
            </a:r>
            <a:r>
              <a:rPr lang="zh-CN" altLang="en-US" sz="2800" b="1"/>
              <a:t>）遇到问题，查资料，独立分析解决</a:t>
            </a:r>
          </a:p>
        </p:txBody>
      </p:sp>
      <p:sp>
        <p:nvSpPr>
          <p:cNvPr id="18439" name="Text Box 7"/>
          <p:cNvSpPr txBox="1">
            <a:spLocks noChangeArrowheads="1"/>
          </p:cNvSpPr>
          <p:nvPr/>
        </p:nvSpPr>
        <p:spPr bwMode="auto">
          <a:xfrm>
            <a:off x="1116330" y="4601299"/>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3</a:t>
            </a:r>
            <a:r>
              <a:rPr lang="zh-CN" altLang="en-US" sz="2800" b="1"/>
              <a:t>）按时保质保量完成任务</a:t>
            </a:r>
          </a:p>
        </p:txBody>
      </p:sp>
      <p:sp>
        <p:nvSpPr>
          <p:cNvPr id="18440" name="Text Box 8"/>
          <p:cNvSpPr txBox="1">
            <a:spLocks noChangeArrowheads="1"/>
          </p:cNvSpPr>
          <p:nvPr/>
        </p:nvSpPr>
        <p:spPr bwMode="auto">
          <a:xfrm>
            <a:off x="1116330" y="5393779"/>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4</a:t>
            </a:r>
            <a:r>
              <a:rPr lang="zh-CN" altLang="en-US" sz="2800" b="1"/>
              <a:t>）团结互助</a:t>
            </a:r>
          </a:p>
        </p:txBody>
      </p:sp>
      <p:sp>
        <p:nvSpPr>
          <p:cNvPr id="10" name="Rectangle 2">
            <a:extLst>
              <a:ext uri="{FF2B5EF4-FFF2-40B4-BE49-F238E27FC236}">
                <a16:creationId xmlns:a16="http://schemas.microsoft.com/office/drawing/2014/main" id="{F623D7F1-3090-4BE8-B355-7B75E39EBBF2}"/>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88850764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55650" y="1146175"/>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2.</a:t>
            </a:r>
            <a:r>
              <a:rPr lang="zh-CN" altLang="en-US" sz="2800" b="1"/>
              <a:t>选择课题</a:t>
            </a:r>
          </a:p>
        </p:txBody>
      </p:sp>
      <p:sp>
        <p:nvSpPr>
          <p:cNvPr id="19459" name="Text Box 3"/>
          <p:cNvSpPr txBox="1">
            <a:spLocks noChangeArrowheads="1"/>
          </p:cNvSpPr>
          <p:nvPr/>
        </p:nvSpPr>
        <p:spPr bwMode="auto">
          <a:xfrm>
            <a:off x="1764030" y="2492375"/>
            <a:ext cx="51130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1</a:t>
            </a:r>
            <a:r>
              <a:rPr lang="zh-CN" altLang="en-US" sz="2800" b="1"/>
              <a:t>）教师规定题目</a:t>
            </a:r>
          </a:p>
        </p:txBody>
      </p:sp>
      <p:sp>
        <p:nvSpPr>
          <p:cNvPr id="19460" name="Text Box 4"/>
          <p:cNvSpPr txBox="1">
            <a:spLocks noChangeArrowheads="1"/>
          </p:cNvSpPr>
          <p:nvPr/>
        </p:nvSpPr>
        <p:spPr bwMode="auto">
          <a:xfrm>
            <a:off x="1764030" y="3573780"/>
            <a:ext cx="5113020" cy="62674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2</a:t>
            </a:r>
            <a:r>
              <a:rPr lang="zh-CN" altLang="en-US" sz="2800" b="1"/>
              <a:t>）自拟题目</a:t>
            </a:r>
          </a:p>
        </p:txBody>
      </p:sp>
      <p:sp>
        <p:nvSpPr>
          <p:cNvPr id="6" name="Rectangle 2">
            <a:extLst>
              <a:ext uri="{FF2B5EF4-FFF2-40B4-BE49-F238E27FC236}">
                <a16:creationId xmlns:a16="http://schemas.microsoft.com/office/drawing/2014/main" id="{71499B07-0E9C-4BFB-954A-E01BE6258840}"/>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183291380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课程要求</a:t>
            </a:r>
          </a:p>
        </p:txBody>
      </p:sp>
      <p:sp>
        <p:nvSpPr>
          <p:cNvPr id="5122" name="Rectangle 2"/>
          <p:cNvSpPr>
            <a:spLocks noGrp="1" noRot="1" noChangeArrowheads="1"/>
          </p:cNvSpPr>
          <p:nvPr>
            <p:ph type="body" idx="1"/>
          </p:nvPr>
        </p:nvSpPr>
        <p:spPr/>
        <p:txBody>
          <a:bodyPr>
            <a:normAutofit fontScale="85000" lnSpcReduction="10000"/>
          </a:bodyPr>
          <a:lstStyle/>
          <a:p>
            <a:r>
              <a:rPr lang="zh-CN" altLang="en-US" dirty="0"/>
              <a:t>自由组队，每组不超过</a:t>
            </a:r>
            <a:r>
              <a:rPr lang="en-US" altLang="zh-CN" dirty="0"/>
              <a:t>3</a:t>
            </a:r>
            <a:r>
              <a:rPr lang="zh-CN" altLang="en-US" dirty="0"/>
              <a:t>人，</a:t>
            </a:r>
            <a:r>
              <a:rPr lang="en-US" altLang="zh-CN" dirty="0"/>
              <a:t>1</a:t>
            </a:r>
            <a:r>
              <a:rPr lang="zh-CN" altLang="en-US" dirty="0"/>
              <a:t>人担任组长。</a:t>
            </a:r>
          </a:p>
          <a:p>
            <a:r>
              <a:rPr lang="zh-CN" altLang="en-US" dirty="0"/>
              <a:t>每组选择一个题目，</a:t>
            </a:r>
            <a:r>
              <a:rPr lang="zh-CN" altLang="en-US" dirty="0">
                <a:solidFill>
                  <a:srgbClr val="FF0000"/>
                </a:solidFill>
              </a:rPr>
              <a:t>每班各组间题目不能重复。</a:t>
            </a:r>
            <a:endParaRPr lang="en-US" altLang="zh-CN" dirty="0">
              <a:solidFill>
                <a:srgbClr val="FF0000"/>
              </a:solidFill>
            </a:endParaRPr>
          </a:p>
          <a:p>
            <a:r>
              <a:rPr lang="zh-CN" altLang="en-US" dirty="0"/>
              <a:t>组长带领成员共同完成程序设计和开发任务，要求每人都应独立设计和开发若干个模块，每人编写的有效源代码应在</a:t>
            </a:r>
            <a:r>
              <a:rPr lang="en-US" altLang="zh-CN" dirty="0"/>
              <a:t>200</a:t>
            </a:r>
            <a:r>
              <a:rPr lang="zh-CN" altLang="en-US" dirty="0"/>
              <a:t>行以上。同时读懂其他组员完成的内容。</a:t>
            </a:r>
          </a:p>
          <a:p>
            <a:r>
              <a:rPr lang="zh-CN" altLang="en-US" dirty="0"/>
              <a:t>进一步掌握</a:t>
            </a:r>
            <a:r>
              <a:rPr lang="en-US" altLang="zh-CN" dirty="0"/>
              <a:t>C</a:t>
            </a:r>
            <a:r>
              <a:rPr lang="zh-CN" altLang="en-US" dirty="0"/>
              <a:t>语言的数据类型、基本结构、结构体、文件、链表、结构化、模块化设计等知识点。</a:t>
            </a:r>
          </a:p>
          <a:p>
            <a:r>
              <a:rPr lang="zh-CN" altLang="en-US" dirty="0"/>
              <a:t>从书上或网上查阅相关资料，自学具体编程过程中涉及的相关知识。</a:t>
            </a:r>
          </a:p>
          <a:p>
            <a:endParaRPr lang="en-US" altLang="zh-CN" dirty="0"/>
          </a:p>
        </p:txBody>
      </p:sp>
    </p:spTree>
    <p:extLst>
      <p:ext uri="{BB962C8B-B14F-4D97-AF65-F5344CB8AC3E}">
        <p14:creationId xmlns:p14="http://schemas.microsoft.com/office/powerpoint/2010/main" val="379940878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实施</a:t>
            </a:r>
            <a:r>
              <a:rPr lang="zh-CN" altLang="en-US" sz="3600" b="1" dirty="0">
                <a:effectLst>
                  <a:outerShdw blurRad="38100" dist="38100" dir="2700000" algn="tl">
                    <a:srgbClr val="000000">
                      <a:alpha val="43137"/>
                    </a:srgbClr>
                  </a:outerShdw>
                </a:effectLst>
                <a:latin typeface="楷体" pitchFamily="49" charset="-122"/>
                <a:ea typeface="楷体" pitchFamily="49" charset="-122"/>
              </a:rPr>
              <a:t>方法</a:t>
            </a:r>
            <a:endParaRPr lang="zh-CN" altLang="en-US" dirty="0"/>
          </a:p>
        </p:txBody>
      </p:sp>
      <p:sp>
        <p:nvSpPr>
          <p:cNvPr id="20483" name="Rectangle 3"/>
          <p:cNvSpPr>
            <a:spLocks noGrp="1" noRot="1" noChangeArrowheads="1"/>
          </p:cNvSpPr>
          <p:nvPr>
            <p:ph type="body" idx="1"/>
          </p:nvPr>
        </p:nvSpPr>
        <p:spPr>
          <a:xfrm>
            <a:off x="539552" y="2154872"/>
            <a:ext cx="8229600" cy="3938424"/>
          </a:xfrm>
        </p:spPr>
        <p:txBody>
          <a:bodyPr>
            <a:normAutofit fontScale="85000" lnSpcReduction="20000"/>
          </a:bodyPr>
          <a:lstStyle/>
          <a:p>
            <a:pPr>
              <a:lnSpc>
                <a:spcPct val="130000"/>
              </a:lnSpc>
            </a:pPr>
            <a:r>
              <a:rPr lang="zh-CN" altLang="en-US" dirty="0"/>
              <a:t>功能要完整齐全</a:t>
            </a:r>
          </a:p>
          <a:p>
            <a:pPr lvl="1">
              <a:lnSpc>
                <a:spcPct val="130000"/>
              </a:lnSpc>
            </a:pPr>
            <a:r>
              <a:rPr lang="zh-CN" altLang="en-US" dirty="0"/>
              <a:t>增加、修改、删除、查询、统计、排序、系统维护等</a:t>
            </a:r>
          </a:p>
          <a:p>
            <a:pPr>
              <a:lnSpc>
                <a:spcPct val="130000"/>
              </a:lnSpc>
            </a:pPr>
            <a:r>
              <a:rPr lang="zh-CN" altLang="en-US" dirty="0"/>
              <a:t>要考虑操作方便性</a:t>
            </a:r>
          </a:p>
          <a:p>
            <a:pPr lvl="1">
              <a:lnSpc>
                <a:spcPct val="130000"/>
              </a:lnSpc>
            </a:pPr>
            <a:r>
              <a:rPr lang="zh-CN" altLang="en-US" dirty="0"/>
              <a:t>如学生成绩管理系统，之前有学生提交的项目中，每次录入一门课程的成绩，都要把所有学生的学号、姓名重新输入一遍，非常不方便，而且容易出错</a:t>
            </a:r>
          </a:p>
          <a:p>
            <a:pPr>
              <a:lnSpc>
                <a:spcPct val="130000"/>
              </a:lnSpc>
            </a:pPr>
            <a:r>
              <a:rPr lang="zh-CN" altLang="en-US" dirty="0"/>
              <a:t>要注意非法数据录入问题</a:t>
            </a:r>
          </a:p>
          <a:p>
            <a:pPr lvl="1">
              <a:lnSpc>
                <a:spcPct val="130000"/>
              </a:lnSpc>
            </a:pPr>
            <a:r>
              <a:rPr lang="zh-CN" altLang="en-US" dirty="0"/>
              <a:t>如学生成绩管理系统，如果学生成绩录入</a:t>
            </a:r>
            <a:r>
              <a:rPr lang="en-US" altLang="zh-CN" dirty="0"/>
              <a:t>-50</a:t>
            </a:r>
            <a:r>
              <a:rPr lang="zh-CN" altLang="en-US" dirty="0"/>
              <a:t>和</a:t>
            </a:r>
            <a:r>
              <a:rPr lang="en-US" altLang="zh-CN" dirty="0"/>
              <a:t>120</a:t>
            </a:r>
            <a:r>
              <a:rPr lang="zh-CN" altLang="en-US" dirty="0"/>
              <a:t>分，是否能够录入成功。</a:t>
            </a:r>
          </a:p>
          <a:p>
            <a:pPr lvl="1">
              <a:lnSpc>
                <a:spcPct val="130000"/>
              </a:lnSpc>
            </a:pPr>
            <a:endParaRPr lang="zh-CN" altLang="en-US" dirty="0"/>
          </a:p>
        </p:txBody>
      </p:sp>
      <p:sp>
        <p:nvSpPr>
          <p:cNvPr id="5" name="Text Box 2">
            <a:extLst>
              <a:ext uri="{FF2B5EF4-FFF2-40B4-BE49-F238E27FC236}">
                <a16:creationId xmlns:a16="http://schemas.microsoft.com/office/drawing/2014/main" id="{56F28581-C7B3-42E3-9C0E-F04FB9714FED}"/>
              </a:ext>
            </a:extLst>
          </p:cNvPr>
          <p:cNvSpPr txBox="1">
            <a:spLocks noChangeArrowheads="1"/>
          </p:cNvSpPr>
          <p:nvPr/>
        </p:nvSpPr>
        <p:spPr bwMode="auto">
          <a:xfrm>
            <a:off x="129537" y="1146542"/>
            <a:ext cx="291592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dirty="0"/>
              <a:t>3.</a:t>
            </a:r>
            <a:r>
              <a:rPr lang="zh-CN" altLang="en-US" sz="2800" b="1" dirty="0"/>
              <a:t>项目开发说明</a:t>
            </a:r>
          </a:p>
        </p:txBody>
      </p:sp>
      <p:sp>
        <p:nvSpPr>
          <p:cNvPr id="6" name="爆炸形 1 1">
            <a:extLst>
              <a:ext uri="{FF2B5EF4-FFF2-40B4-BE49-F238E27FC236}">
                <a16:creationId xmlns:a16="http://schemas.microsoft.com/office/drawing/2014/main" id="{F9AAE7AE-5DE1-4990-B26B-A218077CAD2A}"/>
              </a:ext>
            </a:extLst>
          </p:cNvPr>
          <p:cNvSpPr/>
          <p:nvPr/>
        </p:nvSpPr>
        <p:spPr bwMode="auto">
          <a:xfrm>
            <a:off x="6804248" y="980728"/>
            <a:ext cx="2246727" cy="1469469"/>
          </a:xfrm>
          <a:prstGeom prst="irregularSeal1">
            <a:avLst/>
          </a:prstGeom>
          <a:solidFill>
            <a:schemeClr val="accent2">
              <a:lumMod val="60000"/>
              <a:lumOff val="40000"/>
            </a:schemeClr>
          </a:solidFill>
          <a:ln w="6350" cap="flat" cmpd="sng" algn="ctr">
            <a:solidFill>
              <a:schemeClr val="tx1"/>
            </a:solidFill>
            <a:prstDash val="solid"/>
            <a:round/>
            <a:headEnd type="none" w="med" len="med"/>
            <a:tailEnd type="none" w="med" len="med"/>
          </a:ln>
          <a:effectLst>
            <a:outerShdw blurRad="50800" dist="63500" dir="2400000" sx="105000" sy="105000" algn="tl" rotWithShape="0">
              <a:schemeClr val="tx1">
                <a:alpha val="40000"/>
              </a:schemeClr>
            </a:outerShdw>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itchFamily="49" charset="-122"/>
                <a:ea typeface="楷体" pitchFamily="49" charset="-122"/>
              </a:rPr>
              <a:t>重要！</a:t>
            </a:r>
          </a:p>
        </p:txBody>
      </p:sp>
    </p:spTree>
    <p:extLst>
      <p:ext uri="{BB962C8B-B14F-4D97-AF65-F5344CB8AC3E}">
        <p14:creationId xmlns:p14="http://schemas.microsoft.com/office/powerpoint/2010/main" val="231637199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实施</a:t>
            </a:r>
            <a:r>
              <a:rPr lang="zh-CN" altLang="en-US" sz="3600" b="1" dirty="0">
                <a:effectLst>
                  <a:outerShdw blurRad="38100" dist="38100" dir="2700000" algn="tl">
                    <a:srgbClr val="000000">
                      <a:alpha val="43137"/>
                    </a:srgbClr>
                  </a:outerShdw>
                </a:effectLst>
                <a:latin typeface="楷体" pitchFamily="49" charset="-122"/>
                <a:ea typeface="楷体" pitchFamily="49" charset="-122"/>
              </a:rPr>
              <a:t>方法</a:t>
            </a:r>
            <a:endParaRPr lang="zh-CN" altLang="en-US" dirty="0"/>
          </a:p>
        </p:txBody>
      </p:sp>
      <p:sp>
        <p:nvSpPr>
          <p:cNvPr id="20483" name="Rectangle 3"/>
          <p:cNvSpPr>
            <a:spLocks noGrp="1" noRot="1" noChangeArrowheads="1"/>
          </p:cNvSpPr>
          <p:nvPr>
            <p:ph type="body" idx="1"/>
          </p:nvPr>
        </p:nvSpPr>
        <p:spPr>
          <a:xfrm>
            <a:off x="539552" y="1988840"/>
            <a:ext cx="8229600" cy="4176464"/>
          </a:xfrm>
        </p:spPr>
        <p:txBody>
          <a:bodyPr>
            <a:normAutofit fontScale="85000" lnSpcReduction="10000"/>
          </a:bodyPr>
          <a:lstStyle/>
          <a:p>
            <a:r>
              <a:rPr lang="zh-CN" altLang="en-US" sz="3400" dirty="0"/>
              <a:t>尽量与现实相符</a:t>
            </a:r>
            <a:endParaRPr lang="en-US" altLang="zh-CN" sz="3400" dirty="0"/>
          </a:p>
          <a:p>
            <a:pPr lvl="1"/>
            <a:r>
              <a:rPr lang="zh-CN" altLang="en-US" dirty="0"/>
              <a:t>如通讯管理中，一个联系人是可以存储多个电话的</a:t>
            </a:r>
          </a:p>
          <a:p>
            <a:pPr lvl="1"/>
            <a:r>
              <a:rPr lang="zh-CN" altLang="en-US" dirty="0"/>
              <a:t>如银行存款管理中，银行利率是不断变化的</a:t>
            </a:r>
          </a:p>
          <a:p>
            <a:pPr lvl="1"/>
            <a:r>
              <a:rPr lang="zh-CN" altLang="en-US" dirty="0"/>
              <a:t>如成绩管理中，成绩是按课程以班为单位进行录入的，录入时仅录入成绩即可，不需要再录入一遍学生信息</a:t>
            </a:r>
          </a:p>
          <a:p>
            <a:pPr lvl="1"/>
            <a:r>
              <a:rPr lang="zh-CN" altLang="en-US" dirty="0"/>
              <a:t>如工资管理中，有些项是计算生成的，如公积金、扣税等；有些是固定的，不用每次录入，如职务工资、岗位津贴等，只有少数项需要录入</a:t>
            </a:r>
          </a:p>
          <a:p>
            <a:pPr lvl="1"/>
            <a:r>
              <a:rPr lang="zh-CN" altLang="en-US" dirty="0"/>
              <a:t>如图书馆管理中，每个书是有多册的</a:t>
            </a:r>
          </a:p>
          <a:p>
            <a:pPr lvl="1"/>
            <a:endParaRPr lang="zh-CN" altLang="en-US" dirty="0"/>
          </a:p>
        </p:txBody>
      </p:sp>
      <p:sp>
        <p:nvSpPr>
          <p:cNvPr id="5" name="Text Box 2">
            <a:extLst>
              <a:ext uri="{FF2B5EF4-FFF2-40B4-BE49-F238E27FC236}">
                <a16:creationId xmlns:a16="http://schemas.microsoft.com/office/drawing/2014/main" id="{56F28581-C7B3-42E3-9C0E-F04FB9714FED}"/>
              </a:ext>
            </a:extLst>
          </p:cNvPr>
          <p:cNvSpPr txBox="1">
            <a:spLocks noChangeArrowheads="1"/>
          </p:cNvSpPr>
          <p:nvPr/>
        </p:nvSpPr>
        <p:spPr bwMode="auto">
          <a:xfrm>
            <a:off x="129537" y="1146542"/>
            <a:ext cx="291592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dirty="0"/>
              <a:t>3.</a:t>
            </a:r>
            <a:r>
              <a:rPr lang="zh-CN" altLang="en-US" sz="2800" b="1" dirty="0"/>
              <a:t>项目开发说明</a:t>
            </a:r>
          </a:p>
        </p:txBody>
      </p:sp>
      <p:sp>
        <p:nvSpPr>
          <p:cNvPr id="6" name="爆炸形 1 1">
            <a:extLst>
              <a:ext uri="{FF2B5EF4-FFF2-40B4-BE49-F238E27FC236}">
                <a16:creationId xmlns:a16="http://schemas.microsoft.com/office/drawing/2014/main" id="{F9AAE7AE-5DE1-4990-B26B-A218077CAD2A}"/>
              </a:ext>
            </a:extLst>
          </p:cNvPr>
          <p:cNvSpPr/>
          <p:nvPr/>
        </p:nvSpPr>
        <p:spPr bwMode="auto">
          <a:xfrm>
            <a:off x="6948264" y="930071"/>
            <a:ext cx="2102711" cy="1469469"/>
          </a:xfrm>
          <a:prstGeom prst="irregularSeal1">
            <a:avLst/>
          </a:prstGeom>
          <a:solidFill>
            <a:schemeClr val="accent2">
              <a:lumMod val="60000"/>
              <a:lumOff val="40000"/>
            </a:schemeClr>
          </a:solidFill>
          <a:ln w="6350" cap="flat" cmpd="sng" algn="ctr">
            <a:solidFill>
              <a:schemeClr val="tx1"/>
            </a:solidFill>
            <a:prstDash val="solid"/>
            <a:round/>
            <a:headEnd type="none" w="med" len="med"/>
            <a:tailEnd type="none" w="med" len="med"/>
          </a:ln>
          <a:effectLst>
            <a:outerShdw blurRad="50800" dist="63500" dir="2400000" sx="105000" sy="105000" algn="tl" rotWithShape="0">
              <a:schemeClr val="tx1">
                <a:alpha val="40000"/>
              </a:schemeClr>
            </a:outerShdw>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itchFamily="49" charset="-122"/>
                <a:ea typeface="楷体" pitchFamily="49" charset="-122"/>
              </a:rPr>
              <a:t>重要！</a:t>
            </a:r>
          </a:p>
        </p:txBody>
      </p:sp>
    </p:spTree>
    <p:extLst>
      <p:ext uri="{BB962C8B-B14F-4D97-AF65-F5344CB8AC3E}">
        <p14:creationId xmlns:p14="http://schemas.microsoft.com/office/powerpoint/2010/main" val="192675003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81356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分组及题目确定（</a:t>
            </a:r>
            <a:r>
              <a:rPr lang="en-US" altLang="zh-CN" sz="2400" b="1" dirty="0"/>
              <a:t>3</a:t>
            </a:r>
            <a:r>
              <a:rPr lang="zh-CN" altLang="en-US" sz="2400" b="1" dirty="0"/>
              <a:t>月</a:t>
            </a:r>
            <a:r>
              <a:rPr lang="en-US" altLang="zh-CN" sz="2400" b="1" dirty="0"/>
              <a:t>7</a:t>
            </a:r>
            <a:r>
              <a:rPr lang="zh-CN" altLang="en-US" sz="2400" b="1" dirty="0"/>
              <a:t>日前）</a:t>
            </a:r>
          </a:p>
        </p:txBody>
      </p:sp>
      <p:sp>
        <p:nvSpPr>
          <p:cNvPr id="20496" name="AutoShape 16"/>
          <p:cNvSpPr>
            <a:spLocks noChangeArrowheads="1"/>
          </p:cNvSpPr>
          <p:nvPr/>
        </p:nvSpPr>
        <p:spPr bwMode="auto">
          <a:xfrm>
            <a:off x="4067944" y="2060575"/>
            <a:ext cx="4608061" cy="936625"/>
          </a:xfrm>
          <a:prstGeom prst="wedgeRectCallout">
            <a:avLst>
              <a:gd name="adj1" fmla="val -28947"/>
              <a:gd name="adj2" fmla="val -107430"/>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学生自主进行分组及确定题目，由学委统计后报给指导老师</a:t>
            </a:r>
          </a:p>
        </p:txBody>
      </p:sp>
      <p:sp>
        <p:nvSpPr>
          <p:cNvPr id="6" name="Rectangle 2">
            <a:extLst>
              <a:ext uri="{FF2B5EF4-FFF2-40B4-BE49-F238E27FC236}">
                <a16:creationId xmlns:a16="http://schemas.microsoft.com/office/drawing/2014/main" id="{B57D7E50-7DA3-4E02-8918-9F7A2E840A76}"/>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175727357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a:t>
            </a:r>
            <a:r>
              <a:rPr lang="en-US" altLang="zh-CN" sz="2400" b="1" dirty="0"/>
              <a:t> 3</a:t>
            </a:r>
            <a:r>
              <a:rPr lang="zh-CN" altLang="en-US" sz="2400" b="1" dirty="0"/>
              <a:t>月</a:t>
            </a:r>
            <a:r>
              <a:rPr lang="en-US" altLang="zh-CN" sz="2400" b="1" dirty="0"/>
              <a:t>7</a:t>
            </a:r>
            <a:r>
              <a:rPr lang="zh-CN" altLang="en-US" sz="2400" b="1" dirty="0"/>
              <a:t>日前）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7" name="AutoShape 17"/>
          <p:cNvSpPr>
            <a:spLocks noChangeArrowheads="1"/>
          </p:cNvSpPr>
          <p:nvPr/>
        </p:nvSpPr>
        <p:spPr bwMode="auto">
          <a:xfrm>
            <a:off x="4427855" y="2708275"/>
            <a:ext cx="3960495" cy="1584325"/>
          </a:xfrm>
          <a:prstGeom prst="wedgeRectCallout">
            <a:avLst>
              <a:gd name="adj1" fmla="val -32102"/>
              <a:gd name="adj2" fmla="val -72083"/>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itchFamily="49" charset="0"/>
              </a:rPr>
              <a:t>分析课题应完成的功能、性能和约束条件，画出软件总体模块结构图，进行数据结构的设计，并进行任务分工。</a:t>
            </a:r>
            <a:endParaRPr lang="en-US" altLang="zh-CN" sz="2400" b="1" dirty="0">
              <a:solidFill>
                <a:schemeClr val="bg1"/>
              </a:solidFill>
              <a:latin typeface="Lucida Console" pitchFamily="49" charset="0"/>
            </a:endParaRPr>
          </a:p>
        </p:txBody>
      </p:sp>
      <p:sp>
        <p:nvSpPr>
          <p:cNvPr id="8" name="Rectangle 2">
            <a:extLst>
              <a:ext uri="{FF2B5EF4-FFF2-40B4-BE49-F238E27FC236}">
                <a16:creationId xmlns:a16="http://schemas.microsoft.com/office/drawing/2014/main" id="{008F6D1F-9544-4BBA-BCF8-6FFCFA547AF4}"/>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58849890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a:t>
            </a:r>
            <a:r>
              <a:rPr lang="en-US" altLang="zh-CN" sz="2400" b="1" dirty="0"/>
              <a:t> 3</a:t>
            </a:r>
            <a:r>
              <a:rPr lang="zh-CN" altLang="en-US" sz="2400" b="1" dirty="0"/>
              <a:t>月</a:t>
            </a:r>
            <a:r>
              <a:rPr lang="en-US" altLang="zh-CN" sz="2400" b="1" dirty="0"/>
              <a:t>7</a:t>
            </a:r>
            <a:r>
              <a:rPr lang="zh-CN" altLang="en-US" sz="2400" b="1" dirty="0"/>
              <a:t>日前）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5"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8" name="AutoShape 18"/>
          <p:cNvSpPr>
            <a:spLocks noChangeArrowheads="1"/>
          </p:cNvSpPr>
          <p:nvPr/>
        </p:nvSpPr>
        <p:spPr bwMode="auto">
          <a:xfrm>
            <a:off x="4140200" y="3789680"/>
            <a:ext cx="3311525" cy="1079500"/>
          </a:xfrm>
          <a:prstGeom prst="wedgeRectCallout">
            <a:avLst>
              <a:gd name="adj1" fmla="val -56329"/>
              <a:gd name="adj2" fmla="val -110884"/>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000" b="1">
                <a:solidFill>
                  <a:schemeClr val="bg1"/>
                </a:solidFill>
                <a:latin typeface="Lucida Console" pitchFamily="49" charset="0"/>
              </a:rPr>
              <a:t>对自己分得的任务或模块进行详细的算法设计，画出每个模块的流程图。</a:t>
            </a:r>
            <a:endParaRPr lang="zh-CN" altLang="en-US" sz="3200" b="1">
              <a:solidFill>
                <a:schemeClr val="bg1"/>
              </a:solidFill>
              <a:latin typeface="Lucida Console" pitchFamily="49" charset="0"/>
            </a:endParaRPr>
          </a:p>
        </p:txBody>
      </p:sp>
      <p:sp>
        <p:nvSpPr>
          <p:cNvPr id="10" name="Rectangle 2">
            <a:extLst>
              <a:ext uri="{FF2B5EF4-FFF2-40B4-BE49-F238E27FC236}">
                <a16:creationId xmlns:a16="http://schemas.microsoft.com/office/drawing/2014/main" id="{FB33D3AC-E0A5-4A37-BFC6-4E0BC81C642A}"/>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10638121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a:t>
            </a:r>
            <a:r>
              <a:rPr lang="en-US" altLang="zh-CN" sz="2400" b="1" dirty="0"/>
              <a:t> 3</a:t>
            </a:r>
            <a:r>
              <a:rPr lang="zh-CN" altLang="en-US" sz="2400" b="1" dirty="0"/>
              <a:t>月</a:t>
            </a:r>
            <a:r>
              <a:rPr lang="en-US" altLang="zh-CN" sz="2400" b="1" dirty="0"/>
              <a:t>7</a:t>
            </a:r>
            <a:r>
              <a:rPr lang="zh-CN" altLang="en-US" sz="2400" b="1" dirty="0"/>
              <a:t>日前）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9" name="AutoShape 19"/>
          <p:cNvSpPr>
            <a:spLocks noChangeArrowheads="1"/>
          </p:cNvSpPr>
          <p:nvPr/>
        </p:nvSpPr>
        <p:spPr bwMode="auto">
          <a:xfrm>
            <a:off x="4284980" y="4581525"/>
            <a:ext cx="4608195" cy="1440180"/>
          </a:xfrm>
          <a:prstGeom prst="wedgeRectCallout">
            <a:avLst>
              <a:gd name="adj1" fmla="val -48111"/>
              <a:gd name="adj2" fmla="val -92477"/>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000" b="1" dirty="0">
                <a:solidFill>
                  <a:schemeClr val="bg1"/>
                </a:solidFill>
                <a:latin typeface="Lucida Console" pitchFamily="49" charset="0"/>
              </a:rPr>
              <a:t>根据每个模块的流程图设计出对应的程序，并进行上机调试。每个学生编写的程序应存放在一个单独的文件中，并进行单独编译和调试。</a:t>
            </a:r>
          </a:p>
        </p:txBody>
      </p:sp>
      <p:sp>
        <p:nvSpPr>
          <p:cNvPr id="11"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2" name="Rectangle 2">
            <a:extLst>
              <a:ext uri="{FF2B5EF4-FFF2-40B4-BE49-F238E27FC236}">
                <a16:creationId xmlns:a16="http://schemas.microsoft.com/office/drawing/2014/main" id="{F14837F5-FB35-4D82-AC9D-DEE748F3C6F6}"/>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221619255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a:t>
            </a:r>
            <a:r>
              <a:rPr lang="en-US" altLang="zh-CN" sz="2400" b="1" dirty="0"/>
              <a:t> 3</a:t>
            </a:r>
            <a:r>
              <a:rPr lang="zh-CN" altLang="en-US" sz="2400" b="1" dirty="0"/>
              <a:t>月</a:t>
            </a:r>
            <a:r>
              <a:rPr lang="en-US" altLang="zh-CN" sz="2400" b="1" dirty="0"/>
              <a:t>7</a:t>
            </a:r>
            <a:r>
              <a:rPr lang="zh-CN" altLang="en-US" sz="2400" b="1" dirty="0"/>
              <a:t>日前）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20487"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3"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500" name="AutoShape 20"/>
          <p:cNvSpPr>
            <a:spLocks noChangeArrowheads="1"/>
          </p:cNvSpPr>
          <p:nvPr/>
        </p:nvSpPr>
        <p:spPr bwMode="auto">
          <a:xfrm>
            <a:off x="4140200" y="5229225"/>
            <a:ext cx="4608830" cy="1008087"/>
          </a:xfrm>
          <a:prstGeom prst="wedgeRectCallout">
            <a:avLst>
              <a:gd name="adj1" fmla="val -27407"/>
              <a:gd name="adj2" fmla="val -80454"/>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000" b="1" dirty="0">
                <a:solidFill>
                  <a:schemeClr val="bg1"/>
                </a:solidFill>
                <a:latin typeface="Lucida Console" pitchFamily="49" charset="0"/>
              </a:rPr>
              <a:t>建立一个项目文件，将每个组员编写的文件添加到该项目文件中，然后录入足够的数据进行调试和测试。</a:t>
            </a:r>
          </a:p>
        </p:txBody>
      </p:sp>
      <p:sp>
        <p:nvSpPr>
          <p:cNvPr id="13"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4" name="Rectangle 2">
            <a:extLst>
              <a:ext uri="{FF2B5EF4-FFF2-40B4-BE49-F238E27FC236}">
                <a16:creationId xmlns:a16="http://schemas.microsoft.com/office/drawing/2014/main" id="{273B05AC-3AEC-43D1-BD22-D1E832D1B4B8}"/>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72238337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a:t>
            </a:r>
            <a:r>
              <a:rPr lang="en-US" altLang="zh-CN" sz="2400" b="1" dirty="0"/>
              <a:t> 3</a:t>
            </a:r>
            <a:r>
              <a:rPr lang="zh-CN" altLang="en-US" sz="2400" b="1" dirty="0"/>
              <a:t>月</a:t>
            </a:r>
            <a:r>
              <a:rPr lang="en-US" altLang="zh-CN" sz="2400" b="1" dirty="0"/>
              <a:t>7</a:t>
            </a:r>
            <a:r>
              <a:rPr lang="zh-CN" altLang="en-US" sz="2400" b="1" dirty="0"/>
              <a:t>日前）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7"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p>
        </p:txBody>
      </p:sp>
      <p:sp>
        <p:nvSpPr>
          <p:cNvPr id="20488" name="Rectangle 8"/>
          <p:cNvSpPr>
            <a:spLocks noChangeArrowheads="1"/>
          </p:cNvSpPr>
          <p:nvPr/>
        </p:nvSpPr>
        <p:spPr bwMode="auto">
          <a:xfrm>
            <a:off x="611505" y="5222875"/>
            <a:ext cx="3960495"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教师验收</a:t>
            </a:r>
          </a:p>
        </p:txBody>
      </p:sp>
      <p:sp>
        <p:nvSpPr>
          <p:cNvPr id="20494" name="AutoShape 14"/>
          <p:cNvSpPr>
            <a:spLocks noChangeArrowheads="1"/>
          </p:cNvSpPr>
          <p:nvPr/>
        </p:nvSpPr>
        <p:spPr bwMode="auto">
          <a:xfrm>
            <a:off x="2484755" y="4942205"/>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501" name="AutoShape 21"/>
          <p:cNvSpPr>
            <a:spLocks noChangeArrowheads="1"/>
          </p:cNvSpPr>
          <p:nvPr/>
        </p:nvSpPr>
        <p:spPr bwMode="auto">
          <a:xfrm>
            <a:off x="4427855" y="5876290"/>
            <a:ext cx="4608195" cy="864870"/>
          </a:xfrm>
          <a:prstGeom prst="wedgeRectCallout">
            <a:avLst>
              <a:gd name="adj1" fmla="val -55089"/>
              <a:gd name="adj2" fmla="val -50904"/>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itchFamily="49" charset="0"/>
              </a:rPr>
              <a:t>学生以开发小组为单位，通过教师验收，并逐个进行答辩。</a:t>
            </a:r>
          </a:p>
        </p:txBody>
      </p:sp>
      <p:sp>
        <p:nvSpPr>
          <p:cNvPr id="23"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4"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5"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6"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5"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17" name="Rectangle 2">
            <a:extLst>
              <a:ext uri="{FF2B5EF4-FFF2-40B4-BE49-F238E27FC236}">
                <a16:creationId xmlns:a16="http://schemas.microsoft.com/office/drawing/2014/main" id="{E8242F7C-F54A-48CB-AD25-ADBB3A22DCD9}"/>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426586869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a:t>
            </a:r>
            <a:r>
              <a:rPr lang="en-US" altLang="zh-CN" sz="2400" b="1" dirty="0"/>
              <a:t> 3</a:t>
            </a:r>
            <a:r>
              <a:rPr lang="zh-CN" altLang="en-US" sz="2400" b="1" dirty="0"/>
              <a:t>月</a:t>
            </a:r>
            <a:r>
              <a:rPr lang="en-US" altLang="zh-CN" sz="2400" b="1" dirty="0"/>
              <a:t>7</a:t>
            </a:r>
            <a:r>
              <a:rPr lang="zh-CN" altLang="en-US" sz="2400" b="1" dirty="0"/>
              <a:t>日前）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9" name="Text Box 9"/>
          <p:cNvSpPr txBox="1">
            <a:spLocks noChangeArrowheads="1"/>
          </p:cNvSpPr>
          <p:nvPr/>
        </p:nvSpPr>
        <p:spPr bwMode="auto">
          <a:xfrm>
            <a:off x="1259840" y="6086475"/>
            <a:ext cx="309626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400" b="1" dirty="0"/>
              <a:t>上交报告（</a:t>
            </a:r>
            <a:r>
              <a:rPr lang="en-US" altLang="zh-CN" sz="2400" b="1" dirty="0"/>
              <a:t>4</a:t>
            </a:r>
            <a:r>
              <a:rPr lang="zh-CN" altLang="en-US" sz="2400" b="1" dirty="0"/>
              <a:t>月</a:t>
            </a:r>
            <a:r>
              <a:rPr lang="en-US" altLang="zh-CN" sz="2400" b="1" dirty="0"/>
              <a:t>11</a:t>
            </a:r>
            <a:r>
              <a:rPr lang="zh-CN" altLang="en-US" sz="2400" b="1" dirty="0"/>
              <a:t>日前）</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3"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4" name="AutoShape 14"/>
          <p:cNvSpPr>
            <a:spLocks noChangeArrowheads="1"/>
          </p:cNvSpPr>
          <p:nvPr/>
        </p:nvSpPr>
        <p:spPr bwMode="auto">
          <a:xfrm>
            <a:off x="2484755" y="4942205"/>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5" name="AutoShape 15"/>
          <p:cNvSpPr>
            <a:spLocks noChangeArrowheads="1"/>
          </p:cNvSpPr>
          <p:nvPr/>
        </p:nvSpPr>
        <p:spPr bwMode="auto">
          <a:xfrm>
            <a:off x="2484755" y="5805805"/>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7"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8"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19"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p>
        </p:txBody>
      </p:sp>
      <p:sp>
        <p:nvSpPr>
          <p:cNvPr id="20" name="Rectangle 8"/>
          <p:cNvSpPr>
            <a:spLocks noChangeArrowheads="1"/>
          </p:cNvSpPr>
          <p:nvPr/>
        </p:nvSpPr>
        <p:spPr bwMode="auto">
          <a:xfrm>
            <a:off x="611505" y="5222875"/>
            <a:ext cx="3960495"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教师验收</a:t>
            </a:r>
          </a:p>
        </p:txBody>
      </p:sp>
      <p:sp>
        <p:nvSpPr>
          <p:cNvPr id="20502" name="AutoShape 22"/>
          <p:cNvSpPr>
            <a:spLocks noChangeArrowheads="1"/>
          </p:cNvSpPr>
          <p:nvPr/>
        </p:nvSpPr>
        <p:spPr bwMode="auto">
          <a:xfrm>
            <a:off x="3492500" y="4795520"/>
            <a:ext cx="5039995" cy="1226185"/>
          </a:xfrm>
          <a:prstGeom prst="wedgeRectCallout">
            <a:avLst>
              <a:gd name="adj1" fmla="val -34393"/>
              <a:gd name="adj2" fmla="val 69830"/>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课程设计结束后</a:t>
            </a:r>
            <a:r>
              <a:rPr lang="en-US" altLang="zh-CN" sz="2400" b="1">
                <a:solidFill>
                  <a:schemeClr val="bg1"/>
                </a:solidFill>
                <a:latin typeface="Lucida Console" pitchFamily="49" charset="0"/>
              </a:rPr>
              <a:t>2</a:t>
            </a:r>
            <a:r>
              <a:rPr lang="zh-CN" altLang="en-US" sz="2400" b="1">
                <a:solidFill>
                  <a:schemeClr val="bg1"/>
                </a:solidFill>
                <a:latin typeface="Lucida Console" pitchFamily="49" charset="0"/>
              </a:rPr>
              <a:t>周内，以小组为单位提交课程设计报告，同时提交程序文件、项目文件、其他相关文件。</a:t>
            </a:r>
          </a:p>
        </p:txBody>
      </p:sp>
      <p:sp>
        <p:nvSpPr>
          <p:cNvPr id="21" name="Rectangle 2">
            <a:extLst>
              <a:ext uri="{FF2B5EF4-FFF2-40B4-BE49-F238E27FC236}">
                <a16:creationId xmlns:a16="http://schemas.microsoft.com/office/drawing/2014/main" id="{34934CD0-421E-4601-9833-3421E76EA15C}"/>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39271423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zh-CN" altLang="en-US" dirty="0"/>
              <a:t>课程设计报告</a:t>
            </a:r>
          </a:p>
        </p:txBody>
      </p:sp>
      <p:sp>
        <p:nvSpPr>
          <p:cNvPr id="31747" name="Rectangle 3"/>
          <p:cNvSpPr>
            <a:spLocks noGrp="1" noRot="1" noChangeArrowheads="1"/>
          </p:cNvSpPr>
          <p:nvPr>
            <p:ph type="body" idx="1"/>
          </p:nvPr>
        </p:nvSpPr>
        <p:spPr/>
        <p:txBody>
          <a:bodyPr/>
          <a:lstStyle/>
          <a:p>
            <a:r>
              <a:rPr lang="zh-CN" altLang="en-US"/>
              <a:t>课程设计报告是课程设计过程的总结，是评定课程设计成绩的重要依据。课程设计报告应包含如下内容：课程设计目的、意义、课程设计内容、课程设计体会、程序开发文档、遇到的问题及解决方案。要求上交课程设计报告。</a:t>
            </a:r>
          </a:p>
          <a:p>
            <a:endParaRPr lang="en-US" altLang="zh-CN"/>
          </a:p>
        </p:txBody>
      </p:sp>
    </p:spTree>
    <p:extLst>
      <p:ext uri="{BB962C8B-B14F-4D97-AF65-F5344CB8AC3E}">
        <p14:creationId xmlns:p14="http://schemas.microsoft.com/office/powerpoint/2010/main" val="101537672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课程要求</a:t>
            </a:r>
          </a:p>
        </p:txBody>
      </p:sp>
      <p:sp>
        <p:nvSpPr>
          <p:cNvPr id="6147" name="Rectangle 3"/>
          <p:cNvSpPr>
            <a:spLocks noGrp="1" noRot="1" noChangeArrowheads="1"/>
          </p:cNvSpPr>
          <p:nvPr>
            <p:ph type="body" idx="1"/>
          </p:nvPr>
        </p:nvSpPr>
        <p:spPr/>
        <p:txBody>
          <a:bodyPr/>
          <a:lstStyle/>
          <a:p>
            <a:r>
              <a:rPr lang="zh-CN" altLang="en-US"/>
              <a:t>以结构体设计数据的结构，采用动态链表、文件存储方式，结构化、模块化程序设计方法，设计一个功能完善的系统 ，要有功能菜单。</a:t>
            </a:r>
          </a:p>
        </p:txBody>
      </p:sp>
      <p:sp>
        <p:nvSpPr>
          <p:cNvPr id="6150" name="幻灯片编号占位符 6149"/>
          <p:cNvSpPr txBox="1">
            <a:spLocks noGrp="1"/>
          </p:cNvSpPr>
          <p:nvPr>
            <p:ph type="sldNum" idx="12"/>
          </p:nvPr>
        </p:nvSpPr>
        <p:spPr/>
        <p:txBody>
          <a:bodyPr/>
          <a:lstStyle/>
          <a:p>
            <a:fld id="{B9320F77-B9A0-41C5-862A-B4B631284C64}" type="slidenum">
              <a:rPr lang="en-US" altLang="ko-KR" smtClean="0"/>
              <a:pPr/>
              <a:t>4</a:t>
            </a:fld>
            <a:endParaRPr lang="ko-KR"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594" y="3140968"/>
            <a:ext cx="5105734" cy="349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26876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259205" y="1196752"/>
            <a:ext cx="6551295" cy="57594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a:solidFill>
                  <a:srgbClr val="0000CC"/>
                </a:solidFill>
                <a:latin typeface="Lucida Console" pitchFamily="49" charset="0"/>
              </a:rPr>
              <a:t>课程设计报告是对课程设计过程的总结及升华。 </a:t>
            </a:r>
          </a:p>
        </p:txBody>
      </p:sp>
      <p:sp>
        <p:nvSpPr>
          <p:cNvPr id="21508" name="Rectangle 4"/>
          <p:cNvSpPr>
            <a:spLocks noChangeArrowheads="1"/>
          </p:cNvSpPr>
          <p:nvPr/>
        </p:nvSpPr>
        <p:spPr bwMode="auto">
          <a:xfrm>
            <a:off x="1259205" y="1771427"/>
            <a:ext cx="6553200"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2400" b="1">
                <a:latin typeface="Lucida Console" pitchFamily="49" charset="0"/>
              </a:rPr>
              <a:t>包括如下内容： </a:t>
            </a:r>
          </a:p>
        </p:txBody>
      </p:sp>
      <p:sp>
        <p:nvSpPr>
          <p:cNvPr id="21509" name="Rectangle 5"/>
          <p:cNvSpPr>
            <a:spLocks noChangeArrowheads="1"/>
          </p:cNvSpPr>
          <p:nvPr/>
        </p:nvSpPr>
        <p:spPr bwMode="auto">
          <a:xfrm>
            <a:off x="1259205" y="2347372"/>
            <a:ext cx="6553200" cy="62420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1</a:t>
            </a:r>
            <a:r>
              <a:rPr lang="zh-CN" altLang="en-US" sz="2400" b="1">
                <a:latin typeface="Lucida Console" pitchFamily="49" charset="0"/>
              </a:rPr>
              <a:t>．概述</a:t>
            </a:r>
          </a:p>
        </p:txBody>
      </p:sp>
      <p:sp>
        <p:nvSpPr>
          <p:cNvPr id="21510" name="Rectangle 6"/>
          <p:cNvSpPr>
            <a:spLocks noChangeArrowheads="1"/>
          </p:cNvSpPr>
          <p:nvPr/>
        </p:nvSpPr>
        <p:spPr bwMode="auto">
          <a:xfrm>
            <a:off x="1332230" y="2996977"/>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1</a:t>
            </a:r>
            <a:r>
              <a:rPr lang="zh-CN" altLang="en-US" sz="2400" b="1">
                <a:latin typeface="Lucida Console" pitchFamily="49" charset="0"/>
              </a:rPr>
              <a:t>）课程设计题目</a:t>
            </a:r>
          </a:p>
        </p:txBody>
      </p:sp>
      <p:sp>
        <p:nvSpPr>
          <p:cNvPr id="21511" name="Rectangle 7"/>
          <p:cNvSpPr>
            <a:spLocks noChangeArrowheads="1"/>
          </p:cNvSpPr>
          <p:nvPr/>
        </p:nvSpPr>
        <p:spPr bwMode="auto">
          <a:xfrm>
            <a:off x="1332230" y="3644677"/>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2</a:t>
            </a:r>
            <a:r>
              <a:rPr lang="zh-CN" altLang="en-US" sz="2400" b="1">
                <a:latin typeface="Lucida Console" pitchFamily="49" charset="0"/>
              </a:rPr>
              <a:t>）课程设计目的</a:t>
            </a:r>
          </a:p>
        </p:txBody>
      </p:sp>
      <p:sp>
        <p:nvSpPr>
          <p:cNvPr id="11" name="AutoShape 9"/>
          <p:cNvSpPr>
            <a:spLocks noChangeArrowheads="1"/>
          </p:cNvSpPr>
          <p:nvPr/>
        </p:nvSpPr>
        <p:spPr bwMode="auto">
          <a:xfrm>
            <a:off x="3851275" y="4508277"/>
            <a:ext cx="5040630" cy="1512570"/>
          </a:xfrm>
          <a:prstGeom prst="wedgeRectCallout">
            <a:avLst>
              <a:gd name="adj1" fmla="val -48361"/>
              <a:gd name="adj2" fmla="val -74028"/>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更深入地理解和掌握课程教学中的有关基本概念，应用基本技术解决实际问题从而进一步提高分析问题和解决问题的能力。 </a:t>
            </a:r>
          </a:p>
        </p:txBody>
      </p:sp>
      <p:sp>
        <p:nvSpPr>
          <p:cNvPr id="2" name="标题 1">
            <a:extLst>
              <a:ext uri="{FF2B5EF4-FFF2-40B4-BE49-F238E27FC236}">
                <a16:creationId xmlns:a16="http://schemas.microsoft.com/office/drawing/2014/main" id="{785A0F47-0E15-48F5-8B02-480985DCBDF9}"/>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87624464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259205" y="1124744"/>
            <a:ext cx="6551295" cy="57594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solidFill>
                  <a:srgbClr val="0000CC"/>
                </a:solidFill>
                <a:latin typeface="Lucida Console" pitchFamily="49" charset="0"/>
              </a:rPr>
              <a:t>课程设计报告是对课程设计过程的总结及升华。 </a:t>
            </a:r>
          </a:p>
        </p:txBody>
      </p:sp>
      <p:sp>
        <p:nvSpPr>
          <p:cNvPr id="21508" name="Rectangle 4"/>
          <p:cNvSpPr>
            <a:spLocks noChangeArrowheads="1"/>
          </p:cNvSpPr>
          <p:nvPr/>
        </p:nvSpPr>
        <p:spPr bwMode="auto">
          <a:xfrm>
            <a:off x="1259205" y="1699419"/>
            <a:ext cx="6553200"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2400" b="1">
                <a:latin typeface="Lucida Console" pitchFamily="49" charset="0"/>
              </a:rPr>
              <a:t>包括如下内容： </a:t>
            </a:r>
          </a:p>
        </p:txBody>
      </p:sp>
      <p:sp>
        <p:nvSpPr>
          <p:cNvPr id="21509" name="Rectangle 5"/>
          <p:cNvSpPr>
            <a:spLocks noChangeArrowheads="1"/>
          </p:cNvSpPr>
          <p:nvPr/>
        </p:nvSpPr>
        <p:spPr bwMode="auto">
          <a:xfrm>
            <a:off x="1259205" y="2275364"/>
            <a:ext cx="6553200" cy="62420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1</a:t>
            </a:r>
            <a:r>
              <a:rPr lang="zh-CN" altLang="en-US" sz="2400" b="1">
                <a:latin typeface="Lucida Console" pitchFamily="49" charset="0"/>
              </a:rPr>
              <a:t>．概述</a:t>
            </a:r>
          </a:p>
        </p:txBody>
      </p:sp>
      <p:sp>
        <p:nvSpPr>
          <p:cNvPr id="21510" name="Rectangle 6"/>
          <p:cNvSpPr>
            <a:spLocks noChangeArrowheads="1"/>
          </p:cNvSpPr>
          <p:nvPr/>
        </p:nvSpPr>
        <p:spPr bwMode="auto">
          <a:xfrm>
            <a:off x="1332230" y="2924969"/>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1</a:t>
            </a:r>
            <a:r>
              <a:rPr lang="zh-CN" altLang="en-US" sz="2400" b="1">
                <a:latin typeface="Lucida Console" pitchFamily="49" charset="0"/>
              </a:rPr>
              <a:t>）课程设计题目</a:t>
            </a:r>
          </a:p>
        </p:txBody>
      </p:sp>
      <p:sp>
        <p:nvSpPr>
          <p:cNvPr id="21511" name="Rectangle 7"/>
          <p:cNvSpPr>
            <a:spLocks noChangeArrowheads="1"/>
          </p:cNvSpPr>
          <p:nvPr/>
        </p:nvSpPr>
        <p:spPr bwMode="auto">
          <a:xfrm>
            <a:off x="1332230" y="3572669"/>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2</a:t>
            </a:r>
            <a:r>
              <a:rPr lang="zh-CN" altLang="en-US" sz="2400" b="1">
                <a:latin typeface="Lucida Console" pitchFamily="49" charset="0"/>
              </a:rPr>
              <a:t>）课程设计目的</a:t>
            </a:r>
          </a:p>
        </p:txBody>
      </p:sp>
      <p:sp>
        <p:nvSpPr>
          <p:cNvPr id="21512" name="Rectangle 8"/>
          <p:cNvSpPr>
            <a:spLocks noChangeArrowheads="1"/>
          </p:cNvSpPr>
          <p:nvPr/>
        </p:nvSpPr>
        <p:spPr bwMode="auto">
          <a:xfrm>
            <a:off x="1332230" y="4221639"/>
            <a:ext cx="6480175" cy="62420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3</a:t>
            </a:r>
            <a:r>
              <a:rPr lang="zh-CN" altLang="en-US" sz="2400" b="1">
                <a:latin typeface="Lucida Console" pitchFamily="49" charset="0"/>
              </a:rPr>
              <a:t>）课程设计具体要求</a:t>
            </a:r>
          </a:p>
        </p:txBody>
      </p:sp>
      <p:sp>
        <p:nvSpPr>
          <p:cNvPr id="21514" name="AutoShape 10"/>
          <p:cNvSpPr>
            <a:spLocks noChangeArrowheads="1"/>
          </p:cNvSpPr>
          <p:nvPr/>
        </p:nvSpPr>
        <p:spPr bwMode="auto">
          <a:xfrm>
            <a:off x="3132455" y="4941094"/>
            <a:ext cx="5039995" cy="1150620"/>
          </a:xfrm>
          <a:prstGeom prst="wedgeRectCallout">
            <a:avLst>
              <a:gd name="adj1" fmla="val -43889"/>
              <a:gd name="adj2" fmla="val -80481"/>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000" b="1">
                <a:solidFill>
                  <a:schemeClr val="bg1"/>
                </a:solidFill>
                <a:latin typeface="Lucida Console" pitchFamily="49" charset="0"/>
              </a:rPr>
              <a:t>本次课程设计所需要的软、硬件环境，需要灵活运用哪些基本知识与技能，弄清哪些知识点尚未掌握，需要查阅相关资料。</a:t>
            </a:r>
          </a:p>
        </p:txBody>
      </p:sp>
      <p:sp>
        <p:nvSpPr>
          <p:cNvPr id="2" name="标题 1">
            <a:extLst>
              <a:ext uri="{FF2B5EF4-FFF2-40B4-BE49-F238E27FC236}">
                <a16:creationId xmlns:a16="http://schemas.microsoft.com/office/drawing/2014/main" id="{0E65B0E1-529D-4141-A089-EBF7348A6A92}"/>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93965825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2</a:t>
            </a:r>
            <a:r>
              <a:rPr lang="zh-CN" altLang="en-US" sz="2800" b="1">
                <a:latin typeface="Lucida Console" pitchFamily="49" charset="0"/>
              </a:rPr>
              <a:t>．软件需求分析</a:t>
            </a:r>
          </a:p>
        </p:txBody>
      </p:sp>
      <p:sp>
        <p:nvSpPr>
          <p:cNvPr id="22531" name="Rectangle 3"/>
          <p:cNvSpPr>
            <a:spLocks noChangeArrowheads="1"/>
          </p:cNvSpPr>
          <p:nvPr/>
        </p:nvSpPr>
        <p:spPr bwMode="auto">
          <a:xfrm>
            <a:off x="1042988" y="2492375"/>
            <a:ext cx="7058025" cy="57658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依据所选的设计题目的具体要求和自己的经验</a:t>
            </a:r>
          </a:p>
        </p:txBody>
      </p:sp>
      <p:sp>
        <p:nvSpPr>
          <p:cNvPr id="22532" name="Rectangle 4"/>
          <p:cNvSpPr>
            <a:spLocks noChangeArrowheads="1"/>
          </p:cNvSpPr>
          <p:nvPr/>
        </p:nvSpPr>
        <p:spPr bwMode="auto">
          <a:xfrm>
            <a:off x="1042988" y="4437380"/>
            <a:ext cx="7058025" cy="100838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应达到哪些性能的要求（即性能需求）和约束条件（比如</a:t>
            </a:r>
            <a:r>
              <a:rPr lang="en-US" altLang="zh-CN" sz="2400" b="1">
                <a:solidFill>
                  <a:schemeClr val="bg1"/>
                </a:solidFill>
                <a:latin typeface="Lucida Console" pitchFamily="49" charset="0"/>
              </a:rPr>
              <a:t>,</a:t>
            </a:r>
            <a:r>
              <a:rPr lang="zh-CN" altLang="en-US" sz="2400" b="1">
                <a:solidFill>
                  <a:schemeClr val="bg1"/>
                </a:solidFill>
                <a:latin typeface="Lucida Console" pitchFamily="49" charset="0"/>
              </a:rPr>
              <a:t>软硬件环境的限制、内存大小的限制等）。 </a:t>
            </a:r>
          </a:p>
        </p:txBody>
      </p:sp>
      <p:sp>
        <p:nvSpPr>
          <p:cNvPr id="22533" name="Rectangle 5"/>
          <p:cNvSpPr>
            <a:spLocks noChangeArrowheads="1"/>
          </p:cNvSpPr>
          <p:nvPr/>
        </p:nvSpPr>
        <p:spPr bwMode="auto">
          <a:xfrm>
            <a:off x="1042988" y="3140710"/>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参考类似的软件系统</a:t>
            </a:r>
          </a:p>
        </p:txBody>
      </p:sp>
      <p:sp>
        <p:nvSpPr>
          <p:cNvPr id="22534" name="Rectangle 6"/>
          <p:cNvSpPr>
            <a:spLocks noChangeArrowheads="1"/>
          </p:cNvSpPr>
          <p:nvPr/>
        </p:nvSpPr>
        <p:spPr bwMode="auto">
          <a:xfrm>
            <a:off x="1042988" y="3789045"/>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分析该软件系统应实现哪些功能</a:t>
            </a:r>
            <a:r>
              <a:rPr lang="en-US" altLang="zh-CN" sz="2400" b="1">
                <a:solidFill>
                  <a:schemeClr val="bg1"/>
                </a:solidFill>
                <a:latin typeface="Lucida Console" pitchFamily="49" charset="0"/>
              </a:rPr>
              <a:t>,</a:t>
            </a:r>
            <a:r>
              <a:rPr lang="zh-CN" altLang="en-US" sz="2400" b="1">
                <a:solidFill>
                  <a:schemeClr val="bg1"/>
                </a:solidFill>
                <a:latin typeface="Lucida Console" pitchFamily="49" charset="0"/>
              </a:rPr>
              <a:t>即功能需求</a:t>
            </a:r>
          </a:p>
        </p:txBody>
      </p:sp>
      <p:sp>
        <p:nvSpPr>
          <p:cNvPr id="2" name="标题 1">
            <a:extLst>
              <a:ext uri="{FF2B5EF4-FFF2-40B4-BE49-F238E27FC236}">
                <a16:creationId xmlns:a16="http://schemas.microsoft.com/office/drawing/2014/main" id="{4E76C402-87BA-48B2-9F64-134E83519524}"/>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130946712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3</a:t>
            </a:r>
            <a:r>
              <a:rPr lang="zh-CN" altLang="en-US" sz="2800" b="1">
                <a:latin typeface="Lucida Console" pitchFamily="49" charset="0"/>
              </a:rPr>
              <a:t>．总体设计</a:t>
            </a:r>
            <a:r>
              <a:rPr lang="zh-CN" altLang="en-US" sz="2800">
                <a:latin typeface="Lucida Console" pitchFamily="49" charset="0"/>
              </a:rPr>
              <a:t> </a:t>
            </a:r>
          </a:p>
        </p:txBody>
      </p:sp>
      <p:sp>
        <p:nvSpPr>
          <p:cNvPr id="23555" name="AutoShape 3"/>
          <p:cNvSpPr>
            <a:spLocks noChangeArrowheads="1"/>
          </p:cNvSpPr>
          <p:nvPr/>
        </p:nvSpPr>
        <p:spPr bwMode="auto">
          <a:xfrm>
            <a:off x="2987675" y="189230"/>
            <a:ext cx="2736850" cy="1007745"/>
          </a:xfrm>
          <a:prstGeom prst="cloudCallout">
            <a:avLst>
              <a:gd name="adj1" fmla="val -50407"/>
              <a:gd name="adj2" fmla="val 54880"/>
            </a:avLst>
          </a:prstGeom>
          <a:solidFill>
            <a:srgbClr val="0000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又称为概要设计 </a:t>
            </a:r>
          </a:p>
        </p:txBody>
      </p:sp>
      <p:sp>
        <p:nvSpPr>
          <p:cNvPr id="23556" name="Rectangle 4"/>
          <p:cNvSpPr>
            <a:spLocks noChangeArrowheads="1"/>
          </p:cNvSpPr>
          <p:nvPr/>
        </p:nvSpPr>
        <p:spPr bwMode="auto">
          <a:xfrm>
            <a:off x="1042988" y="2492375"/>
            <a:ext cx="7058025" cy="57658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根据需求分析结果，阐述本软件系统整体设计思路 </a:t>
            </a:r>
          </a:p>
        </p:txBody>
      </p:sp>
      <p:sp>
        <p:nvSpPr>
          <p:cNvPr id="23557" name="Rectangle 5"/>
          <p:cNvSpPr>
            <a:spLocks noChangeArrowheads="1"/>
          </p:cNvSpPr>
          <p:nvPr/>
        </p:nvSpPr>
        <p:spPr bwMode="auto">
          <a:xfrm>
            <a:off x="1042988" y="4434840"/>
            <a:ext cx="7058025" cy="57785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进行总体数据结构的设计的叙述 </a:t>
            </a:r>
          </a:p>
        </p:txBody>
      </p:sp>
      <p:sp>
        <p:nvSpPr>
          <p:cNvPr id="23558" name="Rectangle 6"/>
          <p:cNvSpPr>
            <a:spLocks noChangeArrowheads="1"/>
          </p:cNvSpPr>
          <p:nvPr/>
        </p:nvSpPr>
        <p:spPr bwMode="auto">
          <a:xfrm>
            <a:off x="1042988" y="3140710"/>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画出该软件系统总体模块结构图 </a:t>
            </a:r>
          </a:p>
        </p:txBody>
      </p:sp>
      <p:sp>
        <p:nvSpPr>
          <p:cNvPr id="23559" name="Rectangle 7"/>
          <p:cNvSpPr>
            <a:spLocks noChangeArrowheads="1"/>
          </p:cNvSpPr>
          <p:nvPr/>
        </p:nvSpPr>
        <p:spPr bwMode="auto">
          <a:xfrm>
            <a:off x="1042988" y="3786505"/>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说明该软件系统主要有哪些特点，具备哪几大功能 </a:t>
            </a:r>
          </a:p>
        </p:txBody>
      </p:sp>
      <p:sp>
        <p:nvSpPr>
          <p:cNvPr id="23560" name="Rectangle 8"/>
          <p:cNvSpPr>
            <a:spLocks noChangeArrowheads="1"/>
          </p:cNvSpPr>
          <p:nvPr/>
        </p:nvSpPr>
        <p:spPr bwMode="auto">
          <a:xfrm>
            <a:off x="1042988" y="5084445"/>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你在设计过程中主要承担了哪几部分的设计工作，主要解决了哪些关键性问题。 </a:t>
            </a:r>
          </a:p>
        </p:txBody>
      </p:sp>
      <p:sp>
        <p:nvSpPr>
          <p:cNvPr id="2" name="标题 1">
            <a:extLst>
              <a:ext uri="{FF2B5EF4-FFF2-40B4-BE49-F238E27FC236}">
                <a16:creationId xmlns:a16="http://schemas.microsoft.com/office/drawing/2014/main" id="{85C39BEB-ECAC-4BAF-B6D6-CD77D25D46C2}"/>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00375707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4</a:t>
            </a:r>
            <a:r>
              <a:rPr lang="zh-CN" altLang="en-US" sz="2800" b="1">
                <a:latin typeface="Lucida Console" pitchFamily="49" charset="0"/>
              </a:rPr>
              <a:t>．详细设计</a:t>
            </a:r>
            <a:r>
              <a:rPr lang="zh-CN" altLang="en-US" sz="2800">
                <a:latin typeface="Lucida Console" pitchFamily="49" charset="0"/>
              </a:rPr>
              <a:t> </a:t>
            </a:r>
          </a:p>
        </p:txBody>
      </p:sp>
      <p:sp>
        <p:nvSpPr>
          <p:cNvPr id="24579" name="Rectangle 3"/>
          <p:cNvSpPr>
            <a:spLocks noChangeArrowheads="1"/>
          </p:cNvSpPr>
          <p:nvPr/>
        </p:nvSpPr>
        <p:spPr bwMode="auto">
          <a:xfrm>
            <a:off x="1042988" y="2564130"/>
            <a:ext cx="7058025" cy="8636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主要详细叙述你自己承担部分的那些模块的算法和数据结构 </a:t>
            </a:r>
          </a:p>
        </p:txBody>
      </p:sp>
      <p:sp>
        <p:nvSpPr>
          <p:cNvPr id="24580" name="Rectangle 4"/>
          <p:cNvSpPr>
            <a:spLocks noChangeArrowheads="1"/>
          </p:cNvSpPr>
          <p:nvPr/>
        </p:nvSpPr>
        <p:spPr bwMode="auto">
          <a:xfrm>
            <a:off x="1042988" y="4794885"/>
            <a:ext cx="7058025" cy="72263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这部分每个学生不得雷同，是考查水平的重点。</a:t>
            </a:r>
          </a:p>
        </p:txBody>
      </p:sp>
      <p:sp>
        <p:nvSpPr>
          <p:cNvPr id="24581" name="Rectangle 5"/>
          <p:cNvSpPr>
            <a:spLocks noChangeArrowheads="1"/>
          </p:cNvSpPr>
          <p:nvPr/>
        </p:nvSpPr>
        <p:spPr bwMode="auto">
          <a:xfrm>
            <a:off x="1042988" y="3500120"/>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应画出每个模块的算法流程图 </a:t>
            </a:r>
          </a:p>
        </p:txBody>
      </p:sp>
      <p:sp>
        <p:nvSpPr>
          <p:cNvPr id="24582" name="Rectangle 6"/>
          <p:cNvSpPr>
            <a:spLocks noChangeArrowheads="1"/>
          </p:cNvSpPr>
          <p:nvPr/>
        </p:nvSpPr>
        <p:spPr bwMode="auto">
          <a:xfrm>
            <a:off x="1042988" y="4146550"/>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配合界面抓图和文字说明进行描述 </a:t>
            </a:r>
          </a:p>
        </p:txBody>
      </p:sp>
      <p:sp>
        <p:nvSpPr>
          <p:cNvPr id="2" name="标题 1">
            <a:extLst>
              <a:ext uri="{FF2B5EF4-FFF2-40B4-BE49-F238E27FC236}">
                <a16:creationId xmlns:a16="http://schemas.microsoft.com/office/drawing/2014/main" id="{2BC410BD-E307-4E26-827D-00FA8382E88B}"/>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119840309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5</a:t>
            </a:r>
            <a:r>
              <a:rPr lang="zh-CN" altLang="en-US" sz="2800" b="1">
                <a:latin typeface="Lucida Console" pitchFamily="49" charset="0"/>
              </a:rPr>
              <a:t>．程序调试与测试 </a:t>
            </a:r>
          </a:p>
        </p:txBody>
      </p:sp>
      <p:sp>
        <p:nvSpPr>
          <p:cNvPr id="25603"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模块进行编译、以及整个连接时所出现的各种错误、这些错误是如何解决的 </a:t>
            </a:r>
          </a:p>
        </p:txBody>
      </p:sp>
      <p:sp>
        <p:nvSpPr>
          <p:cNvPr id="25604" name="Rectangle 4"/>
          <p:cNvSpPr>
            <a:spLocks noChangeArrowheads="1"/>
          </p:cNvSpPr>
          <p:nvPr/>
        </p:nvSpPr>
        <p:spPr bwMode="auto">
          <a:xfrm>
            <a:off x="1042988" y="3571240"/>
            <a:ext cx="7058025" cy="100965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在调试程序时，应记录出现的错误，并对出错场景进行抓图，以便写报告时使用 </a:t>
            </a:r>
          </a:p>
        </p:txBody>
      </p:sp>
      <p:sp>
        <p:nvSpPr>
          <p:cNvPr id="2" name="标题 1">
            <a:extLst>
              <a:ext uri="{FF2B5EF4-FFF2-40B4-BE49-F238E27FC236}">
                <a16:creationId xmlns:a16="http://schemas.microsoft.com/office/drawing/2014/main" id="{441BEFD6-5FD7-4898-A449-EDED15CD6BB5}"/>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41250961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6</a:t>
            </a:r>
            <a:r>
              <a:rPr lang="zh-CN" altLang="en-US" sz="2800" b="1">
                <a:latin typeface="Lucida Console" pitchFamily="49" charset="0"/>
              </a:rPr>
              <a:t>．总结与体会</a:t>
            </a:r>
            <a:r>
              <a:rPr lang="zh-CN" altLang="en-US" sz="2800">
                <a:latin typeface="Lucida Console" pitchFamily="49" charset="0"/>
              </a:rPr>
              <a:t> </a:t>
            </a:r>
          </a:p>
        </p:txBody>
      </p:sp>
      <p:sp>
        <p:nvSpPr>
          <p:cNvPr id="26627"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总结一下你设计的程序是否达到了设计题目的要  </a:t>
            </a:r>
          </a:p>
          <a:p>
            <a:pPr algn="ctr" eaLnBrk="1" hangingPunct="1"/>
            <a:r>
              <a:rPr lang="zh-CN" altLang="en-US" sz="2400" b="1" dirty="0">
                <a:solidFill>
                  <a:schemeClr val="bg1"/>
                </a:solidFill>
                <a:latin typeface="Lucida Console" pitchFamily="49" charset="0"/>
              </a:rPr>
              <a:t> 求，功能是否完善，有何特点，有什么不足之处。 </a:t>
            </a:r>
          </a:p>
        </p:txBody>
      </p:sp>
      <p:sp>
        <p:nvSpPr>
          <p:cNvPr id="26628" name="Rectangle 4"/>
          <p:cNvSpPr>
            <a:spLocks noChangeArrowheads="1"/>
          </p:cNvSpPr>
          <p:nvPr/>
        </p:nvSpPr>
        <p:spPr bwMode="auto">
          <a:xfrm>
            <a:off x="1042988" y="3573145"/>
            <a:ext cx="7058025" cy="15843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在设计过程中你遇到了什么困难，是怎样解决的，通过本次程序实践你得到了哪些收获，写出你的</a:t>
            </a:r>
          </a:p>
          <a:p>
            <a:pPr algn="ctr" eaLnBrk="1" hangingPunct="1"/>
            <a:r>
              <a:rPr lang="zh-CN" altLang="en-US" sz="2400" b="1">
                <a:solidFill>
                  <a:schemeClr val="bg1"/>
                </a:solidFill>
                <a:latin typeface="Lucida Console" pitchFamily="49" charset="0"/>
              </a:rPr>
              <a:t>心得体会。</a:t>
            </a:r>
          </a:p>
        </p:txBody>
      </p:sp>
      <p:sp>
        <p:nvSpPr>
          <p:cNvPr id="2" name="标题 1">
            <a:extLst>
              <a:ext uri="{FF2B5EF4-FFF2-40B4-BE49-F238E27FC236}">
                <a16:creationId xmlns:a16="http://schemas.microsoft.com/office/drawing/2014/main" id="{D20343BB-6E97-4F4D-9376-67F3F9C8E449}"/>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59185876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7</a:t>
            </a:r>
            <a:r>
              <a:rPr lang="zh-CN" altLang="en-US" sz="2800" b="1">
                <a:latin typeface="Lucida Console" pitchFamily="49" charset="0"/>
              </a:rPr>
              <a:t>．结束语</a:t>
            </a:r>
            <a:r>
              <a:rPr lang="zh-CN" altLang="en-US" sz="2800">
                <a:latin typeface="Lucida Console" pitchFamily="49" charset="0"/>
              </a:rPr>
              <a:t> </a:t>
            </a:r>
          </a:p>
        </p:txBody>
      </p:sp>
      <p:sp>
        <p:nvSpPr>
          <p:cNvPr id="27651"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对设计过程中曾给自己以直接帮助的教师，实验</a:t>
            </a:r>
          </a:p>
          <a:p>
            <a:pPr algn="ctr" eaLnBrk="1" hangingPunct="1"/>
            <a:r>
              <a:rPr lang="zh-CN" altLang="en-US" sz="2400" b="1">
                <a:solidFill>
                  <a:schemeClr val="bg1"/>
                </a:solidFill>
                <a:latin typeface="Lucida Console" pitchFamily="49" charset="0"/>
              </a:rPr>
              <a:t>人员表示谢意 </a:t>
            </a:r>
          </a:p>
        </p:txBody>
      </p:sp>
      <p:sp>
        <p:nvSpPr>
          <p:cNvPr id="27652" name="Rectangle 4"/>
          <p:cNvSpPr>
            <a:spLocks noChangeArrowheads="1"/>
          </p:cNvSpPr>
          <p:nvPr/>
        </p:nvSpPr>
        <p:spPr bwMode="auto">
          <a:xfrm>
            <a:off x="1042988" y="3571875"/>
            <a:ext cx="7058025" cy="108077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这不仅是一种礼貌，也是对他人劳动的尊重，是治学者应有的思想作风。</a:t>
            </a:r>
          </a:p>
        </p:txBody>
      </p:sp>
      <p:sp>
        <p:nvSpPr>
          <p:cNvPr id="2" name="标题 1">
            <a:extLst>
              <a:ext uri="{FF2B5EF4-FFF2-40B4-BE49-F238E27FC236}">
                <a16:creationId xmlns:a16="http://schemas.microsoft.com/office/drawing/2014/main" id="{01370697-5C83-4238-9FBD-CDF15F7FC683}"/>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311145955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8</a:t>
            </a:r>
            <a:r>
              <a:rPr lang="zh-CN" altLang="en-US" sz="2800" b="1">
                <a:latin typeface="Lucida Console" pitchFamily="49" charset="0"/>
              </a:rPr>
              <a:t>．程序清单</a:t>
            </a:r>
          </a:p>
        </p:txBody>
      </p:sp>
      <p:sp>
        <p:nvSpPr>
          <p:cNvPr id="28675" name="Rectangle 3"/>
          <p:cNvSpPr>
            <a:spLocks noChangeArrowheads="1"/>
          </p:cNvSpPr>
          <p:nvPr/>
        </p:nvSpPr>
        <p:spPr bwMode="auto">
          <a:xfrm>
            <a:off x="683578" y="2564130"/>
            <a:ext cx="7776845" cy="136969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2400" b="1" dirty="0">
                <a:solidFill>
                  <a:schemeClr val="bg1"/>
                </a:solidFill>
                <a:latin typeface="Lucida Console" pitchFamily="49" charset="0"/>
              </a:rPr>
              <a:t>不必列出整个软件系统的程序清单，程序要具有易读</a:t>
            </a:r>
          </a:p>
          <a:p>
            <a:pPr eaLnBrk="1" hangingPunct="1"/>
            <a:r>
              <a:rPr lang="zh-CN" altLang="en-US" sz="2400" b="1" dirty="0">
                <a:solidFill>
                  <a:schemeClr val="bg1"/>
                </a:solidFill>
                <a:latin typeface="Lucida Console" pitchFamily="49" charset="0"/>
              </a:rPr>
              <a:t>性，即必须有足够的中文注释，在每个模块的开头，主要语句的后边，都要加注释</a:t>
            </a:r>
          </a:p>
        </p:txBody>
      </p:sp>
      <p:sp>
        <p:nvSpPr>
          <p:cNvPr id="28676" name="Rectangle 4"/>
          <p:cNvSpPr>
            <a:spLocks noChangeArrowheads="1"/>
          </p:cNvSpPr>
          <p:nvPr/>
        </p:nvSpPr>
        <p:spPr bwMode="auto">
          <a:xfrm>
            <a:off x="683578" y="4006215"/>
            <a:ext cx="7776845" cy="57467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程序应符合结构化程序设计原则，不得使用</a:t>
            </a:r>
            <a:r>
              <a:rPr lang="en-US" altLang="zh-CN" sz="2400" b="1">
                <a:solidFill>
                  <a:schemeClr val="bg1"/>
                </a:solidFill>
                <a:latin typeface="Lucida Console" pitchFamily="49" charset="0"/>
              </a:rPr>
              <a:t>goto</a:t>
            </a:r>
            <a:r>
              <a:rPr lang="zh-CN" altLang="en-US" sz="2400" b="1">
                <a:solidFill>
                  <a:schemeClr val="bg1"/>
                </a:solidFill>
                <a:latin typeface="Lucida Console" pitchFamily="49" charset="0"/>
              </a:rPr>
              <a:t>语句。</a:t>
            </a:r>
          </a:p>
        </p:txBody>
      </p:sp>
      <p:sp>
        <p:nvSpPr>
          <p:cNvPr id="2" name="标题 1">
            <a:extLst>
              <a:ext uri="{FF2B5EF4-FFF2-40B4-BE49-F238E27FC236}">
                <a16:creationId xmlns:a16="http://schemas.microsoft.com/office/drawing/2014/main" id="{0F6F631D-6B59-4F24-89E0-4149EEFA940F}"/>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313780035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95605" y="14846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3200" b="1">
                <a:latin typeface="Lucida Console" pitchFamily="49" charset="0"/>
              </a:rPr>
              <a:t>参考文献</a:t>
            </a:r>
          </a:p>
        </p:txBody>
      </p:sp>
      <p:sp>
        <p:nvSpPr>
          <p:cNvPr id="29699" name="Rectangle 3"/>
          <p:cNvSpPr>
            <a:spLocks noChangeArrowheads="1"/>
          </p:cNvSpPr>
          <p:nvPr/>
        </p:nvSpPr>
        <p:spPr bwMode="auto">
          <a:xfrm>
            <a:off x="1042988" y="2780030"/>
            <a:ext cx="7058025" cy="108077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1" hangingPunct="1"/>
            <a:r>
              <a:rPr lang="zh-CN" altLang="en-US" sz="2400" b="1">
                <a:solidFill>
                  <a:schemeClr val="bg1"/>
                </a:solidFill>
                <a:latin typeface="Lucida Console" pitchFamily="49" charset="0"/>
              </a:rPr>
              <a:t>写出参考资料的</a:t>
            </a:r>
            <a:r>
              <a:rPr lang="en-US" altLang="zh-CN" sz="2400" b="1">
                <a:solidFill>
                  <a:schemeClr val="bg1"/>
                </a:solidFill>
                <a:latin typeface="Lucida Console" pitchFamily="49" charset="0"/>
              </a:rPr>
              <a:t>[1]</a:t>
            </a:r>
            <a:r>
              <a:rPr lang="zh-CN" altLang="en-US" sz="2400" b="1">
                <a:solidFill>
                  <a:schemeClr val="bg1"/>
                </a:solidFill>
                <a:latin typeface="Lucida Console" pitchFamily="49" charset="0"/>
              </a:rPr>
              <a:t>作者．名称．出版地：出版社．出版年．等。</a:t>
            </a:r>
          </a:p>
        </p:txBody>
      </p:sp>
      <p:sp>
        <p:nvSpPr>
          <p:cNvPr id="4" name="标题 3">
            <a:extLst>
              <a:ext uri="{FF2B5EF4-FFF2-40B4-BE49-F238E27FC236}">
                <a16:creationId xmlns:a16="http://schemas.microsoft.com/office/drawing/2014/main" id="{0E03BDE8-3662-495D-A9F8-7E66DB4AC6E7}"/>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51924563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a:t>具体要求</a:t>
            </a:r>
            <a:r>
              <a:rPr lang="en-US" altLang="zh-CN"/>
              <a:t>——</a:t>
            </a:r>
            <a:r>
              <a:rPr lang="zh-CN" altLang="en-US"/>
              <a:t>功能要求</a:t>
            </a:r>
          </a:p>
          <a:p>
            <a:pPr lvl="1"/>
            <a:r>
              <a:rPr lang="zh-CN" altLang="en-US"/>
              <a:t>所有实现的程序应具有以下功能：</a:t>
            </a:r>
            <a:endParaRPr lang="en-US" altLang="zh-CN"/>
          </a:p>
          <a:p>
            <a:pPr marL="457200" lvl="1" indent="0">
              <a:buNone/>
            </a:pPr>
            <a:r>
              <a:rPr lang="en-US" altLang="zh-CN"/>
              <a:t>  </a:t>
            </a:r>
            <a:r>
              <a:rPr lang="en-US" altLang="zh-CN">
                <a:solidFill>
                  <a:srgbClr val="FF0000"/>
                </a:solidFill>
              </a:rPr>
              <a:t>1 </a:t>
            </a:r>
            <a:r>
              <a:rPr lang="zh-CN" altLang="en-US">
                <a:solidFill>
                  <a:srgbClr val="FF0000"/>
                </a:solidFill>
              </a:rPr>
              <a:t>数据维护</a:t>
            </a:r>
            <a:endParaRPr lang="en-US" altLang="zh-CN">
              <a:solidFill>
                <a:srgbClr val="FF0000"/>
              </a:solidFill>
            </a:endParaRPr>
          </a:p>
          <a:p>
            <a:pPr marL="457200" lvl="1" indent="0">
              <a:buNone/>
            </a:pPr>
            <a:r>
              <a:rPr lang="en-US" altLang="zh-CN"/>
              <a:t>    </a:t>
            </a:r>
            <a:r>
              <a:rPr lang="zh-CN" altLang="en-US"/>
              <a:t>数据的增加、修改、删除</a:t>
            </a:r>
            <a:endParaRPr lang="en-US" altLang="zh-CN"/>
          </a:p>
          <a:p>
            <a:pPr marL="457200" lvl="1" indent="0">
              <a:buNone/>
            </a:pPr>
            <a:r>
              <a:rPr lang="zh-CN" altLang="en-US"/>
              <a:t>  </a:t>
            </a:r>
            <a:r>
              <a:rPr lang="en-US" altLang="zh-CN">
                <a:solidFill>
                  <a:srgbClr val="FF0000"/>
                </a:solidFill>
              </a:rPr>
              <a:t>2 </a:t>
            </a:r>
            <a:r>
              <a:rPr lang="zh-CN" altLang="en-US">
                <a:solidFill>
                  <a:srgbClr val="FF0000"/>
                </a:solidFill>
              </a:rPr>
              <a:t>数据查询</a:t>
            </a:r>
            <a:endParaRPr lang="en-US" altLang="zh-CN">
              <a:solidFill>
                <a:srgbClr val="FF0000"/>
              </a:solidFill>
            </a:endParaRPr>
          </a:p>
          <a:p>
            <a:pPr marL="457200" lvl="1" indent="0">
              <a:buNone/>
            </a:pPr>
            <a:r>
              <a:rPr lang="en-US" altLang="zh-CN"/>
              <a:t>    </a:t>
            </a:r>
            <a:r>
              <a:rPr lang="zh-CN" altLang="en-US"/>
              <a:t>简单查询：例如按姓名查询学生</a:t>
            </a:r>
            <a:endParaRPr lang="en-US" altLang="zh-CN"/>
          </a:p>
          <a:p>
            <a:pPr marL="457200" lvl="1" indent="0">
              <a:buNone/>
            </a:pPr>
            <a:r>
              <a:rPr lang="zh-CN" altLang="en-US"/>
              <a:t>    组合查询：例如按学号和课程查询成绩</a:t>
            </a:r>
            <a:endParaRPr lang="en-US" altLang="zh-CN"/>
          </a:p>
          <a:p>
            <a:pPr marL="457200" lvl="1" indent="0">
              <a:buNone/>
            </a:pPr>
            <a:r>
              <a:rPr lang="en-US" altLang="zh-CN"/>
              <a:t>    </a:t>
            </a:r>
            <a:r>
              <a:rPr lang="zh-CN" altLang="en-US"/>
              <a:t>模糊查询：例如查询姓名中带有“超”的学生</a:t>
            </a:r>
            <a:endParaRPr lang="en-US" altLang="zh-CN"/>
          </a:p>
        </p:txBody>
      </p:sp>
    </p:spTree>
    <p:extLst>
      <p:ext uri="{BB962C8B-B14F-4D97-AF65-F5344CB8AC3E}">
        <p14:creationId xmlns:p14="http://schemas.microsoft.com/office/powerpoint/2010/main" val="1575827015"/>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考核与成绩评定</a:t>
            </a:r>
          </a:p>
        </p:txBody>
      </p:sp>
      <p:sp>
        <p:nvSpPr>
          <p:cNvPr id="41987" name="Rectangle 3"/>
          <p:cNvSpPr>
            <a:spLocks noGrp="1" noRot="1" noChangeArrowheads="1"/>
          </p:cNvSpPr>
          <p:nvPr>
            <p:ph type="body" idx="1"/>
          </p:nvPr>
        </p:nvSpPr>
        <p:spPr/>
        <p:txBody>
          <a:bodyPr>
            <a:normAutofit fontScale="92500" lnSpcReduction="20000"/>
          </a:bodyPr>
          <a:lstStyle/>
          <a:p>
            <a:r>
              <a:rPr lang="zh-CN" altLang="en-US" dirty="0"/>
              <a:t>成绩等级分为</a:t>
            </a:r>
            <a:r>
              <a:rPr lang="en-US" altLang="zh-CN" dirty="0"/>
              <a:t>5</a:t>
            </a:r>
            <a:r>
              <a:rPr lang="zh-CN" altLang="en-US" dirty="0"/>
              <a:t>个等级：优秀、良好、中等、及格和不及格。</a:t>
            </a:r>
          </a:p>
          <a:p>
            <a:r>
              <a:rPr lang="zh-CN" altLang="en-US" dirty="0"/>
              <a:t>从课程设计过程中的表现、程序验收结果和课程设计报告撰写等方面评定各组成绩，根据完成课程设计作品的难度、独立性及质量等方面综合考虑进行成绩评定</a:t>
            </a:r>
            <a:endParaRPr lang="en-US" altLang="zh-CN" dirty="0"/>
          </a:p>
          <a:p>
            <a:r>
              <a:rPr lang="zh-CN" altLang="en-US" dirty="0"/>
              <a:t>程序验收从功能、界面、实用性、健壮性等方面衡量，并有现场提问和现场程序编写等环节</a:t>
            </a:r>
            <a:endParaRPr lang="en-US" altLang="zh-CN" dirty="0"/>
          </a:p>
          <a:p>
            <a:r>
              <a:rPr lang="zh-CN" altLang="en-US" dirty="0"/>
              <a:t>课程设计报告主要考察内容、逻辑、格式等方面</a:t>
            </a:r>
          </a:p>
        </p:txBody>
      </p:sp>
    </p:spTree>
    <p:extLst>
      <p:ext uri="{BB962C8B-B14F-4D97-AF65-F5344CB8AC3E}">
        <p14:creationId xmlns:p14="http://schemas.microsoft.com/office/powerpoint/2010/main" val="163678671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endParaRPr lang="zh-CN" altLang="en-US"/>
          </a:p>
        </p:txBody>
      </p:sp>
      <p:sp>
        <p:nvSpPr>
          <p:cNvPr id="1027" name="页脚占位符 1026"/>
          <p:cNvSpPr txBox="1">
            <a:spLocks noGrp="1"/>
          </p:cNvSpPr>
          <p:nvPr>
            <p:ph type="ftr" idx="11"/>
          </p:nvPr>
        </p:nvSpPr>
        <p:spPr/>
        <p:txBody>
          <a:bodyPr/>
          <a:lstStyle/>
          <a:p>
            <a:endParaRPr lang="ko-KR" altLang="en-US" dirty="0"/>
          </a:p>
        </p:txBody>
      </p:sp>
      <p:sp>
        <p:nvSpPr>
          <p:cNvPr id="1028" name="幻灯片编号占位符 1027"/>
          <p:cNvSpPr txBox="1">
            <a:spLocks noGrp="1"/>
          </p:cNvSpPr>
          <p:nvPr>
            <p:ph type="sldNum" idx="12"/>
          </p:nvPr>
        </p:nvSpPr>
        <p:spPr/>
        <p:txBody>
          <a:bodyPr/>
          <a:lstStyle/>
          <a:p>
            <a:fld id="{B9320F77-B9A0-41C5-862A-B4B631284C64}" type="slidenum">
              <a:rPr lang="en-US" altLang="ko-KR" smtClean="0"/>
              <a:pPr/>
              <a:t>51</a:t>
            </a:fld>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540" y="104140"/>
            <a:ext cx="5040630" cy="670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67909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考核与成绩评定</a:t>
            </a:r>
          </a:p>
        </p:txBody>
      </p:sp>
      <p:sp>
        <p:nvSpPr>
          <p:cNvPr id="41987" name="Rectangle 3"/>
          <p:cNvSpPr>
            <a:spLocks noGrp="1" noRot="1" noChangeArrowheads="1"/>
          </p:cNvSpPr>
          <p:nvPr>
            <p:ph type="body" idx="1"/>
          </p:nvPr>
        </p:nvSpPr>
        <p:spPr/>
        <p:txBody>
          <a:bodyPr/>
          <a:lstStyle/>
          <a:p>
            <a:r>
              <a:rPr lang="zh-CN" altLang="en-US" dirty="0"/>
              <a:t>注意事项</a:t>
            </a:r>
            <a:endParaRPr lang="en-US" altLang="zh-CN" dirty="0"/>
          </a:p>
          <a:p>
            <a:pPr lvl="1"/>
            <a:r>
              <a:rPr lang="zh-CN" altLang="en-US" dirty="0">
                <a:solidFill>
                  <a:srgbClr val="FF0000"/>
                </a:solidFill>
              </a:rPr>
              <a:t>必须分组完成，如果自己一个人为一组，则最高成绩为良</a:t>
            </a:r>
            <a:endParaRPr lang="en-US" altLang="zh-CN" dirty="0">
              <a:solidFill>
                <a:srgbClr val="FF0000"/>
              </a:solidFill>
            </a:endParaRPr>
          </a:p>
          <a:p>
            <a:pPr lvl="1"/>
            <a:r>
              <a:rPr lang="zh-CN" altLang="en-US" dirty="0"/>
              <a:t>按照各组成员工作量比例和各自在课程设计过程中的表现进行各组成员成绩的评定</a:t>
            </a:r>
            <a:endParaRPr lang="en-US" altLang="zh-CN" dirty="0"/>
          </a:p>
          <a:p>
            <a:pPr lvl="1"/>
            <a:r>
              <a:rPr lang="zh-CN" altLang="en-US" dirty="0">
                <a:solidFill>
                  <a:srgbClr val="FF0000"/>
                </a:solidFill>
              </a:rPr>
              <a:t>不允许抄袭</a:t>
            </a:r>
            <a:endParaRPr lang="en-US" altLang="zh-CN" dirty="0">
              <a:solidFill>
                <a:srgbClr val="FF0000"/>
              </a:solidFill>
            </a:endParaRPr>
          </a:p>
          <a:p>
            <a:pPr lvl="1"/>
            <a:endParaRPr lang="zh-CN" altLang="en-US" dirty="0"/>
          </a:p>
        </p:txBody>
      </p:sp>
    </p:spTree>
    <p:extLst>
      <p:ext uri="{BB962C8B-B14F-4D97-AF65-F5344CB8AC3E}">
        <p14:creationId xmlns:p14="http://schemas.microsoft.com/office/powerpoint/2010/main" val="157400275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2267743" y="116632"/>
            <a:ext cx="6768753" cy="792088"/>
          </a:xfrm>
        </p:spPr>
        <p:txBody>
          <a:bodyPr/>
          <a:lstStyle/>
          <a:p>
            <a:r>
              <a:rPr lang="zh-CN" altLang="en-US" dirty="0"/>
              <a:t>本学期实施安排</a:t>
            </a:r>
          </a:p>
        </p:txBody>
      </p:sp>
      <p:sp>
        <p:nvSpPr>
          <p:cNvPr id="41987" name="Rectangle 3"/>
          <p:cNvSpPr>
            <a:spLocks noGrp="1" noRot="1" noChangeArrowheads="1"/>
          </p:cNvSpPr>
          <p:nvPr>
            <p:ph idx="1"/>
          </p:nvPr>
        </p:nvSpPr>
        <p:spPr>
          <a:xfrm>
            <a:off x="457200" y="1268760"/>
            <a:ext cx="8229600" cy="4857403"/>
          </a:xfrm>
        </p:spPr>
        <p:txBody>
          <a:bodyPr/>
          <a:lstStyle/>
          <a:p>
            <a:endParaRPr lang="en-US" altLang="zh-CN"/>
          </a:p>
          <a:p>
            <a:endParaRPr lang="zh-CN" altLang="en-US"/>
          </a:p>
        </p:txBody>
      </p:sp>
      <p:sp>
        <p:nvSpPr>
          <p:cNvPr id="41989" name="幻灯片编号占位符 41988"/>
          <p:cNvSpPr txBox="1">
            <a:spLocks noGrp="1"/>
          </p:cNvSpPr>
          <p:nvPr>
            <p:ph type="sldNum" sz="quarter" idx="12"/>
          </p:nvPr>
        </p:nvSpPr>
        <p:spPr>
          <a:xfrm>
            <a:off x="5580380" y="6381115"/>
            <a:ext cx="1035050" cy="365125"/>
          </a:xfrm>
        </p:spPr>
        <p:txBody>
          <a:bodyPr/>
          <a:lstStyle/>
          <a:p>
            <a:fld id="{B9320F77-B9A0-41C5-862A-B4B631284C64}" type="slidenum">
              <a:rPr lang="en-US" altLang="ko-KR" smtClean="0"/>
              <a:pPr/>
              <a:t>53</a:t>
            </a:fld>
            <a:endParaRPr lang="ko-KR" altLang="en-US" dirty="0"/>
          </a:p>
        </p:txBody>
      </p:sp>
      <p:graphicFrame>
        <p:nvGraphicFramePr>
          <p:cNvPr id="2" name="表格 1"/>
          <p:cNvGraphicFramePr>
            <a:graphicFrameLocks noGrp="1"/>
          </p:cNvGraphicFramePr>
          <p:nvPr>
            <p:extLst>
              <p:ext uri="{D42A27DB-BD31-4B8C-83A1-F6EECF244321}">
                <p14:modId xmlns:p14="http://schemas.microsoft.com/office/powerpoint/2010/main" val="4160452758"/>
              </p:ext>
            </p:extLst>
          </p:nvPr>
        </p:nvGraphicFramePr>
        <p:xfrm>
          <a:off x="179512" y="2890237"/>
          <a:ext cx="4104456" cy="3758850"/>
        </p:xfrm>
        <a:graphic>
          <a:graphicData uri="http://schemas.openxmlformats.org/drawingml/2006/table">
            <a:tbl>
              <a:tblPr/>
              <a:tblGrid>
                <a:gridCol w="1423159">
                  <a:extLst>
                    <a:ext uri="{9D8B030D-6E8A-4147-A177-3AD203B41FA5}">
                      <a16:colId xmlns:a16="http://schemas.microsoft.com/office/drawing/2014/main" val="20000"/>
                    </a:ext>
                  </a:extLst>
                </a:gridCol>
                <a:gridCol w="1284467">
                  <a:extLst>
                    <a:ext uri="{9D8B030D-6E8A-4147-A177-3AD203B41FA5}">
                      <a16:colId xmlns:a16="http://schemas.microsoft.com/office/drawing/2014/main" val="20001"/>
                    </a:ext>
                  </a:extLst>
                </a:gridCol>
                <a:gridCol w="1396830">
                  <a:extLst>
                    <a:ext uri="{9D8B030D-6E8A-4147-A177-3AD203B41FA5}">
                      <a16:colId xmlns:a16="http://schemas.microsoft.com/office/drawing/2014/main" val="20002"/>
                    </a:ext>
                  </a:extLst>
                </a:gridCol>
              </a:tblGrid>
              <a:tr h="417650">
                <a:tc>
                  <a:txBody>
                    <a:bodyPr/>
                    <a:lstStyle/>
                    <a:p>
                      <a:pPr algn="ctr" fontAlgn="ctr"/>
                      <a:r>
                        <a:rPr lang="zh-CN" altLang="en-US" sz="1800" b="1" i="0" u="none" strike="noStrike">
                          <a:solidFill>
                            <a:srgbClr val="000000"/>
                          </a:solidFill>
                          <a:effectLst/>
                          <a:latin typeface="宋体"/>
                        </a:rPr>
                        <a:t>班级</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a:txBody>
                    <a:bodyPr/>
                    <a:lstStyle/>
                    <a:p>
                      <a:pPr algn="ctr" fontAlgn="ctr"/>
                      <a:r>
                        <a:rPr lang="zh-CN" altLang="en-US" sz="1800" b="1" i="0" u="none" strike="noStrike">
                          <a:solidFill>
                            <a:srgbClr val="000000"/>
                          </a:solidFill>
                          <a:effectLst/>
                          <a:latin typeface="宋体"/>
                        </a:rPr>
                        <a:t>指导教师</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sz="1800" b="1" i="0" u="none" strike="noStrike">
                          <a:solidFill>
                            <a:srgbClr val="000000"/>
                          </a:solidFill>
                          <a:effectLst/>
                          <a:latin typeface="宋体"/>
                        </a:rPr>
                        <a:t>QQ</a:t>
                      </a:r>
                      <a:r>
                        <a:rPr lang="zh-CN" altLang="en-US" sz="1800" b="1" i="0" u="none" strike="noStrike">
                          <a:solidFill>
                            <a:srgbClr val="000000"/>
                          </a:solidFill>
                          <a:effectLst/>
                          <a:latin typeface="宋体"/>
                        </a:rPr>
                        <a:t>群号</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417650">
                <a:tc>
                  <a:txBody>
                    <a:bodyPr/>
                    <a:lstStyle/>
                    <a:p>
                      <a:pPr algn="l" fontAlgn="ctr"/>
                      <a:r>
                        <a:rPr lang="zh-CN" altLang="en-US" sz="1800" b="1" i="0" u="none" strike="noStrike">
                          <a:solidFill>
                            <a:srgbClr val="000000"/>
                          </a:solidFill>
                          <a:effectLst/>
                          <a:latin typeface="宋体"/>
                        </a:rPr>
                        <a:t>计算机</a:t>
                      </a:r>
                      <a:r>
                        <a:rPr lang="en-US" altLang="zh-CN" sz="1800" b="1" i="0" u="none" strike="noStrike">
                          <a:solidFill>
                            <a:srgbClr val="000000"/>
                          </a:solidFill>
                          <a:effectLst/>
                          <a:latin typeface="宋体"/>
                        </a:rPr>
                        <a:t>2001</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algn="ctr" fontAlgn="ctr"/>
                      <a:r>
                        <a:rPr lang="zh-CN" altLang="en-US" sz="1800" b="1" i="0" u="none" strike="noStrike">
                          <a:solidFill>
                            <a:srgbClr val="000000"/>
                          </a:solidFill>
                          <a:effectLst/>
                          <a:latin typeface="宋体"/>
                        </a:rPr>
                        <a:t>王刚</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algn="ctr" fontAlgn="ctr"/>
                      <a:r>
                        <a:rPr lang="en-US" altLang="zh-CN" sz="1800" b="1" i="0" u="none" strike="noStrike">
                          <a:solidFill>
                            <a:srgbClr val="000000"/>
                          </a:solidFill>
                          <a:effectLst/>
                          <a:latin typeface="宋体"/>
                        </a:rPr>
                        <a:t>920175932</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r h="417650">
                <a:tc>
                  <a:txBody>
                    <a:bodyPr/>
                    <a:lstStyle/>
                    <a:p>
                      <a:pPr algn="l" fontAlgn="ctr"/>
                      <a:r>
                        <a:rPr lang="zh-CN" altLang="en-US" sz="1800" b="1" i="0" u="none" strike="noStrike">
                          <a:solidFill>
                            <a:srgbClr val="000000"/>
                          </a:solidFill>
                          <a:effectLst/>
                          <a:latin typeface="宋体"/>
                        </a:rPr>
                        <a:t>计算机</a:t>
                      </a:r>
                      <a:r>
                        <a:rPr lang="en-US" altLang="zh-CN" sz="1800" b="1" i="0" u="none" strike="noStrike">
                          <a:solidFill>
                            <a:srgbClr val="000000"/>
                          </a:solidFill>
                          <a:effectLst/>
                          <a:latin typeface="宋体"/>
                        </a:rPr>
                        <a:t>2002</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417650">
                <a:tc>
                  <a:txBody>
                    <a:bodyPr/>
                    <a:lstStyle/>
                    <a:p>
                      <a:pPr algn="l" fontAlgn="ctr"/>
                      <a:r>
                        <a:rPr lang="zh-CN" altLang="en-US" sz="1800" b="1" i="0" u="none" strike="noStrike">
                          <a:solidFill>
                            <a:srgbClr val="000000"/>
                          </a:solidFill>
                          <a:effectLst/>
                          <a:latin typeface="宋体"/>
                        </a:rPr>
                        <a:t>计算机</a:t>
                      </a:r>
                      <a:r>
                        <a:rPr lang="en-US" altLang="zh-CN" sz="1800" b="1" i="0" u="none" strike="noStrike">
                          <a:solidFill>
                            <a:srgbClr val="000000"/>
                          </a:solidFill>
                          <a:effectLst/>
                          <a:latin typeface="宋体"/>
                        </a:rPr>
                        <a:t>2003</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rowSpan="2">
                  <a:txBody>
                    <a:bodyPr/>
                    <a:lstStyle/>
                    <a:p>
                      <a:pPr algn="ctr" fontAlgn="ctr"/>
                      <a:r>
                        <a:rPr lang="zh-CN" altLang="en-US" sz="1800" b="1" i="0" u="none" strike="noStrike">
                          <a:solidFill>
                            <a:srgbClr val="000000"/>
                          </a:solidFill>
                          <a:effectLst/>
                          <a:latin typeface="宋体"/>
                        </a:rPr>
                        <a:t>马安香</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rowSpan="2">
                  <a:txBody>
                    <a:bodyPr/>
                    <a:lstStyle/>
                    <a:p>
                      <a:pPr algn="ctr" fontAlgn="ctr"/>
                      <a:r>
                        <a:rPr lang="en-US" altLang="zh-CN" sz="1800" b="1" i="0" u="none" strike="noStrike">
                          <a:solidFill>
                            <a:srgbClr val="000000"/>
                          </a:solidFill>
                          <a:effectLst/>
                          <a:latin typeface="宋体"/>
                        </a:rPr>
                        <a:t>1025803059</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417650">
                <a:tc>
                  <a:txBody>
                    <a:bodyPr/>
                    <a:lstStyle/>
                    <a:p>
                      <a:pPr algn="l" fontAlgn="ctr"/>
                      <a:r>
                        <a:rPr lang="zh-CN" altLang="en-US" sz="1800" b="1" i="0" u="none" strike="noStrike">
                          <a:solidFill>
                            <a:srgbClr val="000000"/>
                          </a:solidFill>
                          <a:effectLst/>
                          <a:latin typeface="宋体"/>
                        </a:rPr>
                        <a:t>计算机</a:t>
                      </a:r>
                      <a:r>
                        <a:rPr lang="en-US" altLang="zh-CN" sz="1800" b="1" i="0" u="none" strike="noStrike">
                          <a:solidFill>
                            <a:srgbClr val="000000"/>
                          </a:solidFill>
                          <a:effectLst/>
                          <a:latin typeface="宋体"/>
                        </a:rPr>
                        <a:t>2004</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r h="417650">
                <a:tc>
                  <a:txBody>
                    <a:bodyPr/>
                    <a:lstStyle/>
                    <a:p>
                      <a:pPr algn="l" fontAlgn="ctr"/>
                      <a:r>
                        <a:rPr lang="zh-CN" altLang="en-US" sz="1800" b="1" i="0" u="none" strike="noStrike">
                          <a:solidFill>
                            <a:srgbClr val="000000"/>
                          </a:solidFill>
                          <a:effectLst/>
                          <a:latin typeface="宋体"/>
                        </a:rPr>
                        <a:t>计算机</a:t>
                      </a:r>
                      <a:r>
                        <a:rPr lang="en-US" altLang="zh-CN" sz="1800" b="1" i="0" u="none" strike="noStrike">
                          <a:solidFill>
                            <a:srgbClr val="000000"/>
                          </a:solidFill>
                          <a:effectLst/>
                          <a:latin typeface="宋体"/>
                        </a:rPr>
                        <a:t>2005</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algn="ctr" fontAlgn="ctr"/>
                      <a:r>
                        <a:rPr lang="zh-CN" altLang="en-US" sz="1800" b="1" i="0" u="none" strike="noStrike">
                          <a:solidFill>
                            <a:srgbClr val="000000"/>
                          </a:solidFill>
                          <a:effectLst/>
                          <a:latin typeface="宋体"/>
                        </a:rPr>
                        <a:t>吴宏林</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algn="ctr" fontAlgn="ctr"/>
                      <a:r>
                        <a:rPr lang="en-US" altLang="zh-CN" sz="1800" b="1" i="0" u="none" strike="noStrike">
                          <a:solidFill>
                            <a:srgbClr val="000000"/>
                          </a:solidFill>
                          <a:effectLst/>
                          <a:latin typeface="宋体"/>
                        </a:rPr>
                        <a:t>1087966467</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5"/>
                  </a:ext>
                </a:extLst>
              </a:tr>
              <a:tr h="417650">
                <a:tc>
                  <a:txBody>
                    <a:bodyPr/>
                    <a:lstStyle/>
                    <a:p>
                      <a:pPr algn="l" fontAlgn="ctr"/>
                      <a:r>
                        <a:rPr lang="zh-CN" altLang="en-US" sz="1800" b="1" i="0" u="none" strike="noStrike">
                          <a:solidFill>
                            <a:srgbClr val="000000"/>
                          </a:solidFill>
                          <a:effectLst/>
                          <a:latin typeface="宋体"/>
                        </a:rPr>
                        <a:t>计算机</a:t>
                      </a:r>
                      <a:r>
                        <a:rPr lang="en-US" altLang="zh-CN" sz="1800" b="1" i="0" u="none" strike="noStrike">
                          <a:solidFill>
                            <a:srgbClr val="000000"/>
                          </a:solidFill>
                          <a:effectLst/>
                          <a:latin typeface="宋体"/>
                        </a:rPr>
                        <a:t>2006</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417650">
                <a:tc>
                  <a:txBody>
                    <a:bodyPr/>
                    <a:lstStyle/>
                    <a:p>
                      <a:pPr algn="l" fontAlgn="ctr"/>
                      <a:r>
                        <a:rPr lang="zh-CN" altLang="en-US" sz="1800" b="1" i="0" u="none" strike="noStrike">
                          <a:solidFill>
                            <a:srgbClr val="000000"/>
                          </a:solidFill>
                          <a:effectLst/>
                          <a:latin typeface="宋体"/>
                        </a:rPr>
                        <a:t>计算机</a:t>
                      </a:r>
                      <a:r>
                        <a:rPr lang="en-US" altLang="zh-CN" sz="1800" b="1" i="0" u="none" strike="noStrike">
                          <a:solidFill>
                            <a:srgbClr val="000000"/>
                          </a:solidFill>
                          <a:effectLst/>
                          <a:latin typeface="宋体"/>
                        </a:rPr>
                        <a:t>2007</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rowSpan="2">
                  <a:txBody>
                    <a:bodyPr/>
                    <a:lstStyle/>
                    <a:p>
                      <a:pPr marL="0" algn="ctr" defTabSz="914400" rtl="0" eaLnBrk="1" fontAlgn="ctr" latinLnBrk="0" hangingPunct="1"/>
                      <a:r>
                        <a:rPr lang="zh-CN" altLang="en-US" sz="1800" b="1" i="0" u="none" strike="noStrike" kern="1200">
                          <a:solidFill>
                            <a:srgbClr val="000000"/>
                          </a:solidFill>
                          <a:effectLst/>
                          <a:latin typeface="宋体"/>
                          <a:ea typeface="+mn-ea"/>
                          <a:cs typeface="+mn-cs"/>
                        </a:rPr>
                        <a:t>张晓红</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rowSpan="2">
                  <a:txBody>
                    <a:bodyPr/>
                    <a:lstStyle/>
                    <a:p>
                      <a:pPr marL="0" algn="ctr" defTabSz="914400" rtl="0" eaLnBrk="1" fontAlgn="ctr" latinLnBrk="0" hangingPunct="1"/>
                      <a:r>
                        <a:rPr lang="en-US" altLang="zh-CN" sz="1800" b="1" i="0" u="none" strike="noStrike" kern="1200" dirty="0">
                          <a:solidFill>
                            <a:srgbClr val="000000"/>
                          </a:solidFill>
                          <a:effectLst/>
                          <a:latin typeface="宋体"/>
                          <a:ea typeface="+mn-ea"/>
                          <a:cs typeface="+mn-cs"/>
                        </a:rPr>
                        <a:t>696449589</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417650">
                <a:tc>
                  <a:txBody>
                    <a:bodyPr/>
                    <a:lstStyle/>
                    <a:p>
                      <a:pPr algn="l" fontAlgn="ctr"/>
                      <a:r>
                        <a:rPr lang="zh-CN" altLang="en-US" sz="1800" b="1" i="0" u="none" strike="noStrike" dirty="0">
                          <a:solidFill>
                            <a:srgbClr val="000000"/>
                          </a:solidFill>
                          <a:effectLst/>
                          <a:latin typeface="宋体"/>
                        </a:rPr>
                        <a:t>计算机</a:t>
                      </a:r>
                      <a:r>
                        <a:rPr lang="en-US" altLang="zh-CN" sz="1800" b="1" i="0" u="none" strike="noStrike" dirty="0">
                          <a:solidFill>
                            <a:srgbClr val="000000"/>
                          </a:solidFill>
                          <a:effectLst/>
                          <a:latin typeface="宋体"/>
                        </a:rPr>
                        <a:t>2008</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8"/>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468266354"/>
              </p:ext>
            </p:extLst>
          </p:nvPr>
        </p:nvGraphicFramePr>
        <p:xfrm>
          <a:off x="4572000" y="2871233"/>
          <a:ext cx="4392488" cy="3777851"/>
        </p:xfrm>
        <a:graphic>
          <a:graphicData uri="http://schemas.openxmlformats.org/drawingml/2006/table">
            <a:tbl>
              <a:tblPr/>
              <a:tblGrid>
                <a:gridCol w="1734761">
                  <a:extLst>
                    <a:ext uri="{9D8B030D-6E8A-4147-A177-3AD203B41FA5}">
                      <a16:colId xmlns:a16="http://schemas.microsoft.com/office/drawing/2014/main" val="20000"/>
                    </a:ext>
                  </a:extLst>
                </a:gridCol>
                <a:gridCol w="1232875">
                  <a:extLst>
                    <a:ext uri="{9D8B030D-6E8A-4147-A177-3AD203B41FA5}">
                      <a16:colId xmlns:a16="http://schemas.microsoft.com/office/drawing/2014/main" val="20001"/>
                    </a:ext>
                  </a:extLst>
                </a:gridCol>
                <a:gridCol w="1424852">
                  <a:extLst>
                    <a:ext uri="{9D8B030D-6E8A-4147-A177-3AD203B41FA5}">
                      <a16:colId xmlns:a16="http://schemas.microsoft.com/office/drawing/2014/main" val="20002"/>
                    </a:ext>
                  </a:extLst>
                </a:gridCol>
              </a:tblGrid>
              <a:tr h="343441">
                <a:tc>
                  <a:txBody>
                    <a:bodyPr/>
                    <a:lstStyle/>
                    <a:p>
                      <a:pPr algn="ctr" fontAlgn="ctr"/>
                      <a:r>
                        <a:rPr lang="zh-CN" altLang="en-US" sz="1800" b="1" i="0" u="none" strike="noStrike">
                          <a:solidFill>
                            <a:srgbClr val="000000"/>
                          </a:solidFill>
                          <a:effectLst/>
                          <a:latin typeface="宋体"/>
                        </a:rPr>
                        <a:t>班级</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a:txBody>
                    <a:bodyPr/>
                    <a:lstStyle/>
                    <a:p>
                      <a:pPr algn="ctr" fontAlgn="ctr"/>
                      <a:r>
                        <a:rPr lang="zh-CN" altLang="en-US" sz="1800" b="1" i="0" u="none" strike="noStrike">
                          <a:solidFill>
                            <a:srgbClr val="000000"/>
                          </a:solidFill>
                          <a:effectLst/>
                          <a:latin typeface="宋体"/>
                        </a:rPr>
                        <a:t>指导教师</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sz="1800" b="1" i="0" u="none" strike="noStrike">
                          <a:solidFill>
                            <a:srgbClr val="000000"/>
                          </a:solidFill>
                          <a:effectLst/>
                          <a:latin typeface="宋体"/>
                        </a:rPr>
                        <a:t>QQ</a:t>
                      </a:r>
                      <a:r>
                        <a:rPr lang="zh-CN" altLang="en-US" sz="1800" b="1" i="0" u="none" strike="noStrike">
                          <a:solidFill>
                            <a:srgbClr val="000000"/>
                          </a:solidFill>
                          <a:effectLst/>
                          <a:latin typeface="宋体"/>
                        </a:rPr>
                        <a:t>群号</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43441">
                <a:tc>
                  <a:txBody>
                    <a:bodyPr/>
                    <a:lstStyle/>
                    <a:p>
                      <a:pPr algn="l" fontAlgn="ctr"/>
                      <a:r>
                        <a:rPr lang="zh-CN" altLang="en-US" sz="1800" b="1" i="0" u="none" strike="noStrike">
                          <a:solidFill>
                            <a:srgbClr val="000000"/>
                          </a:solidFill>
                          <a:effectLst/>
                          <a:latin typeface="宋体"/>
                        </a:rPr>
                        <a:t>人工智能</a:t>
                      </a:r>
                      <a:r>
                        <a:rPr lang="en-US" altLang="zh-CN" sz="1800" b="1" i="0" u="none" strike="noStrike">
                          <a:solidFill>
                            <a:srgbClr val="000000"/>
                          </a:solidFill>
                          <a:effectLst/>
                          <a:latin typeface="宋体"/>
                        </a:rPr>
                        <a:t>2001</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marL="0" algn="ctr" defTabSz="914400" rtl="0" eaLnBrk="1" fontAlgn="ctr" latinLnBrk="0" hangingPunct="1"/>
                      <a:r>
                        <a:rPr lang="zh-CN" altLang="en-US" sz="1800" b="1" i="0" u="none" strike="noStrike" kern="1200">
                          <a:solidFill>
                            <a:srgbClr val="000000"/>
                          </a:solidFill>
                          <a:effectLst/>
                          <a:latin typeface="宋体"/>
                          <a:ea typeface="+mn-ea"/>
                          <a:cs typeface="+mn-cs"/>
                        </a:rPr>
                        <a:t>高岩</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marL="0" algn="ctr" defTabSz="914400" rtl="0" eaLnBrk="1" fontAlgn="ctr" latinLnBrk="0" hangingPunct="1"/>
                      <a:r>
                        <a:rPr lang="en-US" altLang="zh-CN" sz="1800" b="1" i="0" u="none" strike="noStrike" kern="1200">
                          <a:solidFill>
                            <a:srgbClr val="000000"/>
                          </a:solidFill>
                          <a:effectLst/>
                          <a:latin typeface="宋体"/>
                          <a:ea typeface="+mn-ea"/>
                          <a:cs typeface="+mn-cs"/>
                        </a:rPr>
                        <a:t>210370014</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r h="343441">
                <a:tc>
                  <a:txBody>
                    <a:bodyPr/>
                    <a:lstStyle/>
                    <a:p>
                      <a:pPr algn="l" fontAlgn="ctr"/>
                      <a:r>
                        <a:rPr lang="zh-CN" altLang="en-US" sz="1800" b="1" i="0" u="none" strike="noStrike">
                          <a:solidFill>
                            <a:srgbClr val="000000"/>
                          </a:solidFill>
                          <a:effectLst/>
                          <a:latin typeface="宋体"/>
                        </a:rPr>
                        <a:t>人工智能</a:t>
                      </a:r>
                      <a:r>
                        <a:rPr lang="en-US" altLang="zh-CN" sz="1800" b="1" i="0" u="none" strike="noStrike">
                          <a:solidFill>
                            <a:srgbClr val="000000"/>
                          </a:solidFill>
                          <a:effectLst/>
                          <a:latin typeface="宋体"/>
                        </a:rPr>
                        <a:t>2002</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343441">
                <a:tc>
                  <a:txBody>
                    <a:bodyPr/>
                    <a:lstStyle/>
                    <a:p>
                      <a:pPr algn="l" fontAlgn="ctr"/>
                      <a:r>
                        <a:rPr lang="zh-CN" altLang="en-US" sz="1800" b="1" i="0" u="none" strike="noStrike">
                          <a:solidFill>
                            <a:srgbClr val="000000"/>
                          </a:solidFill>
                          <a:effectLst/>
                          <a:latin typeface="宋体"/>
                        </a:rPr>
                        <a:t>人工智能</a:t>
                      </a:r>
                      <a:r>
                        <a:rPr lang="en-US" altLang="zh-CN" sz="1800" b="1" i="0" u="none" strike="noStrike">
                          <a:solidFill>
                            <a:srgbClr val="000000"/>
                          </a:solidFill>
                          <a:effectLst/>
                          <a:latin typeface="宋体"/>
                        </a:rPr>
                        <a:t>2003</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rowSpan="2">
                  <a:txBody>
                    <a:bodyPr/>
                    <a:lstStyle/>
                    <a:p>
                      <a:pPr algn="ctr" fontAlgn="ctr"/>
                      <a:r>
                        <a:rPr lang="zh-CN" altLang="en-US" sz="1800" b="1" i="0" u="none" strike="noStrike">
                          <a:solidFill>
                            <a:srgbClr val="000000"/>
                          </a:solidFill>
                          <a:effectLst/>
                          <a:latin typeface="宋体"/>
                        </a:rPr>
                        <a:t>王斌</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rowSpan="2">
                  <a:txBody>
                    <a:bodyPr/>
                    <a:lstStyle/>
                    <a:p>
                      <a:pPr marL="0" algn="ctr" defTabSz="914400" rtl="0" eaLnBrk="1" fontAlgn="ctr" latinLnBrk="0" hangingPunct="1"/>
                      <a:r>
                        <a:rPr lang="en-US" altLang="zh-CN" sz="1800" b="1" i="0" u="none" strike="noStrike" kern="1200" dirty="0">
                          <a:solidFill>
                            <a:srgbClr val="000000"/>
                          </a:solidFill>
                          <a:effectLst/>
                          <a:latin typeface="宋体"/>
                          <a:ea typeface="+mn-ea"/>
                          <a:cs typeface="+mn-cs"/>
                        </a:rPr>
                        <a:t>696449589</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43441">
                <a:tc>
                  <a:txBody>
                    <a:bodyPr/>
                    <a:lstStyle/>
                    <a:p>
                      <a:pPr algn="l" fontAlgn="ctr"/>
                      <a:r>
                        <a:rPr lang="zh-CN" altLang="en-US" sz="1800" b="1" i="0" u="none" strike="noStrike">
                          <a:solidFill>
                            <a:srgbClr val="000000"/>
                          </a:solidFill>
                          <a:effectLst/>
                          <a:latin typeface="宋体"/>
                        </a:rPr>
                        <a:t>人工智能</a:t>
                      </a:r>
                      <a:r>
                        <a:rPr lang="en-US" altLang="zh-CN" sz="1800" b="1" i="0" u="none" strike="noStrike">
                          <a:solidFill>
                            <a:srgbClr val="000000"/>
                          </a:solidFill>
                          <a:effectLst/>
                          <a:latin typeface="宋体"/>
                        </a:rPr>
                        <a:t>2004</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r h="343441">
                <a:tc>
                  <a:txBody>
                    <a:bodyPr/>
                    <a:lstStyle/>
                    <a:p>
                      <a:pPr algn="l" fontAlgn="ctr"/>
                      <a:r>
                        <a:rPr lang="zh-CN" altLang="en-US" sz="1800" b="1" i="0" u="none" strike="noStrike">
                          <a:solidFill>
                            <a:srgbClr val="000000"/>
                          </a:solidFill>
                          <a:effectLst/>
                          <a:latin typeface="宋体"/>
                        </a:rPr>
                        <a:t>电信</a:t>
                      </a:r>
                      <a:r>
                        <a:rPr lang="en-US" altLang="zh-CN" sz="1800" b="1" i="0" u="none" strike="noStrike">
                          <a:solidFill>
                            <a:srgbClr val="000000"/>
                          </a:solidFill>
                          <a:effectLst/>
                          <a:latin typeface="宋体"/>
                        </a:rPr>
                        <a:t>2001</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algn="ctr" fontAlgn="ctr"/>
                      <a:r>
                        <a:rPr lang="zh-CN" altLang="en-US" sz="1800" b="1" i="0" u="none" strike="noStrike">
                          <a:solidFill>
                            <a:srgbClr val="000000"/>
                          </a:solidFill>
                          <a:effectLst/>
                          <a:latin typeface="宋体"/>
                        </a:rPr>
                        <a:t>佘黎煌</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algn="ctr" fontAlgn="ctr"/>
                      <a:r>
                        <a:rPr lang="en-US" altLang="zh-CN" sz="1800" b="1" i="0" u="none" strike="noStrike">
                          <a:solidFill>
                            <a:srgbClr val="000000"/>
                          </a:solidFill>
                          <a:effectLst/>
                          <a:latin typeface="宋体"/>
                        </a:rPr>
                        <a:t>1087294248</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5"/>
                  </a:ext>
                </a:extLst>
              </a:tr>
              <a:tr h="343441">
                <a:tc>
                  <a:txBody>
                    <a:bodyPr/>
                    <a:lstStyle/>
                    <a:p>
                      <a:pPr algn="l" fontAlgn="ctr"/>
                      <a:r>
                        <a:rPr lang="zh-CN" altLang="en-US" sz="1800" b="1" i="0" u="none" strike="noStrike">
                          <a:solidFill>
                            <a:srgbClr val="000000"/>
                          </a:solidFill>
                          <a:effectLst/>
                          <a:latin typeface="宋体"/>
                        </a:rPr>
                        <a:t>电信</a:t>
                      </a:r>
                      <a:r>
                        <a:rPr lang="en-US" altLang="zh-CN" sz="1800" b="1" i="0" u="none" strike="noStrike">
                          <a:solidFill>
                            <a:srgbClr val="000000"/>
                          </a:solidFill>
                          <a:effectLst/>
                          <a:latin typeface="宋体"/>
                        </a:rPr>
                        <a:t>2002</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343441">
                <a:tc>
                  <a:txBody>
                    <a:bodyPr/>
                    <a:lstStyle/>
                    <a:p>
                      <a:pPr algn="l" fontAlgn="ctr"/>
                      <a:r>
                        <a:rPr lang="zh-CN" altLang="en-US" sz="1800" b="1" i="0" u="none" strike="noStrike">
                          <a:solidFill>
                            <a:srgbClr val="000000"/>
                          </a:solidFill>
                          <a:effectLst/>
                          <a:latin typeface="宋体"/>
                        </a:rPr>
                        <a:t>电信</a:t>
                      </a:r>
                      <a:r>
                        <a:rPr lang="en-US" altLang="zh-CN" sz="1800" b="1" i="0" u="none" strike="noStrike">
                          <a:solidFill>
                            <a:srgbClr val="000000"/>
                          </a:solidFill>
                          <a:effectLst/>
                          <a:latin typeface="宋体"/>
                        </a:rPr>
                        <a:t>2003</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rowSpan="2">
                  <a:txBody>
                    <a:bodyPr/>
                    <a:lstStyle/>
                    <a:p>
                      <a:pPr algn="ctr" fontAlgn="ctr"/>
                      <a:r>
                        <a:rPr lang="zh-CN" altLang="en-US" sz="1800" b="1" i="0" u="none" strike="noStrike">
                          <a:solidFill>
                            <a:srgbClr val="000000"/>
                          </a:solidFill>
                          <a:effectLst/>
                          <a:latin typeface="宋体"/>
                        </a:rPr>
                        <a:t>鲍喜荣</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rowSpan="2">
                  <a:txBody>
                    <a:bodyPr/>
                    <a:lstStyle/>
                    <a:p>
                      <a:pPr algn="ctr" fontAlgn="ctr"/>
                      <a:r>
                        <a:rPr lang="en-US" altLang="zh-CN" sz="1800" b="1" i="0" u="none" strike="noStrike">
                          <a:solidFill>
                            <a:srgbClr val="000000"/>
                          </a:solidFill>
                          <a:effectLst/>
                          <a:latin typeface="宋体"/>
                        </a:rPr>
                        <a:t>1087355387</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343441">
                <a:tc>
                  <a:txBody>
                    <a:bodyPr/>
                    <a:lstStyle/>
                    <a:p>
                      <a:pPr algn="l" fontAlgn="ctr"/>
                      <a:r>
                        <a:rPr lang="zh-CN" altLang="en-US" sz="1800" b="1" i="0" u="none" strike="noStrike">
                          <a:solidFill>
                            <a:srgbClr val="000000"/>
                          </a:solidFill>
                          <a:effectLst/>
                          <a:latin typeface="宋体"/>
                        </a:rPr>
                        <a:t>电信</a:t>
                      </a:r>
                      <a:r>
                        <a:rPr lang="en-US" altLang="zh-CN" sz="1800" b="1" i="0" u="none" strike="noStrike">
                          <a:solidFill>
                            <a:srgbClr val="000000"/>
                          </a:solidFill>
                          <a:effectLst/>
                          <a:latin typeface="宋体"/>
                        </a:rPr>
                        <a:t>2004</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8"/>
                  </a:ext>
                </a:extLst>
              </a:tr>
              <a:tr h="343441">
                <a:tc>
                  <a:txBody>
                    <a:bodyPr/>
                    <a:lstStyle/>
                    <a:p>
                      <a:pPr algn="l" fontAlgn="ctr"/>
                      <a:r>
                        <a:rPr lang="zh-CN" altLang="en-US" sz="1800" b="1" i="0" u="none" strike="noStrike">
                          <a:solidFill>
                            <a:srgbClr val="000000"/>
                          </a:solidFill>
                          <a:effectLst/>
                          <a:latin typeface="宋体"/>
                        </a:rPr>
                        <a:t>电信</a:t>
                      </a:r>
                      <a:r>
                        <a:rPr lang="en-US" altLang="zh-CN" sz="1800" b="1" i="0" u="none" strike="noStrike">
                          <a:solidFill>
                            <a:srgbClr val="000000"/>
                          </a:solidFill>
                          <a:effectLst/>
                          <a:latin typeface="宋体"/>
                        </a:rPr>
                        <a:t>2005</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marL="0" algn="ctr" defTabSz="914400" rtl="0" eaLnBrk="1" fontAlgn="ctr" latinLnBrk="0" hangingPunct="1"/>
                      <a:r>
                        <a:rPr lang="zh-CN" altLang="en-US" sz="1800" b="1" i="0" u="none" strike="noStrike" kern="1200">
                          <a:solidFill>
                            <a:srgbClr val="000000"/>
                          </a:solidFill>
                          <a:effectLst/>
                          <a:latin typeface="宋体"/>
                          <a:ea typeface="+mn-ea"/>
                          <a:cs typeface="+mn-cs"/>
                        </a:rPr>
                        <a:t>印莹</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rowSpan="2">
                  <a:txBody>
                    <a:bodyPr/>
                    <a:lstStyle/>
                    <a:p>
                      <a:pPr marL="0" algn="ctr" defTabSz="914400" rtl="0" eaLnBrk="1" fontAlgn="ctr" latinLnBrk="0" hangingPunct="1"/>
                      <a:r>
                        <a:rPr lang="en-US" altLang="zh-CN" sz="1800" b="1" i="0" u="none" strike="noStrike" kern="1200">
                          <a:solidFill>
                            <a:srgbClr val="000000"/>
                          </a:solidFill>
                          <a:effectLst/>
                          <a:latin typeface="宋体"/>
                          <a:ea typeface="+mn-ea"/>
                          <a:cs typeface="+mn-cs"/>
                        </a:rPr>
                        <a:t>514870862</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9"/>
                  </a:ext>
                </a:extLst>
              </a:tr>
              <a:tr h="343441">
                <a:tc>
                  <a:txBody>
                    <a:bodyPr/>
                    <a:lstStyle/>
                    <a:p>
                      <a:pPr algn="l" fontAlgn="ctr"/>
                      <a:r>
                        <a:rPr lang="zh-CN" altLang="en-US" sz="1800" b="1" i="0" u="none" strike="noStrike" dirty="0">
                          <a:solidFill>
                            <a:srgbClr val="000000"/>
                          </a:solidFill>
                          <a:effectLst/>
                          <a:latin typeface="宋体"/>
                        </a:rPr>
                        <a:t>转专业、重修</a:t>
                      </a:r>
                    </a:p>
                  </a:txBody>
                  <a:tcPr marL="6350" marR="6350" marT="635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40000"/>
                        <a:lumOff val="60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0"/>
                  </a:ext>
                </a:extLst>
              </a:tr>
            </a:tbl>
          </a:graphicData>
        </a:graphic>
      </p:graphicFrame>
      <p:sp>
        <p:nvSpPr>
          <p:cNvPr id="11" name="Rectangle 3">
            <a:extLst>
              <a:ext uri="{FF2B5EF4-FFF2-40B4-BE49-F238E27FC236}">
                <a16:creationId xmlns:a16="http://schemas.microsoft.com/office/drawing/2014/main" id="{E4766612-D697-4D27-A716-8787C4F4ED47}"/>
              </a:ext>
            </a:extLst>
          </p:cNvPr>
          <p:cNvSpPr txBox="1">
            <a:spLocks noRot="1" noChangeArrowheads="1"/>
          </p:cNvSpPr>
          <p:nvPr/>
        </p:nvSpPr>
        <p:spPr>
          <a:xfrm>
            <a:off x="457200" y="1052736"/>
            <a:ext cx="8229600" cy="4857403"/>
          </a:xfrm>
          <a:prstGeom prst="rect">
            <a:avLst/>
          </a:prstGeom>
        </p:spPr>
        <p:txBody>
          <a:bodyPr vert="horz" lIns="91440" tIns="45720" rIns="91440" bIns="45720" rtlCol="0">
            <a:normAutofit/>
          </a:bodyPr>
          <a:lstStyle>
            <a:lvl1pPr marL="342900" indent="-342900" algn="l" defTabSz="914400" rtl="0" eaLnBrk="1" latinLnBrk="0" hangingPunct="1">
              <a:lnSpc>
                <a:spcPct val="125000"/>
              </a:lnSpc>
              <a:spcBef>
                <a:spcPts val="0"/>
              </a:spcBef>
              <a:buSzPct val="80000"/>
              <a:buFont typeface="Wingdings" pitchFamily="2" charset="2"/>
              <a:buChar char=""/>
              <a:defRPr sz="3200" b="1" kern="1200">
                <a:solidFill>
                  <a:srgbClr val="000099"/>
                </a:solidFill>
                <a:latin typeface="楷体" pitchFamily="49" charset="-122"/>
                <a:ea typeface="楷体" pitchFamily="49" charset="-122"/>
                <a:cs typeface="+mn-cs"/>
              </a:defRPr>
            </a:lvl1pPr>
            <a:lvl2pPr marL="742950" indent="-285750" algn="l" defTabSz="914400" rtl="0" eaLnBrk="1" latinLnBrk="0" hangingPunct="1">
              <a:lnSpc>
                <a:spcPct val="125000"/>
              </a:lnSpc>
              <a:spcBef>
                <a:spcPts val="0"/>
              </a:spcBef>
              <a:buFont typeface="Wingdings" pitchFamily="2" charset="2"/>
              <a:buChar char=""/>
              <a:defRPr sz="2800" b="1" kern="1200">
                <a:solidFill>
                  <a:srgbClr val="000099"/>
                </a:solidFill>
                <a:latin typeface="楷体" pitchFamily="49" charset="-122"/>
                <a:ea typeface="楷体" pitchFamily="49" charset="-122"/>
                <a:cs typeface="+mn-cs"/>
              </a:defRPr>
            </a:lvl2pPr>
            <a:lvl3pPr marL="1143000" indent="-228600" algn="l" defTabSz="914400" rtl="0" eaLnBrk="1" latinLnBrk="0" hangingPunct="1">
              <a:lnSpc>
                <a:spcPct val="125000"/>
              </a:lnSpc>
              <a:spcBef>
                <a:spcPts val="0"/>
              </a:spcBef>
              <a:buFont typeface="Wingdings" pitchFamily="2" charset="2"/>
              <a:buChar char=""/>
              <a:defRPr sz="2400" b="1" kern="1200">
                <a:solidFill>
                  <a:srgbClr val="000099"/>
                </a:solidFill>
                <a:latin typeface="楷体" pitchFamily="49" charset="-122"/>
                <a:ea typeface="楷体" pitchFamily="49" charset="-122"/>
                <a:cs typeface="+mn-cs"/>
              </a:defRPr>
            </a:lvl3pPr>
            <a:lvl4pPr marL="1600200" indent="-228600" algn="l" defTabSz="914400" rtl="0" eaLnBrk="1" latinLnBrk="0" hangingPunct="1">
              <a:lnSpc>
                <a:spcPct val="125000"/>
              </a:lnSpc>
              <a:spcBef>
                <a:spcPts val="0"/>
              </a:spcBef>
              <a:buFont typeface="Wingdings" pitchFamily="2" charset="2"/>
              <a:buChar char=""/>
              <a:defRPr sz="2000" b="1" kern="1200">
                <a:solidFill>
                  <a:srgbClr val="000099"/>
                </a:solidFill>
                <a:latin typeface="楷体" pitchFamily="49" charset="-122"/>
                <a:ea typeface="楷体" pitchFamily="49" charset="-122"/>
                <a:cs typeface="+mn-cs"/>
              </a:defRPr>
            </a:lvl4pPr>
            <a:lvl5pPr marL="2057400" indent="-228600" algn="l" defTabSz="914400" rtl="0" eaLnBrk="1" latinLnBrk="0" hangingPunct="1">
              <a:lnSpc>
                <a:spcPct val="125000"/>
              </a:lnSpc>
              <a:spcBef>
                <a:spcPts val="0"/>
              </a:spcBef>
              <a:buFont typeface="Arial" panose="020B0604020202020204" pitchFamily="34" charset="0"/>
              <a:buChar char="»"/>
              <a:defRPr sz="2000" b="1" kern="1200">
                <a:solidFill>
                  <a:srgbClr val="000099"/>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指导和答疑</a:t>
            </a:r>
          </a:p>
          <a:p>
            <a:pPr lvl="1"/>
            <a:r>
              <a:rPr lang="zh-CN" altLang="en-US" dirty="0"/>
              <a:t>安排</a:t>
            </a:r>
            <a:r>
              <a:rPr lang="en-US" altLang="zh-CN" dirty="0"/>
              <a:t>9</a:t>
            </a:r>
            <a:r>
              <a:rPr lang="zh-CN" altLang="en-US" dirty="0"/>
              <a:t>名指导教师、</a:t>
            </a:r>
            <a:r>
              <a:rPr lang="en-US" altLang="zh-CN" dirty="0"/>
              <a:t>9</a:t>
            </a:r>
            <a:r>
              <a:rPr lang="zh-CN" altLang="en-US" dirty="0"/>
              <a:t>名助课，分别负责各自班级的指导和答疑，请加入各自班级的</a:t>
            </a:r>
            <a:r>
              <a:rPr lang="en-US" altLang="zh-CN" dirty="0"/>
              <a:t>QQ</a:t>
            </a:r>
            <a:r>
              <a:rPr lang="zh-CN" altLang="en-US" dirty="0"/>
              <a:t>群</a:t>
            </a:r>
          </a:p>
          <a:p>
            <a:pPr lvl="1"/>
            <a:endParaRPr lang="zh-CN" altLang="en-US" dirty="0"/>
          </a:p>
        </p:txBody>
      </p:sp>
    </p:spTree>
    <p:extLst>
      <p:ext uri="{BB962C8B-B14F-4D97-AF65-F5344CB8AC3E}">
        <p14:creationId xmlns:p14="http://schemas.microsoft.com/office/powerpoint/2010/main" val="116963582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2267743" y="116632"/>
            <a:ext cx="6768753" cy="792088"/>
          </a:xfrm>
        </p:spPr>
        <p:txBody>
          <a:bodyPr/>
          <a:lstStyle/>
          <a:p>
            <a:r>
              <a:rPr lang="zh-CN" altLang="en-US" dirty="0"/>
              <a:t>本学期实施安排</a:t>
            </a:r>
          </a:p>
        </p:txBody>
      </p:sp>
      <p:sp>
        <p:nvSpPr>
          <p:cNvPr id="41987" name="Rectangle 3"/>
          <p:cNvSpPr>
            <a:spLocks noGrp="1" noRot="1" noChangeArrowheads="1"/>
          </p:cNvSpPr>
          <p:nvPr>
            <p:ph idx="1"/>
          </p:nvPr>
        </p:nvSpPr>
        <p:spPr>
          <a:xfrm>
            <a:off x="457200" y="1268760"/>
            <a:ext cx="8229600" cy="4857403"/>
          </a:xfrm>
        </p:spPr>
        <p:txBody>
          <a:bodyPr/>
          <a:lstStyle/>
          <a:p>
            <a:endParaRPr lang="en-US" altLang="zh-CN"/>
          </a:p>
          <a:p>
            <a:endParaRPr lang="zh-CN" altLang="en-US"/>
          </a:p>
        </p:txBody>
      </p:sp>
      <p:sp>
        <p:nvSpPr>
          <p:cNvPr id="15" name="Rectangle 3">
            <a:extLst>
              <a:ext uri="{FF2B5EF4-FFF2-40B4-BE49-F238E27FC236}">
                <a16:creationId xmlns:a16="http://schemas.microsoft.com/office/drawing/2014/main" id="{96CE69FB-E154-430A-89AB-B632F45AAF67}"/>
              </a:ext>
            </a:extLst>
          </p:cNvPr>
          <p:cNvSpPr txBox="1">
            <a:spLocks noRot="1" noChangeArrowheads="1"/>
          </p:cNvSpPr>
          <p:nvPr/>
        </p:nvSpPr>
        <p:spPr>
          <a:xfrm>
            <a:off x="457200" y="1268760"/>
            <a:ext cx="8229600" cy="4857403"/>
          </a:xfrm>
          <a:prstGeom prst="rect">
            <a:avLst/>
          </a:prstGeom>
        </p:spPr>
        <p:txBody>
          <a:bodyPr vert="horz" lIns="91440" tIns="45720" rIns="91440" bIns="45720" rtlCol="0">
            <a:normAutofit/>
          </a:bodyPr>
          <a:lstStyle>
            <a:lvl1pPr marL="342900" indent="-342900" algn="l" defTabSz="914400" rtl="0" eaLnBrk="1" latinLnBrk="0" hangingPunct="1">
              <a:lnSpc>
                <a:spcPct val="125000"/>
              </a:lnSpc>
              <a:spcBef>
                <a:spcPts val="0"/>
              </a:spcBef>
              <a:buSzPct val="80000"/>
              <a:buFont typeface="Wingdings" pitchFamily="2" charset="2"/>
              <a:buChar char=""/>
              <a:defRPr sz="3200" b="1" kern="1200">
                <a:solidFill>
                  <a:srgbClr val="000099"/>
                </a:solidFill>
                <a:latin typeface="楷体" pitchFamily="49" charset="-122"/>
                <a:ea typeface="楷体" pitchFamily="49" charset="-122"/>
                <a:cs typeface="+mn-cs"/>
              </a:defRPr>
            </a:lvl1pPr>
            <a:lvl2pPr marL="742950" indent="-285750" algn="l" defTabSz="914400" rtl="0" eaLnBrk="1" latinLnBrk="0" hangingPunct="1">
              <a:lnSpc>
                <a:spcPct val="125000"/>
              </a:lnSpc>
              <a:spcBef>
                <a:spcPts val="0"/>
              </a:spcBef>
              <a:buFont typeface="Wingdings" pitchFamily="2" charset="2"/>
              <a:buChar char=""/>
              <a:defRPr sz="2800" b="1" kern="1200">
                <a:solidFill>
                  <a:srgbClr val="000099"/>
                </a:solidFill>
                <a:latin typeface="楷体" pitchFamily="49" charset="-122"/>
                <a:ea typeface="楷体" pitchFamily="49" charset="-122"/>
                <a:cs typeface="+mn-cs"/>
              </a:defRPr>
            </a:lvl2pPr>
            <a:lvl3pPr marL="1143000" indent="-228600" algn="l" defTabSz="914400" rtl="0" eaLnBrk="1" latinLnBrk="0" hangingPunct="1">
              <a:lnSpc>
                <a:spcPct val="125000"/>
              </a:lnSpc>
              <a:spcBef>
                <a:spcPts val="0"/>
              </a:spcBef>
              <a:buFont typeface="Wingdings" pitchFamily="2" charset="2"/>
              <a:buChar char=""/>
              <a:defRPr sz="2400" b="1" kern="1200">
                <a:solidFill>
                  <a:srgbClr val="000099"/>
                </a:solidFill>
                <a:latin typeface="楷体" pitchFamily="49" charset="-122"/>
                <a:ea typeface="楷体" pitchFamily="49" charset="-122"/>
                <a:cs typeface="+mn-cs"/>
              </a:defRPr>
            </a:lvl3pPr>
            <a:lvl4pPr marL="1600200" indent="-228600" algn="l" defTabSz="914400" rtl="0" eaLnBrk="1" latinLnBrk="0" hangingPunct="1">
              <a:lnSpc>
                <a:spcPct val="125000"/>
              </a:lnSpc>
              <a:spcBef>
                <a:spcPts val="0"/>
              </a:spcBef>
              <a:buFont typeface="Wingdings" pitchFamily="2" charset="2"/>
              <a:buChar char=""/>
              <a:defRPr sz="2000" b="1" kern="1200">
                <a:solidFill>
                  <a:srgbClr val="000099"/>
                </a:solidFill>
                <a:latin typeface="楷体" pitchFamily="49" charset="-122"/>
                <a:ea typeface="楷体" pitchFamily="49" charset="-122"/>
                <a:cs typeface="+mn-cs"/>
              </a:defRPr>
            </a:lvl4pPr>
            <a:lvl5pPr marL="2057400" indent="-228600" algn="l" defTabSz="914400" rtl="0" eaLnBrk="1" latinLnBrk="0" hangingPunct="1">
              <a:lnSpc>
                <a:spcPct val="125000"/>
              </a:lnSpc>
              <a:spcBef>
                <a:spcPts val="0"/>
              </a:spcBef>
              <a:buFont typeface="Arial" panose="020B0604020202020204" pitchFamily="34" charset="0"/>
              <a:buChar char="»"/>
              <a:defRPr sz="2000" b="1" kern="1200">
                <a:solidFill>
                  <a:srgbClr val="000099"/>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验收安排</a:t>
            </a:r>
          </a:p>
          <a:p>
            <a:pPr lvl="1"/>
            <a:r>
              <a:rPr lang="zh-CN" altLang="en-US" dirty="0"/>
              <a:t>分两步进行验收：提交录屏、线下验收</a:t>
            </a:r>
          </a:p>
          <a:p>
            <a:pPr lvl="1"/>
            <a:r>
              <a:rPr lang="zh-CN" altLang="en-US" dirty="0"/>
              <a:t>提交录屏：每组通过录屏方式展示其所完成的系统，将系统相关功能的操作过程进行录屏讲解，并按照要求的时间发给各班指导教师</a:t>
            </a:r>
          </a:p>
          <a:p>
            <a:pPr lvl="1"/>
            <a:r>
              <a:rPr lang="zh-CN" altLang="en-US" dirty="0"/>
              <a:t>线下验收：在最后</a:t>
            </a:r>
            <a:r>
              <a:rPr lang="en-US" altLang="zh-CN" dirty="0"/>
              <a:t>1-2</a:t>
            </a:r>
            <a:r>
              <a:rPr lang="zh-CN" altLang="en-US" dirty="0"/>
              <a:t>次上机时间进行线下验收，每个班级自行协商验收顺序。</a:t>
            </a:r>
          </a:p>
          <a:p>
            <a:pPr lvl="1"/>
            <a:endParaRPr lang="zh-CN" altLang="en-US" dirty="0"/>
          </a:p>
        </p:txBody>
      </p:sp>
    </p:spTree>
    <p:extLst>
      <p:ext uri="{BB962C8B-B14F-4D97-AF65-F5344CB8AC3E}">
        <p14:creationId xmlns:p14="http://schemas.microsoft.com/office/powerpoint/2010/main" val="424195972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其他说明</a:t>
            </a:r>
          </a:p>
        </p:txBody>
      </p:sp>
      <p:sp>
        <p:nvSpPr>
          <p:cNvPr id="41987" name="Rectangle 3"/>
          <p:cNvSpPr>
            <a:spLocks noGrp="1" noRot="1" noChangeArrowheads="1"/>
          </p:cNvSpPr>
          <p:nvPr>
            <p:ph type="body" idx="1"/>
          </p:nvPr>
        </p:nvSpPr>
        <p:spPr/>
        <p:txBody>
          <a:bodyPr/>
          <a:lstStyle/>
          <a:p>
            <a:r>
              <a:rPr lang="zh-CN" altLang="en-US" dirty="0"/>
              <a:t>课程设计课件下载</a:t>
            </a:r>
            <a:endParaRPr lang="en-US" altLang="zh-CN" dirty="0"/>
          </a:p>
          <a:p>
            <a:pPr lvl="1"/>
            <a:r>
              <a:rPr lang="zh-CN" altLang="en-US" dirty="0"/>
              <a:t>到</a:t>
            </a:r>
            <a:r>
              <a:rPr lang="en-US" altLang="zh-CN" dirty="0"/>
              <a:t>BB</a:t>
            </a:r>
            <a:r>
              <a:rPr lang="zh-CN" altLang="en-US" dirty="0"/>
              <a:t>平台中，选择“</a:t>
            </a:r>
            <a:r>
              <a:rPr lang="en-US" altLang="zh-CN" dirty="0"/>
              <a:t>2020-2021-2-</a:t>
            </a:r>
            <a:r>
              <a:rPr lang="zh-CN" altLang="en-US" dirty="0"/>
              <a:t>程序设计基础（</a:t>
            </a:r>
            <a:r>
              <a:rPr lang="en-US" altLang="zh-CN" dirty="0"/>
              <a:t>C</a:t>
            </a:r>
            <a:r>
              <a:rPr lang="zh-CN" altLang="en-US" dirty="0"/>
              <a:t>语言）课程设计” ，到“课程设计内容”中下载</a:t>
            </a:r>
            <a:endParaRPr lang="en-US" altLang="zh-CN" dirty="0"/>
          </a:p>
          <a:p>
            <a:r>
              <a:rPr lang="zh-CN" altLang="en-US" dirty="0"/>
              <a:t>课程设计报告提交</a:t>
            </a:r>
            <a:endParaRPr lang="en-US" altLang="zh-CN" dirty="0"/>
          </a:p>
          <a:p>
            <a:pPr lvl="1"/>
            <a:r>
              <a:rPr lang="zh-CN" altLang="en-US" dirty="0"/>
              <a:t>到</a:t>
            </a:r>
            <a:r>
              <a:rPr lang="en-US" altLang="zh-CN" dirty="0"/>
              <a:t>BB</a:t>
            </a:r>
            <a:r>
              <a:rPr lang="zh-CN" altLang="en-US" dirty="0"/>
              <a:t>平台中，选择“</a:t>
            </a:r>
            <a:r>
              <a:rPr lang="en-US" altLang="zh-CN" dirty="0"/>
              <a:t>2020-2021-2-</a:t>
            </a:r>
            <a:r>
              <a:rPr lang="zh-CN" altLang="en-US" dirty="0"/>
              <a:t>程序设计基础（</a:t>
            </a:r>
            <a:r>
              <a:rPr lang="en-US" altLang="zh-CN" dirty="0"/>
              <a:t>C</a:t>
            </a:r>
            <a:r>
              <a:rPr lang="zh-CN" altLang="en-US" dirty="0"/>
              <a:t>语言）课程设计”，到“课程设计报告”中提交。每组仅由组长提交一份即可。</a:t>
            </a:r>
            <a:endParaRPr lang="en-US" altLang="zh-CN" dirty="0"/>
          </a:p>
          <a:p>
            <a:endParaRPr lang="zh-CN" altLang="en-US" dirty="0"/>
          </a:p>
        </p:txBody>
      </p:sp>
    </p:spTree>
    <p:extLst>
      <p:ext uri="{BB962C8B-B14F-4D97-AF65-F5344CB8AC3E}">
        <p14:creationId xmlns:p14="http://schemas.microsoft.com/office/powerpoint/2010/main" val="123030605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p:txBody>
          <a:bodyPr>
            <a:normAutofit fontScale="85000" lnSpcReduction="10000"/>
          </a:bodyPr>
          <a:lstStyle/>
          <a:p>
            <a:pPr>
              <a:lnSpc>
                <a:spcPct val="135000"/>
              </a:lnSpc>
            </a:pPr>
            <a:r>
              <a:rPr lang="zh-CN" altLang="en-US" sz="3800"/>
              <a:t>具体要求</a:t>
            </a:r>
            <a:r>
              <a:rPr lang="en-US" altLang="zh-CN" sz="3800"/>
              <a:t>——</a:t>
            </a:r>
            <a:r>
              <a:rPr lang="zh-CN" altLang="en-US" sz="3800"/>
              <a:t>功能要求</a:t>
            </a:r>
          </a:p>
          <a:p>
            <a:pPr lvl="1">
              <a:lnSpc>
                <a:spcPct val="135000"/>
              </a:lnSpc>
            </a:pPr>
            <a:r>
              <a:rPr lang="zh-CN" altLang="en-US" sz="3400"/>
              <a:t>所有实现的程序应具有以下功能：</a:t>
            </a:r>
            <a:endParaRPr lang="en-US" altLang="zh-CN" sz="3400"/>
          </a:p>
          <a:p>
            <a:pPr marL="457200" lvl="1" indent="0">
              <a:lnSpc>
                <a:spcPct val="135000"/>
              </a:lnSpc>
              <a:buNone/>
            </a:pPr>
            <a:r>
              <a:rPr lang="en-US" altLang="zh-CN" sz="3400"/>
              <a:t>  </a:t>
            </a:r>
            <a:r>
              <a:rPr lang="en-US" altLang="zh-CN" sz="3400">
                <a:solidFill>
                  <a:srgbClr val="FF0000"/>
                </a:solidFill>
              </a:rPr>
              <a:t>3 </a:t>
            </a:r>
            <a:r>
              <a:rPr lang="zh-CN" altLang="en-US" sz="3400">
                <a:solidFill>
                  <a:srgbClr val="FF0000"/>
                </a:solidFill>
              </a:rPr>
              <a:t>排序</a:t>
            </a:r>
            <a:endParaRPr lang="en-US" altLang="zh-CN" sz="3400">
              <a:solidFill>
                <a:srgbClr val="FF0000"/>
              </a:solidFill>
            </a:endParaRPr>
          </a:p>
          <a:p>
            <a:pPr marL="457200" lvl="1" indent="0">
              <a:lnSpc>
                <a:spcPct val="135000"/>
              </a:lnSpc>
              <a:buNone/>
            </a:pPr>
            <a:r>
              <a:rPr lang="en-US" altLang="zh-CN" sz="3400"/>
              <a:t>    </a:t>
            </a:r>
            <a:r>
              <a:rPr lang="zh-CN" altLang="en-US" sz="3400"/>
              <a:t>按单一属性排序：例如按照学号排序</a:t>
            </a:r>
            <a:endParaRPr lang="en-US" altLang="zh-CN" sz="3400"/>
          </a:p>
          <a:p>
            <a:pPr marL="457200" lvl="1" indent="0">
              <a:lnSpc>
                <a:spcPct val="135000"/>
              </a:lnSpc>
              <a:buNone/>
            </a:pPr>
            <a:r>
              <a:rPr lang="en-US" altLang="zh-CN" sz="3400"/>
              <a:t>    </a:t>
            </a:r>
            <a:r>
              <a:rPr lang="zh-CN" altLang="en-US" sz="3400"/>
              <a:t>按多属性排序：例如按照班级、学号进行</a:t>
            </a:r>
            <a:endParaRPr lang="en-US" altLang="zh-CN" sz="3400"/>
          </a:p>
          <a:p>
            <a:pPr marL="457200" lvl="1" indent="0">
              <a:lnSpc>
                <a:spcPct val="135000"/>
              </a:lnSpc>
              <a:buNone/>
            </a:pPr>
            <a:r>
              <a:rPr lang="en-US" altLang="zh-CN" sz="3400"/>
              <a:t>                  </a:t>
            </a:r>
            <a:r>
              <a:rPr lang="zh-CN" altLang="en-US" sz="3400"/>
              <a:t>排序，排序结果示例如下：</a:t>
            </a:r>
            <a:endParaRPr lang="en-US" altLang="zh-CN" sz="3400"/>
          </a:p>
          <a:p>
            <a:pPr marL="0" indent="0">
              <a:buNone/>
            </a:pPr>
            <a:r>
              <a:rPr lang="en-US" altLang="zh-CN"/>
              <a:t>        </a:t>
            </a:r>
            <a:endParaRPr lang="zh-CN" altLang="en-US"/>
          </a:p>
        </p:txBody>
      </p:sp>
      <p:sp>
        <p:nvSpPr>
          <p:cNvPr id="7173" name="幻灯片编号占位符 7172"/>
          <p:cNvSpPr txBox="1">
            <a:spLocks noGrp="1"/>
          </p:cNvSpPr>
          <p:nvPr>
            <p:ph type="sldNum" idx="12"/>
          </p:nvPr>
        </p:nvSpPr>
        <p:spPr/>
        <p:txBody>
          <a:bodyPr/>
          <a:lstStyle/>
          <a:p>
            <a:fld id="{B9320F77-B9A0-41C5-862A-B4B631284C64}" type="slidenum">
              <a:rPr lang="en-US" altLang="ko-KR" smtClean="0"/>
              <a:pPr/>
              <a:t>6</a:t>
            </a:fld>
            <a:endParaRPr lang="ko-KR" altLang="en-US" dirty="0"/>
          </a:p>
        </p:txBody>
      </p:sp>
      <p:sp>
        <p:nvSpPr>
          <p:cNvPr id="3" name="TextBox 2"/>
          <p:cNvSpPr txBox="1"/>
          <p:nvPr/>
        </p:nvSpPr>
        <p:spPr>
          <a:xfrm>
            <a:off x="3779912" y="4653136"/>
            <a:ext cx="2452916" cy="1477328"/>
          </a:xfrm>
          <a:prstGeom prst="rect">
            <a:avLst/>
          </a:prstGeom>
          <a:solidFill>
            <a:srgbClr val="FFFF00"/>
          </a:solidFill>
          <a:ln w="12700">
            <a:solidFill>
              <a:schemeClr val="tx1"/>
            </a:solidFill>
          </a:ln>
          <a:effectLst>
            <a:outerShdw blurRad="50800" dist="114300" dir="2700000" algn="tl" rotWithShape="0">
              <a:prstClr val="black">
                <a:alpha val="40000"/>
              </a:prstClr>
            </a:outerShdw>
          </a:effectLst>
        </p:spPr>
        <p:txBody>
          <a:bodyPr wrap="none" rtlCol="0">
            <a:spAutoFit/>
          </a:bodyPr>
          <a:lstStyle/>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李四   男   河北</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王五   女   辽宁</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张三   男   江苏</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2</a:t>
            </a:r>
            <a:r>
              <a:rPr lang="zh-CN" altLang="en-US" b="1">
                <a:effectLst>
                  <a:outerShdw blurRad="38100" dist="38100" dir="2700000" algn="tl">
                    <a:srgbClr val="000000">
                      <a:alpha val="43137"/>
                    </a:srgbClr>
                  </a:outerShdw>
                </a:effectLst>
              </a:rPr>
              <a:t>班  刘七   男   黑龙江</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2</a:t>
            </a:r>
            <a:r>
              <a:rPr lang="zh-CN" altLang="en-US" b="1">
                <a:effectLst>
                  <a:outerShdw blurRad="38100" dist="38100" dir="2700000" algn="tl">
                    <a:srgbClr val="000000">
                      <a:alpha val="43137"/>
                    </a:srgbClr>
                  </a:outerShdw>
                </a:effectLst>
              </a:rPr>
              <a:t>班  赵六   男   山东</a:t>
            </a:r>
          </a:p>
        </p:txBody>
      </p:sp>
    </p:spTree>
    <p:extLst>
      <p:ext uri="{BB962C8B-B14F-4D97-AF65-F5344CB8AC3E}">
        <p14:creationId xmlns:p14="http://schemas.microsoft.com/office/powerpoint/2010/main" val="230493156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a:t>具体要求</a:t>
            </a:r>
            <a:r>
              <a:rPr lang="en-US" altLang="zh-CN"/>
              <a:t>——</a:t>
            </a:r>
            <a:r>
              <a:rPr lang="zh-CN" altLang="en-US"/>
              <a:t>功能要求</a:t>
            </a:r>
          </a:p>
          <a:p>
            <a:pPr lvl="1"/>
            <a:r>
              <a:rPr lang="zh-CN" altLang="en-US"/>
              <a:t>所有实现的程序应具有以下功能：</a:t>
            </a:r>
            <a:endParaRPr lang="en-US" altLang="zh-CN"/>
          </a:p>
          <a:p>
            <a:pPr marL="457200" lvl="1" indent="0">
              <a:buNone/>
            </a:pPr>
            <a:r>
              <a:rPr lang="en-US" altLang="zh-CN"/>
              <a:t>  </a:t>
            </a:r>
            <a:r>
              <a:rPr lang="en-US" altLang="zh-CN">
                <a:solidFill>
                  <a:srgbClr val="FF0000"/>
                </a:solidFill>
              </a:rPr>
              <a:t>4 </a:t>
            </a:r>
            <a:r>
              <a:rPr lang="zh-CN" altLang="en-US">
                <a:solidFill>
                  <a:srgbClr val="FF0000"/>
                </a:solidFill>
              </a:rPr>
              <a:t>统计</a:t>
            </a:r>
            <a:endParaRPr lang="en-US" altLang="zh-CN">
              <a:solidFill>
                <a:srgbClr val="FF0000"/>
              </a:solidFill>
            </a:endParaRPr>
          </a:p>
          <a:p>
            <a:pPr marL="457200" lvl="1" indent="0">
              <a:buNone/>
            </a:pPr>
            <a:r>
              <a:rPr lang="zh-CN" altLang="en-US"/>
              <a:t>    统计指根据用户输入的条件对数据进行汇总</a:t>
            </a:r>
            <a:endParaRPr lang="en-US" altLang="zh-CN"/>
          </a:p>
          <a:p>
            <a:pPr marL="457200" lvl="1" indent="0">
              <a:buNone/>
            </a:pPr>
            <a:r>
              <a:rPr lang="zh-CN" altLang="en-US"/>
              <a:t>    按单一属性统计：如按性别统计人数；</a:t>
            </a:r>
            <a:endParaRPr lang="en-US" altLang="zh-CN"/>
          </a:p>
          <a:p>
            <a:pPr marL="457200" lvl="1" indent="0">
              <a:buNone/>
            </a:pPr>
            <a:r>
              <a:rPr lang="zh-CN" altLang="en-US"/>
              <a:t>                    统计不及格学生数</a:t>
            </a:r>
            <a:endParaRPr lang="en-US" altLang="zh-CN"/>
          </a:p>
          <a:p>
            <a:pPr marL="457200" lvl="1" indent="0">
              <a:buNone/>
            </a:pPr>
            <a:r>
              <a:rPr lang="zh-CN" altLang="en-US"/>
              <a:t>    按多属性统计：如按班级、性别统计人数；</a:t>
            </a:r>
            <a:endParaRPr lang="en-US" altLang="zh-CN"/>
          </a:p>
          <a:p>
            <a:pPr marL="457200" lvl="1" indent="0">
              <a:buNone/>
            </a:pPr>
            <a:r>
              <a:rPr lang="zh-CN" altLang="en-US"/>
              <a:t>                  统计</a:t>
            </a:r>
            <a:r>
              <a:rPr lang="en-US" altLang="zh-CN"/>
              <a:t>1</a:t>
            </a:r>
            <a:r>
              <a:rPr lang="zh-CN" altLang="en-US"/>
              <a:t>班、高数不及格学生数</a:t>
            </a:r>
            <a:r>
              <a:rPr lang="en-US" altLang="zh-CN"/>
              <a:t>   </a:t>
            </a:r>
            <a:endParaRPr lang="zh-CN" altLang="en-US"/>
          </a:p>
        </p:txBody>
      </p:sp>
    </p:spTree>
    <p:extLst>
      <p:ext uri="{BB962C8B-B14F-4D97-AF65-F5344CB8AC3E}">
        <p14:creationId xmlns:p14="http://schemas.microsoft.com/office/powerpoint/2010/main" val="34668152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a:t>具体要求</a:t>
            </a:r>
            <a:r>
              <a:rPr lang="en-US" altLang="zh-CN"/>
              <a:t>——</a:t>
            </a:r>
            <a:r>
              <a:rPr lang="zh-CN" altLang="en-US"/>
              <a:t>功能要求</a:t>
            </a:r>
          </a:p>
          <a:p>
            <a:pPr lvl="1"/>
            <a:r>
              <a:rPr lang="zh-CN" altLang="en-US"/>
              <a:t>所有实现的程序应具有以下功能：</a:t>
            </a:r>
            <a:endParaRPr lang="en-US" altLang="zh-CN"/>
          </a:p>
          <a:p>
            <a:pPr marL="457200" lvl="1" indent="0">
              <a:buNone/>
            </a:pPr>
            <a:r>
              <a:rPr lang="en-US" altLang="zh-CN"/>
              <a:t>  </a:t>
            </a:r>
            <a:r>
              <a:rPr lang="en-US" altLang="zh-CN">
                <a:solidFill>
                  <a:srgbClr val="FF0000"/>
                </a:solidFill>
              </a:rPr>
              <a:t>5 </a:t>
            </a:r>
            <a:r>
              <a:rPr lang="zh-CN" altLang="en-US">
                <a:solidFill>
                  <a:srgbClr val="FF0000"/>
                </a:solidFill>
              </a:rPr>
              <a:t>系统维护</a:t>
            </a:r>
            <a:endParaRPr lang="en-US" altLang="zh-CN">
              <a:solidFill>
                <a:srgbClr val="FF0000"/>
              </a:solidFill>
            </a:endParaRPr>
          </a:p>
          <a:p>
            <a:pPr marL="457200" lvl="1" indent="0">
              <a:buNone/>
            </a:pPr>
            <a:r>
              <a:rPr lang="en-US" altLang="zh-CN"/>
              <a:t>    </a:t>
            </a:r>
            <a:r>
              <a:rPr lang="zh-CN" altLang="en-US"/>
              <a:t>密码维护：密码修改、忘记密码等</a:t>
            </a:r>
            <a:endParaRPr lang="en-US" altLang="zh-CN"/>
          </a:p>
          <a:p>
            <a:pPr marL="457200" lvl="1" indent="0">
              <a:buNone/>
            </a:pPr>
            <a:r>
              <a:rPr lang="en-US" altLang="zh-CN"/>
              <a:t>    </a:t>
            </a:r>
            <a:r>
              <a:rPr lang="zh-CN" altLang="en-US"/>
              <a:t>数据备份：将存储数据的文件作为备份文件，</a:t>
            </a:r>
            <a:endParaRPr lang="en-US" altLang="zh-CN"/>
          </a:p>
          <a:p>
            <a:pPr marL="457200" lvl="1" indent="0">
              <a:buNone/>
            </a:pPr>
            <a:r>
              <a:rPr lang="en-US" altLang="zh-CN"/>
              <a:t>              </a:t>
            </a:r>
            <a:r>
              <a:rPr lang="zh-CN" altLang="en-US"/>
              <a:t>拷贝到指定文件夹</a:t>
            </a:r>
            <a:endParaRPr lang="en-US" altLang="zh-CN"/>
          </a:p>
          <a:p>
            <a:pPr marL="457200" lvl="1" indent="0">
              <a:buNone/>
            </a:pPr>
            <a:r>
              <a:rPr lang="en-US" altLang="zh-CN"/>
              <a:t>    </a:t>
            </a:r>
            <a:r>
              <a:rPr lang="zh-CN" altLang="en-US"/>
              <a:t>数据恢复：将备份文件再重新拷贝回原文件夹</a:t>
            </a:r>
            <a:endParaRPr lang="en-US" altLang="zh-CN"/>
          </a:p>
          <a:p>
            <a:pPr marL="457200" lvl="1" indent="0">
              <a:buNone/>
            </a:pPr>
            <a:r>
              <a:rPr lang="en-US" altLang="zh-CN"/>
              <a:t>  </a:t>
            </a:r>
            <a:r>
              <a:rPr lang="en-US" altLang="zh-CN">
                <a:solidFill>
                  <a:srgbClr val="FF0000"/>
                </a:solidFill>
              </a:rPr>
              <a:t>6 </a:t>
            </a:r>
            <a:r>
              <a:rPr lang="zh-CN" altLang="en-US">
                <a:solidFill>
                  <a:srgbClr val="FF0000"/>
                </a:solidFill>
              </a:rPr>
              <a:t>帮助、退出系统</a:t>
            </a:r>
          </a:p>
        </p:txBody>
      </p:sp>
    </p:spTree>
    <p:extLst>
      <p:ext uri="{BB962C8B-B14F-4D97-AF65-F5344CB8AC3E}">
        <p14:creationId xmlns:p14="http://schemas.microsoft.com/office/powerpoint/2010/main" val="262966774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zh-CN" altLang="en-US"/>
              <a:t>课程要求</a:t>
            </a:r>
          </a:p>
        </p:txBody>
      </p:sp>
      <p:sp>
        <p:nvSpPr>
          <p:cNvPr id="8194" name="Rectangle 2"/>
          <p:cNvSpPr>
            <a:spLocks noGrp="1" noRot="1" noChangeArrowheads="1"/>
          </p:cNvSpPr>
          <p:nvPr>
            <p:ph type="body" idx="1"/>
          </p:nvPr>
        </p:nvSpPr>
        <p:spPr>
          <a:xfrm>
            <a:off x="323528" y="1268760"/>
            <a:ext cx="8579296" cy="4857403"/>
          </a:xfrm>
        </p:spPr>
        <p:txBody>
          <a:bodyPr>
            <a:normAutofit/>
          </a:bodyPr>
          <a:lstStyle/>
          <a:p>
            <a:r>
              <a:rPr lang="en-US" altLang="ko-KR" dirty="0" err="1"/>
              <a:t>具体要求</a:t>
            </a:r>
            <a:r>
              <a:rPr lang="en-US" altLang="ko-KR" dirty="0"/>
              <a:t>——</a:t>
            </a:r>
            <a:r>
              <a:rPr lang="en-US" altLang="ko-KR" dirty="0" err="1"/>
              <a:t>技术要求</a:t>
            </a:r>
            <a:endParaRPr lang="ko-KR" altLang="en-US" dirty="0"/>
          </a:p>
          <a:p>
            <a:pPr lvl="1"/>
            <a:r>
              <a:rPr lang="en-US" altLang="ko-KR" dirty="0" err="1"/>
              <a:t>以文件存储数据</a:t>
            </a:r>
            <a:endParaRPr lang="ko-KR" altLang="en-US" dirty="0"/>
          </a:p>
          <a:p>
            <a:pPr lvl="1"/>
            <a:r>
              <a:rPr lang="en-US" altLang="ko-KR" dirty="0" err="1"/>
              <a:t>程序由</a:t>
            </a:r>
            <a:r>
              <a:rPr lang="zh-CN" altLang="en-US" dirty="0"/>
              <a:t>多</a:t>
            </a:r>
            <a:r>
              <a:rPr lang="en-US" altLang="ko-KR" dirty="0" err="1"/>
              <a:t>个源程序文件和</a:t>
            </a:r>
            <a:r>
              <a:rPr lang="zh-CN" altLang="en-US" dirty="0"/>
              <a:t>至少</a:t>
            </a:r>
            <a:r>
              <a:rPr lang="en-US" altLang="ko-KR" dirty="0"/>
              <a:t>1个</a:t>
            </a:r>
            <a:r>
              <a:rPr lang="zh-CN" altLang="en-US" dirty="0"/>
              <a:t>自编的</a:t>
            </a:r>
            <a:r>
              <a:rPr lang="en-US" altLang="ko-KR" dirty="0" err="1"/>
              <a:t>头文件</a:t>
            </a:r>
            <a:r>
              <a:rPr lang="zh-CN" altLang="en-US" dirty="0"/>
              <a:t>（即 </a:t>
            </a:r>
            <a:r>
              <a:rPr lang="en-US" altLang="ko-KR" dirty="0"/>
              <a:t>.h </a:t>
            </a:r>
            <a:r>
              <a:rPr lang="zh-CN" altLang="en-US" dirty="0"/>
              <a:t>文件）</a:t>
            </a:r>
            <a:r>
              <a:rPr lang="en-US" altLang="ko-KR" dirty="0" err="1"/>
              <a:t>组成</a:t>
            </a:r>
            <a:endParaRPr lang="ko-KR" altLang="en-US" dirty="0"/>
          </a:p>
          <a:p>
            <a:pPr lvl="1"/>
            <a:r>
              <a:rPr lang="en-US" altLang="ko-KR" dirty="0" err="1"/>
              <a:t>每位同学都应在自己编写的代码中用到以下技术</a:t>
            </a:r>
            <a:r>
              <a:rPr lang="en-US" altLang="ko-KR" dirty="0"/>
              <a:t>：</a:t>
            </a:r>
            <a:endParaRPr lang="ko-KR" altLang="en-US" dirty="0"/>
          </a:p>
          <a:p>
            <a:pPr lvl="2"/>
            <a:r>
              <a:rPr lang="en-US" altLang="ko-KR" dirty="0" err="1"/>
              <a:t>文件读写</a:t>
            </a:r>
            <a:endParaRPr lang="ko-KR" altLang="en-US" dirty="0"/>
          </a:p>
          <a:p>
            <a:pPr lvl="2"/>
            <a:r>
              <a:rPr lang="en-US" altLang="ko-KR" dirty="0" err="1"/>
              <a:t>采用结构体和动态链表进行数据操作</a:t>
            </a:r>
            <a:endParaRPr lang="en-US" altLang="ko-KR" dirty="0"/>
          </a:p>
          <a:p>
            <a:endParaRPr lang="ko-KR" altLang="en-US" dirty="0"/>
          </a:p>
        </p:txBody>
      </p:sp>
    </p:spTree>
    <p:extLst>
      <p:ext uri="{BB962C8B-B14F-4D97-AF65-F5344CB8AC3E}">
        <p14:creationId xmlns:p14="http://schemas.microsoft.com/office/powerpoint/2010/main" val="3450246527"/>
      </p:ext>
    </p:extLst>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4443</Words>
  <Application>Microsoft Office PowerPoint</Application>
  <PresentationFormat>全屏显示(4:3)</PresentationFormat>
  <Paragraphs>404</Paragraphs>
  <Slides>55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华文琥珀</vt:lpstr>
      <vt:lpstr>楷体</vt:lpstr>
      <vt:lpstr>宋体</vt:lpstr>
      <vt:lpstr>Arial</vt:lpstr>
      <vt:lpstr>Calibri</vt:lpstr>
      <vt:lpstr>Lucida Console</vt:lpstr>
      <vt:lpstr>Times New Roman</vt:lpstr>
      <vt:lpstr>Wingdings</vt:lpstr>
      <vt:lpstr>Office 主题​​</vt:lpstr>
      <vt:lpstr>《程序设计基础（C语言）课程设计》  课程说明及动员</vt:lpstr>
      <vt:lpstr>课程目的</vt:lpstr>
      <vt:lpstr>课程要求</vt:lpstr>
      <vt:lpstr>课程要求</vt:lpstr>
      <vt:lpstr>课程要求</vt:lpstr>
      <vt:lpstr>课程要求</vt:lpstr>
      <vt:lpstr>课程要求</vt:lpstr>
      <vt:lpstr>课程要求</vt:lpstr>
      <vt:lpstr>课程要求</vt:lpstr>
      <vt:lpstr>课程要求</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PowerPoint 演示文稿</vt:lpstr>
      <vt:lpstr>PowerPoint 演示文稿</vt:lpstr>
      <vt:lpstr>PowerPoint 演示文稿</vt:lpstr>
      <vt:lpstr>实施方法</vt:lpstr>
      <vt:lpstr>实施方法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考核与成绩评定</vt:lpstr>
      <vt:lpstr>PowerPoint 演示文稿</vt:lpstr>
      <vt:lpstr>考核与成绩评定</vt:lpstr>
      <vt:lpstr>本学期实施安排</vt:lpstr>
      <vt:lpstr>本学期实施安排</vt:lpstr>
      <vt:lpstr>其他说明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高 岩</cp:lastModifiedBy>
  <cp:revision>218</cp:revision>
  <dcterms:created xsi:type="dcterms:W3CDTF">2016-05-10T04:02:00Z</dcterms:created>
  <dcterms:modified xsi:type="dcterms:W3CDTF">2021-03-03T01:54:22Z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