
<file path=[Content_Types].xml><?xml version="1.0" encoding="utf-8"?>
<Types xmlns="http://schemas.openxmlformats.org/package/2006/content-types">
  <Default Extension="png" ContentType="image/png"/>
  <Default Extension="mp4" ContentType="video/mp4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</p:sldIdLst>
  <p:sldSz cx="12192000" cy="6858000"/>
  <p:notesSz cx="6858000" cy="9144000"/>
  <p:custDataLst>
    <p:tags r:id="rId1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22" userDrawn="1">
          <p15:clr>
            <a:srgbClr val="A4A3A4"/>
          </p15:clr>
        </p15:guide>
        <p15:guide id="2" pos="383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22"/>
        <p:guide pos="3833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gs" Target="tags/tag170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tags" Target="../tags/tag71.xml"/><Relationship Id="rId8" Type="http://schemas.openxmlformats.org/officeDocument/2006/relationships/tags" Target="../tags/tag70.xml"/><Relationship Id="rId7" Type="http://schemas.openxmlformats.org/officeDocument/2006/relationships/tags" Target="../tags/tag69.xml"/><Relationship Id="rId6" Type="http://schemas.openxmlformats.org/officeDocument/2006/relationships/tags" Target="../tags/tag68.xml"/><Relationship Id="rId5" Type="http://schemas.openxmlformats.org/officeDocument/2006/relationships/tags" Target="../tags/tag67.xml"/><Relationship Id="rId4" Type="http://schemas.openxmlformats.org/officeDocument/2006/relationships/tags" Target="../tags/tag66.xml"/><Relationship Id="rId3" Type="http://schemas.openxmlformats.org/officeDocument/2006/relationships/tags" Target="../tags/tag65.xml"/><Relationship Id="rId20" Type="http://schemas.openxmlformats.org/officeDocument/2006/relationships/slideLayout" Target="../slideLayouts/slideLayout1.xml"/><Relationship Id="rId2" Type="http://schemas.openxmlformats.org/officeDocument/2006/relationships/tags" Target="../tags/tag64.xml"/><Relationship Id="rId19" Type="http://schemas.openxmlformats.org/officeDocument/2006/relationships/tags" Target="../tags/tag81.xml"/><Relationship Id="rId18" Type="http://schemas.openxmlformats.org/officeDocument/2006/relationships/tags" Target="../tags/tag80.xml"/><Relationship Id="rId17" Type="http://schemas.openxmlformats.org/officeDocument/2006/relationships/tags" Target="../tags/tag79.xml"/><Relationship Id="rId16" Type="http://schemas.openxmlformats.org/officeDocument/2006/relationships/tags" Target="../tags/tag78.xml"/><Relationship Id="rId15" Type="http://schemas.openxmlformats.org/officeDocument/2006/relationships/tags" Target="../tags/tag77.xml"/><Relationship Id="rId14" Type="http://schemas.openxmlformats.org/officeDocument/2006/relationships/tags" Target="../tags/tag76.xml"/><Relationship Id="rId13" Type="http://schemas.openxmlformats.org/officeDocument/2006/relationships/tags" Target="../tags/tag75.xml"/><Relationship Id="rId12" Type="http://schemas.openxmlformats.org/officeDocument/2006/relationships/tags" Target="../tags/tag74.xml"/><Relationship Id="rId11" Type="http://schemas.openxmlformats.org/officeDocument/2006/relationships/tags" Target="../tags/tag73.xml"/><Relationship Id="rId10" Type="http://schemas.openxmlformats.org/officeDocument/2006/relationships/tags" Target="../tags/tag72.xml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90.xml"/><Relationship Id="rId8" Type="http://schemas.openxmlformats.org/officeDocument/2006/relationships/tags" Target="../tags/tag89.xml"/><Relationship Id="rId7" Type="http://schemas.openxmlformats.org/officeDocument/2006/relationships/tags" Target="../tags/tag88.xml"/><Relationship Id="rId6" Type="http://schemas.openxmlformats.org/officeDocument/2006/relationships/tags" Target="../tags/tag87.xml"/><Relationship Id="rId5" Type="http://schemas.openxmlformats.org/officeDocument/2006/relationships/tags" Target="../tags/tag86.xml"/><Relationship Id="rId4" Type="http://schemas.openxmlformats.org/officeDocument/2006/relationships/tags" Target="../tags/tag85.xml"/><Relationship Id="rId34" Type="http://schemas.openxmlformats.org/officeDocument/2006/relationships/slideLayout" Target="../slideLayouts/slideLayout1.xml"/><Relationship Id="rId33" Type="http://schemas.openxmlformats.org/officeDocument/2006/relationships/tags" Target="../tags/tag114.xml"/><Relationship Id="rId32" Type="http://schemas.openxmlformats.org/officeDocument/2006/relationships/tags" Target="../tags/tag113.xml"/><Relationship Id="rId31" Type="http://schemas.openxmlformats.org/officeDocument/2006/relationships/tags" Target="../tags/tag112.xml"/><Relationship Id="rId30" Type="http://schemas.openxmlformats.org/officeDocument/2006/relationships/tags" Target="../tags/tag111.xml"/><Relationship Id="rId3" Type="http://schemas.openxmlformats.org/officeDocument/2006/relationships/tags" Target="../tags/tag84.xml"/><Relationship Id="rId29" Type="http://schemas.openxmlformats.org/officeDocument/2006/relationships/tags" Target="../tags/tag110.xml"/><Relationship Id="rId28" Type="http://schemas.openxmlformats.org/officeDocument/2006/relationships/tags" Target="../tags/tag109.xml"/><Relationship Id="rId27" Type="http://schemas.openxmlformats.org/officeDocument/2006/relationships/tags" Target="../tags/tag108.xml"/><Relationship Id="rId26" Type="http://schemas.openxmlformats.org/officeDocument/2006/relationships/tags" Target="../tags/tag107.xml"/><Relationship Id="rId25" Type="http://schemas.openxmlformats.org/officeDocument/2006/relationships/tags" Target="../tags/tag106.xml"/><Relationship Id="rId24" Type="http://schemas.openxmlformats.org/officeDocument/2006/relationships/tags" Target="../tags/tag105.xml"/><Relationship Id="rId23" Type="http://schemas.openxmlformats.org/officeDocument/2006/relationships/tags" Target="../tags/tag104.xml"/><Relationship Id="rId22" Type="http://schemas.openxmlformats.org/officeDocument/2006/relationships/tags" Target="../tags/tag103.xml"/><Relationship Id="rId21" Type="http://schemas.openxmlformats.org/officeDocument/2006/relationships/tags" Target="../tags/tag102.xml"/><Relationship Id="rId20" Type="http://schemas.openxmlformats.org/officeDocument/2006/relationships/tags" Target="../tags/tag101.xml"/><Relationship Id="rId2" Type="http://schemas.openxmlformats.org/officeDocument/2006/relationships/tags" Target="../tags/tag83.xml"/><Relationship Id="rId19" Type="http://schemas.openxmlformats.org/officeDocument/2006/relationships/tags" Target="../tags/tag100.xml"/><Relationship Id="rId18" Type="http://schemas.openxmlformats.org/officeDocument/2006/relationships/tags" Target="../tags/tag99.xml"/><Relationship Id="rId17" Type="http://schemas.openxmlformats.org/officeDocument/2006/relationships/tags" Target="../tags/tag98.xml"/><Relationship Id="rId16" Type="http://schemas.openxmlformats.org/officeDocument/2006/relationships/tags" Target="../tags/tag97.xml"/><Relationship Id="rId15" Type="http://schemas.openxmlformats.org/officeDocument/2006/relationships/tags" Target="../tags/tag96.xml"/><Relationship Id="rId14" Type="http://schemas.openxmlformats.org/officeDocument/2006/relationships/tags" Target="../tags/tag95.xml"/><Relationship Id="rId13" Type="http://schemas.openxmlformats.org/officeDocument/2006/relationships/tags" Target="../tags/tag94.xml"/><Relationship Id="rId12" Type="http://schemas.openxmlformats.org/officeDocument/2006/relationships/tags" Target="../tags/tag93.xml"/><Relationship Id="rId11" Type="http://schemas.openxmlformats.org/officeDocument/2006/relationships/tags" Target="../tags/tag92.xml"/><Relationship Id="rId10" Type="http://schemas.openxmlformats.org/officeDocument/2006/relationships/tags" Target="../tags/tag91.xml"/><Relationship Id="rId1" Type="http://schemas.openxmlformats.org/officeDocument/2006/relationships/tags" Target="../tags/tag82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123.xml"/><Relationship Id="rId8" Type="http://schemas.openxmlformats.org/officeDocument/2006/relationships/tags" Target="../tags/tag122.xml"/><Relationship Id="rId7" Type="http://schemas.openxmlformats.org/officeDocument/2006/relationships/tags" Target="../tags/tag121.xml"/><Relationship Id="rId6" Type="http://schemas.openxmlformats.org/officeDocument/2006/relationships/tags" Target="../tags/tag120.xml"/><Relationship Id="rId5" Type="http://schemas.openxmlformats.org/officeDocument/2006/relationships/tags" Target="../tags/tag119.xml"/><Relationship Id="rId4" Type="http://schemas.openxmlformats.org/officeDocument/2006/relationships/tags" Target="../tags/tag118.xml"/><Relationship Id="rId3" Type="http://schemas.openxmlformats.org/officeDocument/2006/relationships/tags" Target="../tags/tag117.xml"/><Relationship Id="rId2" Type="http://schemas.openxmlformats.org/officeDocument/2006/relationships/tags" Target="../tags/tag116.xml"/><Relationship Id="rId12" Type="http://schemas.openxmlformats.org/officeDocument/2006/relationships/slideLayout" Target="../slideLayouts/slideLayout1.xml"/><Relationship Id="rId11" Type="http://schemas.openxmlformats.org/officeDocument/2006/relationships/tags" Target="../tags/tag125.xml"/><Relationship Id="rId10" Type="http://schemas.openxmlformats.org/officeDocument/2006/relationships/tags" Target="../tags/tag124.xml"/><Relationship Id="rId1" Type="http://schemas.openxmlformats.org/officeDocument/2006/relationships/tags" Target="../tags/tag115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134.xml"/><Relationship Id="rId8" Type="http://schemas.openxmlformats.org/officeDocument/2006/relationships/tags" Target="../tags/tag133.xml"/><Relationship Id="rId7" Type="http://schemas.openxmlformats.org/officeDocument/2006/relationships/tags" Target="../tags/tag132.xml"/><Relationship Id="rId6" Type="http://schemas.openxmlformats.org/officeDocument/2006/relationships/tags" Target="../tags/tag131.xml"/><Relationship Id="rId5" Type="http://schemas.openxmlformats.org/officeDocument/2006/relationships/tags" Target="../tags/tag130.xml"/><Relationship Id="rId4" Type="http://schemas.openxmlformats.org/officeDocument/2006/relationships/tags" Target="../tags/tag129.xml"/><Relationship Id="rId32" Type="http://schemas.openxmlformats.org/officeDocument/2006/relationships/slideLayout" Target="../slideLayouts/slideLayout1.xml"/><Relationship Id="rId31" Type="http://schemas.openxmlformats.org/officeDocument/2006/relationships/tags" Target="../tags/tag153.xml"/><Relationship Id="rId30" Type="http://schemas.openxmlformats.org/officeDocument/2006/relationships/image" Target="../media/image1.png"/><Relationship Id="rId3" Type="http://schemas.openxmlformats.org/officeDocument/2006/relationships/tags" Target="../tags/tag128.xml"/><Relationship Id="rId29" Type="http://schemas.openxmlformats.org/officeDocument/2006/relationships/tags" Target="../tags/tag152.xml"/><Relationship Id="rId28" Type="http://schemas.microsoft.com/office/2007/relationships/media" Target="../media/media1.mp4"/><Relationship Id="rId27" Type="http://schemas.openxmlformats.org/officeDocument/2006/relationships/video" Target="../media/media1.mp4"/><Relationship Id="rId26" Type="http://schemas.openxmlformats.org/officeDocument/2006/relationships/tags" Target="../tags/tag151.xml"/><Relationship Id="rId25" Type="http://schemas.openxmlformats.org/officeDocument/2006/relationships/tags" Target="../tags/tag150.xml"/><Relationship Id="rId24" Type="http://schemas.openxmlformats.org/officeDocument/2006/relationships/tags" Target="../tags/tag149.xml"/><Relationship Id="rId23" Type="http://schemas.openxmlformats.org/officeDocument/2006/relationships/tags" Target="../tags/tag148.xml"/><Relationship Id="rId22" Type="http://schemas.openxmlformats.org/officeDocument/2006/relationships/tags" Target="../tags/tag147.xml"/><Relationship Id="rId21" Type="http://schemas.openxmlformats.org/officeDocument/2006/relationships/tags" Target="../tags/tag146.xml"/><Relationship Id="rId20" Type="http://schemas.openxmlformats.org/officeDocument/2006/relationships/tags" Target="../tags/tag145.xml"/><Relationship Id="rId2" Type="http://schemas.openxmlformats.org/officeDocument/2006/relationships/tags" Target="../tags/tag127.xml"/><Relationship Id="rId19" Type="http://schemas.openxmlformats.org/officeDocument/2006/relationships/tags" Target="../tags/tag144.xml"/><Relationship Id="rId18" Type="http://schemas.openxmlformats.org/officeDocument/2006/relationships/tags" Target="../tags/tag143.xml"/><Relationship Id="rId17" Type="http://schemas.openxmlformats.org/officeDocument/2006/relationships/tags" Target="../tags/tag142.xml"/><Relationship Id="rId16" Type="http://schemas.openxmlformats.org/officeDocument/2006/relationships/tags" Target="../tags/tag141.xml"/><Relationship Id="rId15" Type="http://schemas.openxmlformats.org/officeDocument/2006/relationships/tags" Target="../tags/tag140.xml"/><Relationship Id="rId14" Type="http://schemas.openxmlformats.org/officeDocument/2006/relationships/tags" Target="../tags/tag139.xml"/><Relationship Id="rId13" Type="http://schemas.openxmlformats.org/officeDocument/2006/relationships/tags" Target="../tags/tag138.xml"/><Relationship Id="rId12" Type="http://schemas.openxmlformats.org/officeDocument/2006/relationships/tags" Target="../tags/tag137.xml"/><Relationship Id="rId11" Type="http://schemas.openxmlformats.org/officeDocument/2006/relationships/tags" Target="../tags/tag136.xml"/><Relationship Id="rId10" Type="http://schemas.openxmlformats.org/officeDocument/2006/relationships/tags" Target="../tags/tag135.xml"/><Relationship Id="rId1" Type="http://schemas.openxmlformats.org/officeDocument/2006/relationships/tags" Target="../tags/tag126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162.xml"/><Relationship Id="rId8" Type="http://schemas.openxmlformats.org/officeDocument/2006/relationships/tags" Target="../tags/tag161.xml"/><Relationship Id="rId7" Type="http://schemas.openxmlformats.org/officeDocument/2006/relationships/tags" Target="../tags/tag160.xml"/><Relationship Id="rId6" Type="http://schemas.openxmlformats.org/officeDocument/2006/relationships/tags" Target="../tags/tag159.xml"/><Relationship Id="rId5" Type="http://schemas.openxmlformats.org/officeDocument/2006/relationships/tags" Target="../tags/tag158.xml"/><Relationship Id="rId4" Type="http://schemas.openxmlformats.org/officeDocument/2006/relationships/tags" Target="../tags/tag157.xml"/><Relationship Id="rId3" Type="http://schemas.openxmlformats.org/officeDocument/2006/relationships/tags" Target="../tags/tag156.xml"/><Relationship Id="rId2" Type="http://schemas.openxmlformats.org/officeDocument/2006/relationships/tags" Target="../tags/tag155.xml"/><Relationship Id="rId17" Type="http://schemas.openxmlformats.org/officeDocument/2006/relationships/slideLayout" Target="../slideLayouts/slideLayout1.xml"/><Relationship Id="rId16" Type="http://schemas.openxmlformats.org/officeDocument/2006/relationships/tags" Target="../tags/tag169.xml"/><Relationship Id="rId15" Type="http://schemas.openxmlformats.org/officeDocument/2006/relationships/tags" Target="../tags/tag168.xml"/><Relationship Id="rId14" Type="http://schemas.openxmlformats.org/officeDocument/2006/relationships/tags" Target="../tags/tag167.xml"/><Relationship Id="rId13" Type="http://schemas.openxmlformats.org/officeDocument/2006/relationships/tags" Target="../tags/tag166.xml"/><Relationship Id="rId12" Type="http://schemas.openxmlformats.org/officeDocument/2006/relationships/tags" Target="../tags/tag165.xml"/><Relationship Id="rId11" Type="http://schemas.openxmlformats.org/officeDocument/2006/relationships/tags" Target="../tags/tag164.xml"/><Relationship Id="rId10" Type="http://schemas.openxmlformats.org/officeDocument/2006/relationships/tags" Target="../tags/tag163.xml"/><Relationship Id="rId1" Type="http://schemas.openxmlformats.org/officeDocument/2006/relationships/tags" Target="../tags/tag15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矩形 40"/>
          <p:cNvSpPr/>
          <p:nvPr/>
        </p:nvSpPr>
        <p:spPr>
          <a:xfrm>
            <a:off x="7255510" y="1463675"/>
            <a:ext cx="4105910" cy="339979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" name="L 形 39"/>
          <p:cNvSpPr/>
          <p:nvPr/>
        </p:nvSpPr>
        <p:spPr>
          <a:xfrm>
            <a:off x="1270000" y="339725"/>
            <a:ext cx="5844540" cy="6296025"/>
          </a:xfrm>
          <a:prstGeom prst="corner">
            <a:avLst>
              <a:gd name="adj1" fmla="val 48698"/>
              <a:gd name="adj2" fmla="val 50000"/>
            </a:avLst>
          </a:prstGeom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5118735" y="2719705"/>
            <a:ext cx="1385570" cy="928370"/>
            <a:chOff x="7267" y="2131"/>
            <a:chExt cx="2182" cy="1462"/>
          </a:xfrm>
        </p:grpSpPr>
        <p:sp>
          <p:nvSpPr>
            <p:cNvPr id="4" name="矩形 3"/>
            <p:cNvSpPr/>
            <p:nvPr/>
          </p:nvSpPr>
          <p:spPr>
            <a:xfrm>
              <a:off x="7267" y="2131"/>
              <a:ext cx="2183" cy="1462"/>
            </a:xfrm>
            <a:prstGeom prst="rect">
              <a:avLst/>
            </a:prstGeom>
            <a:noFill/>
            <a:ln w="38100"/>
            <a:extLst>
              <a:ext uri="{909E8E84-426E-40DD-AFC4-6F175D3DCCD1}">
                <a14:hiddenFill xmlns:a14="http://schemas.microsoft.com/office/drawing/2010/main">
                  <a:solidFill>
                    <a:schemeClr val="dk1"/>
                  </a:solidFill>
                </a14:hiddenFill>
              </a:ext>
            </a:ex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7359" y="2209"/>
              <a:ext cx="1997" cy="13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indent="0" algn="ctr" fontAlgn="auto">
                <a:lnSpc>
                  <a:spcPct val="100000"/>
                </a:lnSpc>
              </a:pPr>
              <a:r>
                <a:rPr lang="en-US" altLang="zh-CN" sz="1200"/>
                <a:t>main.c</a:t>
              </a:r>
              <a:endParaRPr lang="en-US" altLang="zh-CN" sz="1200"/>
            </a:p>
            <a:p>
              <a:pPr indent="0" algn="ctr" fontAlgn="auto">
                <a:lnSpc>
                  <a:spcPct val="100000"/>
                </a:lnSpc>
              </a:pPr>
              <a:r>
                <a:rPr lang="zh-CN" altLang="en-US" sz="1200"/>
                <a:t>主函数</a:t>
              </a:r>
              <a:endParaRPr lang="en-US" altLang="zh-CN" sz="1200"/>
            </a:p>
            <a:p>
              <a:pPr indent="0" algn="ctr" fontAlgn="auto">
                <a:lnSpc>
                  <a:spcPct val="100000"/>
                </a:lnSpc>
              </a:pPr>
              <a:r>
                <a:rPr lang="zh-CN" altLang="en-US" sz="1200"/>
                <a:t>收发</a:t>
              </a:r>
              <a:r>
                <a:rPr lang="en-US" altLang="zh-CN" sz="1200"/>
                <a:t>/</a:t>
              </a:r>
              <a:r>
                <a:rPr lang="zh-CN" altLang="en-US" sz="1200"/>
                <a:t>传输</a:t>
              </a:r>
              <a:r>
                <a:rPr lang="zh-CN" altLang="en-US" sz="1200"/>
                <a:t>数据</a:t>
              </a:r>
              <a:endParaRPr lang="zh-CN" altLang="en-US" sz="1200"/>
            </a:p>
            <a:p>
              <a:pPr indent="0" algn="ctr" fontAlgn="auto">
                <a:lnSpc>
                  <a:spcPct val="100000"/>
                </a:lnSpc>
              </a:pPr>
              <a:r>
                <a:rPr lang="zh-CN" altLang="en-US" sz="1200"/>
                <a:t>接受</a:t>
              </a:r>
              <a:r>
                <a:rPr lang="en-US" altLang="zh-CN" sz="1200"/>
                <a:t>/</a:t>
              </a:r>
              <a:r>
                <a:rPr lang="zh-CN" altLang="en-US" sz="1200"/>
                <a:t>发出</a:t>
              </a:r>
              <a:r>
                <a:rPr lang="zh-CN" altLang="en-US" sz="1200"/>
                <a:t>指令</a:t>
              </a:r>
              <a:endParaRPr lang="zh-CN" altLang="en-US" sz="1200"/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777365" y="591185"/>
            <a:ext cx="1823720" cy="1064260"/>
            <a:chOff x="1691" y="1632"/>
            <a:chExt cx="2872" cy="1676"/>
          </a:xfrm>
        </p:grpSpPr>
        <p:sp>
          <p:nvSpPr>
            <p:cNvPr id="6" name="矩形 5"/>
            <p:cNvSpPr/>
            <p:nvPr/>
          </p:nvSpPr>
          <p:spPr>
            <a:xfrm>
              <a:off x="1852" y="1632"/>
              <a:ext cx="2636" cy="1677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chemeClr val="dk1"/>
                  </a:solidFill>
                </a14:hiddenFill>
              </a:ext>
            </a:ex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endParaRPr lang="zh-CN" altLang="en-US">
                <a:sym typeface="+mn-ea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1691" y="1792"/>
              <a:ext cx="2873" cy="13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200"/>
                <a:t>bluetooth.h</a:t>
              </a:r>
              <a:endParaRPr lang="en-US" altLang="zh-CN" sz="1200"/>
            </a:p>
            <a:p>
              <a:pPr algn="ctr"/>
              <a:r>
                <a:rPr lang="en-US" altLang="zh-CN" sz="1200"/>
                <a:t>bluetooth.c</a:t>
              </a:r>
              <a:endParaRPr lang="en-US" altLang="zh-CN" sz="1200"/>
            </a:p>
            <a:p>
              <a:pPr algn="ctr"/>
              <a:r>
                <a:rPr lang="zh-CN" altLang="en-US" sz="1200"/>
                <a:t>与外部设备</a:t>
              </a:r>
              <a:r>
                <a:rPr lang="zh-CN" altLang="en-US" sz="1200"/>
                <a:t>交换数据</a:t>
              </a:r>
              <a:endParaRPr lang="zh-CN" altLang="en-US" sz="1200"/>
            </a:p>
            <a:p>
              <a:pPr algn="ctr"/>
              <a:r>
                <a:rPr lang="zh-CN" altLang="en-US" sz="1200"/>
                <a:t>接收外部设备</a:t>
              </a:r>
              <a:r>
                <a:rPr lang="zh-CN" altLang="en-US" sz="1200"/>
                <a:t>指令</a:t>
              </a:r>
              <a:endParaRPr lang="zh-CN" altLang="en-US" sz="1200"/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1437640" y="4763770"/>
            <a:ext cx="2557145" cy="980440"/>
            <a:chOff x="1238" y="5496"/>
            <a:chExt cx="4027" cy="1544"/>
          </a:xfrm>
        </p:grpSpPr>
        <p:sp>
          <p:nvSpPr>
            <p:cNvPr id="8" name="矩形 7"/>
            <p:cNvSpPr/>
            <p:nvPr>
              <p:custDataLst>
                <p:tags r:id="rId1"/>
              </p:custDataLst>
            </p:nvPr>
          </p:nvSpPr>
          <p:spPr>
            <a:xfrm>
              <a:off x="1239" y="5496"/>
              <a:ext cx="4026" cy="1545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chemeClr val="dk1"/>
                  </a:solidFill>
                </a14:hiddenFill>
              </a:ext>
            </a:ex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endParaRPr lang="zh-CN" altLang="en-US">
                <a:sym typeface="+mn-ea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1238" y="5589"/>
              <a:ext cx="4027" cy="13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200"/>
                <a:t>openmv.py</a:t>
              </a:r>
              <a:endParaRPr lang="en-US" altLang="zh-CN" sz="1200"/>
            </a:p>
            <a:p>
              <a:pPr algn="ctr"/>
              <a:r>
                <a:rPr lang="zh-CN" altLang="en-US" sz="1200"/>
                <a:t>处理</a:t>
              </a:r>
              <a:r>
                <a:rPr lang="en-US" altLang="zh-CN" sz="1200"/>
                <a:t>openmv</a:t>
              </a:r>
              <a:r>
                <a:rPr lang="zh-CN" altLang="en-US" sz="1200"/>
                <a:t>感知到的</a:t>
              </a:r>
              <a:r>
                <a:rPr lang="zh-CN" altLang="en-US" sz="1200"/>
                <a:t>图像</a:t>
              </a:r>
              <a:endParaRPr lang="zh-CN" altLang="en-US" sz="1200"/>
            </a:p>
            <a:p>
              <a:pPr algn="ctr"/>
              <a:r>
                <a:rPr lang="zh-CN" altLang="en-US" sz="1200"/>
                <a:t>计算得出进一步指令需要的</a:t>
              </a:r>
              <a:r>
                <a:rPr lang="zh-CN" altLang="en-US" sz="1200"/>
                <a:t>参数</a:t>
              </a:r>
              <a:endParaRPr lang="zh-CN" altLang="en-US" sz="1200"/>
            </a:p>
            <a:p>
              <a:pPr algn="ctr"/>
              <a:r>
                <a:rPr lang="zh-CN" altLang="en-US" sz="1200"/>
                <a:t>发送参数（抓取物体位置、巡线</a:t>
              </a:r>
              <a:r>
                <a:rPr lang="zh-CN" altLang="en-US" sz="1200"/>
                <a:t>等）</a:t>
              </a:r>
              <a:endParaRPr lang="zh-CN" altLang="en-US" sz="1200"/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4817110" y="4704715"/>
            <a:ext cx="2196465" cy="1123950"/>
            <a:chOff x="6731" y="5496"/>
            <a:chExt cx="3459" cy="1770"/>
          </a:xfrm>
        </p:grpSpPr>
        <p:sp>
          <p:nvSpPr>
            <p:cNvPr id="10" name="矩形 9"/>
            <p:cNvSpPr/>
            <p:nvPr>
              <p:custDataLst>
                <p:tags r:id="rId2"/>
              </p:custDataLst>
            </p:nvPr>
          </p:nvSpPr>
          <p:spPr>
            <a:xfrm>
              <a:off x="6731" y="5496"/>
              <a:ext cx="3458" cy="1771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chemeClr val="dk1"/>
                  </a:solidFill>
                </a14:hiddenFill>
              </a:ext>
            </a:ex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endParaRPr lang="zh-CN" altLang="en-US">
                <a:sym typeface="+mn-ea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6732" y="5589"/>
              <a:ext cx="3458" cy="1451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pPr algn="ctr"/>
              <a:r>
                <a:rPr lang="en-US" altLang="zh-CN" sz="1200"/>
                <a:t>openmv.h</a:t>
              </a:r>
              <a:endParaRPr lang="en-US" altLang="zh-CN" sz="1200"/>
            </a:p>
            <a:p>
              <a:pPr algn="ctr"/>
              <a:r>
                <a:rPr lang="en-US" altLang="zh-CN" sz="1200"/>
                <a:t>openmv.c</a:t>
              </a:r>
              <a:endParaRPr lang="en-US" altLang="zh-CN" sz="1200"/>
            </a:p>
            <a:p>
              <a:pPr algn="ctr"/>
              <a:r>
                <a:rPr lang="zh-CN" altLang="en-US" sz="1200"/>
                <a:t>处理与</a:t>
              </a:r>
              <a:r>
                <a:rPr lang="en-US" altLang="zh-CN" sz="1200"/>
                <a:t>openmv</a:t>
              </a:r>
              <a:r>
                <a:rPr lang="zh-CN" altLang="en-US" sz="1200"/>
                <a:t>的数据</a:t>
              </a:r>
              <a:r>
                <a:rPr lang="zh-CN" altLang="en-US" sz="1200"/>
                <a:t>通讯</a:t>
              </a:r>
              <a:endParaRPr lang="zh-CN" altLang="en-US" sz="1200"/>
            </a:p>
            <a:p>
              <a:pPr algn="ctr"/>
              <a:r>
                <a:rPr lang="zh-CN" altLang="en-US" sz="1200"/>
                <a:t>与单片机传输</a:t>
              </a:r>
              <a:r>
                <a:rPr lang="en-US" altLang="zh-CN" sz="1200"/>
                <a:t>openmv</a:t>
              </a:r>
              <a:r>
                <a:rPr lang="zh-CN" altLang="en-US" sz="1200"/>
                <a:t>得到的参数与</a:t>
              </a:r>
              <a:r>
                <a:rPr lang="zh-CN" altLang="en-US" sz="1200"/>
                <a:t>指令</a:t>
              </a:r>
              <a:endParaRPr lang="zh-CN" altLang="en-US" sz="1200"/>
            </a:p>
          </p:txBody>
        </p:sp>
      </p:grpSp>
      <p:grpSp>
        <p:nvGrpSpPr>
          <p:cNvPr id="17" name="组合 16"/>
          <p:cNvGrpSpPr/>
          <p:nvPr>
            <p:custDataLst>
              <p:tags r:id="rId3"/>
            </p:custDataLst>
          </p:nvPr>
        </p:nvGrpSpPr>
        <p:grpSpPr>
          <a:xfrm>
            <a:off x="1617345" y="3415030"/>
            <a:ext cx="2196465" cy="955040"/>
            <a:chOff x="6731" y="5496"/>
            <a:chExt cx="3459" cy="1770"/>
          </a:xfrm>
        </p:grpSpPr>
        <p:sp>
          <p:nvSpPr>
            <p:cNvPr id="18" name="矩形 17"/>
            <p:cNvSpPr/>
            <p:nvPr>
              <p:custDataLst>
                <p:tags r:id="rId4"/>
              </p:custDataLst>
            </p:nvPr>
          </p:nvSpPr>
          <p:spPr>
            <a:xfrm>
              <a:off x="6731" y="5496"/>
              <a:ext cx="3458" cy="1771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chemeClr val="dk1"/>
                  </a:solidFill>
                </a14:hiddenFill>
              </a:ext>
            </a:ex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endParaRPr lang="zh-CN" altLang="en-US">
                <a:sym typeface="+mn-ea"/>
              </a:endParaRPr>
            </a:p>
          </p:txBody>
        </p:sp>
        <p:sp>
          <p:nvSpPr>
            <p:cNvPr id="19" name="文本框 18"/>
            <p:cNvSpPr txBox="1"/>
            <p:nvPr>
              <p:custDataLst>
                <p:tags r:id="rId5"/>
              </p:custDataLst>
            </p:nvPr>
          </p:nvSpPr>
          <p:spPr>
            <a:xfrm>
              <a:off x="6732" y="5589"/>
              <a:ext cx="3458" cy="1451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pPr algn="ctr"/>
              <a:r>
                <a:rPr lang="en-US" altLang="zh-CN" sz="1200"/>
                <a:t>sonic.h</a:t>
              </a:r>
              <a:endParaRPr lang="en-US" altLang="zh-CN" sz="1200"/>
            </a:p>
            <a:p>
              <a:pPr algn="ctr"/>
              <a:r>
                <a:rPr lang="en-US" altLang="zh-CN" sz="1200"/>
                <a:t>sonic.c</a:t>
              </a:r>
              <a:endParaRPr lang="en-US" altLang="zh-CN" sz="1200"/>
            </a:p>
            <a:p>
              <a:pPr algn="ctr"/>
              <a:r>
                <a:rPr lang="zh-CN" altLang="en-US" sz="1200"/>
                <a:t>控制超声波探测器</a:t>
              </a:r>
              <a:r>
                <a:rPr lang="zh-CN" altLang="en-US" sz="1200"/>
                <a:t>测距</a:t>
              </a:r>
              <a:endParaRPr lang="zh-CN" altLang="en-US" sz="1200"/>
            </a:p>
            <a:p>
              <a:pPr algn="ctr"/>
              <a:r>
                <a:rPr lang="zh-CN" altLang="en-US" sz="1200"/>
                <a:t>发送测得</a:t>
              </a:r>
              <a:r>
                <a:rPr lang="zh-CN" altLang="en-US" sz="1200"/>
                <a:t>参数</a:t>
              </a:r>
              <a:endParaRPr lang="zh-CN" altLang="en-US" sz="1200"/>
            </a:p>
          </p:txBody>
        </p:sp>
      </p:grpSp>
      <p:grpSp>
        <p:nvGrpSpPr>
          <p:cNvPr id="20" name="组合 19"/>
          <p:cNvGrpSpPr/>
          <p:nvPr>
            <p:custDataLst>
              <p:tags r:id="rId6"/>
            </p:custDataLst>
          </p:nvPr>
        </p:nvGrpSpPr>
        <p:grpSpPr>
          <a:xfrm>
            <a:off x="1617345" y="2165350"/>
            <a:ext cx="2196465" cy="789940"/>
            <a:chOff x="6731" y="5496"/>
            <a:chExt cx="3459" cy="1770"/>
          </a:xfrm>
        </p:grpSpPr>
        <p:sp>
          <p:nvSpPr>
            <p:cNvPr id="21" name="矩形 20"/>
            <p:cNvSpPr/>
            <p:nvPr>
              <p:custDataLst>
                <p:tags r:id="rId7"/>
              </p:custDataLst>
            </p:nvPr>
          </p:nvSpPr>
          <p:spPr>
            <a:xfrm>
              <a:off x="6731" y="5496"/>
              <a:ext cx="3458" cy="1771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chemeClr val="dk1"/>
                  </a:solidFill>
                </a14:hiddenFill>
              </a:ext>
            </a:ex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endParaRPr lang="zh-CN" altLang="en-US">
                <a:sym typeface="+mn-ea"/>
              </a:endParaRPr>
            </a:p>
          </p:txBody>
        </p:sp>
        <p:sp>
          <p:nvSpPr>
            <p:cNvPr id="22" name="文本框 21"/>
            <p:cNvSpPr txBox="1"/>
            <p:nvPr>
              <p:custDataLst>
                <p:tags r:id="rId8"/>
              </p:custDataLst>
            </p:nvPr>
          </p:nvSpPr>
          <p:spPr>
            <a:xfrm>
              <a:off x="6732" y="5589"/>
              <a:ext cx="3458" cy="1451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pPr algn="ctr"/>
              <a:r>
                <a:rPr lang="en-US" altLang="zh-CN" sz="1200"/>
                <a:t>imu.h</a:t>
              </a:r>
              <a:endParaRPr lang="en-US" altLang="zh-CN" sz="1200"/>
            </a:p>
            <a:p>
              <a:pPr algn="ctr"/>
              <a:r>
                <a:rPr lang="en-US" altLang="zh-CN" sz="1200"/>
                <a:t>imu.c</a:t>
              </a:r>
              <a:endParaRPr lang="en-US" altLang="zh-CN" sz="1200"/>
            </a:p>
            <a:p>
              <a:pPr algn="ctr"/>
              <a:r>
                <a:rPr lang="zh-CN" altLang="en-US" sz="1200"/>
                <a:t>获得小车当前方向与位置</a:t>
              </a:r>
              <a:r>
                <a:rPr lang="zh-CN" altLang="en-US" sz="1200"/>
                <a:t>信息</a:t>
              </a:r>
              <a:endParaRPr lang="zh-CN" altLang="en-US" sz="1200"/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7215505" y="3415030"/>
            <a:ext cx="1824355" cy="1064895"/>
            <a:chOff x="1691" y="1632"/>
            <a:chExt cx="2873" cy="1677"/>
          </a:xfrm>
        </p:grpSpPr>
        <p:sp>
          <p:nvSpPr>
            <p:cNvPr id="24" name="矩形 23"/>
            <p:cNvSpPr/>
            <p:nvPr>
              <p:custDataLst>
                <p:tags r:id="rId9"/>
              </p:custDataLst>
            </p:nvPr>
          </p:nvSpPr>
          <p:spPr>
            <a:xfrm>
              <a:off x="1852" y="1632"/>
              <a:ext cx="2636" cy="1677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chemeClr val="dk1"/>
                  </a:solidFill>
                </a14:hiddenFill>
              </a:ext>
            </a:ex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endParaRPr lang="zh-CN" altLang="en-US">
                <a:sym typeface="+mn-ea"/>
              </a:endParaRPr>
            </a:p>
          </p:txBody>
        </p:sp>
        <p:sp>
          <p:nvSpPr>
            <p:cNvPr id="25" name="文本框 24"/>
            <p:cNvSpPr txBox="1"/>
            <p:nvPr>
              <p:custDataLst>
                <p:tags r:id="rId10"/>
              </p:custDataLst>
            </p:nvPr>
          </p:nvSpPr>
          <p:spPr>
            <a:xfrm>
              <a:off x="1691" y="1792"/>
              <a:ext cx="2873" cy="13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200"/>
                <a:t>servo.h</a:t>
              </a:r>
              <a:endParaRPr lang="en-US" altLang="zh-CN" sz="1200"/>
            </a:p>
            <a:p>
              <a:pPr algn="ctr"/>
              <a:r>
                <a:rPr lang="en-US" altLang="zh-CN" sz="1200"/>
                <a:t>servo.c</a:t>
              </a:r>
              <a:endParaRPr lang="en-US" altLang="zh-CN" sz="1200"/>
            </a:p>
            <a:p>
              <a:pPr algn="ctr"/>
              <a:r>
                <a:rPr lang="zh-CN" altLang="en-US" sz="1200"/>
                <a:t>控制舵机</a:t>
              </a:r>
              <a:r>
                <a:rPr lang="zh-CN" altLang="en-US" sz="1200"/>
                <a:t>旋转</a:t>
              </a:r>
              <a:endParaRPr lang="zh-CN" altLang="en-US" sz="1200"/>
            </a:p>
            <a:p>
              <a:pPr algn="ctr"/>
              <a:r>
                <a:rPr lang="zh-CN" altLang="en-US" sz="1200"/>
                <a:t>获得舵机</a:t>
              </a:r>
              <a:r>
                <a:rPr lang="zh-CN" altLang="en-US" sz="1200"/>
                <a:t>转角</a:t>
              </a:r>
              <a:endParaRPr lang="zh-CN" altLang="en-US" sz="1200"/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7215505" y="1840230"/>
            <a:ext cx="1824355" cy="1064895"/>
            <a:chOff x="1691" y="1632"/>
            <a:chExt cx="2873" cy="1677"/>
          </a:xfrm>
        </p:grpSpPr>
        <p:sp>
          <p:nvSpPr>
            <p:cNvPr id="27" name="矩形 26"/>
            <p:cNvSpPr/>
            <p:nvPr>
              <p:custDataLst>
                <p:tags r:id="rId11"/>
              </p:custDataLst>
            </p:nvPr>
          </p:nvSpPr>
          <p:spPr>
            <a:xfrm>
              <a:off x="1852" y="1632"/>
              <a:ext cx="2636" cy="1677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chemeClr val="dk1"/>
                  </a:solidFill>
                </a14:hiddenFill>
              </a:ext>
            </a:ex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endParaRPr lang="zh-CN" altLang="en-US">
                <a:sym typeface="+mn-ea"/>
              </a:endParaRPr>
            </a:p>
          </p:txBody>
        </p:sp>
        <p:sp>
          <p:nvSpPr>
            <p:cNvPr id="28" name="文本框 27"/>
            <p:cNvSpPr txBox="1"/>
            <p:nvPr>
              <p:custDataLst>
                <p:tags r:id="rId12"/>
              </p:custDataLst>
            </p:nvPr>
          </p:nvSpPr>
          <p:spPr>
            <a:xfrm>
              <a:off x="1691" y="1712"/>
              <a:ext cx="2873" cy="151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pPr algn="ctr"/>
              <a:r>
                <a:rPr lang="en-US" altLang="zh-CN" sz="1200"/>
                <a:t>control.h</a:t>
              </a:r>
              <a:endParaRPr lang="en-US" altLang="zh-CN" sz="1200"/>
            </a:p>
            <a:p>
              <a:pPr algn="ctr"/>
              <a:r>
                <a:rPr lang="en-US" altLang="zh-CN" sz="1200"/>
                <a:t>control.c</a:t>
              </a:r>
              <a:endParaRPr lang="en-US" altLang="zh-CN" sz="1200"/>
            </a:p>
            <a:p>
              <a:pPr algn="ctr"/>
              <a:r>
                <a:rPr lang="en-US" altLang="zh-CN" sz="1200">
                  <a:sym typeface="+mn-ea"/>
                </a:rPr>
                <a:t>PID</a:t>
              </a:r>
              <a:r>
                <a:rPr lang="zh-CN" altLang="en-US" sz="1200">
                  <a:sym typeface="+mn-ea"/>
                </a:rPr>
                <a:t>计算与控制</a:t>
              </a:r>
              <a:endParaRPr lang="en-US" altLang="zh-CN" sz="1200"/>
            </a:p>
            <a:p>
              <a:pPr algn="ctr"/>
              <a:r>
                <a:rPr lang="zh-CN" altLang="en-US" sz="1200"/>
                <a:t>电机速度</a:t>
              </a:r>
              <a:r>
                <a:rPr lang="zh-CN" altLang="en-US" sz="1200"/>
                <a:t>设定</a:t>
              </a:r>
              <a:endParaRPr lang="zh-CN" altLang="en-US" sz="1200"/>
            </a:p>
            <a:p>
              <a:pPr algn="ctr"/>
              <a:r>
                <a:rPr lang="zh-CN" altLang="en-US" sz="1200"/>
                <a:t>小车方向</a:t>
              </a:r>
              <a:r>
                <a:rPr lang="zh-CN" altLang="en-US" sz="1200"/>
                <a:t>设定</a:t>
              </a:r>
              <a:endParaRPr lang="zh-CN" altLang="en-US" sz="1200"/>
            </a:p>
            <a:p>
              <a:pPr algn="ctr"/>
              <a:endParaRPr lang="zh-CN" altLang="en-US" sz="1200"/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9412605" y="1840230"/>
            <a:ext cx="1824355" cy="1038225"/>
            <a:chOff x="1691" y="1632"/>
            <a:chExt cx="2873" cy="1677"/>
          </a:xfrm>
        </p:grpSpPr>
        <p:sp>
          <p:nvSpPr>
            <p:cNvPr id="30" name="矩形 29"/>
            <p:cNvSpPr/>
            <p:nvPr>
              <p:custDataLst>
                <p:tags r:id="rId13"/>
              </p:custDataLst>
            </p:nvPr>
          </p:nvSpPr>
          <p:spPr>
            <a:xfrm>
              <a:off x="1852" y="1632"/>
              <a:ext cx="2636" cy="1677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chemeClr val="dk1"/>
                  </a:solidFill>
                </a14:hiddenFill>
              </a:ext>
            </a:ex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endParaRPr lang="zh-CN" altLang="en-US">
                <a:sym typeface="+mn-ea"/>
              </a:endParaRPr>
            </a:p>
          </p:txBody>
        </p:sp>
        <p:sp>
          <p:nvSpPr>
            <p:cNvPr id="31" name="文本框 30"/>
            <p:cNvSpPr txBox="1"/>
            <p:nvPr>
              <p:custDataLst>
                <p:tags r:id="rId14"/>
              </p:custDataLst>
            </p:nvPr>
          </p:nvSpPr>
          <p:spPr>
            <a:xfrm>
              <a:off x="1691" y="1792"/>
              <a:ext cx="2873" cy="13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200"/>
                <a:t>motor.h</a:t>
              </a:r>
              <a:endParaRPr lang="en-US" altLang="zh-CN" sz="1200"/>
            </a:p>
            <a:p>
              <a:pPr algn="ctr"/>
              <a:r>
                <a:rPr lang="en-US" altLang="zh-CN" sz="1200"/>
                <a:t>motor.c</a:t>
              </a:r>
              <a:endParaRPr lang="en-US" altLang="zh-CN" sz="1200"/>
            </a:p>
            <a:p>
              <a:pPr algn="ctr"/>
              <a:r>
                <a:rPr lang="zh-CN" altLang="en-US" sz="1200"/>
                <a:t>控制电机</a:t>
              </a:r>
              <a:r>
                <a:rPr lang="zh-CN" altLang="en-US" sz="1200"/>
                <a:t>转速</a:t>
              </a:r>
              <a:endParaRPr lang="zh-CN" altLang="en-US" sz="1200"/>
            </a:p>
            <a:p>
              <a:pPr algn="ctr"/>
              <a:r>
                <a:rPr lang="zh-CN" altLang="en-US" sz="1200"/>
                <a:t>读取电机</a:t>
              </a:r>
              <a:r>
                <a:rPr lang="zh-CN" altLang="en-US" sz="1200"/>
                <a:t>参数</a:t>
              </a:r>
              <a:endParaRPr lang="zh-CN" altLang="en-US" sz="1200"/>
            </a:p>
          </p:txBody>
        </p:sp>
      </p:grpSp>
      <p:cxnSp>
        <p:nvCxnSpPr>
          <p:cNvPr id="32" name="直接箭头连接符 31"/>
          <p:cNvCxnSpPr/>
          <p:nvPr/>
        </p:nvCxnSpPr>
        <p:spPr>
          <a:xfrm>
            <a:off x="3548380" y="1032510"/>
            <a:ext cx="1582420" cy="1934845"/>
          </a:xfrm>
          <a:prstGeom prst="straightConnector1">
            <a:avLst/>
          </a:prstGeom>
          <a:ln w="28575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22" idx="3"/>
            <a:endCxn id="4" idx="1"/>
          </p:cNvCxnSpPr>
          <p:nvPr/>
        </p:nvCxnSpPr>
        <p:spPr>
          <a:xfrm>
            <a:off x="3813810" y="2530475"/>
            <a:ext cx="1304925" cy="653415"/>
          </a:xfrm>
          <a:prstGeom prst="straightConnector1">
            <a:avLst/>
          </a:prstGeom>
          <a:ln w="28575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19" idx="3"/>
          </p:cNvCxnSpPr>
          <p:nvPr/>
        </p:nvCxnSpPr>
        <p:spPr>
          <a:xfrm flipV="1">
            <a:off x="3813810" y="3307715"/>
            <a:ext cx="1310640" cy="549275"/>
          </a:xfrm>
          <a:prstGeom prst="straightConnector1">
            <a:avLst/>
          </a:prstGeom>
          <a:ln w="28575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9" idx="3"/>
            <a:endCxn id="15" idx="1"/>
          </p:cNvCxnSpPr>
          <p:nvPr/>
        </p:nvCxnSpPr>
        <p:spPr>
          <a:xfrm flipV="1">
            <a:off x="3994785" y="5224780"/>
            <a:ext cx="822960" cy="0"/>
          </a:xfrm>
          <a:prstGeom prst="straightConnector1">
            <a:avLst/>
          </a:prstGeom>
          <a:ln w="28575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10" idx="0"/>
          </p:cNvCxnSpPr>
          <p:nvPr/>
        </p:nvCxnSpPr>
        <p:spPr>
          <a:xfrm flipV="1">
            <a:off x="5915025" y="3647440"/>
            <a:ext cx="0" cy="1057275"/>
          </a:xfrm>
          <a:prstGeom prst="straightConnector1">
            <a:avLst/>
          </a:prstGeom>
          <a:ln w="28575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 flipV="1">
            <a:off x="6510020" y="2339975"/>
            <a:ext cx="810895" cy="725805"/>
          </a:xfrm>
          <a:prstGeom prst="straightConnector1">
            <a:avLst/>
          </a:prstGeom>
          <a:ln w="28575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>
            <a:off x="6510020" y="3281045"/>
            <a:ext cx="804545" cy="654050"/>
          </a:xfrm>
          <a:prstGeom prst="straightConnector1">
            <a:avLst/>
          </a:prstGeom>
          <a:ln w="28575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>
            <a:off x="8991600" y="2339975"/>
            <a:ext cx="545465" cy="0"/>
          </a:xfrm>
          <a:prstGeom prst="straightConnector1">
            <a:avLst/>
          </a:prstGeom>
          <a:ln w="28575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文本框 41"/>
          <p:cNvSpPr txBox="1"/>
          <p:nvPr/>
        </p:nvSpPr>
        <p:spPr>
          <a:xfrm>
            <a:off x="7674610" y="339725"/>
            <a:ext cx="3647440" cy="6597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2400"/>
              <a:t>系统软件逻辑框图</a:t>
            </a:r>
            <a:endParaRPr lang="zh-CN" altLang="en-US" sz="2400"/>
          </a:p>
        </p:txBody>
      </p:sp>
      <p:grpSp>
        <p:nvGrpSpPr>
          <p:cNvPr id="44" name="组合 43"/>
          <p:cNvGrpSpPr/>
          <p:nvPr/>
        </p:nvGrpSpPr>
        <p:grpSpPr>
          <a:xfrm>
            <a:off x="8536305" y="1276985"/>
            <a:ext cx="1824355" cy="463550"/>
            <a:chOff x="1691" y="1632"/>
            <a:chExt cx="2873" cy="730"/>
          </a:xfrm>
        </p:grpSpPr>
        <p:sp>
          <p:nvSpPr>
            <p:cNvPr id="45" name="矩形 44"/>
            <p:cNvSpPr/>
            <p:nvPr>
              <p:custDataLst>
                <p:tags r:id="rId15"/>
              </p:custDataLst>
            </p:nvPr>
          </p:nvSpPr>
          <p:spPr>
            <a:xfrm>
              <a:off x="1852" y="1632"/>
              <a:ext cx="2636" cy="730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chemeClr val="dk1"/>
                  </a:solidFill>
                </a14:hiddenFill>
              </a:ext>
            </a:ex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endParaRPr lang="zh-CN" altLang="en-US">
                <a:sym typeface="+mn-ea"/>
              </a:endParaRPr>
            </a:p>
          </p:txBody>
        </p:sp>
        <p:sp>
          <p:nvSpPr>
            <p:cNvPr id="46" name="文本框 45"/>
            <p:cNvSpPr txBox="1"/>
            <p:nvPr>
              <p:custDataLst>
                <p:tags r:id="rId16"/>
              </p:custDataLst>
            </p:nvPr>
          </p:nvSpPr>
          <p:spPr>
            <a:xfrm>
              <a:off x="1691" y="1712"/>
              <a:ext cx="2873" cy="57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pPr algn="ctr"/>
              <a:r>
                <a:rPr lang="zh-CN" altLang="en-US">
                  <a:solidFill>
                    <a:schemeClr val="accent1"/>
                  </a:solidFill>
                </a:rPr>
                <a:t>执行模块</a:t>
              </a:r>
              <a:endParaRPr lang="zh-CN" altLang="en-US">
                <a:solidFill>
                  <a:schemeClr val="accent1"/>
                </a:solidFill>
              </a:endParaRP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3126105" y="6261100"/>
            <a:ext cx="1824355" cy="463550"/>
            <a:chOff x="1691" y="1632"/>
            <a:chExt cx="2873" cy="730"/>
          </a:xfrm>
        </p:grpSpPr>
        <p:sp>
          <p:nvSpPr>
            <p:cNvPr id="48" name="矩形 47"/>
            <p:cNvSpPr/>
            <p:nvPr>
              <p:custDataLst>
                <p:tags r:id="rId17"/>
              </p:custDataLst>
            </p:nvPr>
          </p:nvSpPr>
          <p:spPr>
            <a:xfrm>
              <a:off x="1852" y="1632"/>
              <a:ext cx="2636" cy="730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chemeClr val="dk1"/>
                  </a:solidFill>
                </a14:hiddenFill>
              </a:ext>
            </a:ex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endParaRPr lang="zh-CN" altLang="en-US">
                <a:sym typeface="+mn-ea"/>
              </a:endParaRPr>
            </a:p>
          </p:txBody>
        </p:sp>
        <p:sp>
          <p:nvSpPr>
            <p:cNvPr id="49" name="文本框 48"/>
            <p:cNvSpPr txBox="1"/>
            <p:nvPr>
              <p:custDataLst>
                <p:tags r:id="rId18"/>
              </p:custDataLst>
            </p:nvPr>
          </p:nvSpPr>
          <p:spPr>
            <a:xfrm>
              <a:off x="1691" y="1712"/>
              <a:ext cx="2873" cy="57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pPr algn="ctr"/>
              <a:r>
                <a:rPr lang="zh-CN" altLang="en-US">
                  <a:solidFill>
                    <a:schemeClr val="accent1"/>
                  </a:solidFill>
                </a:rPr>
                <a:t>信息采集模块</a:t>
              </a:r>
              <a:endParaRPr lang="zh-CN" altLang="en-US">
                <a:solidFill>
                  <a:schemeClr val="accent1"/>
                </a:solidFill>
              </a:endParaRPr>
            </a:p>
          </p:txBody>
        </p:sp>
      </p:grpSp>
    </p:spTree>
    <p:custDataLst>
      <p:tags r:id="rId19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82880" y="149860"/>
            <a:ext cx="20396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/>
              <a:t>巡线部分算法</a:t>
            </a:r>
            <a:endParaRPr lang="zh-CN" altLang="en-US" sz="2400"/>
          </a:p>
        </p:txBody>
      </p:sp>
      <p:grpSp>
        <p:nvGrpSpPr>
          <p:cNvPr id="7" name="组合 6"/>
          <p:cNvGrpSpPr/>
          <p:nvPr/>
        </p:nvGrpSpPr>
        <p:grpSpPr>
          <a:xfrm>
            <a:off x="788670" y="706105"/>
            <a:ext cx="1307469" cy="522254"/>
            <a:chOff x="1923" y="1714"/>
            <a:chExt cx="2457" cy="1136"/>
          </a:xfrm>
        </p:grpSpPr>
        <p:sp>
          <p:nvSpPr>
            <p:cNvPr id="5" name="流程图: 准备 4"/>
            <p:cNvSpPr/>
            <p:nvPr/>
          </p:nvSpPr>
          <p:spPr>
            <a:xfrm>
              <a:off x="1923" y="1790"/>
              <a:ext cx="2420" cy="1060"/>
            </a:xfrm>
            <a:prstGeom prst="flowChartPreparation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2054" y="1714"/>
              <a:ext cx="2326" cy="11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400"/>
                <a:t>openmv</a:t>
              </a:r>
              <a:endParaRPr lang="en-US" altLang="zh-CN" sz="1400"/>
            </a:p>
            <a:p>
              <a:pPr algn="ctr"/>
              <a:r>
                <a:rPr lang="zh-CN" altLang="en-US" sz="1400"/>
                <a:t>拍摄图像</a:t>
              </a:r>
              <a:endParaRPr lang="zh-CN" altLang="en-US" sz="1400"/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770890" y="2056765"/>
            <a:ext cx="1372870" cy="502920"/>
            <a:chOff x="1904" y="2780"/>
            <a:chExt cx="2162" cy="792"/>
          </a:xfrm>
        </p:grpSpPr>
        <p:sp>
          <p:nvSpPr>
            <p:cNvPr id="8" name="流程图: 过程 7"/>
            <p:cNvSpPr/>
            <p:nvPr/>
          </p:nvSpPr>
          <p:spPr>
            <a:xfrm>
              <a:off x="1904" y="2780"/>
              <a:ext cx="2162" cy="792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2072" y="2910"/>
              <a:ext cx="1919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1400"/>
                <a:t>二值化处理</a:t>
              </a:r>
              <a:endParaRPr lang="zh-CN" altLang="en-US" sz="1400"/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770890" y="3388360"/>
            <a:ext cx="1372870" cy="502920"/>
            <a:chOff x="1904" y="2780"/>
            <a:chExt cx="2162" cy="792"/>
          </a:xfrm>
        </p:grpSpPr>
        <p:sp>
          <p:nvSpPr>
            <p:cNvPr id="12" name="流程图: 过程 11"/>
            <p:cNvSpPr/>
            <p:nvPr>
              <p:custDataLst>
                <p:tags r:id="rId1"/>
              </p:custDataLst>
            </p:nvPr>
          </p:nvSpPr>
          <p:spPr>
            <a:xfrm>
              <a:off x="1904" y="2780"/>
              <a:ext cx="2162" cy="792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" name="文本框 12"/>
            <p:cNvSpPr txBox="1"/>
            <p:nvPr>
              <p:custDataLst>
                <p:tags r:id="rId2"/>
              </p:custDataLst>
            </p:nvPr>
          </p:nvSpPr>
          <p:spPr>
            <a:xfrm>
              <a:off x="2072" y="2910"/>
              <a:ext cx="1919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1400"/>
                <a:t>滤波</a:t>
              </a:r>
              <a:r>
                <a:rPr lang="zh-CN" altLang="en-US" sz="1400"/>
                <a:t>去噪</a:t>
              </a:r>
              <a:endParaRPr lang="zh-CN" altLang="en-US" sz="1400"/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770890" y="4719955"/>
            <a:ext cx="1372870" cy="502920"/>
            <a:chOff x="1904" y="2780"/>
            <a:chExt cx="2162" cy="792"/>
          </a:xfrm>
        </p:grpSpPr>
        <p:sp>
          <p:nvSpPr>
            <p:cNvPr id="15" name="流程图: 过程 14"/>
            <p:cNvSpPr/>
            <p:nvPr>
              <p:custDataLst>
                <p:tags r:id="rId3"/>
              </p:custDataLst>
            </p:nvPr>
          </p:nvSpPr>
          <p:spPr>
            <a:xfrm>
              <a:off x="1904" y="2780"/>
              <a:ext cx="2162" cy="792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" name="文本框 15"/>
            <p:cNvSpPr txBox="1"/>
            <p:nvPr>
              <p:custDataLst>
                <p:tags r:id="rId4"/>
              </p:custDataLst>
            </p:nvPr>
          </p:nvSpPr>
          <p:spPr>
            <a:xfrm>
              <a:off x="2072" y="2910"/>
              <a:ext cx="1919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1400"/>
                <a:t>搜索</a:t>
              </a:r>
              <a:r>
                <a:rPr lang="zh-CN" altLang="en-US" sz="1400"/>
                <a:t>特定行</a:t>
              </a:r>
              <a:endParaRPr lang="zh-CN" altLang="en-US" sz="1400"/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4233545" y="741045"/>
            <a:ext cx="2608580" cy="764540"/>
            <a:chOff x="1824" y="6609"/>
            <a:chExt cx="4108" cy="1204"/>
          </a:xfrm>
        </p:grpSpPr>
        <p:sp>
          <p:nvSpPr>
            <p:cNvPr id="17" name="流程图: 决策 16"/>
            <p:cNvSpPr/>
            <p:nvPr/>
          </p:nvSpPr>
          <p:spPr>
            <a:xfrm>
              <a:off x="1824" y="6609"/>
              <a:ext cx="4108" cy="1205"/>
            </a:xfrm>
            <a:prstGeom prst="flowChartDecisi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8" name="文本框 17"/>
            <p:cNvSpPr txBox="1"/>
            <p:nvPr>
              <p:custDataLst>
                <p:tags r:id="rId5"/>
              </p:custDataLst>
            </p:nvPr>
          </p:nvSpPr>
          <p:spPr>
            <a:xfrm>
              <a:off x="2240" y="6931"/>
              <a:ext cx="3207" cy="575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pPr algn="ctr"/>
              <a:r>
                <a:rPr lang="zh-CN" altLang="en-US" sz="1400"/>
                <a:t>检测特定行中白色块</a:t>
              </a:r>
              <a:r>
                <a:rPr lang="zh-CN" altLang="en-US" sz="1400"/>
                <a:t>数</a:t>
              </a:r>
              <a:endParaRPr lang="zh-CN" altLang="en-US" sz="1400"/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3049905" y="2056765"/>
            <a:ext cx="1551305" cy="521970"/>
            <a:chOff x="1904" y="2780"/>
            <a:chExt cx="2162" cy="822"/>
          </a:xfrm>
        </p:grpSpPr>
        <p:sp>
          <p:nvSpPr>
            <p:cNvPr id="21" name="流程图: 过程 20"/>
            <p:cNvSpPr/>
            <p:nvPr>
              <p:custDataLst>
                <p:tags r:id="rId6"/>
              </p:custDataLst>
            </p:nvPr>
          </p:nvSpPr>
          <p:spPr>
            <a:xfrm>
              <a:off x="1904" y="2780"/>
              <a:ext cx="2162" cy="792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2" name="文本框 21"/>
            <p:cNvSpPr txBox="1"/>
            <p:nvPr>
              <p:custDataLst>
                <p:tags r:id="rId7"/>
              </p:custDataLst>
            </p:nvPr>
          </p:nvSpPr>
          <p:spPr>
            <a:xfrm>
              <a:off x="2072" y="2780"/>
              <a:ext cx="1919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400"/>
                <a:t>2</a:t>
              </a:r>
              <a:r>
                <a:rPr lang="zh-CN" altLang="en-US" sz="1400"/>
                <a:t>个</a:t>
              </a:r>
              <a:r>
                <a:rPr lang="en-US" altLang="zh-CN" sz="1400"/>
                <a:t>  </a:t>
              </a:r>
              <a:endParaRPr lang="en-US" altLang="zh-CN" sz="1400"/>
            </a:p>
            <a:p>
              <a:pPr algn="ctr"/>
              <a:r>
                <a:rPr lang="zh-CN" altLang="en-US" sz="1400"/>
                <a:t>取中心点</a:t>
              </a:r>
              <a:r>
                <a:rPr lang="zh-CN" altLang="en-US" sz="1400"/>
                <a:t>前进</a:t>
              </a:r>
              <a:endParaRPr lang="zh-CN" altLang="en-US" sz="1400"/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6030595" y="2056765"/>
            <a:ext cx="2777490" cy="521970"/>
            <a:chOff x="1904" y="2780"/>
            <a:chExt cx="2162" cy="822"/>
          </a:xfrm>
        </p:grpSpPr>
        <p:sp>
          <p:nvSpPr>
            <p:cNvPr id="24" name="流程图: 过程 23"/>
            <p:cNvSpPr/>
            <p:nvPr>
              <p:custDataLst>
                <p:tags r:id="rId8"/>
              </p:custDataLst>
            </p:nvPr>
          </p:nvSpPr>
          <p:spPr>
            <a:xfrm>
              <a:off x="1904" y="2780"/>
              <a:ext cx="2162" cy="792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5" name="文本框 24"/>
            <p:cNvSpPr txBox="1"/>
            <p:nvPr>
              <p:custDataLst>
                <p:tags r:id="rId9"/>
              </p:custDataLst>
            </p:nvPr>
          </p:nvSpPr>
          <p:spPr>
            <a:xfrm>
              <a:off x="1988" y="2780"/>
              <a:ext cx="1993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1400"/>
                <a:t>非</a:t>
              </a:r>
              <a:r>
                <a:rPr lang="en-US" altLang="zh-CN" sz="1400"/>
                <a:t>2</a:t>
              </a:r>
              <a:r>
                <a:rPr lang="zh-CN" altLang="en-US" sz="1400"/>
                <a:t>个（</a:t>
              </a:r>
              <a:r>
                <a:rPr lang="en-US" altLang="zh-CN" sz="1400"/>
                <a:t>0</a:t>
              </a:r>
              <a:r>
                <a:rPr lang="zh-CN" altLang="en-US" sz="1400"/>
                <a:t>，</a:t>
              </a:r>
              <a:r>
                <a:rPr lang="en-US" altLang="zh-CN" sz="1400"/>
                <a:t>1</a:t>
              </a:r>
              <a:r>
                <a:rPr lang="zh-CN" altLang="en-US" sz="1400"/>
                <a:t>，</a:t>
              </a:r>
              <a:r>
                <a:rPr lang="en-US" altLang="zh-CN" sz="1400"/>
                <a:t>3</a:t>
              </a:r>
              <a:r>
                <a:rPr lang="zh-CN" altLang="en-US" sz="1400"/>
                <a:t>，</a:t>
              </a:r>
              <a:r>
                <a:rPr lang="en-US" altLang="zh-CN" sz="1400"/>
                <a:t>4</a:t>
              </a:r>
              <a:r>
                <a:rPr lang="zh-CN" altLang="en-US" sz="1400"/>
                <a:t>等）</a:t>
              </a:r>
              <a:endParaRPr lang="zh-CN" altLang="en-US" sz="1400"/>
            </a:p>
            <a:p>
              <a:pPr algn="ctr"/>
              <a:r>
                <a:rPr lang="zh-CN" altLang="en-US" sz="1400"/>
                <a:t>根据前几次搜索结果进行</a:t>
              </a:r>
              <a:r>
                <a:rPr lang="zh-CN" altLang="en-US" sz="1400"/>
                <a:t>偏移</a:t>
              </a:r>
              <a:endParaRPr lang="zh-CN" altLang="en-US" sz="1400"/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4601210" y="3400425"/>
            <a:ext cx="1873885" cy="502920"/>
            <a:chOff x="1904" y="2780"/>
            <a:chExt cx="2162" cy="792"/>
          </a:xfrm>
        </p:grpSpPr>
        <p:sp>
          <p:nvSpPr>
            <p:cNvPr id="27" name="流程图: 过程 26"/>
            <p:cNvSpPr/>
            <p:nvPr>
              <p:custDataLst>
                <p:tags r:id="rId10"/>
              </p:custDataLst>
            </p:nvPr>
          </p:nvSpPr>
          <p:spPr>
            <a:xfrm>
              <a:off x="1904" y="2780"/>
              <a:ext cx="2162" cy="792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8" name="文本框 27"/>
            <p:cNvSpPr txBox="1"/>
            <p:nvPr>
              <p:custDataLst>
                <p:tags r:id="rId11"/>
              </p:custDataLst>
            </p:nvPr>
          </p:nvSpPr>
          <p:spPr>
            <a:xfrm>
              <a:off x="1988" y="2934"/>
              <a:ext cx="1993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1400"/>
                <a:t>根据偏移量</a:t>
              </a:r>
              <a:r>
                <a:rPr lang="en-US" altLang="zh-CN" sz="1400"/>
                <a:t>PID</a:t>
              </a:r>
              <a:r>
                <a:rPr lang="zh-CN" altLang="en-US" sz="1400"/>
                <a:t>调速</a:t>
              </a:r>
              <a:endParaRPr lang="zh-CN" altLang="en-US" sz="1400"/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4211320" y="4573270"/>
            <a:ext cx="2608580" cy="764540"/>
            <a:chOff x="1824" y="6609"/>
            <a:chExt cx="4108" cy="1204"/>
          </a:xfrm>
        </p:grpSpPr>
        <p:sp>
          <p:nvSpPr>
            <p:cNvPr id="30" name="流程图: 决策 29"/>
            <p:cNvSpPr/>
            <p:nvPr>
              <p:custDataLst>
                <p:tags r:id="rId12"/>
              </p:custDataLst>
            </p:nvPr>
          </p:nvSpPr>
          <p:spPr>
            <a:xfrm>
              <a:off x="1824" y="6609"/>
              <a:ext cx="4108" cy="1205"/>
            </a:xfrm>
            <a:prstGeom prst="flowChartDecisi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1" name="文本框 30"/>
            <p:cNvSpPr txBox="1"/>
            <p:nvPr>
              <p:custDataLst>
                <p:tags r:id="rId13"/>
              </p:custDataLst>
            </p:nvPr>
          </p:nvSpPr>
          <p:spPr>
            <a:xfrm>
              <a:off x="2240" y="6931"/>
              <a:ext cx="3207" cy="575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pPr algn="ctr"/>
              <a:r>
                <a:rPr lang="zh-CN" altLang="en-US" sz="1400"/>
                <a:t>检测是否到达</a:t>
              </a:r>
              <a:r>
                <a:rPr lang="zh-CN" altLang="en-US" sz="1400"/>
                <a:t>终点</a:t>
              </a:r>
              <a:endParaRPr lang="zh-CN" altLang="en-US" sz="1400"/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9210675" y="3388360"/>
            <a:ext cx="1403350" cy="502920"/>
            <a:chOff x="1904" y="2780"/>
            <a:chExt cx="2162" cy="792"/>
          </a:xfrm>
        </p:grpSpPr>
        <p:sp>
          <p:nvSpPr>
            <p:cNvPr id="33" name="流程图: 过程 32"/>
            <p:cNvSpPr/>
            <p:nvPr>
              <p:custDataLst>
                <p:tags r:id="rId14"/>
              </p:custDataLst>
            </p:nvPr>
          </p:nvSpPr>
          <p:spPr>
            <a:xfrm>
              <a:off x="1904" y="2780"/>
              <a:ext cx="2162" cy="792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4" name="文本框 33"/>
            <p:cNvSpPr txBox="1"/>
            <p:nvPr>
              <p:custDataLst>
                <p:tags r:id="rId15"/>
              </p:custDataLst>
            </p:nvPr>
          </p:nvSpPr>
          <p:spPr>
            <a:xfrm>
              <a:off x="1988" y="2934"/>
              <a:ext cx="1993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1400"/>
                <a:t>调用卸货</a:t>
              </a:r>
              <a:r>
                <a:rPr lang="zh-CN" altLang="en-US" sz="1400"/>
                <a:t>模块</a:t>
              </a:r>
              <a:endParaRPr lang="zh-CN" altLang="en-US" sz="1400"/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9210675" y="4744720"/>
            <a:ext cx="1443990" cy="502920"/>
            <a:chOff x="11189" y="1276"/>
            <a:chExt cx="2510" cy="792"/>
          </a:xfrm>
        </p:grpSpPr>
        <p:sp>
          <p:nvSpPr>
            <p:cNvPr id="35" name="流程图: 终止 34"/>
            <p:cNvSpPr/>
            <p:nvPr/>
          </p:nvSpPr>
          <p:spPr>
            <a:xfrm>
              <a:off x="11189" y="1276"/>
              <a:ext cx="2510" cy="792"/>
            </a:xfrm>
            <a:prstGeom prst="flowChartTerminator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11604" y="1420"/>
              <a:ext cx="1668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1400"/>
                <a:t>结</a:t>
              </a:r>
              <a:r>
                <a:rPr lang="en-US" altLang="zh-CN" sz="1400"/>
                <a:t>     </a:t>
              </a:r>
              <a:r>
                <a:rPr lang="zh-CN" altLang="en-US" sz="1400"/>
                <a:t>束</a:t>
              </a:r>
              <a:endParaRPr lang="zh-CN" altLang="en-US" sz="1400"/>
            </a:p>
          </p:txBody>
        </p:sp>
      </p:grpSp>
      <p:cxnSp>
        <p:nvCxnSpPr>
          <p:cNvPr id="38" name="直接箭头连接符 37"/>
          <p:cNvCxnSpPr>
            <a:stCxn id="6" idx="2"/>
            <a:endCxn id="8" idx="0"/>
          </p:cNvCxnSpPr>
          <p:nvPr/>
        </p:nvCxnSpPr>
        <p:spPr>
          <a:xfrm flipH="1">
            <a:off x="1457325" y="1228090"/>
            <a:ext cx="0" cy="828675"/>
          </a:xfrm>
          <a:prstGeom prst="straightConnector1">
            <a:avLst/>
          </a:prstGeom>
          <a:ln w="28575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>
            <p:custDataLst>
              <p:tags r:id="rId16"/>
            </p:custDataLst>
          </p:nvPr>
        </p:nvCxnSpPr>
        <p:spPr>
          <a:xfrm flipH="1">
            <a:off x="1432560" y="3891280"/>
            <a:ext cx="0" cy="828675"/>
          </a:xfrm>
          <a:prstGeom prst="straightConnector1">
            <a:avLst/>
          </a:prstGeom>
          <a:ln w="28575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>
            <p:custDataLst>
              <p:tags r:id="rId17"/>
            </p:custDataLst>
          </p:nvPr>
        </p:nvCxnSpPr>
        <p:spPr>
          <a:xfrm flipH="1">
            <a:off x="1457325" y="2559685"/>
            <a:ext cx="0" cy="828675"/>
          </a:xfrm>
          <a:prstGeom prst="straightConnector1">
            <a:avLst/>
          </a:prstGeom>
          <a:ln w="28575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1432560" y="5191760"/>
            <a:ext cx="0" cy="81089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 flipV="1">
            <a:off x="1417320" y="5993765"/>
            <a:ext cx="12600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 flipV="1">
            <a:off x="2677160" y="242570"/>
            <a:ext cx="0" cy="57600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2698750" y="247650"/>
            <a:ext cx="285051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endCxn id="17" idx="0"/>
          </p:cNvCxnSpPr>
          <p:nvPr/>
        </p:nvCxnSpPr>
        <p:spPr>
          <a:xfrm>
            <a:off x="5529580" y="241300"/>
            <a:ext cx="0" cy="499745"/>
          </a:xfrm>
          <a:prstGeom prst="straightConnector1">
            <a:avLst/>
          </a:prstGeom>
          <a:ln w="28575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接连接符 47"/>
          <p:cNvCxnSpPr>
            <a:stCxn id="17" idx="1"/>
          </p:cNvCxnSpPr>
          <p:nvPr/>
        </p:nvCxnSpPr>
        <p:spPr>
          <a:xfrm flipH="1" flipV="1">
            <a:off x="3836035" y="1117600"/>
            <a:ext cx="39751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>
            <p:custDataLst>
              <p:tags r:id="rId18"/>
            </p:custDataLst>
          </p:nvPr>
        </p:nvCxnSpPr>
        <p:spPr>
          <a:xfrm flipH="1" flipV="1">
            <a:off x="6842125" y="1117600"/>
            <a:ext cx="39751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endCxn id="22" idx="0"/>
          </p:cNvCxnSpPr>
          <p:nvPr/>
        </p:nvCxnSpPr>
        <p:spPr>
          <a:xfrm>
            <a:off x="3849370" y="1104265"/>
            <a:ext cx="0" cy="952500"/>
          </a:xfrm>
          <a:prstGeom prst="straightConnector1">
            <a:avLst/>
          </a:prstGeom>
          <a:ln w="28575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/>
          <p:nvPr>
            <p:custDataLst>
              <p:tags r:id="rId19"/>
            </p:custDataLst>
          </p:nvPr>
        </p:nvCxnSpPr>
        <p:spPr>
          <a:xfrm>
            <a:off x="7226300" y="1104265"/>
            <a:ext cx="0" cy="952500"/>
          </a:xfrm>
          <a:prstGeom prst="straightConnector1">
            <a:avLst/>
          </a:prstGeom>
          <a:ln w="28575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 flipH="1">
            <a:off x="3855720" y="2559685"/>
            <a:ext cx="0" cy="36893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直接连接符 54"/>
          <p:cNvCxnSpPr/>
          <p:nvPr>
            <p:custDataLst>
              <p:tags r:id="rId20"/>
            </p:custDataLst>
          </p:nvPr>
        </p:nvCxnSpPr>
        <p:spPr>
          <a:xfrm flipH="1">
            <a:off x="7226300" y="2559685"/>
            <a:ext cx="0" cy="36893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直接连接符 55"/>
          <p:cNvCxnSpPr/>
          <p:nvPr/>
        </p:nvCxnSpPr>
        <p:spPr>
          <a:xfrm>
            <a:off x="3862705" y="2908935"/>
            <a:ext cx="334708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/>
          <p:nvPr>
            <p:custDataLst>
              <p:tags r:id="rId21"/>
            </p:custDataLst>
          </p:nvPr>
        </p:nvCxnSpPr>
        <p:spPr>
          <a:xfrm>
            <a:off x="5529580" y="2891790"/>
            <a:ext cx="0" cy="499745"/>
          </a:xfrm>
          <a:prstGeom prst="straightConnector1">
            <a:avLst/>
          </a:prstGeom>
          <a:ln w="28575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>
            <a:endCxn id="30" idx="0"/>
          </p:cNvCxnSpPr>
          <p:nvPr>
            <p:custDataLst>
              <p:tags r:id="rId22"/>
            </p:custDataLst>
          </p:nvPr>
        </p:nvCxnSpPr>
        <p:spPr>
          <a:xfrm>
            <a:off x="5507355" y="3891280"/>
            <a:ext cx="0" cy="681990"/>
          </a:xfrm>
          <a:prstGeom prst="straightConnector1">
            <a:avLst/>
          </a:prstGeom>
          <a:ln w="28575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直接连接符 58"/>
          <p:cNvCxnSpPr/>
          <p:nvPr>
            <p:custDataLst>
              <p:tags r:id="rId23"/>
            </p:custDataLst>
          </p:nvPr>
        </p:nvCxnSpPr>
        <p:spPr>
          <a:xfrm>
            <a:off x="5507355" y="5338445"/>
            <a:ext cx="0" cy="62357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直接连接符 59"/>
          <p:cNvCxnSpPr/>
          <p:nvPr>
            <p:custDataLst>
              <p:tags r:id="rId24"/>
            </p:custDataLst>
          </p:nvPr>
        </p:nvCxnSpPr>
        <p:spPr>
          <a:xfrm flipV="1">
            <a:off x="5507355" y="5962015"/>
            <a:ext cx="16200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直接连接符 60"/>
          <p:cNvCxnSpPr/>
          <p:nvPr>
            <p:custDataLst>
              <p:tags r:id="rId25"/>
            </p:custDataLst>
          </p:nvPr>
        </p:nvCxnSpPr>
        <p:spPr>
          <a:xfrm flipV="1">
            <a:off x="7127240" y="3601405"/>
            <a:ext cx="0" cy="236029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>
            <a:endCxn id="33" idx="1"/>
          </p:cNvCxnSpPr>
          <p:nvPr/>
        </p:nvCxnSpPr>
        <p:spPr>
          <a:xfrm>
            <a:off x="7131050" y="3621405"/>
            <a:ext cx="2079625" cy="0"/>
          </a:xfrm>
          <a:prstGeom prst="straightConnector1">
            <a:avLst/>
          </a:prstGeom>
          <a:ln w="28575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/>
          <p:nvPr>
            <p:custDataLst>
              <p:tags r:id="rId26"/>
            </p:custDataLst>
          </p:nvPr>
        </p:nvCxnSpPr>
        <p:spPr>
          <a:xfrm flipH="1">
            <a:off x="9912350" y="3903345"/>
            <a:ext cx="0" cy="828675"/>
          </a:xfrm>
          <a:prstGeom prst="straightConnector1">
            <a:avLst/>
          </a:prstGeom>
          <a:ln w="28575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文本框 64"/>
          <p:cNvSpPr txBox="1"/>
          <p:nvPr/>
        </p:nvSpPr>
        <p:spPr>
          <a:xfrm>
            <a:off x="5941695" y="5625465"/>
            <a:ext cx="6858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YES</a:t>
            </a:r>
            <a:endParaRPr lang="en-US" altLang="zh-CN"/>
          </a:p>
        </p:txBody>
      </p:sp>
      <p:cxnSp>
        <p:nvCxnSpPr>
          <p:cNvPr id="66" name="直接连接符 65"/>
          <p:cNvCxnSpPr/>
          <p:nvPr>
            <p:custDataLst>
              <p:tags r:id="rId27"/>
            </p:custDataLst>
          </p:nvPr>
        </p:nvCxnSpPr>
        <p:spPr>
          <a:xfrm>
            <a:off x="3398520" y="4948555"/>
            <a:ext cx="8128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直接连接符 67"/>
          <p:cNvCxnSpPr/>
          <p:nvPr>
            <p:custDataLst>
              <p:tags r:id="rId28"/>
            </p:custDataLst>
          </p:nvPr>
        </p:nvCxnSpPr>
        <p:spPr>
          <a:xfrm flipV="1">
            <a:off x="248920" y="984885"/>
            <a:ext cx="0" cy="52920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直接连接符 68"/>
          <p:cNvCxnSpPr/>
          <p:nvPr>
            <p:custDataLst>
              <p:tags r:id="rId29"/>
            </p:custDataLst>
          </p:nvPr>
        </p:nvCxnSpPr>
        <p:spPr>
          <a:xfrm flipH="1" flipV="1">
            <a:off x="3394710" y="4948470"/>
            <a:ext cx="0" cy="13680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直接连接符 69"/>
          <p:cNvCxnSpPr/>
          <p:nvPr>
            <p:custDataLst>
              <p:tags r:id="rId30"/>
            </p:custDataLst>
          </p:nvPr>
        </p:nvCxnSpPr>
        <p:spPr>
          <a:xfrm>
            <a:off x="240665" y="6295390"/>
            <a:ext cx="315404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/>
          <p:nvPr>
            <p:custDataLst>
              <p:tags r:id="rId31"/>
            </p:custDataLst>
          </p:nvPr>
        </p:nvCxnSpPr>
        <p:spPr>
          <a:xfrm>
            <a:off x="248920" y="984885"/>
            <a:ext cx="540000" cy="0"/>
          </a:xfrm>
          <a:prstGeom prst="straightConnector1">
            <a:avLst/>
          </a:prstGeom>
          <a:ln w="28575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文本框 71"/>
          <p:cNvSpPr txBox="1"/>
          <p:nvPr>
            <p:custDataLst>
              <p:tags r:id="rId32"/>
            </p:custDataLst>
          </p:nvPr>
        </p:nvSpPr>
        <p:spPr>
          <a:xfrm>
            <a:off x="3482340" y="4573270"/>
            <a:ext cx="6858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NO</a:t>
            </a:r>
            <a:endParaRPr lang="en-US" altLang="zh-CN"/>
          </a:p>
        </p:txBody>
      </p:sp>
    </p:spTree>
    <p:custDataLst>
      <p:tags r:id="rId33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4700270" y="3419475"/>
            <a:ext cx="1385570" cy="928370"/>
            <a:chOff x="7267" y="2131"/>
            <a:chExt cx="2182" cy="1462"/>
          </a:xfrm>
        </p:grpSpPr>
        <p:sp>
          <p:nvSpPr>
            <p:cNvPr id="4" name="矩形 3"/>
            <p:cNvSpPr/>
            <p:nvPr/>
          </p:nvSpPr>
          <p:spPr>
            <a:xfrm>
              <a:off x="7267" y="2131"/>
              <a:ext cx="2183" cy="1462"/>
            </a:xfrm>
            <a:prstGeom prst="rect">
              <a:avLst/>
            </a:prstGeom>
            <a:noFill/>
            <a:ln w="38100"/>
            <a:extLst>
              <a:ext uri="{909E8E84-426E-40DD-AFC4-6F175D3DCCD1}">
                <a14:hiddenFill xmlns:a14="http://schemas.microsoft.com/office/drawing/2010/main">
                  <a:solidFill>
                    <a:schemeClr val="dk1"/>
                  </a:solidFill>
                </a14:hiddenFill>
              </a:ext>
            </a:ex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7359" y="2209"/>
              <a:ext cx="1997" cy="13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indent="0" algn="ctr" fontAlgn="auto">
                <a:lnSpc>
                  <a:spcPct val="100000"/>
                </a:lnSpc>
              </a:pPr>
              <a:r>
                <a:rPr lang="en-US" altLang="zh-CN" sz="1200"/>
                <a:t>main.c</a:t>
              </a:r>
              <a:endParaRPr lang="en-US" altLang="zh-CN" sz="1200"/>
            </a:p>
            <a:p>
              <a:pPr indent="0" algn="ctr" fontAlgn="auto">
                <a:lnSpc>
                  <a:spcPct val="100000"/>
                </a:lnSpc>
              </a:pPr>
              <a:r>
                <a:rPr lang="zh-CN" altLang="en-US" sz="1200"/>
                <a:t>主函数</a:t>
              </a:r>
              <a:endParaRPr lang="en-US" altLang="zh-CN" sz="1200"/>
            </a:p>
            <a:p>
              <a:pPr indent="0" algn="ctr" fontAlgn="auto">
                <a:lnSpc>
                  <a:spcPct val="100000"/>
                </a:lnSpc>
              </a:pPr>
              <a:r>
                <a:rPr lang="zh-CN" altLang="en-US" sz="1200"/>
                <a:t>收发</a:t>
              </a:r>
              <a:r>
                <a:rPr lang="en-US" altLang="zh-CN" sz="1200"/>
                <a:t>/</a:t>
              </a:r>
              <a:r>
                <a:rPr lang="zh-CN" altLang="en-US" sz="1200"/>
                <a:t>传输</a:t>
              </a:r>
              <a:r>
                <a:rPr lang="zh-CN" altLang="en-US" sz="1200"/>
                <a:t>数据</a:t>
              </a:r>
              <a:endParaRPr lang="zh-CN" altLang="en-US" sz="1200"/>
            </a:p>
            <a:p>
              <a:pPr indent="0" algn="ctr" fontAlgn="auto">
                <a:lnSpc>
                  <a:spcPct val="100000"/>
                </a:lnSpc>
              </a:pPr>
              <a:r>
                <a:rPr lang="zh-CN" altLang="en-US" sz="1200"/>
                <a:t>接受</a:t>
              </a:r>
              <a:r>
                <a:rPr lang="en-US" altLang="zh-CN" sz="1200"/>
                <a:t>/</a:t>
              </a:r>
              <a:r>
                <a:rPr lang="zh-CN" altLang="en-US" sz="1200"/>
                <a:t>发出</a:t>
              </a:r>
              <a:r>
                <a:rPr lang="zh-CN" altLang="en-US" sz="1200"/>
                <a:t>指令</a:t>
              </a:r>
              <a:endParaRPr lang="zh-CN" altLang="en-US" sz="1200"/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798195" y="1217930"/>
            <a:ext cx="2557145" cy="980440"/>
            <a:chOff x="1238" y="5496"/>
            <a:chExt cx="4027" cy="1544"/>
          </a:xfrm>
        </p:grpSpPr>
        <p:sp>
          <p:nvSpPr>
            <p:cNvPr id="8" name="矩形 7"/>
            <p:cNvSpPr/>
            <p:nvPr>
              <p:custDataLst>
                <p:tags r:id="rId1"/>
              </p:custDataLst>
            </p:nvPr>
          </p:nvSpPr>
          <p:spPr>
            <a:xfrm>
              <a:off x="1239" y="5496"/>
              <a:ext cx="4026" cy="1545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chemeClr val="dk1"/>
                  </a:solidFill>
                </a14:hiddenFill>
              </a:ext>
            </a:ex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endParaRPr lang="zh-CN" altLang="en-US">
                <a:sym typeface="+mn-ea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1238" y="5589"/>
              <a:ext cx="4027" cy="13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200"/>
                <a:t>openmv.py</a:t>
              </a:r>
              <a:endParaRPr lang="en-US" altLang="zh-CN" sz="1200"/>
            </a:p>
            <a:p>
              <a:pPr algn="ctr"/>
              <a:r>
                <a:rPr lang="zh-CN" altLang="en-US" sz="1200"/>
                <a:t>处理</a:t>
              </a:r>
              <a:r>
                <a:rPr lang="en-US" altLang="zh-CN" sz="1200"/>
                <a:t>openmv</a:t>
              </a:r>
              <a:r>
                <a:rPr lang="zh-CN" altLang="en-US" sz="1200"/>
                <a:t>感知到的</a:t>
              </a:r>
              <a:r>
                <a:rPr lang="zh-CN" altLang="en-US" sz="1200"/>
                <a:t>图像</a:t>
              </a:r>
              <a:endParaRPr lang="zh-CN" altLang="en-US" sz="1200"/>
            </a:p>
            <a:p>
              <a:pPr algn="ctr"/>
              <a:r>
                <a:rPr lang="zh-CN" altLang="en-US" sz="1200"/>
                <a:t>计算得出进一步指令需要的</a:t>
              </a:r>
              <a:r>
                <a:rPr lang="zh-CN" altLang="en-US" sz="1200"/>
                <a:t>参数</a:t>
              </a:r>
              <a:endParaRPr lang="zh-CN" altLang="en-US" sz="1200"/>
            </a:p>
            <a:p>
              <a:pPr algn="ctr"/>
              <a:r>
                <a:rPr lang="zh-CN" altLang="en-US" sz="1200"/>
                <a:t>发送参数（抓取物体位置、巡线</a:t>
              </a:r>
              <a:r>
                <a:rPr lang="zh-CN" altLang="en-US" sz="1200"/>
                <a:t>等）</a:t>
              </a:r>
              <a:endParaRPr lang="zh-CN" altLang="en-US" sz="1200"/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1037590" y="3318510"/>
            <a:ext cx="2196465" cy="1123950"/>
            <a:chOff x="6731" y="5496"/>
            <a:chExt cx="3459" cy="1770"/>
          </a:xfrm>
        </p:grpSpPr>
        <p:sp>
          <p:nvSpPr>
            <p:cNvPr id="10" name="矩形 9"/>
            <p:cNvSpPr/>
            <p:nvPr>
              <p:custDataLst>
                <p:tags r:id="rId2"/>
              </p:custDataLst>
            </p:nvPr>
          </p:nvSpPr>
          <p:spPr>
            <a:xfrm>
              <a:off x="6731" y="5496"/>
              <a:ext cx="3458" cy="1771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chemeClr val="dk1"/>
                  </a:solidFill>
                </a14:hiddenFill>
              </a:ext>
            </a:ex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endParaRPr lang="zh-CN" altLang="en-US">
                <a:sym typeface="+mn-ea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6732" y="5589"/>
              <a:ext cx="3458" cy="1451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pPr algn="ctr"/>
              <a:r>
                <a:rPr lang="en-US" altLang="zh-CN" sz="1200"/>
                <a:t>openmv.h</a:t>
              </a:r>
              <a:endParaRPr lang="en-US" altLang="zh-CN" sz="1200"/>
            </a:p>
            <a:p>
              <a:pPr algn="ctr"/>
              <a:r>
                <a:rPr lang="en-US" altLang="zh-CN" sz="1200"/>
                <a:t>openmv.c</a:t>
              </a:r>
              <a:endParaRPr lang="en-US" altLang="zh-CN" sz="1200"/>
            </a:p>
            <a:p>
              <a:pPr algn="ctr"/>
              <a:r>
                <a:rPr lang="zh-CN" altLang="en-US" sz="1200"/>
                <a:t>处理与</a:t>
              </a:r>
              <a:r>
                <a:rPr lang="en-US" altLang="zh-CN" sz="1200"/>
                <a:t>openmv</a:t>
              </a:r>
              <a:r>
                <a:rPr lang="zh-CN" altLang="en-US" sz="1200"/>
                <a:t>的数据</a:t>
              </a:r>
              <a:r>
                <a:rPr lang="zh-CN" altLang="en-US" sz="1200"/>
                <a:t>通讯</a:t>
              </a:r>
              <a:endParaRPr lang="zh-CN" altLang="en-US" sz="1200"/>
            </a:p>
            <a:p>
              <a:pPr algn="ctr"/>
              <a:r>
                <a:rPr lang="zh-CN" altLang="en-US" sz="1200"/>
                <a:t>与单片机传输</a:t>
              </a:r>
              <a:r>
                <a:rPr lang="en-US" altLang="zh-CN" sz="1200"/>
                <a:t>openmv</a:t>
              </a:r>
              <a:r>
                <a:rPr lang="zh-CN" altLang="en-US" sz="1200"/>
                <a:t>得到的参数与</a:t>
              </a:r>
              <a:r>
                <a:rPr lang="zh-CN" altLang="en-US" sz="1200"/>
                <a:t>指令</a:t>
              </a:r>
              <a:endParaRPr lang="zh-CN" altLang="en-US" sz="1200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7215505" y="3340228"/>
            <a:ext cx="4283710" cy="1094612"/>
            <a:chOff x="11363" y="2851"/>
            <a:chExt cx="6746" cy="1724"/>
          </a:xfrm>
        </p:grpSpPr>
        <p:grpSp>
          <p:nvGrpSpPr>
            <p:cNvPr id="26" name="组合 25"/>
            <p:cNvGrpSpPr/>
            <p:nvPr/>
          </p:nvGrpSpPr>
          <p:grpSpPr>
            <a:xfrm>
              <a:off x="11363" y="2898"/>
              <a:ext cx="2873" cy="1677"/>
              <a:chOff x="1691" y="1632"/>
              <a:chExt cx="2873" cy="1677"/>
            </a:xfrm>
          </p:grpSpPr>
          <p:sp>
            <p:nvSpPr>
              <p:cNvPr id="27" name="矩形 26"/>
              <p:cNvSpPr/>
              <p:nvPr>
                <p:custDataLst>
                  <p:tags r:id="rId3"/>
                </p:custDataLst>
              </p:nvPr>
            </p:nvSpPr>
            <p:spPr>
              <a:xfrm>
                <a:off x="1852" y="1632"/>
                <a:ext cx="2636" cy="1677"/>
              </a:xfrm>
              <a:prstGeom prst="rect">
                <a:avLst/>
              </a:prstGeom>
              <a:extLst>
                <a:ext uri="{909E8E84-426E-40DD-AFC4-6F175D3DCCD1}">
                  <a14:hiddenFill xmlns:a14="http://schemas.microsoft.com/office/drawing/2010/main">
                    <a:solidFill>
                      <a:schemeClr val="dk1"/>
                    </a:solidFill>
                  </a14:hiddenFill>
                </a:ext>
              </a:extLst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>
                  <a:buClrTx/>
                  <a:buSzTx/>
                  <a:buFontTx/>
                </a:pPr>
                <a:endParaRPr lang="zh-CN" altLang="en-US">
                  <a:sym typeface="+mn-ea"/>
                </a:endParaRPr>
              </a:p>
            </p:txBody>
          </p:sp>
          <p:sp>
            <p:nvSpPr>
              <p:cNvPr id="28" name="文本框 27"/>
              <p:cNvSpPr txBox="1"/>
              <p:nvPr>
                <p:custDataLst>
                  <p:tags r:id="rId4"/>
                </p:custDataLst>
              </p:nvPr>
            </p:nvSpPr>
            <p:spPr>
              <a:xfrm>
                <a:off x="1691" y="1712"/>
                <a:ext cx="2873" cy="1517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pPr algn="ctr"/>
                <a:r>
                  <a:rPr lang="en-US" altLang="zh-CN" sz="1200"/>
                  <a:t>control.h</a:t>
                </a:r>
                <a:endParaRPr lang="en-US" altLang="zh-CN" sz="1200"/>
              </a:p>
              <a:p>
                <a:pPr algn="ctr"/>
                <a:r>
                  <a:rPr lang="en-US" altLang="zh-CN" sz="1200"/>
                  <a:t>control.c</a:t>
                </a:r>
                <a:endParaRPr lang="en-US" altLang="zh-CN" sz="1200"/>
              </a:p>
              <a:p>
                <a:pPr algn="ctr"/>
                <a:r>
                  <a:rPr lang="en-US" altLang="zh-CN" sz="1200">
                    <a:sym typeface="+mn-ea"/>
                  </a:rPr>
                  <a:t>PID</a:t>
                </a:r>
                <a:r>
                  <a:rPr lang="zh-CN" altLang="en-US" sz="1200">
                    <a:sym typeface="+mn-ea"/>
                  </a:rPr>
                  <a:t>计算与控制</a:t>
                </a:r>
                <a:endParaRPr lang="en-US" altLang="zh-CN" sz="1200"/>
              </a:p>
              <a:p>
                <a:pPr algn="ctr"/>
                <a:r>
                  <a:rPr lang="zh-CN" altLang="en-US" sz="1200"/>
                  <a:t>电机速度</a:t>
                </a:r>
                <a:r>
                  <a:rPr lang="zh-CN" altLang="en-US" sz="1200"/>
                  <a:t>设定</a:t>
                </a:r>
                <a:endParaRPr lang="zh-CN" altLang="en-US" sz="1200"/>
              </a:p>
              <a:p>
                <a:pPr algn="ctr"/>
                <a:r>
                  <a:rPr lang="zh-CN" altLang="en-US" sz="1200"/>
                  <a:t>小车方向</a:t>
                </a:r>
                <a:r>
                  <a:rPr lang="zh-CN" altLang="en-US" sz="1200"/>
                  <a:t>设定</a:t>
                </a:r>
                <a:endParaRPr lang="zh-CN" altLang="en-US" sz="1200"/>
              </a:p>
              <a:p>
                <a:pPr algn="ctr"/>
                <a:endParaRPr lang="zh-CN" altLang="en-US" sz="1200"/>
              </a:p>
            </p:txBody>
          </p:sp>
        </p:grpSp>
        <p:grpSp>
          <p:nvGrpSpPr>
            <p:cNvPr id="29" name="组合 28"/>
            <p:cNvGrpSpPr/>
            <p:nvPr/>
          </p:nvGrpSpPr>
          <p:grpSpPr>
            <a:xfrm>
              <a:off x="15236" y="2851"/>
              <a:ext cx="2873" cy="1635"/>
              <a:chOff x="2104" y="1584"/>
              <a:chExt cx="2873" cy="1677"/>
            </a:xfrm>
          </p:grpSpPr>
          <p:sp>
            <p:nvSpPr>
              <p:cNvPr id="30" name="矩形 29"/>
              <p:cNvSpPr/>
              <p:nvPr>
                <p:custDataLst>
                  <p:tags r:id="rId5"/>
                </p:custDataLst>
              </p:nvPr>
            </p:nvSpPr>
            <p:spPr>
              <a:xfrm>
                <a:off x="2222" y="1584"/>
                <a:ext cx="2636" cy="1677"/>
              </a:xfrm>
              <a:prstGeom prst="rect">
                <a:avLst/>
              </a:prstGeom>
              <a:extLst>
                <a:ext uri="{909E8E84-426E-40DD-AFC4-6F175D3DCCD1}">
                  <a14:hiddenFill xmlns:a14="http://schemas.microsoft.com/office/drawing/2010/main">
                    <a:solidFill>
                      <a:schemeClr val="dk1"/>
                    </a:solidFill>
                  </a14:hiddenFill>
                </a:ext>
              </a:extLst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>
                  <a:buClrTx/>
                  <a:buSzTx/>
                  <a:buFontTx/>
                </a:pPr>
                <a:endParaRPr lang="zh-CN" altLang="en-US">
                  <a:sym typeface="+mn-ea"/>
                </a:endParaRPr>
              </a:p>
            </p:txBody>
          </p:sp>
          <p:sp>
            <p:nvSpPr>
              <p:cNvPr id="31" name="文本框 30"/>
              <p:cNvSpPr txBox="1"/>
              <p:nvPr>
                <p:custDataLst>
                  <p:tags r:id="rId6"/>
                </p:custDataLst>
              </p:nvPr>
            </p:nvSpPr>
            <p:spPr>
              <a:xfrm>
                <a:off x="2104" y="1792"/>
                <a:ext cx="2873" cy="13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1200"/>
                  <a:t>motor.h</a:t>
                </a:r>
                <a:endParaRPr lang="en-US" altLang="zh-CN" sz="1200"/>
              </a:p>
              <a:p>
                <a:pPr algn="ctr"/>
                <a:r>
                  <a:rPr lang="en-US" altLang="zh-CN" sz="1200"/>
                  <a:t>motor.c</a:t>
                </a:r>
                <a:endParaRPr lang="en-US" altLang="zh-CN" sz="1200"/>
              </a:p>
              <a:p>
                <a:pPr algn="ctr"/>
                <a:r>
                  <a:rPr lang="zh-CN" altLang="en-US" sz="1200"/>
                  <a:t>控制电机</a:t>
                </a:r>
                <a:r>
                  <a:rPr lang="zh-CN" altLang="en-US" sz="1200"/>
                  <a:t>转速</a:t>
                </a:r>
                <a:endParaRPr lang="zh-CN" altLang="en-US" sz="1200"/>
              </a:p>
              <a:p>
                <a:pPr algn="ctr"/>
                <a:r>
                  <a:rPr lang="zh-CN" altLang="en-US" sz="1200"/>
                  <a:t>读取电机</a:t>
                </a:r>
                <a:r>
                  <a:rPr lang="zh-CN" altLang="en-US" sz="1200"/>
                  <a:t>参数</a:t>
                </a:r>
                <a:endParaRPr lang="zh-CN" altLang="en-US" sz="1200"/>
              </a:p>
            </p:txBody>
          </p:sp>
        </p:grpSp>
        <p:cxnSp>
          <p:nvCxnSpPr>
            <p:cNvPr id="39" name="直接箭头连接符 38"/>
            <p:cNvCxnSpPr/>
            <p:nvPr/>
          </p:nvCxnSpPr>
          <p:spPr>
            <a:xfrm>
              <a:off x="14160" y="3685"/>
              <a:ext cx="1209" cy="0"/>
            </a:xfrm>
            <a:prstGeom prst="straightConnector1">
              <a:avLst/>
            </a:prstGeom>
            <a:ln w="28575"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2" name="文本框 41"/>
          <p:cNvSpPr txBox="1"/>
          <p:nvPr/>
        </p:nvSpPr>
        <p:spPr>
          <a:xfrm>
            <a:off x="0" y="255270"/>
            <a:ext cx="3647440" cy="6597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2400"/>
              <a:t>巡线软件逻辑框图</a:t>
            </a:r>
            <a:endParaRPr lang="zh-CN" altLang="en-US" sz="2400"/>
          </a:p>
        </p:txBody>
      </p:sp>
      <p:cxnSp>
        <p:nvCxnSpPr>
          <p:cNvPr id="3" name="直接箭头连接符 2"/>
          <p:cNvCxnSpPr>
            <a:endCxn id="4" idx="1"/>
          </p:cNvCxnSpPr>
          <p:nvPr>
            <p:custDataLst>
              <p:tags r:id="rId7"/>
            </p:custDataLst>
          </p:nvPr>
        </p:nvCxnSpPr>
        <p:spPr>
          <a:xfrm flipV="1">
            <a:off x="3241675" y="3883660"/>
            <a:ext cx="1458595" cy="0"/>
          </a:xfrm>
          <a:prstGeom prst="straightConnector1">
            <a:avLst/>
          </a:prstGeom>
          <a:ln w="28575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>
            <p:custDataLst>
              <p:tags r:id="rId8"/>
            </p:custDataLst>
          </p:nvPr>
        </p:nvCxnSpPr>
        <p:spPr>
          <a:xfrm flipV="1">
            <a:off x="6085205" y="3883025"/>
            <a:ext cx="1249045" cy="635"/>
          </a:xfrm>
          <a:prstGeom prst="straightConnector1">
            <a:avLst/>
          </a:prstGeom>
          <a:ln w="28575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8" idx="2"/>
          </p:cNvCxnSpPr>
          <p:nvPr/>
        </p:nvCxnSpPr>
        <p:spPr>
          <a:xfrm flipH="1">
            <a:off x="2051685" y="2199005"/>
            <a:ext cx="0" cy="1141095"/>
          </a:xfrm>
          <a:prstGeom prst="straightConnector1">
            <a:avLst/>
          </a:prstGeom>
          <a:ln w="28575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文本框 49"/>
          <p:cNvSpPr txBox="1"/>
          <p:nvPr/>
        </p:nvSpPr>
        <p:spPr>
          <a:xfrm>
            <a:off x="1991995" y="2568575"/>
            <a:ext cx="16554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400"/>
              <a:t>偏移量等路线信息</a:t>
            </a:r>
            <a:endParaRPr lang="zh-CN" altLang="en-US" sz="1400"/>
          </a:p>
        </p:txBody>
      </p:sp>
      <p:sp>
        <p:nvSpPr>
          <p:cNvPr id="51" name="文本框 50"/>
          <p:cNvSpPr txBox="1"/>
          <p:nvPr>
            <p:custDataLst>
              <p:tags r:id="rId9"/>
            </p:custDataLst>
          </p:nvPr>
        </p:nvSpPr>
        <p:spPr>
          <a:xfrm>
            <a:off x="3143250" y="3552190"/>
            <a:ext cx="16554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400"/>
              <a:t>传输数据</a:t>
            </a:r>
            <a:endParaRPr lang="zh-CN" altLang="en-US" sz="1400"/>
          </a:p>
        </p:txBody>
      </p:sp>
      <p:sp>
        <p:nvSpPr>
          <p:cNvPr id="52" name="文本框 51"/>
          <p:cNvSpPr txBox="1"/>
          <p:nvPr>
            <p:custDataLst>
              <p:tags r:id="rId10"/>
            </p:custDataLst>
          </p:nvPr>
        </p:nvSpPr>
        <p:spPr>
          <a:xfrm>
            <a:off x="5882005" y="3552190"/>
            <a:ext cx="16554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400"/>
              <a:t>发送运动</a:t>
            </a:r>
            <a:r>
              <a:rPr lang="zh-CN" altLang="en-US" sz="1400"/>
              <a:t>指令</a:t>
            </a:r>
            <a:endParaRPr lang="zh-CN" altLang="en-US" sz="1400"/>
          </a:p>
        </p:txBody>
      </p:sp>
      <p:sp>
        <p:nvSpPr>
          <p:cNvPr id="53" name="文本框 52"/>
          <p:cNvSpPr txBox="1"/>
          <p:nvPr/>
        </p:nvSpPr>
        <p:spPr>
          <a:xfrm>
            <a:off x="8757920" y="3063240"/>
            <a:ext cx="123571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400"/>
              <a:t>设定转速等</a:t>
            </a:r>
            <a:endParaRPr lang="zh-CN" altLang="en-US" sz="1400"/>
          </a:p>
        </p:txBody>
      </p:sp>
    </p:spTree>
    <p:custDataLst>
      <p:tags r:id="rId1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82880" y="149860"/>
            <a:ext cx="20396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/>
              <a:t>避障部分算法</a:t>
            </a:r>
            <a:endParaRPr lang="zh-CN" altLang="en-US" sz="2400"/>
          </a:p>
        </p:txBody>
      </p:sp>
      <p:grpSp>
        <p:nvGrpSpPr>
          <p:cNvPr id="26" name="组合 25"/>
          <p:cNvGrpSpPr/>
          <p:nvPr/>
        </p:nvGrpSpPr>
        <p:grpSpPr>
          <a:xfrm>
            <a:off x="8538210" y="1118870"/>
            <a:ext cx="2075815" cy="619760"/>
            <a:chOff x="1904" y="2780"/>
            <a:chExt cx="2162" cy="976"/>
          </a:xfrm>
        </p:grpSpPr>
        <p:sp>
          <p:nvSpPr>
            <p:cNvPr id="27" name="流程图: 过程 26"/>
            <p:cNvSpPr/>
            <p:nvPr>
              <p:custDataLst>
                <p:tags r:id="rId1"/>
              </p:custDataLst>
            </p:nvPr>
          </p:nvSpPr>
          <p:spPr>
            <a:xfrm>
              <a:off x="1904" y="2780"/>
              <a:ext cx="2162" cy="792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8" name="文本框 27"/>
            <p:cNvSpPr txBox="1"/>
            <p:nvPr>
              <p:custDataLst>
                <p:tags r:id="rId2"/>
              </p:custDataLst>
            </p:nvPr>
          </p:nvSpPr>
          <p:spPr>
            <a:xfrm>
              <a:off x="1988" y="2934"/>
              <a:ext cx="1993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1400"/>
                <a:t>利用超声传感器</a:t>
              </a:r>
              <a:r>
                <a:rPr lang="zh-CN" altLang="en-US" sz="1400"/>
                <a:t>测距</a:t>
              </a:r>
              <a:endParaRPr lang="zh-CN" altLang="en-US" sz="1400"/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8253095" y="1974850"/>
            <a:ext cx="2608580" cy="764540"/>
            <a:chOff x="1824" y="6609"/>
            <a:chExt cx="4108" cy="1204"/>
          </a:xfrm>
        </p:grpSpPr>
        <p:sp>
          <p:nvSpPr>
            <p:cNvPr id="30" name="流程图: 决策 29"/>
            <p:cNvSpPr/>
            <p:nvPr>
              <p:custDataLst>
                <p:tags r:id="rId3"/>
              </p:custDataLst>
            </p:nvPr>
          </p:nvSpPr>
          <p:spPr>
            <a:xfrm>
              <a:off x="1824" y="6609"/>
              <a:ext cx="4108" cy="1205"/>
            </a:xfrm>
            <a:prstGeom prst="flowChartDecisi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1" name="文本框 30"/>
            <p:cNvSpPr txBox="1"/>
            <p:nvPr>
              <p:custDataLst>
                <p:tags r:id="rId4"/>
              </p:custDataLst>
            </p:nvPr>
          </p:nvSpPr>
          <p:spPr>
            <a:xfrm>
              <a:off x="2240" y="6931"/>
              <a:ext cx="3207" cy="575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pPr algn="ctr"/>
              <a:r>
                <a:rPr lang="zh-CN" altLang="en-US" sz="1400"/>
                <a:t>检测是否小于</a:t>
              </a:r>
              <a:r>
                <a:rPr lang="zh-CN" altLang="en-US" sz="1400"/>
                <a:t>规定距离</a:t>
              </a:r>
              <a:endParaRPr lang="zh-CN" altLang="en-US" sz="1400"/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8835390" y="5701030"/>
            <a:ext cx="1403350" cy="502920"/>
            <a:chOff x="1904" y="2780"/>
            <a:chExt cx="2162" cy="792"/>
          </a:xfrm>
        </p:grpSpPr>
        <p:sp>
          <p:nvSpPr>
            <p:cNvPr id="33" name="流程图: 过程 32"/>
            <p:cNvSpPr/>
            <p:nvPr>
              <p:custDataLst>
                <p:tags r:id="rId5"/>
              </p:custDataLst>
            </p:nvPr>
          </p:nvSpPr>
          <p:spPr>
            <a:xfrm>
              <a:off x="1904" y="2780"/>
              <a:ext cx="2162" cy="792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4" name="文本框 33"/>
            <p:cNvSpPr txBox="1"/>
            <p:nvPr>
              <p:custDataLst>
                <p:tags r:id="rId6"/>
              </p:custDataLst>
            </p:nvPr>
          </p:nvSpPr>
          <p:spPr>
            <a:xfrm>
              <a:off x="1988" y="2934"/>
              <a:ext cx="1993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1400"/>
                <a:t>调用卸货</a:t>
              </a:r>
              <a:r>
                <a:rPr lang="zh-CN" altLang="en-US" sz="1400"/>
                <a:t>模块</a:t>
              </a:r>
              <a:endParaRPr lang="zh-CN" altLang="en-US" sz="1400"/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6513195" y="5707380"/>
            <a:ext cx="1443990" cy="502920"/>
            <a:chOff x="11189" y="1276"/>
            <a:chExt cx="2510" cy="792"/>
          </a:xfrm>
        </p:grpSpPr>
        <p:sp>
          <p:nvSpPr>
            <p:cNvPr id="35" name="流程图: 终止 34"/>
            <p:cNvSpPr/>
            <p:nvPr/>
          </p:nvSpPr>
          <p:spPr>
            <a:xfrm>
              <a:off x="11189" y="1276"/>
              <a:ext cx="2510" cy="792"/>
            </a:xfrm>
            <a:prstGeom prst="flowChartTerminator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11604" y="1420"/>
              <a:ext cx="1668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1400"/>
                <a:t>结</a:t>
              </a:r>
              <a:r>
                <a:rPr lang="en-US" altLang="zh-CN" sz="1400"/>
                <a:t>     </a:t>
              </a:r>
              <a:r>
                <a:rPr lang="zh-CN" altLang="en-US" sz="1400"/>
                <a:t>束</a:t>
              </a:r>
              <a:endParaRPr lang="zh-CN" altLang="en-US" sz="1400"/>
            </a:p>
          </p:txBody>
        </p:sp>
      </p:grpSp>
      <p:cxnSp>
        <p:nvCxnSpPr>
          <p:cNvPr id="57" name="直接箭头连接符 56"/>
          <p:cNvCxnSpPr>
            <a:endCxn id="27" idx="0"/>
          </p:cNvCxnSpPr>
          <p:nvPr>
            <p:custDataLst>
              <p:tags r:id="rId7"/>
            </p:custDataLst>
          </p:nvPr>
        </p:nvCxnSpPr>
        <p:spPr>
          <a:xfrm>
            <a:off x="9576435" y="638175"/>
            <a:ext cx="0" cy="480695"/>
          </a:xfrm>
          <a:prstGeom prst="straightConnector1">
            <a:avLst/>
          </a:prstGeom>
          <a:ln w="28575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>
            <a:endCxn id="30" idx="0"/>
          </p:cNvCxnSpPr>
          <p:nvPr>
            <p:custDataLst>
              <p:tags r:id="rId8"/>
            </p:custDataLst>
          </p:nvPr>
        </p:nvCxnSpPr>
        <p:spPr>
          <a:xfrm>
            <a:off x="9557385" y="1626870"/>
            <a:ext cx="0" cy="347980"/>
          </a:xfrm>
          <a:prstGeom prst="straightConnector1">
            <a:avLst/>
          </a:prstGeom>
          <a:ln w="28575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直接连接符 60"/>
          <p:cNvCxnSpPr/>
          <p:nvPr>
            <p:custDataLst>
              <p:tags r:id="rId9"/>
            </p:custDataLst>
          </p:nvPr>
        </p:nvCxnSpPr>
        <p:spPr>
          <a:xfrm flipH="1" flipV="1">
            <a:off x="11674475" y="822645"/>
            <a:ext cx="0" cy="401955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/>
          <p:nvPr>
            <p:custDataLst>
              <p:tags r:id="rId10"/>
            </p:custDataLst>
          </p:nvPr>
        </p:nvCxnSpPr>
        <p:spPr>
          <a:xfrm flipH="1">
            <a:off x="9557385" y="2748915"/>
            <a:ext cx="0" cy="828675"/>
          </a:xfrm>
          <a:prstGeom prst="straightConnector1">
            <a:avLst/>
          </a:prstGeom>
          <a:ln w="28575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文本框 64"/>
          <p:cNvSpPr txBox="1"/>
          <p:nvPr/>
        </p:nvSpPr>
        <p:spPr>
          <a:xfrm>
            <a:off x="9593580" y="2907030"/>
            <a:ext cx="6858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YES</a:t>
            </a:r>
            <a:endParaRPr lang="en-US" altLang="zh-CN"/>
          </a:p>
        </p:txBody>
      </p:sp>
      <p:cxnSp>
        <p:nvCxnSpPr>
          <p:cNvPr id="66" name="直接连接符 65"/>
          <p:cNvCxnSpPr/>
          <p:nvPr>
            <p:custDataLst>
              <p:tags r:id="rId11"/>
            </p:custDataLst>
          </p:nvPr>
        </p:nvCxnSpPr>
        <p:spPr>
          <a:xfrm>
            <a:off x="7440295" y="2357120"/>
            <a:ext cx="8128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直接连接符 68"/>
          <p:cNvCxnSpPr/>
          <p:nvPr>
            <p:custDataLst>
              <p:tags r:id="rId12"/>
            </p:custDataLst>
          </p:nvPr>
        </p:nvCxnSpPr>
        <p:spPr>
          <a:xfrm flipV="1">
            <a:off x="7440295" y="1358845"/>
            <a:ext cx="0" cy="98742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/>
          <p:nvPr>
            <p:custDataLst>
              <p:tags r:id="rId13"/>
            </p:custDataLst>
          </p:nvPr>
        </p:nvCxnSpPr>
        <p:spPr>
          <a:xfrm flipV="1">
            <a:off x="7440295" y="1370330"/>
            <a:ext cx="1113155" cy="0"/>
          </a:xfrm>
          <a:prstGeom prst="straightConnector1">
            <a:avLst/>
          </a:prstGeom>
          <a:ln w="28575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文本框 71"/>
          <p:cNvSpPr txBox="1"/>
          <p:nvPr>
            <p:custDataLst>
              <p:tags r:id="rId14"/>
            </p:custDataLst>
          </p:nvPr>
        </p:nvSpPr>
        <p:spPr>
          <a:xfrm>
            <a:off x="7567295" y="1988820"/>
            <a:ext cx="6858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NO</a:t>
            </a:r>
            <a:endParaRPr lang="en-US" altLang="zh-CN"/>
          </a:p>
        </p:txBody>
      </p:sp>
      <p:grpSp>
        <p:nvGrpSpPr>
          <p:cNvPr id="3" name="组合 2"/>
          <p:cNvGrpSpPr/>
          <p:nvPr/>
        </p:nvGrpSpPr>
        <p:grpSpPr>
          <a:xfrm>
            <a:off x="8835390" y="135255"/>
            <a:ext cx="1443990" cy="502920"/>
            <a:chOff x="11189" y="1276"/>
            <a:chExt cx="2510" cy="792"/>
          </a:xfrm>
        </p:grpSpPr>
        <p:sp>
          <p:nvSpPr>
            <p:cNvPr id="41" name="流程图: 终止 40"/>
            <p:cNvSpPr/>
            <p:nvPr>
              <p:custDataLst>
                <p:tags r:id="rId15"/>
              </p:custDataLst>
            </p:nvPr>
          </p:nvSpPr>
          <p:spPr>
            <a:xfrm>
              <a:off x="11189" y="1276"/>
              <a:ext cx="2510" cy="792"/>
            </a:xfrm>
            <a:prstGeom prst="flowChartTerminator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2" name="文本框 41"/>
            <p:cNvSpPr txBox="1"/>
            <p:nvPr>
              <p:custDataLst>
                <p:tags r:id="rId16"/>
              </p:custDataLst>
            </p:nvPr>
          </p:nvSpPr>
          <p:spPr>
            <a:xfrm>
              <a:off x="11604" y="1420"/>
              <a:ext cx="1668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1400"/>
                <a:t>开</a:t>
              </a:r>
              <a:r>
                <a:rPr lang="en-US" altLang="zh-CN" sz="1400"/>
                <a:t>     </a:t>
              </a:r>
              <a:r>
                <a:rPr lang="zh-CN" altLang="en-US" sz="1400"/>
                <a:t>始</a:t>
              </a:r>
              <a:endParaRPr lang="zh-CN" altLang="en-US" sz="1400"/>
            </a:p>
          </p:txBody>
        </p:sp>
      </p:grpSp>
      <p:grpSp>
        <p:nvGrpSpPr>
          <p:cNvPr id="67" name="组合 66"/>
          <p:cNvGrpSpPr/>
          <p:nvPr/>
        </p:nvGrpSpPr>
        <p:grpSpPr>
          <a:xfrm>
            <a:off x="8453120" y="3586480"/>
            <a:ext cx="2184400" cy="619760"/>
            <a:chOff x="1904" y="2780"/>
            <a:chExt cx="2162" cy="976"/>
          </a:xfrm>
        </p:grpSpPr>
        <p:sp>
          <p:nvSpPr>
            <p:cNvPr id="73" name="流程图: 过程 72"/>
            <p:cNvSpPr/>
            <p:nvPr>
              <p:custDataLst>
                <p:tags r:id="rId17"/>
              </p:custDataLst>
            </p:nvPr>
          </p:nvSpPr>
          <p:spPr>
            <a:xfrm>
              <a:off x="1904" y="2780"/>
              <a:ext cx="2162" cy="792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4" name="文本框 73"/>
            <p:cNvSpPr txBox="1"/>
            <p:nvPr>
              <p:custDataLst>
                <p:tags r:id="rId18"/>
              </p:custDataLst>
            </p:nvPr>
          </p:nvSpPr>
          <p:spPr>
            <a:xfrm>
              <a:off x="1988" y="2934"/>
              <a:ext cx="1993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1400"/>
                <a:t>利用势场法</a:t>
              </a:r>
              <a:r>
                <a:rPr lang="zh-CN" altLang="en-US" sz="1400"/>
                <a:t>确定新方向</a:t>
              </a:r>
              <a:endParaRPr lang="zh-CN" altLang="en-US" sz="1400"/>
            </a:p>
          </p:txBody>
        </p:sp>
      </p:grpSp>
      <p:grpSp>
        <p:nvGrpSpPr>
          <p:cNvPr id="75" name="组合 74"/>
          <p:cNvGrpSpPr/>
          <p:nvPr/>
        </p:nvGrpSpPr>
        <p:grpSpPr>
          <a:xfrm>
            <a:off x="8253095" y="4455160"/>
            <a:ext cx="2608580" cy="764540"/>
            <a:chOff x="1824" y="6609"/>
            <a:chExt cx="4108" cy="1204"/>
          </a:xfrm>
        </p:grpSpPr>
        <p:sp>
          <p:nvSpPr>
            <p:cNvPr id="76" name="流程图: 决策 75"/>
            <p:cNvSpPr/>
            <p:nvPr>
              <p:custDataLst>
                <p:tags r:id="rId19"/>
              </p:custDataLst>
            </p:nvPr>
          </p:nvSpPr>
          <p:spPr>
            <a:xfrm>
              <a:off x="1824" y="6609"/>
              <a:ext cx="4108" cy="1205"/>
            </a:xfrm>
            <a:prstGeom prst="flowChartDecisi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7" name="文本框 76"/>
            <p:cNvSpPr txBox="1"/>
            <p:nvPr>
              <p:custDataLst>
                <p:tags r:id="rId20"/>
              </p:custDataLst>
            </p:nvPr>
          </p:nvSpPr>
          <p:spPr>
            <a:xfrm>
              <a:off x="2240" y="6931"/>
              <a:ext cx="3207" cy="575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pPr algn="ctr"/>
              <a:r>
                <a:rPr lang="zh-CN" altLang="en-US" sz="1400"/>
                <a:t>检测是否到达</a:t>
              </a:r>
              <a:r>
                <a:rPr lang="zh-CN" altLang="en-US" sz="1400"/>
                <a:t>终点</a:t>
              </a:r>
              <a:endParaRPr lang="zh-CN" altLang="en-US" sz="1400"/>
            </a:p>
          </p:txBody>
        </p:sp>
      </p:grpSp>
      <p:cxnSp>
        <p:nvCxnSpPr>
          <p:cNvPr id="78" name="直接箭头连接符 77"/>
          <p:cNvCxnSpPr/>
          <p:nvPr>
            <p:custDataLst>
              <p:tags r:id="rId21"/>
            </p:custDataLst>
          </p:nvPr>
        </p:nvCxnSpPr>
        <p:spPr>
          <a:xfrm>
            <a:off x="9557385" y="4098290"/>
            <a:ext cx="0" cy="347980"/>
          </a:xfrm>
          <a:prstGeom prst="straightConnector1">
            <a:avLst/>
          </a:prstGeom>
          <a:ln w="28575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/>
          <p:nvPr>
            <p:custDataLst>
              <p:tags r:id="rId22"/>
            </p:custDataLst>
          </p:nvPr>
        </p:nvCxnSpPr>
        <p:spPr>
          <a:xfrm>
            <a:off x="9557385" y="5203190"/>
            <a:ext cx="0" cy="504000"/>
          </a:xfrm>
          <a:prstGeom prst="straightConnector1">
            <a:avLst/>
          </a:prstGeom>
          <a:ln w="28575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直接箭头连接符 79"/>
          <p:cNvCxnSpPr>
            <a:stCxn id="33" idx="1"/>
            <a:endCxn id="35" idx="3"/>
          </p:cNvCxnSpPr>
          <p:nvPr/>
        </p:nvCxnSpPr>
        <p:spPr>
          <a:xfrm flipH="1">
            <a:off x="7957185" y="5952490"/>
            <a:ext cx="878205" cy="0"/>
          </a:xfrm>
          <a:prstGeom prst="straightConnector1">
            <a:avLst/>
          </a:prstGeom>
          <a:ln w="28575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文本框 80"/>
          <p:cNvSpPr txBox="1"/>
          <p:nvPr>
            <p:custDataLst>
              <p:tags r:id="rId23"/>
            </p:custDataLst>
          </p:nvPr>
        </p:nvSpPr>
        <p:spPr>
          <a:xfrm>
            <a:off x="9497695" y="5229225"/>
            <a:ext cx="6858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YES</a:t>
            </a:r>
            <a:endParaRPr lang="en-US" altLang="zh-CN"/>
          </a:p>
        </p:txBody>
      </p:sp>
      <p:cxnSp>
        <p:nvCxnSpPr>
          <p:cNvPr id="82" name="直接连接符 81"/>
          <p:cNvCxnSpPr/>
          <p:nvPr>
            <p:custDataLst>
              <p:tags r:id="rId24"/>
            </p:custDataLst>
          </p:nvPr>
        </p:nvCxnSpPr>
        <p:spPr>
          <a:xfrm>
            <a:off x="10861675" y="4842510"/>
            <a:ext cx="8128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直接箭头连接符 82"/>
          <p:cNvCxnSpPr/>
          <p:nvPr/>
        </p:nvCxnSpPr>
        <p:spPr>
          <a:xfrm flipH="1" flipV="1">
            <a:off x="9586595" y="822960"/>
            <a:ext cx="2085340" cy="0"/>
          </a:xfrm>
          <a:prstGeom prst="straightConnector1">
            <a:avLst/>
          </a:prstGeom>
          <a:ln w="28575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文本框 83"/>
          <p:cNvSpPr txBox="1"/>
          <p:nvPr>
            <p:custDataLst>
              <p:tags r:id="rId25"/>
            </p:custDataLst>
          </p:nvPr>
        </p:nvSpPr>
        <p:spPr>
          <a:xfrm>
            <a:off x="10925175" y="4446270"/>
            <a:ext cx="6858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NO</a:t>
            </a:r>
            <a:endParaRPr lang="en-US" altLang="zh-CN"/>
          </a:p>
        </p:txBody>
      </p:sp>
      <p:sp>
        <p:nvSpPr>
          <p:cNvPr id="85" name="文本框 84"/>
          <p:cNvSpPr txBox="1"/>
          <p:nvPr>
            <p:custDataLst>
              <p:tags r:id="rId26"/>
            </p:custDataLst>
          </p:nvPr>
        </p:nvSpPr>
        <p:spPr>
          <a:xfrm>
            <a:off x="2222500" y="1358900"/>
            <a:ext cx="16554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算法仿真</a:t>
            </a:r>
            <a:r>
              <a:rPr lang="zh-CN" altLang="en-US"/>
              <a:t>如下</a:t>
            </a:r>
            <a:endParaRPr lang="zh-CN" altLang="en-US"/>
          </a:p>
        </p:txBody>
      </p:sp>
      <p:pic>
        <p:nvPicPr>
          <p:cNvPr id="86" name="避障演示">
            <a:hlinkClick r:id="" action="ppaction://media"/>
          </p:cNvPr>
          <p:cNvPicPr/>
          <p:nvPr>
            <a:videoFile r:link="rId27"/>
            <p:extLst>
              <p:ext uri="{DAA4B4D4-6D71-4841-9C94-3DE7FCFB9230}">
                <p14:media xmlns:p14="http://schemas.microsoft.com/office/powerpoint/2010/main" r:embed="rId28"/>
              </p:ext>
            </p:extLst>
            <p:custDataLst>
              <p:tags r:id="rId29"/>
            </p:custDataLst>
          </p:nvPr>
        </p:nvPicPr>
        <p:blipFill>
          <a:blip r:embed="rId30"/>
          <a:stretch>
            <a:fillRect/>
          </a:stretch>
        </p:blipFill>
        <p:spPr>
          <a:xfrm>
            <a:off x="1297305" y="1974850"/>
            <a:ext cx="3810000" cy="3149600"/>
          </a:xfrm>
          <a:prstGeom prst="rect">
            <a:avLst/>
          </a:prstGeom>
        </p:spPr>
      </p:pic>
    </p:spTree>
    <p:custDataLst>
      <p:tags r:id="rId31"/>
    </p:custDataLst>
  </p:cSld>
  <p:clrMapOvr>
    <a:masterClrMapping/>
  </p:clrMapOvr>
  <p:timing>
    <p:tnLst>
      <p:par>
        <p:cTn id="1" dur="indefinite" restart="never" nodeType="tmRoot">
          <p:childTnLst>
            <p:video fullScrn="0">
              <p:cMediaNode>
                <p:cTn id="2" fill="hold" display="1">
                  <p:stCondLst>
                    <p:cond delay="indefinite"/>
                  </p:stCondLst>
                </p:cTn>
                <p:tgtEl>
                  <p:spTgt spid="86"/>
                </p:tgtEl>
              </p:cMediaNode>
            </p:video>
            <p:seq concurrent="1" nextAc="seek">
              <p:cTn id="3" restart="whenNotActive" fill="hold" evtFilter="cancelBubble" nodeType="interactiveSeq">
                <p:stCondLst>
                  <p:cond evt="onClick" delay="0">
                    <p:tgtEl>
                      <p:spTgt spid="8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" fill="hold">
                      <p:stCondLst>
                        <p:cond delay="0"/>
                      </p:stCondLst>
                      <p:childTnLst>
                        <p:par>
                          <p:cTn id="5" fill="hold">
                            <p:stCondLst>
                              <p:cond delay="0"/>
                            </p:stCondLst>
                            <p:childTnLst>
                              <p:par>
                                <p:cTn id="6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 additive="base">
                                        <p:cTn id="7" dur="1" fill="hold"/>
                                        <p:tgtEl>
                                          <p:spTgt spid="8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6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4700270" y="3419475"/>
            <a:ext cx="1385570" cy="928370"/>
            <a:chOff x="7267" y="2131"/>
            <a:chExt cx="2182" cy="1462"/>
          </a:xfrm>
        </p:grpSpPr>
        <p:sp>
          <p:nvSpPr>
            <p:cNvPr id="4" name="矩形 3"/>
            <p:cNvSpPr/>
            <p:nvPr/>
          </p:nvSpPr>
          <p:spPr>
            <a:xfrm>
              <a:off x="7267" y="2131"/>
              <a:ext cx="2183" cy="1462"/>
            </a:xfrm>
            <a:prstGeom prst="rect">
              <a:avLst/>
            </a:prstGeom>
            <a:noFill/>
            <a:ln w="38100"/>
            <a:extLst>
              <a:ext uri="{909E8E84-426E-40DD-AFC4-6F175D3DCCD1}">
                <a14:hiddenFill xmlns:a14="http://schemas.microsoft.com/office/drawing/2010/main">
                  <a:solidFill>
                    <a:schemeClr val="dk1"/>
                  </a:solidFill>
                </a14:hiddenFill>
              </a:ext>
            </a:ex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7359" y="2209"/>
              <a:ext cx="1997" cy="13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indent="0" algn="ctr" fontAlgn="auto">
                <a:lnSpc>
                  <a:spcPct val="100000"/>
                </a:lnSpc>
              </a:pPr>
              <a:r>
                <a:rPr lang="en-US" altLang="zh-CN" sz="1200"/>
                <a:t>main.c</a:t>
              </a:r>
              <a:endParaRPr lang="en-US" altLang="zh-CN" sz="1200"/>
            </a:p>
            <a:p>
              <a:pPr indent="0" algn="ctr" fontAlgn="auto">
                <a:lnSpc>
                  <a:spcPct val="100000"/>
                </a:lnSpc>
              </a:pPr>
              <a:r>
                <a:rPr lang="zh-CN" altLang="en-US" sz="1200"/>
                <a:t>主函数</a:t>
              </a:r>
              <a:endParaRPr lang="en-US" altLang="zh-CN" sz="1200"/>
            </a:p>
            <a:p>
              <a:pPr indent="0" algn="ctr" fontAlgn="auto">
                <a:lnSpc>
                  <a:spcPct val="100000"/>
                </a:lnSpc>
              </a:pPr>
              <a:r>
                <a:rPr lang="zh-CN" altLang="en-US" sz="1200"/>
                <a:t>收发</a:t>
              </a:r>
              <a:r>
                <a:rPr lang="en-US" altLang="zh-CN" sz="1200"/>
                <a:t>/</a:t>
              </a:r>
              <a:r>
                <a:rPr lang="zh-CN" altLang="en-US" sz="1200"/>
                <a:t>传输</a:t>
              </a:r>
              <a:r>
                <a:rPr lang="zh-CN" altLang="en-US" sz="1200"/>
                <a:t>数据</a:t>
              </a:r>
              <a:endParaRPr lang="zh-CN" altLang="en-US" sz="1200"/>
            </a:p>
            <a:p>
              <a:pPr indent="0" algn="ctr" fontAlgn="auto">
                <a:lnSpc>
                  <a:spcPct val="100000"/>
                </a:lnSpc>
              </a:pPr>
              <a:r>
                <a:rPr lang="zh-CN" altLang="en-US" sz="1200"/>
                <a:t>接受</a:t>
              </a:r>
              <a:r>
                <a:rPr lang="en-US" altLang="zh-CN" sz="1200"/>
                <a:t>/</a:t>
              </a:r>
              <a:r>
                <a:rPr lang="zh-CN" altLang="en-US" sz="1200"/>
                <a:t>发出</a:t>
              </a:r>
              <a:r>
                <a:rPr lang="zh-CN" altLang="en-US" sz="1200"/>
                <a:t>指令</a:t>
              </a:r>
              <a:endParaRPr lang="zh-CN" altLang="en-US" sz="1200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7215505" y="3340228"/>
            <a:ext cx="4283710" cy="1094612"/>
            <a:chOff x="11363" y="2851"/>
            <a:chExt cx="6746" cy="1724"/>
          </a:xfrm>
        </p:grpSpPr>
        <p:grpSp>
          <p:nvGrpSpPr>
            <p:cNvPr id="26" name="组合 25"/>
            <p:cNvGrpSpPr/>
            <p:nvPr/>
          </p:nvGrpSpPr>
          <p:grpSpPr>
            <a:xfrm>
              <a:off x="11363" y="2898"/>
              <a:ext cx="2873" cy="1677"/>
              <a:chOff x="1691" y="1632"/>
              <a:chExt cx="2873" cy="1677"/>
            </a:xfrm>
          </p:grpSpPr>
          <p:sp>
            <p:nvSpPr>
              <p:cNvPr id="27" name="矩形 26"/>
              <p:cNvSpPr/>
              <p:nvPr>
                <p:custDataLst>
                  <p:tags r:id="rId1"/>
                </p:custDataLst>
              </p:nvPr>
            </p:nvSpPr>
            <p:spPr>
              <a:xfrm>
                <a:off x="1852" y="1632"/>
                <a:ext cx="2636" cy="1677"/>
              </a:xfrm>
              <a:prstGeom prst="rect">
                <a:avLst/>
              </a:prstGeom>
              <a:extLst>
                <a:ext uri="{909E8E84-426E-40DD-AFC4-6F175D3DCCD1}">
                  <a14:hiddenFill xmlns:a14="http://schemas.microsoft.com/office/drawing/2010/main">
                    <a:solidFill>
                      <a:schemeClr val="dk1"/>
                    </a:solidFill>
                  </a14:hiddenFill>
                </a:ext>
              </a:extLst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>
                  <a:buClrTx/>
                  <a:buSzTx/>
                  <a:buFontTx/>
                </a:pPr>
                <a:endParaRPr lang="zh-CN" altLang="en-US">
                  <a:sym typeface="+mn-ea"/>
                </a:endParaRPr>
              </a:p>
            </p:txBody>
          </p:sp>
          <p:sp>
            <p:nvSpPr>
              <p:cNvPr id="28" name="文本框 27"/>
              <p:cNvSpPr txBox="1"/>
              <p:nvPr>
                <p:custDataLst>
                  <p:tags r:id="rId2"/>
                </p:custDataLst>
              </p:nvPr>
            </p:nvSpPr>
            <p:spPr>
              <a:xfrm>
                <a:off x="1691" y="1712"/>
                <a:ext cx="2873" cy="1517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pPr algn="ctr"/>
                <a:r>
                  <a:rPr lang="en-US" altLang="zh-CN" sz="1200"/>
                  <a:t>control.h</a:t>
                </a:r>
                <a:endParaRPr lang="en-US" altLang="zh-CN" sz="1200"/>
              </a:p>
              <a:p>
                <a:pPr algn="ctr"/>
                <a:r>
                  <a:rPr lang="en-US" altLang="zh-CN" sz="1200"/>
                  <a:t>control.c</a:t>
                </a:r>
                <a:endParaRPr lang="en-US" altLang="zh-CN" sz="1200"/>
              </a:p>
              <a:p>
                <a:pPr algn="ctr"/>
                <a:r>
                  <a:rPr lang="en-US" altLang="zh-CN" sz="1200">
                    <a:sym typeface="+mn-ea"/>
                  </a:rPr>
                  <a:t>PID</a:t>
                </a:r>
                <a:r>
                  <a:rPr lang="zh-CN" altLang="en-US" sz="1200">
                    <a:sym typeface="+mn-ea"/>
                  </a:rPr>
                  <a:t>计算与控制</a:t>
                </a:r>
                <a:endParaRPr lang="en-US" altLang="zh-CN" sz="1200"/>
              </a:p>
              <a:p>
                <a:pPr algn="ctr"/>
                <a:r>
                  <a:rPr lang="zh-CN" altLang="en-US" sz="1200"/>
                  <a:t>电机速度</a:t>
                </a:r>
                <a:r>
                  <a:rPr lang="zh-CN" altLang="en-US" sz="1200"/>
                  <a:t>设定</a:t>
                </a:r>
                <a:endParaRPr lang="zh-CN" altLang="en-US" sz="1200"/>
              </a:p>
              <a:p>
                <a:pPr algn="ctr"/>
                <a:r>
                  <a:rPr lang="zh-CN" altLang="en-US" sz="1200"/>
                  <a:t>小车方向</a:t>
                </a:r>
                <a:r>
                  <a:rPr lang="zh-CN" altLang="en-US" sz="1200"/>
                  <a:t>设定</a:t>
                </a:r>
                <a:endParaRPr lang="zh-CN" altLang="en-US" sz="1200"/>
              </a:p>
              <a:p>
                <a:pPr algn="ctr"/>
                <a:endParaRPr lang="zh-CN" altLang="en-US" sz="1200"/>
              </a:p>
            </p:txBody>
          </p:sp>
        </p:grpSp>
        <p:grpSp>
          <p:nvGrpSpPr>
            <p:cNvPr id="29" name="组合 28"/>
            <p:cNvGrpSpPr/>
            <p:nvPr/>
          </p:nvGrpSpPr>
          <p:grpSpPr>
            <a:xfrm>
              <a:off x="15236" y="2851"/>
              <a:ext cx="2873" cy="1635"/>
              <a:chOff x="2104" y="1584"/>
              <a:chExt cx="2873" cy="1677"/>
            </a:xfrm>
          </p:grpSpPr>
          <p:sp>
            <p:nvSpPr>
              <p:cNvPr id="30" name="矩形 29"/>
              <p:cNvSpPr/>
              <p:nvPr>
                <p:custDataLst>
                  <p:tags r:id="rId3"/>
                </p:custDataLst>
              </p:nvPr>
            </p:nvSpPr>
            <p:spPr>
              <a:xfrm>
                <a:off x="2222" y="1584"/>
                <a:ext cx="2636" cy="1677"/>
              </a:xfrm>
              <a:prstGeom prst="rect">
                <a:avLst/>
              </a:prstGeom>
              <a:extLst>
                <a:ext uri="{909E8E84-426E-40DD-AFC4-6F175D3DCCD1}">
                  <a14:hiddenFill xmlns:a14="http://schemas.microsoft.com/office/drawing/2010/main">
                    <a:solidFill>
                      <a:schemeClr val="dk1"/>
                    </a:solidFill>
                  </a14:hiddenFill>
                </a:ext>
              </a:extLst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>
                  <a:buClrTx/>
                  <a:buSzTx/>
                  <a:buFontTx/>
                </a:pPr>
                <a:endParaRPr lang="zh-CN" altLang="en-US">
                  <a:sym typeface="+mn-ea"/>
                </a:endParaRPr>
              </a:p>
            </p:txBody>
          </p:sp>
          <p:sp>
            <p:nvSpPr>
              <p:cNvPr id="31" name="文本框 30"/>
              <p:cNvSpPr txBox="1"/>
              <p:nvPr>
                <p:custDataLst>
                  <p:tags r:id="rId4"/>
                </p:custDataLst>
              </p:nvPr>
            </p:nvSpPr>
            <p:spPr>
              <a:xfrm>
                <a:off x="2104" y="1792"/>
                <a:ext cx="2873" cy="13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1200"/>
                  <a:t>motor.h</a:t>
                </a:r>
                <a:endParaRPr lang="en-US" altLang="zh-CN" sz="1200"/>
              </a:p>
              <a:p>
                <a:pPr algn="ctr"/>
                <a:r>
                  <a:rPr lang="en-US" altLang="zh-CN" sz="1200"/>
                  <a:t>motor.c</a:t>
                </a:r>
                <a:endParaRPr lang="en-US" altLang="zh-CN" sz="1200"/>
              </a:p>
              <a:p>
                <a:pPr algn="ctr"/>
                <a:r>
                  <a:rPr lang="zh-CN" altLang="en-US" sz="1200"/>
                  <a:t>控制电机</a:t>
                </a:r>
                <a:r>
                  <a:rPr lang="zh-CN" altLang="en-US" sz="1200"/>
                  <a:t>转速</a:t>
                </a:r>
                <a:endParaRPr lang="zh-CN" altLang="en-US" sz="1200"/>
              </a:p>
              <a:p>
                <a:pPr algn="ctr"/>
                <a:r>
                  <a:rPr lang="zh-CN" altLang="en-US" sz="1200"/>
                  <a:t>读取电机</a:t>
                </a:r>
                <a:r>
                  <a:rPr lang="zh-CN" altLang="en-US" sz="1200"/>
                  <a:t>参数</a:t>
                </a:r>
                <a:endParaRPr lang="zh-CN" altLang="en-US" sz="1200"/>
              </a:p>
            </p:txBody>
          </p:sp>
        </p:grpSp>
        <p:cxnSp>
          <p:nvCxnSpPr>
            <p:cNvPr id="39" name="直接箭头连接符 38"/>
            <p:cNvCxnSpPr/>
            <p:nvPr/>
          </p:nvCxnSpPr>
          <p:spPr>
            <a:xfrm>
              <a:off x="14160" y="3685"/>
              <a:ext cx="1209" cy="0"/>
            </a:xfrm>
            <a:prstGeom prst="straightConnector1">
              <a:avLst/>
            </a:prstGeom>
            <a:ln w="28575"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2" name="文本框 41"/>
          <p:cNvSpPr txBox="1"/>
          <p:nvPr>
            <p:custDataLst>
              <p:tags r:id="rId5"/>
            </p:custDataLst>
          </p:nvPr>
        </p:nvSpPr>
        <p:spPr>
          <a:xfrm>
            <a:off x="0" y="255270"/>
            <a:ext cx="3647440" cy="6597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2400"/>
              <a:t>避障软件逻辑框图</a:t>
            </a:r>
            <a:endParaRPr lang="zh-CN" altLang="en-US" sz="2400"/>
          </a:p>
        </p:txBody>
      </p:sp>
      <p:cxnSp>
        <p:nvCxnSpPr>
          <p:cNvPr id="11" name="直接箭头连接符 10"/>
          <p:cNvCxnSpPr/>
          <p:nvPr>
            <p:custDataLst>
              <p:tags r:id="rId6"/>
            </p:custDataLst>
          </p:nvPr>
        </p:nvCxnSpPr>
        <p:spPr>
          <a:xfrm flipV="1">
            <a:off x="6085205" y="3883025"/>
            <a:ext cx="1249045" cy="635"/>
          </a:xfrm>
          <a:prstGeom prst="straightConnector1">
            <a:avLst/>
          </a:prstGeom>
          <a:ln w="28575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文本框 51"/>
          <p:cNvSpPr txBox="1"/>
          <p:nvPr>
            <p:custDataLst>
              <p:tags r:id="rId7"/>
            </p:custDataLst>
          </p:nvPr>
        </p:nvSpPr>
        <p:spPr>
          <a:xfrm>
            <a:off x="5882005" y="3552190"/>
            <a:ext cx="16554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400"/>
              <a:t>发送运动</a:t>
            </a:r>
            <a:r>
              <a:rPr lang="zh-CN" altLang="en-US" sz="1400"/>
              <a:t>指令</a:t>
            </a:r>
            <a:endParaRPr lang="zh-CN" altLang="en-US" sz="1400"/>
          </a:p>
        </p:txBody>
      </p:sp>
      <p:sp>
        <p:nvSpPr>
          <p:cNvPr id="53" name="文本框 52"/>
          <p:cNvSpPr txBox="1"/>
          <p:nvPr/>
        </p:nvSpPr>
        <p:spPr>
          <a:xfrm>
            <a:off x="8757920" y="3063240"/>
            <a:ext cx="123571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400"/>
              <a:t>设定转速等</a:t>
            </a:r>
            <a:endParaRPr lang="zh-CN" altLang="en-US" sz="1400"/>
          </a:p>
        </p:txBody>
      </p:sp>
      <p:grpSp>
        <p:nvGrpSpPr>
          <p:cNvPr id="17" name="组合 16"/>
          <p:cNvGrpSpPr/>
          <p:nvPr>
            <p:custDataLst>
              <p:tags r:id="rId8"/>
            </p:custDataLst>
          </p:nvPr>
        </p:nvGrpSpPr>
        <p:grpSpPr>
          <a:xfrm>
            <a:off x="999490" y="4248785"/>
            <a:ext cx="2196465" cy="955040"/>
            <a:chOff x="6731" y="5496"/>
            <a:chExt cx="3459" cy="1770"/>
          </a:xfrm>
        </p:grpSpPr>
        <p:sp>
          <p:nvSpPr>
            <p:cNvPr id="18" name="矩形 17"/>
            <p:cNvSpPr/>
            <p:nvPr>
              <p:custDataLst>
                <p:tags r:id="rId9"/>
              </p:custDataLst>
            </p:nvPr>
          </p:nvSpPr>
          <p:spPr>
            <a:xfrm>
              <a:off x="6731" y="5496"/>
              <a:ext cx="3458" cy="1771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chemeClr val="dk1"/>
                  </a:solidFill>
                </a14:hiddenFill>
              </a:ext>
            </a:ex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endParaRPr lang="zh-CN" altLang="en-US">
                <a:sym typeface="+mn-ea"/>
              </a:endParaRPr>
            </a:p>
          </p:txBody>
        </p:sp>
        <p:sp>
          <p:nvSpPr>
            <p:cNvPr id="19" name="文本框 18"/>
            <p:cNvSpPr txBox="1"/>
            <p:nvPr>
              <p:custDataLst>
                <p:tags r:id="rId10"/>
              </p:custDataLst>
            </p:nvPr>
          </p:nvSpPr>
          <p:spPr>
            <a:xfrm>
              <a:off x="6732" y="5589"/>
              <a:ext cx="3458" cy="1451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pPr algn="ctr"/>
              <a:r>
                <a:rPr lang="en-US" altLang="zh-CN" sz="1200"/>
                <a:t>sonic.h</a:t>
              </a:r>
              <a:endParaRPr lang="en-US" altLang="zh-CN" sz="1200"/>
            </a:p>
            <a:p>
              <a:pPr algn="ctr"/>
              <a:r>
                <a:rPr lang="en-US" altLang="zh-CN" sz="1200"/>
                <a:t>sonic.c</a:t>
              </a:r>
              <a:endParaRPr lang="en-US" altLang="zh-CN" sz="1200"/>
            </a:p>
            <a:p>
              <a:pPr algn="ctr"/>
              <a:r>
                <a:rPr lang="zh-CN" altLang="en-US" sz="1200"/>
                <a:t>控制超声波探测器</a:t>
              </a:r>
              <a:r>
                <a:rPr lang="zh-CN" altLang="en-US" sz="1200"/>
                <a:t>测距</a:t>
              </a:r>
              <a:endParaRPr lang="zh-CN" altLang="en-US" sz="1200"/>
            </a:p>
            <a:p>
              <a:pPr algn="ctr"/>
              <a:r>
                <a:rPr lang="zh-CN" altLang="en-US" sz="1200"/>
                <a:t>发送测得</a:t>
              </a:r>
              <a:r>
                <a:rPr lang="zh-CN" altLang="en-US" sz="1200"/>
                <a:t>参数</a:t>
              </a:r>
              <a:endParaRPr lang="zh-CN" altLang="en-US" sz="1200"/>
            </a:p>
          </p:txBody>
        </p:sp>
      </p:grpSp>
      <p:grpSp>
        <p:nvGrpSpPr>
          <p:cNvPr id="20" name="组合 19"/>
          <p:cNvGrpSpPr/>
          <p:nvPr>
            <p:custDataLst>
              <p:tags r:id="rId11"/>
            </p:custDataLst>
          </p:nvPr>
        </p:nvGrpSpPr>
        <p:grpSpPr>
          <a:xfrm>
            <a:off x="1000125" y="2272665"/>
            <a:ext cx="2196465" cy="789940"/>
            <a:chOff x="6731" y="5496"/>
            <a:chExt cx="3459" cy="1770"/>
          </a:xfrm>
        </p:grpSpPr>
        <p:sp>
          <p:nvSpPr>
            <p:cNvPr id="21" name="矩形 20"/>
            <p:cNvSpPr/>
            <p:nvPr>
              <p:custDataLst>
                <p:tags r:id="rId12"/>
              </p:custDataLst>
            </p:nvPr>
          </p:nvSpPr>
          <p:spPr>
            <a:xfrm>
              <a:off x="6731" y="5496"/>
              <a:ext cx="3458" cy="1771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chemeClr val="dk1"/>
                  </a:solidFill>
                </a14:hiddenFill>
              </a:ext>
            </a:ex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endParaRPr lang="zh-CN" altLang="en-US">
                <a:sym typeface="+mn-ea"/>
              </a:endParaRPr>
            </a:p>
          </p:txBody>
        </p:sp>
        <p:sp>
          <p:nvSpPr>
            <p:cNvPr id="22" name="文本框 21"/>
            <p:cNvSpPr txBox="1"/>
            <p:nvPr>
              <p:custDataLst>
                <p:tags r:id="rId13"/>
              </p:custDataLst>
            </p:nvPr>
          </p:nvSpPr>
          <p:spPr>
            <a:xfrm>
              <a:off x="6732" y="5589"/>
              <a:ext cx="3458" cy="1451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pPr algn="ctr"/>
              <a:r>
                <a:rPr lang="en-US" altLang="zh-CN" sz="1200"/>
                <a:t>imu.h</a:t>
              </a:r>
              <a:endParaRPr lang="en-US" altLang="zh-CN" sz="1200"/>
            </a:p>
            <a:p>
              <a:pPr algn="ctr"/>
              <a:r>
                <a:rPr lang="en-US" altLang="zh-CN" sz="1200"/>
                <a:t>imu.c</a:t>
              </a:r>
              <a:endParaRPr lang="en-US" altLang="zh-CN" sz="1200"/>
            </a:p>
            <a:p>
              <a:pPr algn="ctr"/>
              <a:r>
                <a:rPr lang="zh-CN" altLang="en-US" sz="1200"/>
                <a:t>获得小车当前方向与位置</a:t>
              </a:r>
              <a:r>
                <a:rPr lang="zh-CN" altLang="en-US" sz="1200"/>
                <a:t>信息</a:t>
              </a:r>
              <a:endParaRPr lang="zh-CN" altLang="en-US" sz="1200"/>
            </a:p>
          </p:txBody>
        </p:sp>
      </p:grpSp>
      <p:cxnSp>
        <p:nvCxnSpPr>
          <p:cNvPr id="6" name="直接箭头连接符 5"/>
          <p:cNvCxnSpPr>
            <a:stCxn id="22" idx="3"/>
          </p:cNvCxnSpPr>
          <p:nvPr>
            <p:custDataLst>
              <p:tags r:id="rId14"/>
            </p:custDataLst>
          </p:nvPr>
        </p:nvCxnSpPr>
        <p:spPr>
          <a:xfrm>
            <a:off x="3196590" y="2637790"/>
            <a:ext cx="1499870" cy="1107440"/>
          </a:xfrm>
          <a:prstGeom prst="straightConnector1">
            <a:avLst/>
          </a:prstGeom>
          <a:ln w="28575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>
            <p:custDataLst>
              <p:tags r:id="rId15"/>
            </p:custDataLst>
          </p:nvPr>
        </p:nvCxnSpPr>
        <p:spPr>
          <a:xfrm flipV="1">
            <a:off x="3199130" y="4006850"/>
            <a:ext cx="1497330" cy="850265"/>
          </a:xfrm>
          <a:prstGeom prst="straightConnector1">
            <a:avLst/>
          </a:prstGeom>
          <a:ln w="28575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custDataLst>
      <p:tags r:id="rId16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BEAUTIFY_FLAG" val=""/>
</p:tagLst>
</file>

<file path=ppt/tags/tag101.xml><?xml version="1.0" encoding="utf-8"?>
<p:tagLst xmlns:p="http://schemas.openxmlformats.org/presentationml/2006/main">
  <p:tag name="KSO_WM_BEAUTIFY_FLAG" val=""/>
</p:tagLst>
</file>

<file path=ppt/tags/tag102.xml><?xml version="1.0" encoding="utf-8"?>
<p:tagLst xmlns:p="http://schemas.openxmlformats.org/presentationml/2006/main">
  <p:tag name="KSO_WM_BEAUTIFY_FLAG" val=""/>
</p:tagLst>
</file>

<file path=ppt/tags/tag103.xml><?xml version="1.0" encoding="utf-8"?>
<p:tagLst xmlns:p="http://schemas.openxmlformats.org/presentationml/2006/main">
  <p:tag name="KSO_WM_BEAUTIFY_FLAG" val=""/>
</p:tagLst>
</file>

<file path=ppt/tags/tag104.xml><?xml version="1.0" encoding="utf-8"?>
<p:tagLst xmlns:p="http://schemas.openxmlformats.org/presentationml/2006/main">
  <p:tag name="KSO_WM_BEAUTIFY_FLAG" val=""/>
</p:tagLst>
</file>

<file path=ppt/tags/tag105.xml><?xml version="1.0" encoding="utf-8"?>
<p:tagLst xmlns:p="http://schemas.openxmlformats.org/presentationml/2006/main">
  <p:tag name="KSO_WM_BEAUTIFY_FLAG" val=""/>
</p:tagLst>
</file>

<file path=ppt/tags/tag106.xml><?xml version="1.0" encoding="utf-8"?>
<p:tagLst xmlns:p="http://schemas.openxmlformats.org/presentationml/2006/main">
  <p:tag name="KSO_WM_BEAUTIFY_FLAG" val=""/>
</p:tagLst>
</file>

<file path=ppt/tags/tag107.xml><?xml version="1.0" encoding="utf-8"?>
<p:tagLst xmlns:p="http://schemas.openxmlformats.org/presentationml/2006/main">
  <p:tag name="KSO_WM_BEAUTIFY_FLAG" val=""/>
</p:tagLst>
</file>

<file path=ppt/tags/tag108.xml><?xml version="1.0" encoding="utf-8"?>
<p:tagLst xmlns:p="http://schemas.openxmlformats.org/presentationml/2006/main">
  <p:tag name="KSO_WM_BEAUTIFY_FLAG" val=""/>
</p:tagLst>
</file>

<file path=ppt/tags/tag109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BEAUTIFY_FLAG" val=""/>
</p:tagLst>
</file>

<file path=ppt/tags/tag111.xml><?xml version="1.0" encoding="utf-8"?>
<p:tagLst xmlns:p="http://schemas.openxmlformats.org/presentationml/2006/main">
  <p:tag name="KSO_WM_BEAUTIFY_FLAG" val=""/>
</p:tagLst>
</file>

<file path=ppt/tags/tag112.xml><?xml version="1.0" encoding="utf-8"?>
<p:tagLst xmlns:p="http://schemas.openxmlformats.org/presentationml/2006/main">
  <p:tag name="KSO_WM_BEAUTIFY_FLAG" val=""/>
</p:tagLst>
</file>

<file path=ppt/tags/tag113.xml><?xml version="1.0" encoding="utf-8"?>
<p:tagLst xmlns:p="http://schemas.openxmlformats.org/presentationml/2006/main">
  <p:tag name="KSO_WM_BEAUTIFY_FLAG" val=""/>
</p:tagLst>
</file>

<file path=ppt/tags/tag11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15.xml><?xml version="1.0" encoding="utf-8"?>
<p:tagLst xmlns:p="http://schemas.openxmlformats.org/presentationml/2006/main">
  <p:tag name="KSO_WM_BEAUTIFY_FLAG" val=""/>
</p:tagLst>
</file>

<file path=ppt/tags/tag116.xml><?xml version="1.0" encoding="utf-8"?>
<p:tagLst xmlns:p="http://schemas.openxmlformats.org/presentationml/2006/main">
  <p:tag name="KSO_WM_BEAUTIFY_FLAG" val=""/>
</p:tagLst>
</file>

<file path=ppt/tags/tag117.xml><?xml version="1.0" encoding="utf-8"?>
<p:tagLst xmlns:p="http://schemas.openxmlformats.org/presentationml/2006/main">
  <p:tag name="KSO_WM_BEAUTIFY_FLAG" val=""/>
</p:tagLst>
</file>

<file path=ppt/tags/tag118.xml><?xml version="1.0" encoding="utf-8"?>
<p:tagLst xmlns:p="http://schemas.openxmlformats.org/presentationml/2006/main">
  <p:tag name="KSO_WM_BEAUTIFY_FLAG" val=""/>
</p:tagLst>
</file>

<file path=ppt/tags/tag119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BEAUTIFY_FLAG" val=""/>
</p:tagLst>
</file>

<file path=ppt/tags/tag121.xml><?xml version="1.0" encoding="utf-8"?>
<p:tagLst xmlns:p="http://schemas.openxmlformats.org/presentationml/2006/main">
  <p:tag name="KSO_WM_BEAUTIFY_FLAG" val=""/>
</p:tagLst>
</file>

<file path=ppt/tags/tag122.xml><?xml version="1.0" encoding="utf-8"?>
<p:tagLst xmlns:p="http://schemas.openxmlformats.org/presentationml/2006/main">
  <p:tag name="KSO_WM_BEAUTIFY_FLAG" val=""/>
</p:tagLst>
</file>

<file path=ppt/tags/tag123.xml><?xml version="1.0" encoding="utf-8"?>
<p:tagLst xmlns:p="http://schemas.openxmlformats.org/presentationml/2006/main">
  <p:tag name="KSO_WM_BEAUTIFY_FLAG" val=""/>
</p:tagLst>
</file>

<file path=ppt/tags/tag124.xml><?xml version="1.0" encoding="utf-8"?>
<p:tagLst xmlns:p="http://schemas.openxmlformats.org/presentationml/2006/main">
  <p:tag name="KSO_WM_BEAUTIFY_FLAG" val=""/>
</p:tagLst>
</file>

<file path=ppt/tags/tag12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26.xml><?xml version="1.0" encoding="utf-8"?>
<p:tagLst xmlns:p="http://schemas.openxmlformats.org/presentationml/2006/main">
  <p:tag name="KSO_WM_BEAUTIFY_FLAG" val=""/>
</p:tagLst>
</file>

<file path=ppt/tags/tag127.xml><?xml version="1.0" encoding="utf-8"?>
<p:tagLst xmlns:p="http://schemas.openxmlformats.org/presentationml/2006/main">
  <p:tag name="KSO_WM_BEAUTIFY_FLAG" val=""/>
</p:tagLst>
</file>

<file path=ppt/tags/tag128.xml><?xml version="1.0" encoding="utf-8"?>
<p:tagLst xmlns:p="http://schemas.openxmlformats.org/presentationml/2006/main">
  <p:tag name="KSO_WM_BEAUTIFY_FLAG" val=""/>
</p:tagLst>
</file>

<file path=ppt/tags/tag129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BEAUTIFY_FLAG" val=""/>
</p:tagLst>
</file>

<file path=ppt/tags/tag131.xml><?xml version="1.0" encoding="utf-8"?>
<p:tagLst xmlns:p="http://schemas.openxmlformats.org/presentationml/2006/main">
  <p:tag name="KSO_WM_BEAUTIFY_FLAG" val=""/>
</p:tagLst>
</file>

<file path=ppt/tags/tag132.xml><?xml version="1.0" encoding="utf-8"?>
<p:tagLst xmlns:p="http://schemas.openxmlformats.org/presentationml/2006/main">
  <p:tag name="KSO_WM_BEAUTIFY_FLAG" val=""/>
</p:tagLst>
</file>

<file path=ppt/tags/tag133.xml><?xml version="1.0" encoding="utf-8"?>
<p:tagLst xmlns:p="http://schemas.openxmlformats.org/presentationml/2006/main">
  <p:tag name="KSO_WM_BEAUTIFY_FLAG" val=""/>
</p:tagLst>
</file>

<file path=ppt/tags/tag134.xml><?xml version="1.0" encoding="utf-8"?>
<p:tagLst xmlns:p="http://schemas.openxmlformats.org/presentationml/2006/main">
  <p:tag name="KSO_WM_BEAUTIFY_FLAG" val=""/>
</p:tagLst>
</file>

<file path=ppt/tags/tag135.xml><?xml version="1.0" encoding="utf-8"?>
<p:tagLst xmlns:p="http://schemas.openxmlformats.org/presentationml/2006/main">
  <p:tag name="KSO_WM_BEAUTIFY_FLAG" val=""/>
</p:tagLst>
</file>

<file path=ppt/tags/tag136.xml><?xml version="1.0" encoding="utf-8"?>
<p:tagLst xmlns:p="http://schemas.openxmlformats.org/presentationml/2006/main">
  <p:tag name="KSO_WM_BEAUTIFY_FLAG" val=""/>
</p:tagLst>
</file>

<file path=ppt/tags/tag137.xml><?xml version="1.0" encoding="utf-8"?>
<p:tagLst xmlns:p="http://schemas.openxmlformats.org/presentationml/2006/main">
  <p:tag name="KSO_WM_BEAUTIFY_FLAG" val=""/>
</p:tagLst>
</file>

<file path=ppt/tags/tag138.xml><?xml version="1.0" encoding="utf-8"?>
<p:tagLst xmlns:p="http://schemas.openxmlformats.org/presentationml/2006/main">
  <p:tag name="KSO_WM_BEAUTIFY_FLAG" val=""/>
</p:tagLst>
</file>

<file path=ppt/tags/tag139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BEAUTIFY_FLAG" val=""/>
</p:tagLst>
</file>

<file path=ppt/tags/tag141.xml><?xml version="1.0" encoding="utf-8"?>
<p:tagLst xmlns:p="http://schemas.openxmlformats.org/presentationml/2006/main">
  <p:tag name="KSO_WM_BEAUTIFY_FLAG" val=""/>
</p:tagLst>
</file>

<file path=ppt/tags/tag142.xml><?xml version="1.0" encoding="utf-8"?>
<p:tagLst xmlns:p="http://schemas.openxmlformats.org/presentationml/2006/main">
  <p:tag name="KSO_WM_BEAUTIFY_FLAG" val=""/>
</p:tagLst>
</file>

<file path=ppt/tags/tag143.xml><?xml version="1.0" encoding="utf-8"?>
<p:tagLst xmlns:p="http://schemas.openxmlformats.org/presentationml/2006/main">
  <p:tag name="KSO_WM_BEAUTIFY_FLAG" val=""/>
</p:tagLst>
</file>

<file path=ppt/tags/tag144.xml><?xml version="1.0" encoding="utf-8"?>
<p:tagLst xmlns:p="http://schemas.openxmlformats.org/presentationml/2006/main">
  <p:tag name="KSO_WM_BEAUTIFY_FLAG" val=""/>
</p:tagLst>
</file>

<file path=ppt/tags/tag145.xml><?xml version="1.0" encoding="utf-8"?>
<p:tagLst xmlns:p="http://schemas.openxmlformats.org/presentationml/2006/main">
  <p:tag name="KSO_WM_BEAUTIFY_FLAG" val=""/>
</p:tagLst>
</file>

<file path=ppt/tags/tag146.xml><?xml version="1.0" encoding="utf-8"?>
<p:tagLst xmlns:p="http://schemas.openxmlformats.org/presentationml/2006/main">
  <p:tag name="KSO_WM_BEAUTIFY_FLAG" val=""/>
</p:tagLst>
</file>

<file path=ppt/tags/tag147.xml><?xml version="1.0" encoding="utf-8"?>
<p:tagLst xmlns:p="http://schemas.openxmlformats.org/presentationml/2006/main">
  <p:tag name="KSO_WM_BEAUTIFY_FLAG" val=""/>
</p:tagLst>
</file>

<file path=ppt/tags/tag148.xml><?xml version="1.0" encoding="utf-8"?>
<p:tagLst xmlns:p="http://schemas.openxmlformats.org/presentationml/2006/main">
  <p:tag name="KSO_WM_BEAUTIFY_FLAG" val=""/>
</p:tagLst>
</file>

<file path=ppt/tags/tag149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BEAUTIFY_FLAG" val=""/>
</p:tagLst>
</file>

<file path=ppt/tags/tag151.xml><?xml version="1.0" encoding="utf-8"?>
<p:tagLst xmlns:p="http://schemas.openxmlformats.org/presentationml/2006/main">
  <p:tag name="KSO_WM_UNIT_MEDIACOVER_STYLEID" val="1"/>
  <p:tag name="KSO_WM_UNIT_MEDIACOVER_TEXTSTATE" val="0"/>
  <p:tag name="KSO_WM_UNIT_MEDIACOVER_BTN_STATE" val="1"/>
  <p:tag name="KSO_WM_UNIT_MEDIACOVER_BTN_POS" val="c"/>
  <p:tag name="KSO_WM_UNIT_MEDIACOVER_BTN_STYLE" val="ee0bc779c1f3d7f3e90c96344320e69a"/>
  <p:tag name="KSO_WM_UNIT_MEDIACOVER_RGB" val="000000"/>
  <p:tag name="KSO_WM_UNIT_MEDIACOVER_TRANSPARENCY" val="0.5"/>
</p:tagLst>
</file>

<file path=ppt/tags/tag152.xml><?xml version="1.0" encoding="utf-8"?>
<p:tagLst xmlns:p="http://schemas.openxmlformats.org/presentationml/2006/main">
  <p:tag name="KSO_WM_MEDIACOVER_FLAG" val="1"/>
  <p:tag name="KSO_WM_UNIT_MEDIACOVER_BTN_STATE" val="1"/>
  <p:tag name="KSO_WM_UNIT_MEDIACOVER_BTNRECT" val="2763*2243*473*473"/>
  <p:tag name="KSO_WM_UNIT_MEDIACOVER_STYLEID" val="1"/>
  <p:tag name="KSO_WM_UNIT_MEDIACOVER_TEXTSTATE" val="0"/>
  <p:tag name="KSO_WM_UNIT_MEDIACOVER_BTN_POS" val="c"/>
  <p:tag name="KSO_WM_UNIT_MEDIACOVER_BTN_STYLE" val="ee0bc779c1f3d7f3e90c96344320e69a"/>
  <p:tag name="KSO_WM_UNIT_MEDIACOVER_RGB" val="000000"/>
  <p:tag name="KSO_WM_UNIT_MEDIACOVER_TRANSPARENCY" val="0.5"/>
  <p:tag name="KSO_WM_UNIT_MEDIACOVER_TEXT" val=""/>
</p:tagLst>
</file>

<file path=ppt/tags/tag15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54.xml><?xml version="1.0" encoding="utf-8"?>
<p:tagLst xmlns:p="http://schemas.openxmlformats.org/presentationml/2006/main">
  <p:tag name="KSO_WM_BEAUTIFY_FLAG" val=""/>
</p:tagLst>
</file>

<file path=ppt/tags/tag155.xml><?xml version="1.0" encoding="utf-8"?>
<p:tagLst xmlns:p="http://schemas.openxmlformats.org/presentationml/2006/main">
  <p:tag name="KSO_WM_BEAUTIFY_FLAG" val=""/>
</p:tagLst>
</file>

<file path=ppt/tags/tag156.xml><?xml version="1.0" encoding="utf-8"?>
<p:tagLst xmlns:p="http://schemas.openxmlformats.org/presentationml/2006/main">
  <p:tag name="KSO_WM_BEAUTIFY_FLAG" val=""/>
</p:tagLst>
</file>

<file path=ppt/tags/tag157.xml><?xml version="1.0" encoding="utf-8"?>
<p:tagLst xmlns:p="http://schemas.openxmlformats.org/presentationml/2006/main">
  <p:tag name="KSO_WM_BEAUTIFY_FLAG" val=""/>
</p:tagLst>
</file>

<file path=ppt/tags/tag158.xml><?xml version="1.0" encoding="utf-8"?>
<p:tagLst xmlns:p="http://schemas.openxmlformats.org/presentationml/2006/main">
  <p:tag name="KSO_WM_UNIT_MEDIACOVER_STYLEID" val="1"/>
  <p:tag name="KSO_WM_UNIT_MEDIACOVER_TEXTSTATE" val="0"/>
  <p:tag name="KSO_WM_UNIT_MEDIACOVER_BTN_STATE" val="1"/>
  <p:tag name="KSO_WM_UNIT_MEDIACOVER_BTN_POS" val="c"/>
  <p:tag name="KSO_WM_UNIT_MEDIACOVER_BTN_STYLE" val="ee0bc779c1f3d7f3e90c96344320e69a"/>
  <p:tag name="KSO_WM_UNIT_MEDIACOVER_RGB" val="000000"/>
  <p:tag name="KSO_WM_UNIT_MEDIACOVER_TRANSPARENCY" val="0.5"/>
  <p:tag name="KSO_WM_UNIT_MEDIACOVER_TEXT" val=""/>
</p:tagLst>
</file>

<file path=ppt/tags/tag159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BEAUTIFY_FLAG" val=""/>
</p:tagLst>
</file>

<file path=ppt/tags/tag161.xml><?xml version="1.0" encoding="utf-8"?>
<p:tagLst xmlns:p="http://schemas.openxmlformats.org/presentationml/2006/main">
  <p:tag name="KSO_WM_UNIT_MEDIACOVER_STYLEID" val="1"/>
  <p:tag name="KSO_WM_UNIT_MEDIACOVER_TEXTSTATE" val="0"/>
  <p:tag name="KSO_WM_UNIT_MEDIACOVER_BTN_STATE" val="1"/>
  <p:tag name="KSO_WM_UNIT_MEDIACOVER_BTN_POS" val="c"/>
  <p:tag name="KSO_WM_UNIT_MEDIACOVER_BTN_STYLE" val="ee0bc779c1f3d7f3e90c96344320e69a"/>
  <p:tag name="KSO_WM_UNIT_MEDIACOVER_RGB" val="000000"/>
  <p:tag name="KSO_WM_UNIT_MEDIACOVER_TRANSPARENCY" val="0.5"/>
  <p:tag name="KSO_WM_UNIT_MEDIACOVER_TEXT" val=""/>
</p:tagLst>
</file>

<file path=ppt/tags/tag162.xml><?xml version="1.0" encoding="utf-8"?>
<p:tagLst xmlns:p="http://schemas.openxmlformats.org/presentationml/2006/main">
  <p:tag name="KSO_WM_BEAUTIFY_FLAG" val=""/>
</p:tagLst>
</file>

<file path=ppt/tags/tag163.xml><?xml version="1.0" encoding="utf-8"?>
<p:tagLst xmlns:p="http://schemas.openxmlformats.org/presentationml/2006/main">
  <p:tag name="KSO_WM_BEAUTIFY_FLAG" val=""/>
</p:tagLst>
</file>

<file path=ppt/tags/tag164.xml><?xml version="1.0" encoding="utf-8"?>
<p:tagLst xmlns:p="http://schemas.openxmlformats.org/presentationml/2006/main">
  <p:tag name="KSO_WM_UNIT_MEDIACOVER_STYLEID" val="1"/>
  <p:tag name="KSO_WM_UNIT_MEDIACOVER_TEXTSTATE" val="0"/>
  <p:tag name="KSO_WM_UNIT_MEDIACOVER_BTN_STATE" val="1"/>
  <p:tag name="KSO_WM_UNIT_MEDIACOVER_BTN_POS" val="c"/>
  <p:tag name="KSO_WM_UNIT_MEDIACOVER_BTN_STYLE" val="ee0bc779c1f3d7f3e90c96344320e69a"/>
  <p:tag name="KSO_WM_UNIT_MEDIACOVER_RGB" val="000000"/>
  <p:tag name="KSO_WM_UNIT_MEDIACOVER_TRANSPARENCY" val="0.5"/>
  <p:tag name="KSO_WM_UNIT_MEDIACOVER_TEXT" val=""/>
</p:tagLst>
</file>

<file path=ppt/tags/tag165.xml><?xml version="1.0" encoding="utf-8"?>
<p:tagLst xmlns:p="http://schemas.openxmlformats.org/presentationml/2006/main">
  <p:tag name="KSO_WM_BEAUTIFY_FLAG" val=""/>
</p:tagLst>
</file>

<file path=ppt/tags/tag166.xml><?xml version="1.0" encoding="utf-8"?>
<p:tagLst xmlns:p="http://schemas.openxmlformats.org/presentationml/2006/main">
  <p:tag name="KSO_WM_BEAUTIFY_FLAG" val=""/>
</p:tagLst>
</file>

<file path=ppt/tags/tag167.xml><?xml version="1.0" encoding="utf-8"?>
<p:tagLst xmlns:p="http://schemas.openxmlformats.org/presentationml/2006/main">
  <p:tag name="KSO_WM_UNIT_MEDIACOVER_STYLEID" val="1"/>
  <p:tag name="KSO_WM_UNIT_MEDIACOVER_TEXTSTATE" val="0"/>
  <p:tag name="KSO_WM_UNIT_MEDIACOVER_BTN_STATE" val="1"/>
  <p:tag name="KSO_WM_UNIT_MEDIACOVER_BTN_POS" val="c"/>
  <p:tag name="KSO_WM_UNIT_MEDIACOVER_BTN_STYLE" val="ee0bc779c1f3d7f3e90c96344320e69a"/>
  <p:tag name="KSO_WM_UNIT_MEDIACOVER_RGB" val="000000"/>
  <p:tag name="KSO_WM_UNIT_MEDIACOVER_TRANSPARENCY" val="0.5"/>
</p:tagLst>
</file>

<file path=ppt/tags/tag168.xml><?xml version="1.0" encoding="utf-8"?>
<p:tagLst xmlns:p="http://schemas.openxmlformats.org/presentationml/2006/main">
  <p:tag name="KSO_WM_UNIT_MEDIACOVER_STYLEID" val="1"/>
  <p:tag name="KSO_WM_UNIT_MEDIACOVER_TEXTSTATE" val="0"/>
  <p:tag name="KSO_WM_UNIT_MEDIACOVER_BTN_STATE" val="1"/>
  <p:tag name="KSO_WM_UNIT_MEDIACOVER_BTN_POS" val="c"/>
  <p:tag name="KSO_WM_UNIT_MEDIACOVER_BTN_STYLE" val="ee0bc779c1f3d7f3e90c96344320e69a"/>
  <p:tag name="KSO_WM_UNIT_MEDIACOVER_RGB" val="000000"/>
  <p:tag name="KSO_WM_UNIT_MEDIACOVER_TRANSPARENCY" val="0.5"/>
</p:tagLst>
</file>

<file path=ppt/tags/tag169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COMMONDATA" val="eyJoZGlkIjoiYzlkMjcxZTE3MWUzOTIzMGY0NGY2ZmRjZWE0NjFjOTYifQ==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UNIT_MEDIACOVER_STYLEID" val="1"/>
  <p:tag name="KSO_WM_UNIT_MEDIACOVER_TEXTSTATE" val="0"/>
  <p:tag name="KSO_WM_UNIT_MEDIACOVER_BTN_STATE" val="1"/>
  <p:tag name="KSO_WM_UNIT_MEDIACOVER_BTN_POS" val="c"/>
  <p:tag name="KSO_WM_UNIT_MEDIACOVER_BTN_STYLE" val="ee0bc779c1f3d7f3e90c96344320e69a"/>
  <p:tag name="KSO_WM_UNIT_MEDIACOVER_RGB" val="000000"/>
  <p:tag name="KSO_WM_UNIT_MEDIACOVER_TRANSPARENCY" val="0.5"/>
  <p:tag name="KSO_WM_UNIT_MEDIACOVER_TEXT" val="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UNIT_MEDIACOVER_STYLEID" val="1"/>
  <p:tag name="KSO_WM_UNIT_MEDIACOVER_TEXTSTATE" val="0"/>
  <p:tag name="KSO_WM_UNIT_MEDIACOVER_BTN_STATE" val="1"/>
  <p:tag name="KSO_WM_UNIT_MEDIACOVER_BTN_POS" val="c"/>
  <p:tag name="KSO_WM_UNIT_MEDIACOVER_BTN_STYLE" val="ee0bc779c1f3d7f3e90c96344320e69a"/>
  <p:tag name="KSO_WM_UNIT_MEDIACOVER_RGB" val="000000"/>
  <p:tag name="KSO_WM_UNIT_MEDIACOVER_TRANSPARENCY" val="0.5"/>
  <p:tag name="KSO_WM_UNIT_MEDIACOVER_TEXT" val="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BEAUTIFY_FLAG" val=""/>
</p:tagLst>
</file>

<file path=ppt/tags/tag79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BEAUTIFY_FLAG" val=""/>
</p:tagLst>
</file>

<file path=ppt/tags/tag81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2.xml><?xml version="1.0" encoding="utf-8"?>
<p:tagLst xmlns:p="http://schemas.openxmlformats.org/presentationml/2006/main">
  <p:tag name="KSO_WM_BEAUTIFY_FLAG" val=""/>
</p:tagLst>
</file>

<file path=ppt/tags/tag83.xml><?xml version="1.0" encoding="utf-8"?>
<p:tagLst xmlns:p="http://schemas.openxmlformats.org/presentationml/2006/main">
  <p:tag name="KSO_WM_BEAUTIFY_FLAG" val=""/>
</p:tagLst>
</file>

<file path=ppt/tags/tag84.xml><?xml version="1.0" encoding="utf-8"?>
<p:tagLst xmlns:p="http://schemas.openxmlformats.org/presentationml/2006/main">
  <p:tag name="KSO_WM_BEAUTIFY_FLAG" val=""/>
</p:tagLst>
</file>

<file path=ppt/tags/tag85.xml><?xml version="1.0" encoding="utf-8"?>
<p:tagLst xmlns:p="http://schemas.openxmlformats.org/presentationml/2006/main">
  <p:tag name="KSO_WM_BEAUTIFY_FLAG" val=""/>
</p:tagLst>
</file>

<file path=ppt/tags/tag86.xml><?xml version="1.0" encoding="utf-8"?>
<p:tagLst xmlns:p="http://schemas.openxmlformats.org/presentationml/2006/main">
  <p:tag name="KSO_WM_BEAUTIFY_FLAG" val=""/>
</p:tagLst>
</file>

<file path=ppt/tags/tag87.xml><?xml version="1.0" encoding="utf-8"?>
<p:tagLst xmlns:p="http://schemas.openxmlformats.org/presentationml/2006/main">
  <p:tag name="KSO_WM_BEAUTIFY_FLAG" val=""/>
</p:tagLst>
</file>

<file path=ppt/tags/tag88.xml><?xml version="1.0" encoding="utf-8"?>
<p:tagLst xmlns:p="http://schemas.openxmlformats.org/presentationml/2006/main">
  <p:tag name="KSO_WM_BEAUTIFY_FLAG" val=""/>
</p:tagLst>
</file>

<file path=ppt/tags/tag89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BEAUTIFY_FLAG" val=""/>
</p:tagLst>
</file>

<file path=ppt/tags/tag91.xml><?xml version="1.0" encoding="utf-8"?>
<p:tagLst xmlns:p="http://schemas.openxmlformats.org/presentationml/2006/main">
  <p:tag name="KSO_WM_BEAUTIFY_FLAG" val=""/>
</p:tagLst>
</file>

<file path=ppt/tags/tag92.xml><?xml version="1.0" encoding="utf-8"?>
<p:tagLst xmlns:p="http://schemas.openxmlformats.org/presentationml/2006/main">
  <p:tag name="KSO_WM_BEAUTIFY_FLAG" val=""/>
</p:tagLst>
</file>

<file path=ppt/tags/tag93.xml><?xml version="1.0" encoding="utf-8"?>
<p:tagLst xmlns:p="http://schemas.openxmlformats.org/presentationml/2006/main">
  <p:tag name="KSO_WM_BEAUTIFY_FLAG" val=""/>
</p:tagLst>
</file>

<file path=ppt/tags/tag94.xml><?xml version="1.0" encoding="utf-8"?>
<p:tagLst xmlns:p="http://schemas.openxmlformats.org/presentationml/2006/main">
  <p:tag name="KSO_WM_BEAUTIFY_FLAG" val=""/>
</p:tagLst>
</file>

<file path=ppt/tags/tag95.xml><?xml version="1.0" encoding="utf-8"?>
<p:tagLst xmlns:p="http://schemas.openxmlformats.org/presentationml/2006/main">
  <p:tag name="KSO_WM_BEAUTIFY_FLAG" val=""/>
</p:tagLst>
</file>

<file path=ppt/tags/tag96.xml><?xml version="1.0" encoding="utf-8"?>
<p:tagLst xmlns:p="http://schemas.openxmlformats.org/presentationml/2006/main">
  <p:tag name="KSO_WM_BEAUTIFY_FLAG" val=""/>
</p:tagLst>
</file>

<file path=ppt/tags/tag97.xml><?xml version="1.0" encoding="utf-8"?>
<p:tagLst xmlns:p="http://schemas.openxmlformats.org/presentationml/2006/main">
  <p:tag name="KSO_WM_BEAUTIFY_FLAG" val=""/>
</p:tagLst>
</file>

<file path=ppt/tags/tag98.xml><?xml version="1.0" encoding="utf-8"?>
<p:tagLst xmlns:p="http://schemas.openxmlformats.org/presentationml/2006/main">
  <p:tag name="KSO_WM_BEAUTIFY_FLAG" val=""/>
</p:tagLst>
</file>

<file path=ppt/tags/tag9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897</Words>
  <Application>WPS 演示</Application>
  <PresentationFormat>宽屏</PresentationFormat>
  <Paragraphs>178</Paragraphs>
  <Slides>5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Ender</cp:lastModifiedBy>
  <cp:revision>158</cp:revision>
  <dcterms:created xsi:type="dcterms:W3CDTF">2019-06-19T02:08:00Z</dcterms:created>
  <dcterms:modified xsi:type="dcterms:W3CDTF">2023-07-18T03:28:59Z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2052-11.1.0.14309</vt:lpwstr>
  </property>
  <property fmtid="{D5CDD505-2E9C-101B-9397-08002B2CF9AE}" pid="3" name="ICV">
    <vt:lpwstr>661D3A43475A4B2B9A91EB0C6159F784_11</vt:lpwstr>
  </property>
</Properties>
</file>