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4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60" r:id="rId20"/>
    <p:sldId id="261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EBEF"/>
    <a:srgbClr val="520061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74" d="100"/>
          <a:sy n="74" d="100"/>
        </p:scale>
        <p:origin x="51" y="120"/>
      </p:cViewPr>
      <p:guideLst>
        <p:guide orient="horz" pos="2160"/>
        <p:guide pos="39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红外：白色物体反射的最远距离较大；黑色物体反射的最远 距离较小，但无法检测透明的或近似黑体的物体；面积大的物体所能探测的距离大，面积小的物体所能 探测的距离小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毫米波：非金属表面反射不佳，检测困难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83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五种方式各有优劣，例如：电动驱动使用电机作为动力源，通过齿轮、皮带或丝杠等机械结构传递动力，控制精度高， 力矩输出稳定，但是结构可能较为复杂，成本相对较高。电磁驱动通过电磁铁 产生的磁力来控制手爪的动作，响应速度快，结构简单，但是力量输出可能受限于磁场强度。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7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37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最常见的自主移动车的运动方式，其特点是使用一组或多组轮子进行移动，可以采用常规的轮胎或全向轮设计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单驱动只有一部分车轮具有驱动力，可以减少驱动电机的数量，减少车体重量，节约内部空间；但采用这类驱动方式的小车往往由 配重不均匀会出现非驱动轮一侧抓地力不足的问题，小车转向容易出现问题。多驱轮式</a:t>
            </a:r>
            <a:r>
              <a:rPr lang="en-US" altLang="zh-CN" dirty="0"/>
              <a:t>A</a:t>
            </a:r>
            <a:r>
              <a:rPr lang="zh-CN" altLang="en-US" dirty="0"/>
              <a:t>所有车轮都和驱动电机相连，驱动能力更强，配重更加均匀，但是灵活性有所降低。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1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6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4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五种方式各有优劣，例如：电动驱动使用电机作为动力源，通过齿轮、皮带或丝杠等机械结构传递动力，控制精度高， 力矩输出稳定，但是结构可能较为复杂，成本相对较高。电磁驱动通过电磁铁 产生的磁力来控制手爪的动作，响应速度快，结构简单，但是力量输出可能受限于磁场强度。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1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把只能获得正对着一点信息的传感器称为点传感器。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4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把只能获得正对着一点信息的传感器称为点传感器。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5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可以适应不同曲率的路径，在随机生成的不同路径中均有优秀的效果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9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/Users/a2/Desktop/清华大学ppt模板 2/第二次/6/200ppi/资源 3.png资源 3"/>
          <p:cNvPicPr>
            <a:picLocks noChangeAspect="1"/>
          </p:cNvPicPr>
          <p:nvPr userDrawn="1"/>
        </p:nvPicPr>
        <p:blipFill>
          <a:blip r:embed="rId7"/>
          <a:srcRect l="23" r="23"/>
          <a:stretch>
            <a:fillRect/>
          </a:stretch>
        </p:blipFill>
        <p:spPr>
          <a:xfrm>
            <a:off x="-635" y="0"/>
            <a:ext cx="12192635" cy="6858000"/>
          </a:xfrm>
          <a:prstGeom prst="rect">
            <a:avLst/>
          </a:prstGeom>
        </p:spPr>
      </p:pic>
      <p:pic>
        <p:nvPicPr>
          <p:cNvPr id="156" name="图像" descr="图像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5590" y="344836"/>
            <a:ext cx="2045095" cy="6828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" name="正文级别 1…"/>
          <p:cNvSpPr txBox="1">
            <a:spLocks noGrp="1"/>
          </p:cNvSpPr>
          <p:nvPr>
            <p:ph type="body" sz="quarter" idx="22" hasCustomPrompt="1"/>
            <p:custDataLst>
              <p:tags r:id="rId2"/>
            </p:custDataLst>
          </p:nvPr>
        </p:nvSpPr>
        <p:spPr>
          <a:xfrm>
            <a:off x="605790" y="2541270"/>
            <a:ext cx="7379970" cy="55816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ct val="0"/>
              </a:spcBef>
              <a:buSzTx/>
              <a:buNone/>
              <a:defRPr kumimoji="0" sz="3300" b="0" i="0" u="none" strike="noStrike" kern="0" cap="none" spc="300" normalizeH="0" baseline="0" noProof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charset="-122"/>
                <a:ea typeface="Microsoft YaHei Regular" panose="020B0503020204020204" charset="-122"/>
                <a:cs typeface="Source Han Sans SC Medium" panose="020B0500000000000000" charset="-122"/>
              </a:defRPr>
            </a:lvl1pPr>
            <a:lvl2pPr marL="0" indent="22860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2pPr>
            <a:lvl3pPr marL="0" indent="45720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3pPr>
            <a:lvl4pPr marL="0" indent="68580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4pPr>
            <a:lvl5pPr marL="0" indent="91440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3" hasCustomPrompt="1"/>
            <p:custDataLst>
              <p:tags r:id="rId3"/>
            </p:custDataLst>
          </p:nvPr>
        </p:nvSpPr>
        <p:spPr>
          <a:xfrm>
            <a:off x="605790" y="5805170"/>
            <a:ext cx="1183005" cy="318770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marL="0" indent="0" defTabSz="701675">
              <a:lnSpc>
                <a:spcPct val="100000"/>
              </a:lnSpc>
              <a:spcBef>
                <a:spcPct val="0"/>
              </a:spcBef>
              <a:buSzTx/>
              <a:buNone/>
              <a:defRPr kumimoji="0" sz="16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 Regular" panose="020B0503020204020204" charset="-122"/>
                <a:ea typeface="Microsoft YaHei Regular" panose="020B0503020204020204" charset="-122"/>
                <a:cs typeface="Source Han Sans SC Medium" panose="020B0500000000000000" charset="-122"/>
              </a:defRPr>
            </a:lvl1pPr>
          </a:lstStyle>
          <a:p>
            <a:r>
              <a:t>作者和日期</a:t>
            </a:r>
          </a:p>
        </p:txBody>
      </p:sp>
      <p:sp>
        <p:nvSpPr>
          <p:cNvPr id="3" name="演示文稿标题"/>
          <p:cNvSpPr txBox="1"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04520" y="1483995"/>
            <a:ext cx="9570720" cy="1003935"/>
          </a:xfrm>
          <a:prstGeom prst="rect">
            <a:avLst/>
          </a:prstGeom>
        </p:spPr>
        <p:txBody>
          <a:bodyPr anchor="b"/>
          <a:lstStyle>
            <a:lvl1pPr marL="0" marR="0" lvl="0" algn="l" defTabSz="2438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200" b="1" i="0" u="none" strike="noStrike" kern="0" cap="none" spc="300" normalizeH="0" baseline="0" noProof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 Bold" panose="020B0503020204020204" charset="-122"/>
                <a:ea typeface="Microsoft YaHei Bold" panose="020B0503020204020204" charset="-122"/>
                <a:cs typeface="Source Han Sans SC" panose="020B0500000000000000" charset="-122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sz="quarter" idx="24" hasCustomPrompt="1"/>
            <p:custDataLst>
              <p:tags r:id="rId5"/>
            </p:custDataLst>
          </p:nvPr>
        </p:nvSpPr>
        <p:spPr>
          <a:xfrm>
            <a:off x="605790" y="3171190"/>
            <a:ext cx="7379970" cy="445135"/>
          </a:xfrm>
          <a:prstGeom prst="rect">
            <a:avLst/>
          </a:prstGeom>
        </p:spPr>
        <p:txBody>
          <a:bodyPr/>
          <a:lstStyle>
            <a:lvl1pPr marL="0" indent="0" algn="l" defTabSz="825500">
              <a:lnSpc>
                <a:spcPct val="100000"/>
              </a:lnSpc>
              <a:spcBef>
                <a:spcPct val="0"/>
              </a:spcBef>
              <a:buSzTx/>
              <a:buNone/>
              <a:defRPr kumimoji="0" sz="1800" b="0" i="0" u="none" strike="noStrike" kern="0" cap="none" spc="300" normalizeH="0" baseline="0" noProof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charset="-122"/>
                <a:ea typeface="Microsoft YaHei Regular" panose="020B0503020204020204" charset="-122"/>
                <a:cs typeface="Source Han Sans SC Medium" panose="020B0500000000000000" charset="-122"/>
              </a:defRPr>
            </a:lvl1pPr>
            <a:lvl2pPr marL="0" indent="228600" algn="ctr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2pPr>
            <a:lvl3pPr marL="0" indent="457200" algn="ctr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3pPr>
            <a:lvl4pPr marL="0" indent="685800" algn="ctr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4pPr>
            <a:lvl5pPr marL="0" indent="91440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5pPr>
          </a:lstStyle>
          <a:p>
            <a:r>
              <a:t>演示文稿</a:t>
            </a:r>
            <a:r>
              <a:rPr lang="zh-CN"/>
              <a:t>英文</a:t>
            </a:r>
            <a:r>
              <a:t>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10@4x-10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/Users/a2/Desktop/清华大学ppt模板 2/第二次/6/200ppi/资源 4.png资源 4"/>
          <p:cNvPicPr>
            <a:picLocks noChangeAspect="1"/>
          </p:cNvPicPr>
          <p:nvPr userDrawn="1"/>
        </p:nvPicPr>
        <p:blipFill>
          <a:blip r:embed="rId5"/>
          <a:srcRect l="5" r="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8151495" y="4477385"/>
            <a:ext cx="3683635" cy="796290"/>
          </a:xfrm>
        </p:spPr>
        <p:txBody>
          <a:bodyPr lIns="101600" tIns="38100" rIns="63500" bIns="38100" anchor="b" anchorCtr="0">
            <a:normAutofit/>
          </a:bodyPr>
          <a:lstStyle>
            <a:lvl1pPr marL="0" marR="0" lvl="0" algn="l" defTabSz="2438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4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 Regular" panose="020B0503020204020204" charset="-122"/>
                <a:ea typeface="Microsoft YaHei Regular" panose="020B0503020204020204" charset="-122"/>
                <a:cs typeface="Source Han Sans SC" panose="020B0500000000000000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152130" y="5485765"/>
            <a:ext cx="3478530" cy="1033780"/>
          </a:xfrm>
        </p:spPr>
        <p:txBody>
          <a:bodyPr lIns="101600" tIns="38100" rIns="76200" bIns="38100" anchor="t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Microsoft YaHei Regular" panose="020B0503020204020204" charset="-122"/>
                <a:ea typeface="Microsoft YaHei Regular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5198745" y="4261485"/>
            <a:ext cx="2952750" cy="2341880"/>
          </a:xfrm>
        </p:spPr>
        <p:txBody>
          <a:bodyPr lIns="101600" tIns="38100" rIns="76200" bIns="38100" anchor="t">
            <a:noAutofit/>
          </a:bodyPr>
          <a:lstStyle>
            <a:lvl1pPr marL="0" indent="0" algn="l" eaLnBrk="1" fontAlgn="auto" latinLnBrk="0" hangingPunct="1">
              <a:buNone/>
              <a:defRPr kumimoji="0" lang="zh-CN" altLang="en-US" sz="17200" b="1" i="0" u="none" strike="noStrike" kern="1200" cap="none" spc="150" normalizeH="0" baseline="0" noProof="1">
                <a:solidFill>
                  <a:schemeClr val="bg1"/>
                </a:solidFill>
                <a:uFillTx/>
                <a:latin typeface="Microsoft YaHei Bold" panose="020B0503020204020204" charset="-122"/>
                <a:ea typeface="Microsoft YaHei Bold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01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/Users/chenyue/Desktop/清华大学ppt模板 2/第二次/6/200ppi/资源 1.png资源 1"/>
          <p:cNvPicPr>
            <a:picLocks noChangeAspect="1"/>
          </p:cNvPicPr>
          <p:nvPr userDrawn="1"/>
        </p:nvPicPr>
        <p:blipFill>
          <a:blip r:embed="rId8"/>
          <a:srcRect l="51" r="51"/>
          <a:stretch>
            <a:fillRect/>
          </a:stretch>
        </p:blipFill>
        <p:spPr>
          <a:xfrm>
            <a:off x="0" y="0"/>
            <a:ext cx="12191365" cy="6896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854710" y="43815"/>
            <a:ext cx="9626600" cy="544830"/>
          </a:xfrm>
        </p:spPr>
        <p:txBody>
          <a:bodyPr anchor="ctr"/>
          <a:lstStyle>
            <a:lvl1pPr>
              <a:defRPr kumimoji="0" lang="zh-CN" sz="20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panose="020B0503020204020204" charset="-122"/>
                <a:ea typeface="Microsoft YaHei" panose="020B0503020204020204" charset="-122"/>
                <a:cs typeface="Source Han Sans SC" panose="020B0500000000000000" charset="-122"/>
              </a:defRPr>
            </a:lvl1pPr>
          </a:lstStyle>
          <a:p>
            <a:r>
              <a:rPr lang="zh-CN" altLang="en-US" dirty="0"/>
              <a:t>单击此处编辑章节标题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half" idx="25" hasCustomPrompt="1"/>
            <p:custDataLst>
              <p:tags r:id="rId2"/>
            </p:custDataLst>
          </p:nvPr>
        </p:nvSpPr>
        <p:spPr>
          <a:xfrm>
            <a:off x="73025" y="-208280"/>
            <a:ext cx="855345" cy="845820"/>
          </a:xfrm>
        </p:spPr>
        <p:txBody>
          <a:bodyPr vert="horz" lIns="101600" tIns="0" rIns="82550" bIns="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60202020A0204" pitchFamily="34" charset="0"/>
              <a:buNone/>
              <a:defRPr kumimoji="0" lang="zh-CN" altLang="en-US" sz="3600" b="0" i="0" u="none" strike="noStrike" kern="0" cap="none" spc="0" normalizeH="0" baseline="0" noProof="1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 Regular" panose="020B0503020204020204" charset="-122"/>
                <a:ea typeface="Microsoft YaHei Regular" panose="020B0503020204020204" charset="-122"/>
                <a:cs typeface="Source Han Sans SC Medium" panose="020B0500000000000000" charset="-122"/>
                <a:sym typeface="+mn-ea"/>
              </a:defRPr>
            </a:lvl1pPr>
          </a:lstStyle>
          <a:p>
            <a:pPr lvl="0"/>
            <a:r>
              <a:rPr lang="en-US" altLang="zh-CN">
                <a:sym typeface="+mn-ea"/>
              </a:rPr>
              <a:t>01</a:t>
            </a:r>
          </a:p>
        </p:txBody>
      </p:sp>
      <p:pic>
        <p:nvPicPr>
          <p:cNvPr id="6" name="图片 5" descr="WechatIMG8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708640" y="50800"/>
            <a:ext cx="1394460" cy="507365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1023620" y="1844675"/>
            <a:ext cx="9171305" cy="4150995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60202020A0204" pitchFamily="34" charset="0"/>
              <a:buChar char="•"/>
              <a:defRPr kumimoji="0" lang="zh-CN" altLang="en-US" sz="1800" b="0" i="0" u="none" strike="noStrike" kern="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icrosoft YaHei Regular" panose="020B0503020204020204" charset="-122"/>
                <a:ea typeface="Microsoft YaHei Regular" panose="020B0503020204020204" charset="-122"/>
                <a:cs typeface="Source Han Sans SC Medium" panose="020B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154940" y="6588760"/>
            <a:ext cx="3949065" cy="220980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marL="0" indent="0" algn="l" defTabSz="701675">
              <a:lnSpc>
                <a:spcPct val="100000"/>
              </a:lnSpc>
              <a:spcBef>
                <a:spcPct val="0"/>
              </a:spcBef>
              <a:buSzTx/>
              <a:buNone/>
              <a:defRPr kumimoji="0" sz="12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SC" panose="020B0500000000000000" charset="-122"/>
                <a:ea typeface="Source Han Sans SC" panose="020B0500000000000000" charset="-122"/>
                <a:cs typeface="Source Han Sans SC" panose="020B0500000000000000" charset="-122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half" idx="24" hasCustomPrompt="1"/>
            <p:custDataLst>
              <p:tags r:id="rId6"/>
            </p:custDataLst>
          </p:nvPr>
        </p:nvSpPr>
        <p:spPr>
          <a:xfrm>
            <a:off x="880110" y="980440"/>
            <a:ext cx="5038090" cy="606425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7030A0"/>
              </a:buClr>
              <a:buSzPct val="90000"/>
              <a:buFont typeface="Wingdings" panose="05000000000000000000" charset="0"/>
              <a:buChar char=""/>
              <a:defRPr kumimoji="0" lang="zh-CN" altLang="en-US" sz="2800" b="1" i="0" u="none" strike="noStrike" kern="0" cap="none" spc="0" normalizeH="0" baseline="0" noProof="1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YaHei Bold" panose="020B0503020204020204" charset="-122"/>
                <a:ea typeface="Microsoft YaHei Bold" panose="020B0503020204020204" charset="-122"/>
                <a:cs typeface="Source Han Sans SC Medium" panose="020B0500000000000000" charset="-122"/>
                <a:sym typeface="+mn-ea"/>
              </a:defRPr>
            </a:lvl1pPr>
          </a:lstStyle>
          <a:p>
            <a:pPr lvl="0"/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单击此处编辑内文标题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/Users/chenyue/Desktop/清华大学ppt模板 2/第二次/6/200ppi/资源 2.png资源 2"/>
          <p:cNvPicPr>
            <a:picLocks noChangeAspect="1"/>
          </p:cNvPicPr>
          <p:nvPr userDrawn="1"/>
        </p:nvPicPr>
        <p:blipFill>
          <a:blip r:embed="rId8"/>
          <a:srcRect t="3" b="3"/>
          <a:stretch>
            <a:fillRect/>
          </a:stretch>
        </p:blipFill>
        <p:spPr>
          <a:xfrm>
            <a:off x="0" y="0"/>
            <a:ext cx="12192635" cy="69100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854710" y="43815"/>
            <a:ext cx="9626600" cy="544830"/>
          </a:xfrm>
        </p:spPr>
        <p:txBody>
          <a:bodyPr anchor="ctr"/>
          <a:lstStyle>
            <a:lvl1pPr>
              <a:defRPr kumimoji="0" lang="zh-CN" sz="20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panose="020B0503020204020204" charset="-122"/>
                <a:ea typeface="Microsoft YaHei" panose="020B0503020204020204" charset="-122"/>
                <a:cs typeface="Source Han Sans SC" panose="020B0500000000000000" charset="-122"/>
              </a:defRPr>
            </a:lvl1pPr>
          </a:lstStyle>
          <a:p>
            <a:r>
              <a:rPr lang="zh-CN" altLang="en-US" dirty="0"/>
              <a:t>单击此处编辑章节标题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half" idx="25" hasCustomPrompt="1"/>
            <p:custDataLst>
              <p:tags r:id="rId2"/>
            </p:custDataLst>
          </p:nvPr>
        </p:nvSpPr>
        <p:spPr>
          <a:xfrm>
            <a:off x="73025" y="-208280"/>
            <a:ext cx="855345" cy="845820"/>
          </a:xfrm>
        </p:spPr>
        <p:txBody>
          <a:bodyPr vert="horz" lIns="101600" tIns="0" rIns="82550" bIns="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60202020A0204" pitchFamily="34" charset="0"/>
              <a:buNone/>
              <a:defRPr kumimoji="0" lang="zh-CN" altLang="en-US" sz="3600" b="0" i="0" u="none" strike="noStrike" kern="0" cap="none" spc="0" normalizeH="0" baseline="0" noProof="1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 Regular" panose="020B0503020204020204" charset="-122"/>
                <a:ea typeface="Microsoft YaHei Regular" panose="020B0503020204020204" charset="-122"/>
                <a:cs typeface="Source Han Sans SC Medium" panose="020B0500000000000000" charset="-122"/>
                <a:sym typeface="+mn-ea"/>
              </a:defRPr>
            </a:lvl1pPr>
          </a:lstStyle>
          <a:p>
            <a:pPr lvl="0"/>
            <a:r>
              <a:rPr lang="en-US" altLang="zh-CN">
                <a:sym typeface="+mn-ea"/>
              </a:rPr>
              <a:t>01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3620" y="1844675"/>
            <a:ext cx="9171305" cy="4150995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60202020A0204" pitchFamily="34" charset="0"/>
              <a:buChar char="•"/>
              <a:defRPr kumimoji="0" lang="zh-CN" altLang="en-US" sz="1800" b="0" i="0" u="none" strike="noStrike" kern="0" cap="none" spc="0" normalizeH="0" baseline="0" noProof="1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 Regular" panose="020B0503020204020204" charset="-122"/>
                <a:ea typeface="Microsoft YaHei Regular" panose="020B0503020204020204" charset="-122"/>
                <a:cs typeface="Source Han Sans SC Medium" panose="020B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154940" y="6588760"/>
            <a:ext cx="3949065" cy="220980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marL="0" indent="0" algn="l" defTabSz="701675">
              <a:lnSpc>
                <a:spcPct val="100000"/>
              </a:lnSpc>
              <a:spcBef>
                <a:spcPct val="0"/>
              </a:spcBef>
              <a:buSzTx/>
              <a:buNone/>
              <a:defRPr kumimoji="0" sz="12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SC" panose="020B0500000000000000" charset="-122"/>
                <a:ea typeface="Source Han Sans SC" panose="020B0500000000000000" charset="-122"/>
                <a:cs typeface="Source Han Sans SC" panose="020B0500000000000000" charset="-122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half" idx="24" hasCustomPrompt="1"/>
            <p:custDataLst>
              <p:tags r:id="rId5"/>
            </p:custDataLst>
          </p:nvPr>
        </p:nvSpPr>
        <p:spPr>
          <a:xfrm>
            <a:off x="880110" y="980440"/>
            <a:ext cx="5038090" cy="606425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90000"/>
              <a:buFont typeface="Wingdings" panose="05000000000000000000" charset="0"/>
              <a:buChar char=""/>
              <a:defRPr kumimoji="0" lang="zh-CN" altLang="en-US" sz="2800" b="1" i="0" u="none" strike="noStrike" kern="0" cap="none" spc="0" normalizeH="0" baseline="0" noProof="1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 Bold" panose="020B0503020204020204" charset="-122"/>
                <a:ea typeface="Microsoft YaHei Bold" panose="020B0503020204020204" charset="-122"/>
                <a:cs typeface="Source Han Sans SC Medium" panose="020B0500000000000000" charset="-122"/>
                <a:sym typeface="+mn-ea"/>
              </a:defRPr>
            </a:lvl1pPr>
          </a:lstStyle>
          <a:p>
            <a:pPr lvl="0"/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单击此处编辑内文标题</a:t>
            </a:r>
          </a:p>
        </p:txBody>
      </p:sp>
      <p:pic>
        <p:nvPicPr>
          <p:cNvPr id="156" name="图像" descr="图像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780395" y="104775"/>
            <a:ext cx="1238885" cy="41402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10@4x-10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演示文稿标题"/>
          <p:cNvSpPr txBox="1"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8975" y="805180"/>
            <a:ext cx="9570720" cy="15767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lvl="0" algn="l" defTabSz="2438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600" b="1" i="0" u="none" strike="noStrike" kern="0" cap="none" spc="300" normalizeH="0" baseline="0" noProof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 Bold" panose="020B0503020204020204" charset="-122"/>
                <a:ea typeface="Microsoft YaHei Bold" panose="020B0503020204020204" charset="-122"/>
                <a:cs typeface="Source Han Sans SC" panose="020B0500000000000000" charset="-122"/>
              </a:defRPr>
            </a:lvl1pPr>
          </a:lstStyle>
          <a:p>
            <a:r>
              <a:rPr lang="en-US"/>
              <a:t>THANKS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22" hasCustomPrompt="1"/>
            <p:custDataLst>
              <p:tags r:id="rId2"/>
            </p:custDataLst>
          </p:nvPr>
        </p:nvSpPr>
        <p:spPr>
          <a:xfrm>
            <a:off x="688658" y="2456180"/>
            <a:ext cx="7379970" cy="558165"/>
          </a:xfrm>
          <a:prstGeom prst="rect">
            <a:avLst/>
          </a:prstGeom>
        </p:spPr>
        <p:txBody>
          <a:bodyPr/>
          <a:lstStyle>
            <a:lvl1pPr marL="0" indent="0" algn="l" defTabSz="825500">
              <a:lnSpc>
                <a:spcPct val="100000"/>
              </a:lnSpc>
              <a:spcBef>
                <a:spcPct val="0"/>
              </a:spcBef>
              <a:buSzTx/>
              <a:buNone/>
              <a:defRPr kumimoji="0" sz="3300" b="0" i="0" u="none" strike="noStrike" kern="0" cap="none" spc="300" normalizeH="0" baseline="0" noProof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charset="-122"/>
                <a:ea typeface="Microsoft YaHei Regular" panose="020B0503020204020204" charset="-122"/>
                <a:cs typeface="Source Han Sans SC Medium" panose="020B0500000000000000" charset="-122"/>
              </a:defRPr>
            </a:lvl1pPr>
            <a:lvl2pPr marL="0" indent="228600" algn="ctr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2pPr>
            <a:lvl3pPr marL="0" indent="457200" algn="ctr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3pPr>
            <a:lvl4pPr marL="0" indent="685800" algn="ctr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4pPr>
            <a:lvl5pPr marL="0" indent="914400" defTabSz="825500">
              <a:lnSpc>
                <a:spcPct val="100000"/>
              </a:lnSpc>
              <a:spcBef>
                <a:spcPct val="0"/>
              </a:spcBef>
              <a:buSzTx/>
              <a:buNone/>
              <a:defRPr sz="2750" b="1"/>
            </a:lvl5pPr>
          </a:lstStyle>
          <a:p>
            <a:r>
              <a:rPr lang="zh-CN"/>
              <a:t>感谢</a:t>
            </a:r>
          </a:p>
        </p:txBody>
      </p:sp>
      <p:pic>
        <p:nvPicPr>
          <p:cNvPr id="156" name="图像" descr="图像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05365" y="5798185"/>
            <a:ext cx="1778000" cy="59309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60202020A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60202020A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60202020A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60202020A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60202020A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60202020A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60202020A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60202020A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60202020A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第六小组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3"/>
          </p:nvPr>
        </p:nvSpPr>
        <p:spPr>
          <a:xfrm>
            <a:off x="605789" y="5805170"/>
            <a:ext cx="1513633" cy="546011"/>
          </a:xfrm>
        </p:spPr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4519" y="1483995"/>
            <a:ext cx="11204709" cy="1003935"/>
          </a:xfrm>
        </p:spPr>
        <p:txBody>
          <a:bodyPr/>
          <a:lstStyle/>
          <a:p>
            <a:r>
              <a:rPr lang="zh-CN" altLang="en-US" dirty="0"/>
              <a:t>自主移动车文献综述和原型设计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4"/>
          </p:nvPr>
        </p:nvSpPr>
        <p:spPr>
          <a:xfrm>
            <a:off x="604520" y="3206432"/>
            <a:ext cx="7379970" cy="445135"/>
          </a:xfrm>
        </p:spPr>
        <p:txBody>
          <a:bodyPr/>
          <a:lstStyle/>
          <a:p>
            <a:r>
              <a:rPr lang="zh-CN" altLang="en-US" dirty="0"/>
              <a:t>邱璟祎</a:t>
            </a:r>
            <a:r>
              <a:rPr lang="en-US" altLang="zh-CN" dirty="0"/>
              <a:t>, </a:t>
            </a:r>
            <a:r>
              <a:rPr lang="zh-CN" altLang="en-US" dirty="0"/>
              <a:t>周俊豪</a:t>
            </a:r>
            <a:r>
              <a:rPr lang="en-US" altLang="zh-CN" dirty="0"/>
              <a:t>, </a:t>
            </a:r>
            <a:r>
              <a:rPr lang="zh-CN" altLang="en-US" dirty="0"/>
              <a:t>张峻瑜</a:t>
            </a:r>
            <a:r>
              <a:rPr lang="en-US" altLang="zh-CN" dirty="0"/>
              <a:t>  </a:t>
            </a:r>
            <a:r>
              <a:rPr lang="zh-CN" altLang="en-US" dirty="0"/>
              <a:t>（按姓名首字母排序）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ADDC3-B002-A220-24D6-C1A95402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文献综述</a:t>
            </a:r>
            <a:r>
              <a:rPr lang="en-US" altLang="zh-CN" dirty="0"/>
              <a:t>——</a:t>
            </a:r>
            <a:r>
              <a:rPr lang="zh-CN" altLang="en-US" dirty="0"/>
              <a:t>机械设计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952E6-1AA6-40E7-FDBE-74C587CDAE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EA1F1-8C02-DC62-E35F-43F18992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0347" y="2434047"/>
            <a:ext cx="9171305" cy="198990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轮式运动：适用于平坦、结构简单的环境，灵活程度比较高，结构简单、可控性强、安 全性好。分为为单驱轮式、双驱轮式和多驱轮式。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履带式：对地面的单位压力小，摩擦力较大，抓地力较好，适合在雪地、山坡等比较恶劣 的地面环境下工作，能承受比较大的负载，但是成本比轮式</a:t>
            </a:r>
            <a:r>
              <a:rPr lang="en-US" altLang="zh-CN" dirty="0"/>
              <a:t>A</a:t>
            </a:r>
            <a:r>
              <a:rPr lang="zh-CN" altLang="en-US" dirty="0"/>
              <a:t>高很多，速度比较慢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D93D33-C1DA-A2B7-6773-67697FCEAB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369D94C-E1B9-C600-1B05-5DFE21BE8262}"/>
              </a:ext>
            </a:extLst>
          </p:cNvPr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zh-CN" altLang="en-US" dirty="0"/>
              <a:t>运动方式</a:t>
            </a:r>
          </a:p>
        </p:txBody>
      </p:sp>
    </p:spTree>
    <p:extLst>
      <p:ext uri="{BB962C8B-B14F-4D97-AF65-F5344CB8AC3E}">
        <p14:creationId xmlns:p14="http://schemas.microsoft.com/office/powerpoint/2010/main" val="389643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ADDC3-B002-A220-24D6-C1A95402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文献综述</a:t>
            </a:r>
            <a:r>
              <a:rPr lang="en-US" altLang="zh-CN" dirty="0"/>
              <a:t>——</a:t>
            </a:r>
            <a:r>
              <a:rPr lang="zh-CN" altLang="en-US" dirty="0"/>
              <a:t>机械设计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952E6-1AA6-40E7-FDBE-74C587CDAE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EA1F1-8C02-DC62-E35F-43F18992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619" y="2053226"/>
            <a:ext cx="5163298" cy="247035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差速转向：假定前轮和后轮都是驱动轮，则参考阿克曼（</a:t>
            </a:r>
            <a:r>
              <a:rPr lang="en-US" altLang="zh-CN" dirty="0"/>
              <a:t>Ackerman</a:t>
            </a:r>
            <a:r>
              <a:rPr lang="zh-CN" altLang="en-US" dirty="0"/>
              <a:t>）转向几何学原理，即在汽车转向时</a:t>
            </a:r>
            <a:r>
              <a:rPr lang="en-US" altLang="zh-CN" dirty="0"/>
              <a:t>4</a:t>
            </a:r>
            <a:r>
              <a:rPr lang="zh-CN" altLang="en-US" dirty="0"/>
              <a:t>个轮 胎都近似围绕一个中心点旋转以保证汽车的行驶稳定性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D93D33-C1DA-A2B7-6773-67697FCEAB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369D94C-E1B9-C600-1B05-5DFE21BE8262}"/>
              </a:ext>
            </a:extLst>
          </p:cNvPr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zh-CN" altLang="en-US" dirty="0"/>
              <a:t>转向方式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689CE8-13A4-BEFA-E489-148925DE2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44" y="1709838"/>
            <a:ext cx="4527206" cy="315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3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ADDC3-B002-A220-24D6-C1A95402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文献综述</a:t>
            </a:r>
            <a:r>
              <a:rPr lang="en-US" altLang="zh-CN" dirty="0"/>
              <a:t>——</a:t>
            </a:r>
            <a:r>
              <a:rPr lang="zh-CN" altLang="en-US" dirty="0"/>
              <a:t>机械设计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952E6-1AA6-40E7-FDBE-74C587CDAE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EA1F1-8C02-DC62-E35F-43F18992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010" y="1978660"/>
            <a:ext cx="5163298" cy="2470354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麦克纳姆轮转向：麦克纳姆轮移动平台具有平面上</a:t>
            </a:r>
            <a:r>
              <a:rPr lang="en-US" altLang="zh-CN" dirty="0"/>
              <a:t>3</a:t>
            </a:r>
            <a:r>
              <a:rPr lang="zh-CN" altLang="en-US" dirty="0"/>
              <a:t>个自由度的移动能力，依靠</a:t>
            </a:r>
            <a:r>
              <a:rPr lang="en-US" altLang="zh-CN" dirty="0"/>
              <a:t>4</a:t>
            </a:r>
            <a:r>
              <a:rPr lang="zh-CN" altLang="en-US" dirty="0"/>
              <a:t>个轮子各自不同转速的相互配合来实 现全向移动，每一个轮子的运动都对整体的运动方向和速度大小有着很大的贡献。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D93D33-C1DA-A2B7-6773-67697FCEAB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369D94C-E1B9-C600-1B05-5DFE21BE8262}"/>
              </a:ext>
            </a:extLst>
          </p:cNvPr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zh-CN" altLang="en-US" dirty="0"/>
              <a:t>转向方式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42AE6E-5210-A250-B5AF-5F11E42D5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8" y="1831885"/>
            <a:ext cx="4441924" cy="36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8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ADDC3-B002-A220-24D6-C1A95402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文献综述</a:t>
            </a:r>
            <a:r>
              <a:rPr lang="en-US" altLang="zh-CN" dirty="0"/>
              <a:t>——</a:t>
            </a:r>
            <a:r>
              <a:rPr lang="zh-CN" altLang="en-US" dirty="0"/>
              <a:t>机械设计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952E6-1AA6-40E7-FDBE-74C587CDAE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EA1F1-8C02-DC62-E35F-43F18992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0347" y="1799303"/>
            <a:ext cx="9171305" cy="3989439"/>
          </a:xfrm>
        </p:spPr>
        <p:txBody>
          <a:bodyPr>
            <a:normAutofit/>
          </a:bodyPr>
          <a:lstStyle/>
          <a:p>
            <a:r>
              <a:rPr lang="zh-CN" altLang="en-US" dirty="0"/>
              <a:t>机械手爪：机械手爪按照驱动方式不同可以分为气动驱动、电动驱动、液压驱动、电磁驱动和热驱动五种方式，五种方式各有优劣。</a:t>
            </a:r>
            <a:endParaRPr lang="en-US" altLang="zh-CN" dirty="0"/>
          </a:p>
          <a:p>
            <a:r>
              <a:rPr lang="zh-CN" altLang="en-US" dirty="0"/>
              <a:t>吸盘：分为磁力吸盘和真空吸盘两大类。磁力吸盘的体积小，自重轻，吸持力强，但对所抓取的物品有磁性的要求。真空吸盘原理简单，操作相对容易，但前 提是要保证所抓取物品表面足够平整光滑，且对于后期维护保养的要求较高</a:t>
            </a:r>
            <a:endParaRPr lang="en-US" altLang="zh-CN" dirty="0"/>
          </a:p>
          <a:p>
            <a:r>
              <a:rPr lang="zh-CN" altLang="en-US" dirty="0"/>
              <a:t>仿生结构：面对外形较为复杂的物品，可以采用多指灵巧手的仿生结构作为夹持机构。例如人形手模仿人类手的外形和运动自由度，通常具有多个关节和独立运动的手指，可以实现复杂的抓取动作。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D93D33-C1DA-A2B7-6773-67697FCEAB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369D94C-E1B9-C600-1B05-5DFE21BE8262}"/>
              </a:ext>
            </a:extLst>
          </p:cNvPr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zh-CN" altLang="en-US" dirty="0"/>
              <a:t>抓取机构</a:t>
            </a:r>
          </a:p>
        </p:txBody>
      </p:sp>
    </p:spTree>
    <p:extLst>
      <p:ext uri="{BB962C8B-B14F-4D97-AF65-F5344CB8AC3E}">
        <p14:creationId xmlns:p14="http://schemas.microsoft.com/office/powerpoint/2010/main" val="8603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ADDC3-B002-A220-24D6-C1A95402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文献综述</a:t>
            </a:r>
            <a:r>
              <a:rPr lang="en-US" altLang="zh-CN" dirty="0"/>
              <a:t>——</a:t>
            </a:r>
            <a:r>
              <a:rPr lang="zh-CN" altLang="en-US" dirty="0"/>
              <a:t>循迹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952E6-1AA6-40E7-FDBE-74C587CDAE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EA1F1-8C02-DC62-E35F-43F18992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0347" y="1799303"/>
            <a:ext cx="9171305" cy="3989439"/>
          </a:xfrm>
        </p:spPr>
        <p:txBody>
          <a:bodyPr>
            <a:normAutofit/>
          </a:bodyPr>
          <a:lstStyle/>
          <a:p>
            <a:r>
              <a:rPr lang="zh-CN" altLang="en-US" dirty="0"/>
              <a:t>传感器：红外传感器、光敏电阻等。只能给出是否检测到线的信息，而不能给出线的远近、角度信息，这 使得它无法实现更加复杂和高效的控制算法。</a:t>
            </a:r>
          </a:p>
          <a:p>
            <a:r>
              <a:rPr lang="zh-CN" altLang="en-US" dirty="0"/>
              <a:t>算法</a:t>
            </a:r>
            <a:r>
              <a:rPr lang="en-US" altLang="zh-CN" dirty="0"/>
              <a:t>:</a:t>
            </a:r>
            <a:r>
              <a:rPr lang="zh-CN" altLang="en-US" dirty="0"/>
              <a:t>点观测传感器实际上提供了有限的状态数，只要根据状态给定行为就可以完成简单的 控制。这只需要简单的</a:t>
            </a:r>
            <a:r>
              <a:rPr lang="en-US" altLang="zh-CN" dirty="0"/>
              <a:t>if-else</a:t>
            </a:r>
            <a:r>
              <a:rPr lang="zh-CN" altLang="en-US" dirty="0"/>
              <a:t>逻辑就能实现。如果我们有一个点观测传感器组成的阵列例如线性</a:t>
            </a:r>
            <a:r>
              <a:rPr lang="en-US" altLang="zh-CN" dirty="0"/>
              <a:t>CCD</a:t>
            </a:r>
            <a:r>
              <a:rPr lang="zh-CN" altLang="en-US" dirty="0"/>
              <a:t>（含有</a:t>
            </a:r>
            <a:r>
              <a:rPr lang="en-US" altLang="zh-CN" dirty="0"/>
              <a:t>128</a:t>
            </a:r>
            <a:r>
              <a:rPr lang="zh-CN" altLang="en-US" dirty="0"/>
              <a:t>个光敏电阻）或者进一步线性传 感器，我们可以度量与线之间的距离，因此可以引入</a:t>
            </a:r>
            <a:r>
              <a:rPr lang="en-US" altLang="zh-CN" dirty="0"/>
              <a:t>PID</a:t>
            </a:r>
            <a:r>
              <a:rPr lang="zh-CN" altLang="en-US" dirty="0"/>
              <a:t>控制。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D93D33-C1DA-A2B7-6773-67697FCEAB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369D94C-E1B9-C600-1B05-5DFE21BE8262}"/>
              </a:ext>
            </a:extLst>
          </p:cNvPr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zh-CN" altLang="en-US" dirty="0"/>
              <a:t>传统而有效的方法</a:t>
            </a:r>
          </a:p>
        </p:txBody>
      </p:sp>
    </p:spTree>
    <p:extLst>
      <p:ext uri="{BB962C8B-B14F-4D97-AF65-F5344CB8AC3E}">
        <p14:creationId xmlns:p14="http://schemas.microsoft.com/office/powerpoint/2010/main" val="226462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ADDC3-B002-A220-24D6-C1A95402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文献综述</a:t>
            </a:r>
            <a:r>
              <a:rPr lang="en-US" altLang="zh-CN" dirty="0"/>
              <a:t>——</a:t>
            </a:r>
            <a:r>
              <a:rPr lang="zh-CN" altLang="en-US" dirty="0"/>
              <a:t>循迹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952E6-1AA6-40E7-FDBE-74C587CDAE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EA1F1-8C02-DC62-E35F-43F18992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39413" y="2315497"/>
            <a:ext cx="4837471" cy="3562063"/>
          </a:xfrm>
        </p:spPr>
        <p:txBody>
          <a:bodyPr>
            <a:normAutofit/>
          </a:bodyPr>
          <a:lstStyle/>
          <a:p>
            <a:r>
              <a:rPr lang="zh-CN" altLang="en-US" dirty="0"/>
              <a:t>计算机视觉：可以为系统获得更广的感受野和更复杂的信息。对视频信号进行二值化，得到黑白图像。</a:t>
            </a:r>
            <a:endParaRPr lang="en-US" altLang="zh-CN" dirty="0"/>
          </a:p>
          <a:p>
            <a:r>
              <a:rPr lang="zh-CN" altLang="en-US" dirty="0"/>
              <a:t>黑色点的平均横坐标反映了循迹线的倾斜程度。据此，可以设置阈值或</a:t>
            </a:r>
            <a:r>
              <a:rPr lang="en-US" altLang="zh-CN" dirty="0"/>
              <a:t>PID</a:t>
            </a:r>
            <a:r>
              <a:rPr lang="zh-CN" altLang="en-US" dirty="0"/>
              <a:t>使得小车保持循迹。 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D93D33-C1DA-A2B7-6773-67697FCEAB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369D94C-E1B9-C600-1B05-5DFE21BE8262}"/>
              </a:ext>
            </a:extLst>
          </p:cNvPr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zh-CN" altLang="en-US" dirty="0"/>
              <a:t>灵活高效的新方法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198979-50A1-4D93-79E9-11D8221CA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046" y="3933825"/>
            <a:ext cx="2118580" cy="17997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4A5D5C-E3DC-EC76-20F9-CCEF2119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046" y="1655445"/>
            <a:ext cx="2118580" cy="18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64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ADDC3-B002-A220-24D6-C1A95402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文献综述</a:t>
            </a:r>
            <a:r>
              <a:rPr lang="en-US" altLang="zh-CN" dirty="0"/>
              <a:t>——</a:t>
            </a:r>
            <a:r>
              <a:rPr lang="zh-CN" altLang="en-US" dirty="0"/>
              <a:t>循迹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952E6-1AA6-40E7-FDBE-74C587CDAE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EA1F1-8C02-DC62-E35F-43F18992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82812" y="2404712"/>
            <a:ext cx="4837471" cy="35620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强化学习</a:t>
            </a:r>
            <a:r>
              <a:rPr lang="zh-CN" altLang="en-US" dirty="0"/>
              <a:t>：在奖励函数中纳入与误差成正比的惩罚、与速度成正比的奖励等参数。</a:t>
            </a:r>
            <a:endParaRPr lang="en-US" altLang="zh-CN" dirty="0"/>
          </a:p>
          <a:p>
            <a:r>
              <a:rPr lang="zh-CN" altLang="en-US" dirty="0"/>
              <a:t>相比传统的控制方法，采用深度强化学习的机器人有了自适应的速度控制能力，还有相当不错的泛化能力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D93D33-C1DA-A2B7-6773-67697FCEAB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369D94C-E1B9-C600-1B05-5DFE21BE8262}"/>
              </a:ext>
            </a:extLst>
          </p:cNvPr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zh-CN" altLang="en-US" dirty="0"/>
              <a:t>灵活高效的新方法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FE17B7-E311-6FC5-887B-75618C2CA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60" y="1835979"/>
            <a:ext cx="3429384" cy="25072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66F041-3499-C666-E960-D7DF60166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50" y="4954806"/>
            <a:ext cx="4837471" cy="5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0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ADDC3-B002-A220-24D6-C1A95402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文献综述</a:t>
            </a:r>
            <a:r>
              <a:rPr lang="en-US" altLang="zh-CN" dirty="0"/>
              <a:t>——</a:t>
            </a:r>
            <a:r>
              <a:rPr lang="zh-CN" altLang="en-US" dirty="0"/>
              <a:t>避障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952E6-1AA6-40E7-FDBE-74C587CDAE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EA1F1-8C02-DC62-E35F-43F18992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0347" y="1799304"/>
            <a:ext cx="3518853" cy="4365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障碍物信息</a:t>
            </a:r>
            <a:endParaRPr lang="en-US" altLang="zh-CN" b="1" dirty="0"/>
          </a:p>
          <a:p>
            <a:r>
              <a:rPr lang="zh-CN" altLang="en-US" dirty="0"/>
              <a:t>红外避障传感器：受到物体颜色、面积和测量距离影响</a:t>
            </a:r>
            <a:endParaRPr lang="en-US" altLang="zh-CN" dirty="0"/>
          </a:p>
          <a:p>
            <a:r>
              <a:rPr lang="zh-CN" altLang="en-US" dirty="0"/>
              <a:t>超声波传感器：成本低、实现方法简单、技术成熟，但作用距离较短，有盲区，会互相干涉。</a:t>
            </a:r>
            <a:endParaRPr lang="en-US" altLang="zh-CN" dirty="0"/>
          </a:p>
          <a:p>
            <a:r>
              <a:rPr lang="zh-CN" altLang="en-US" dirty="0"/>
              <a:t>激光雷达：置信度反比于接收信号幅度的平方。成本高，三角测距量程会受到限制，精度相对较低 。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D93D33-C1DA-A2B7-6773-67697FCEAB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369D94C-E1B9-C600-1B05-5DFE21BE8262}"/>
              </a:ext>
            </a:extLst>
          </p:cNvPr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zh-CN" altLang="en-US" dirty="0"/>
              <a:t>获取信息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19E04631-1B1A-D83A-A878-D012AFF9FCE8}"/>
              </a:ext>
            </a:extLst>
          </p:cNvPr>
          <p:cNvSpPr txBox="1">
            <a:spLocks/>
          </p:cNvSpPr>
          <p:nvPr/>
        </p:nvSpPr>
        <p:spPr>
          <a:xfrm>
            <a:off x="6876302" y="1799304"/>
            <a:ext cx="3518853" cy="436552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60202020A0204" pitchFamily="34" charset="0"/>
              <a:buChar char="•"/>
              <a:defRPr kumimoji="0" lang="zh-CN" altLang="en-US" sz="1800" b="0" i="0" u="none" strike="noStrike" kern="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icrosoft YaHei Regular" panose="020B0503020204020204" charset="-122"/>
                <a:ea typeface="Microsoft YaHei Regular" panose="020B0503020204020204" charset="-122"/>
                <a:cs typeface="Source Han Sans SC Medium" panose="020B0500000000000000" charset="-122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7060202020A0204" pitchFamily="34" charset="0"/>
              <a:buNone/>
            </a:pPr>
            <a:r>
              <a:rPr lang="zh-CN" altLang="en-US" b="1" dirty="0"/>
              <a:t>位置信息</a:t>
            </a:r>
            <a:endParaRPr lang="en-US" altLang="zh-CN" b="1" dirty="0"/>
          </a:p>
          <a:p>
            <a:r>
              <a:rPr lang="zh-CN" altLang="en-US" dirty="0"/>
              <a:t>为了实现精确的算法，需要收集必要的位置信息，以确定小车当前所处位置以及小车已完成的路程。 位置信息可以用矢量表示，因此需要一个角度信息和一个距离信息，分别由陀螺仪和里程计两种传感器 测量并提供。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6126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ADDC3-B002-A220-24D6-C1A95402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文献综述</a:t>
            </a:r>
            <a:r>
              <a:rPr lang="en-US" altLang="zh-CN" dirty="0"/>
              <a:t>——</a:t>
            </a:r>
            <a:r>
              <a:rPr lang="zh-CN" altLang="en-US" dirty="0"/>
              <a:t>机械设计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952E6-1AA6-40E7-FDBE-74C587CDAE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EA1F1-8C02-DC62-E35F-43F18992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0347" y="1799303"/>
            <a:ext cx="9171305" cy="3989439"/>
          </a:xfrm>
        </p:spPr>
        <p:txBody>
          <a:bodyPr>
            <a:normAutofit/>
          </a:bodyPr>
          <a:lstStyle/>
          <a:p>
            <a:r>
              <a:rPr lang="zh-CN" altLang="en-US" dirty="0"/>
              <a:t>机械手爪：机械手爪按照驱动方式不同可以分为气动驱动、电动驱动、液压驱动、电磁驱动和热驱动五种方式，五种方式各有优劣。</a:t>
            </a:r>
            <a:endParaRPr lang="en-US" altLang="zh-CN" dirty="0"/>
          </a:p>
          <a:p>
            <a:r>
              <a:rPr lang="zh-CN" altLang="en-US" dirty="0"/>
              <a:t>吸盘：分为磁力吸盘和真空吸盘两大类。磁力吸盘的体积小，自重轻，吸持力强，但对所抓取的物品有磁性的要求。真空吸盘原理简单，操作相对容易，但前 提是要保证所抓取物品表面足够平整光滑，且对于后期维护保养的要求较高</a:t>
            </a:r>
            <a:endParaRPr lang="en-US" altLang="zh-CN" dirty="0"/>
          </a:p>
          <a:p>
            <a:r>
              <a:rPr lang="zh-CN" altLang="en-US" dirty="0"/>
              <a:t>仿生结构：面对外形较为复杂的物品，可以采用多指灵巧手的仿生结构作为夹持机构。例如人形手模仿人类手的外形和运动自由度，通常具有多个关节和独立运动的手指，可以实现复杂的抓取动作。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D93D33-C1DA-A2B7-6773-67697FCEAB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369D94C-E1B9-C600-1B05-5DFE21BE8262}"/>
              </a:ext>
            </a:extLst>
          </p:cNvPr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zh-CN" altLang="en-US" dirty="0"/>
              <a:t>抓取机构</a:t>
            </a:r>
          </a:p>
        </p:txBody>
      </p:sp>
    </p:spTree>
    <p:extLst>
      <p:ext uri="{BB962C8B-B14F-4D97-AF65-F5344CB8AC3E}">
        <p14:creationId xmlns:p14="http://schemas.microsoft.com/office/powerpoint/2010/main" val="70092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资源 6@4x-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682"/>
            <a:ext cx="12202160" cy="6892290"/>
          </a:xfrm>
          <a:prstGeom prst="rect">
            <a:avLst/>
          </a:prstGeom>
        </p:spPr>
      </p:pic>
      <p:sp>
        <p:nvSpPr>
          <p:cNvPr id="153" name="副标题文字副标题文字副标题文字"/>
          <p:cNvSpPr txBox="1"/>
          <p:nvPr/>
        </p:nvSpPr>
        <p:spPr>
          <a:xfrm>
            <a:off x="1944307" y="2696720"/>
            <a:ext cx="1231106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Source Han Sans SC Medium" panose="020B0500000000000000" charset="-122"/>
                <a:ea typeface="Source Han Sans SC Medium" panose="020B0500000000000000" charset="-122"/>
                <a:cs typeface="Source Han Sans SC Medium" panose="020B0500000000000000" charset="-122"/>
                <a:sym typeface="Source Han Sans SC Medium" panose="020B0500000000000000" charset="-122"/>
              </a:defRPr>
            </a:lvl1pPr>
          </a:lstStyle>
          <a:p>
            <a:r>
              <a:rPr lang="zh-CN" altLang="en-US" sz="2000" b="1" spc="200" dirty="0">
                <a:latin typeface="Microsoft YaHei Bold" panose="020B0503020204020204" charset="-122"/>
                <a:ea typeface="Microsoft YaHei Bold" panose="020B0503020204020204" charset="-122"/>
              </a:rPr>
              <a:t>需求分析</a:t>
            </a:r>
            <a:endParaRPr lang="zh-CN" sz="2000" b="1" spc="200" dirty="0">
              <a:solidFill>
                <a:srgbClr val="FFFFFF"/>
              </a:solidFill>
              <a:uFillTx/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  <p:sp>
        <p:nvSpPr>
          <p:cNvPr id="6" name="副标题文字副标题文字副标题文字"/>
          <p:cNvSpPr txBox="1"/>
          <p:nvPr/>
        </p:nvSpPr>
        <p:spPr>
          <a:xfrm>
            <a:off x="1944307" y="3223190"/>
            <a:ext cx="102657" cy="31925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Source Han Sans SC Medium" panose="020B0500000000000000" charset="-122"/>
                <a:ea typeface="Source Han Sans SC Medium" panose="020B0500000000000000" charset="-122"/>
                <a:cs typeface="Source Han Sans SC Medium" panose="020B0500000000000000" charset="-122"/>
                <a:sym typeface="Source Han Sans SC Medium" panose="020B0500000000000000" charset="-122"/>
              </a:defRPr>
            </a:lvl1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sz="1200" dirty="0">
              <a:solidFill>
                <a:srgbClr val="FFFFFF"/>
              </a:solidFill>
              <a:uFillTx/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7" name="清华大学活动主题大标题"/>
          <p:cNvSpPr txBox="1"/>
          <p:nvPr/>
        </p:nvSpPr>
        <p:spPr>
          <a:xfrm>
            <a:off x="1092399" y="4107373"/>
            <a:ext cx="864870" cy="901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9800" b="1">
                <a:solidFill>
                  <a:srgbClr val="FFFFFF"/>
                </a:solidFill>
                <a:latin typeface="Source Han Sans SC" panose="020B0500000000000000" charset="-122"/>
                <a:ea typeface="Source Han Sans SC" panose="020B0500000000000000" charset="-122"/>
                <a:cs typeface="Source Han Sans SC" panose="020B0500000000000000" charset="-122"/>
                <a:sym typeface="Source Han Sans SC" panose="020B0500000000000000" charset="-122"/>
              </a:defRPr>
            </a:lvl1pPr>
          </a:lstStyle>
          <a:p>
            <a:r>
              <a:rPr lang="en-US" sz="5200" spc="-200" dirty="0">
                <a:solidFill>
                  <a:srgbClr val="FFFFFF"/>
                </a:solidFill>
                <a:uFillTx/>
                <a:latin typeface="Microsoft YaHei Bold" panose="020B0503020204020204" charset="-122"/>
                <a:ea typeface="Microsoft YaHei Bold" panose="020B0503020204020204" charset="-122"/>
              </a:rPr>
              <a:t>02</a:t>
            </a:r>
          </a:p>
        </p:txBody>
      </p:sp>
      <p:sp>
        <p:nvSpPr>
          <p:cNvPr id="8" name="副标题文字副标题文字副标题文字"/>
          <p:cNvSpPr txBox="1"/>
          <p:nvPr/>
        </p:nvSpPr>
        <p:spPr>
          <a:xfrm>
            <a:off x="1957269" y="4204569"/>
            <a:ext cx="1231106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Source Han Sans SC Medium" panose="020B0500000000000000" charset="-122"/>
                <a:ea typeface="Source Han Sans SC Medium" panose="020B0500000000000000" charset="-122"/>
                <a:cs typeface="Source Han Sans SC Medium" panose="020B0500000000000000" charset="-122"/>
                <a:sym typeface="Source Han Sans SC Medium" panose="020B0500000000000000" charset="-122"/>
              </a:defRPr>
            </a:lvl1pPr>
          </a:lstStyle>
          <a:p>
            <a:r>
              <a:rPr lang="zh-CN" altLang="en-US" sz="2000" b="1" spc="200" dirty="0">
                <a:solidFill>
                  <a:srgbClr val="FFFFFF"/>
                </a:solidFill>
                <a:uFillTx/>
                <a:latin typeface="Microsoft YaHei Bold" panose="020B0503020204020204" charset="-122"/>
                <a:ea typeface="Microsoft YaHei Bold" panose="020B0503020204020204" charset="-122"/>
              </a:rPr>
              <a:t>文献综述</a:t>
            </a:r>
            <a:endParaRPr lang="zh-CN" sz="2000" b="1" spc="200" dirty="0">
              <a:solidFill>
                <a:srgbClr val="FFFFFF"/>
              </a:solidFill>
              <a:uFillTx/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  <p:sp>
        <p:nvSpPr>
          <p:cNvPr id="9" name="副标题文字副标题文字副标题文字"/>
          <p:cNvSpPr txBox="1"/>
          <p:nvPr/>
        </p:nvSpPr>
        <p:spPr>
          <a:xfrm>
            <a:off x="1995635" y="4611440"/>
            <a:ext cx="1551194" cy="7993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Source Han Sans SC Medium" panose="020B0500000000000000" charset="-122"/>
                <a:ea typeface="Source Han Sans SC Medium" panose="020B0500000000000000" charset="-122"/>
                <a:cs typeface="Source Han Sans SC Medium" panose="020B0500000000000000" charset="-122"/>
                <a:sym typeface="Source Han Sans SC Medium" panose="020B0500000000000000" charset="-122"/>
              </a:defRPr>
            </a:lvl1pPr>
          </a:lstStyle>
          <a:p>
            <a:pPr marL="171450" indent="-1714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 Regular" panose="020B0503020204020204" charset="-122"/>
                <a:ea typeface="Microsoft YaHei Regular" panose="020B0503020204020204" charset="-122"/>
              </a:rPr>
              <a:t>机械设计研究综述</a:t>
            </a:r>
            <a:endParaRPr lang="en-US" altLang="zh-CN" sz="1200" dirty="0">
              <a:latin typeface="Microsoft YaHei Regular" panose="020B0503020204020204" charset="-122"/>
              <a:ea typeface="Microsoft YaHei Regular" panose="020B0503020204020204" charset="-122"/>
            </a:endParaRPr>
          </a:p>
          <a:p>
            <a:pPr marL="171450" indent="-1714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uFillTx/>
                <a:latin typeface="Microsoft YaHei Regular" panose="020B0503020204020204" charset="-122"/>
                <a:ea typeface="Microsoft YaHei Regular" panose="020B0503020204020204" charset="-122"/>
              </a:rPr>
              <a:t>循迹研究综述</a:t>
            </a:r>
            <a:endParaRPr lang="en-US" altLang="zh-CN" sz="1200" dirty="0">
              <a:solidFill>
                <a:srgbClr val="FFFFFF"/>
              </a:solidFill>
              <a:uFillTx/>
              <a:latin typeface="Microsoft YaHei Regular" panose="020B0503020204020204" charset="-122"/>
              <a:ea typeface="Microsoft YaHei Regular" panose="020B0503020204020204" charset="-122"/>
            </a:endParaRPr>
          </a:p>
          <a:p>
            <a:pPr marL="171450" indent="-1714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 Regular" panose="020B0503020204020204" charset="-122"/>
                <a:ea typeface="Microsoft YaHei Regular" panose="020B0503020204020204" charset="-122"/>
              </a:rPr>
              <a:t>避障研究综述</a:t>
            </a:r>
            <a:endParaRPr lang="zh-CN" sz="1200" dirty="0">
              <a:solidFill>
                <a:srgbClr val="FFFFFF"/>
              </a:solidFill>
              <a:uFillTx/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14" name="副标题文字副标题文字副标题文字"/>
          <p:cNvSpPr txBox="1"/>
          <p:nvPr/>
        </p:nvSpPr>
        <p:spPr>
          <a:xfrm>
            <a:off x="7085131" y="3507757"/>
            <a:ext cx="102657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Source Han Sans SC Medium" panose="020B0500000000000000" charset="-122"/>
                <a:ea typeface="Source Han Sans SC Medium" panose="020B0500000000000000" charset="-122"/>
                <a:cs typeface="Source Han Sans SC Medium" panose="020B0500000000000000" charset="-122"/>
                <a:sym typeface="Source Han Sans SC Medium" panose="020B0500000000000000" charset="-122"/>
              </a:defRPr>
            </a:lvl1pPr>
          </a:lstStyle>
          <a:p>
            <a:endParaRPr lang="zh-CN" sz="2000" b="1" spc="200" dirty="0">
              <a:solidFill>
                <a:srgbClr val="FFFFFF"/>
              </a:solidFill>
              <a:uFillTx/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  <p:sp>
        <p:nvSpPr>
          <p:cNvPr id="17" name="清华大学活动主题大标题">
            <a:extLst>
              <a:ext uri="{FF2B5EF4-FFF2-40B4-BE49-F238E27FC236}">
                <a16:creationId xmlns:a16="http://schemas.microsoft.com/office/drawing/2014/main" id="{6BE3CF98-E0D4-5831-6BEC-C1051F821B46}"/>
              </a:ext>
            </a:extLst>
          </p:cNvPr>
          <p:cNvSpPr txBox="1"/>
          <p:nvPr/>
        </p:nvSpPr>
        <p:spPr>
          <a:xfrm>
            <a:off x="1087214" y="2589232"/>
            <a:ext cx="875240" cy="9028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9800" b="1">
                <a:solidFill>
                  <a:srgbClr val="FFFFFF"/>
                </a:solidFill>
                <a:latin typeface="Source Han Sans SC" panose="020B0500000000000000" charset="-122"/>
                <a:ea typeface="Source Han Sans SC" panose="020B0500000000000000" charset="-122"/>
                <a:cs typeface="Source Han Sans SC" panose="020B0500000000000000" charset="-122"/>
                <a:sym typeface="Source Han Sans SC" panose="020B0500000000000000" charset="-122"/>
              </a:defRPr>
            </a:lvl1pPr>
          </a:lstStyle>
          <a:p>
            <a:r>
              <a:rPr lang="en-US" sz="5200" spc="-200" dirty="0">
                <a:solidFill>
                  <a:srgbClr val="FFFFFF"/>
                </a:solidFill>
                <a:uFillTx/>
                <a:latin typeface="Microsoft YaHei Bold" panose="020B0503020204020204" charset="-122"/>
                <a:ea typeface="Microsoft YaHei Bold" panose="020B0503020204020204" charset="-122"/>
              </a:rPr>
              <a:t>01</a:t>
            </a:r>
          </a:p>
        </p:txBody>
      </p:sp>
      <p:sp>
        <p:nvSpPr>
          <p:cNvPr id="28" name="副标题文字副标题文字副标题文字">
            <a:extLst>
              <a:ext uri="{FF2B5EF4-FFF2-40B4-BE49-F238E27FC236}">
                <a16:creationId xmlns:a16="http://schemas.microsoft.com/office/drawing/2014/main" id="{911BF757-3B4E-E610-AD40-A510E8EAD6E3}"/>
              </a:ext>
            </a:extLst>
          </p:cNvPr>
          <p:cNvSpPr txBox="1"/>
          <p:nvPr/>
        </p:nvSpPr>
        <p:spPr>
          <a:xfrm>
            <a:off x="6953093" y="2693176"/>
            <a:ext cx="1231106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Source Han Sans SC Medium" panose="020B0500000000000000" charset="-122"/>
                <a:ea typeface="Source Han Sans SC Medium" panose="020B0500000000000000" charset="-122"/>
                <a:cs typeface="Source Han Sans SC Medium" panose="020B0500000000000000" charset="-122"/>
                <a:sym typeface="Source Han Sans SC Medium" panose="020B0500000000000000" charset="-122"/>
              </a:defRPr>
            </a:lvl1pPr>
          </a:lstStyle>
          <a:p>
            <a:r>
              <a:rPr lang="zh-CN" altLang="en-US" sz="2000" b="1" spc="200" dirty="0">
                <a:solidFill>
                  <a:srgbClr val="FFFFFF"/>
                </a:solidFill>
                <a:uFillTx/>
                <a:latin typeface="Microsoft YaHei Bold" panose="020B0503020204020204" charset="-122"/>
                <a:ea typeface="Microsoft YaHei Bold" panose="020B0503020204020204" charset="-122"/>
              </a:rPr>
              <a:t>原型设计</a:t>
            </a:r>
            <a:endParaRPr lang="zh-CN" sz="2000" b="1" spc="200" dirty="0">
              <a:solidFill>
                <a:srgbClr val="FFFFFF"/>
              </a:solidFill>
              <a:uFillTx/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  <p:sp>
        <p:nvSpPr>
          <p:cNvPr id="29" name="副标题文字副标题文字副标题文字">
            <a:extLst>
              <a:ext uri="{FF2B5EF4-FFF2-40B4-BE49-F238E27FC236}">
                <a16:creationId xmlns:a16="http://schemas.microsoft.com/office/drawing/2014/main" id="{6B881E7A-CD28-1692-AD96-89B02EEEA023}"/>
              </a:ext>
            </a:extLst>
          </p:cNvPr>
          <p:cNvSpPr txBox="1"/>
          <p:nvPr/>
        </p:nvSpPr>
        <p:spPr>
          <a:xfrm>
            <a:off x="6953093" y="2979580"/>
            <a:ext cx="1199046" cy="7993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Source Han Sans SC Medium" panose="020B0500000000000000" charset="-122"/>
                <a:ea typeface="Source Han Sans SC Medium" panose="020B0500000000000000" charset="-122"/>
                <a:cs typeface="Source Han Sans SC Medium" panose="020B0500000000000000" charset="-122"/>
                <a:sym typeface="Source Han Sans SC Medium" panose="020B0500000000000000" charset="-122"/>
              </a:defRPr>
            </a:lvl1pPr>
          </a:lstStyle>
          <a:p>
            <a:pPr marL="171450" indent="-1714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uFillTx/>
                <a:latin typeface="Microsoft YaHei Regular" panose="020B0503020204020204" charset="-122"/>
                <a:ea typeface="Microsoft YaHei Regular" panose="020B0503020204020204" charset="-122"/>
              </a:rPr>
              <a:t>机械设计</a:t>
            </a:r>
            <a:endParaRPr lang="en-US" altLang="zh-CN" sz="1200" dirty="0">
              <a:solidFill>
                <a:srgbClr val="FFFFFF"/>
              </a:solidFill>
              <a:uFillTx/>
              <a:latin typeface="Microsoft YaHei Regular" panose="020B0503020204020204" charset="-122"/>
              <a:ea typeface="Microsoft YaHei Regular" panose="020B0503020204020204" charset="-122"/>
            </a:endParaRPr>
          </a:p>
          <a:p>
            <a:pPr marL="171450" indent="-1714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uFillTx/>
                <a:latin typeface="Microsoft YaHei Regular" panose="020B0503020204020204" charset="-122"/>
                <a:ea typeface="Microsoft YaHei Regular" panose="020B0503020204020204" charset="-122"/>
              </a:rPr>
              <a:t>测量</a:t>
            </a:r>
            <a:endParaRPr lang="en-US" altLang="zh-CN" sz="1200" dirty="0">
              <a:solidFill>
                <a:srgbClr val="FFFFFF"/>
              </a:solidFill>
              <a:uFillTx/>
              <a:latin typeface="Microsoft YaHei Regular" panose="020B0503020204020204" charset="-122"/>
              <a:ea typeface="Microsoft YaHei Regular" panose="020B0503020204020204" charset="-122"/>
            </a:endParaRPr>
          </a:p>
          <a:p>
            <a:pPr marL="171450" indent="-1714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 Regular" panose="020B0503020204020204" charset="-122"/>
                <a:ea typeface="Microsoft YaHei Regular" panose="020B0503020204020204" charset="-122"/>
              </a:rPr>
              <a:t>循迹算法设计</a:t>
            </a:r>
            <a:endParaRPr lang="zh-CN" sz="1200" dirty="0">
              <a:solidFill>
                <a:srgbClr val="FFFFFF"/>
              </a:solidFill>
              <a:uFillTx/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30" name="清华大学活动主题大标题">
            <a:extLst>
              <a:ext uri="{FF2B5EF4-FFF2-40B4-BE49-F238E27FC236}">
                <a16:creationId xmlns:a16="http://schemas.microsoft.com/office/drawing/2014/main" id="{70D28BC7-444A-37B1-D92C-3F70E68CBEF9}"/>
              </a:ext>
            </a:extLst>
          </p:cNvPr>
          <p:cNvSpPr txBox="1"/>
          <p:nvPr/>
        </p:nvSpPr>
        <p:spPr>
          <a:xfrm>
            <a:off x="6101185" y="4103274"/>
            <a:ext cx="875240" cy="9028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9800" b="1">
                <a:solidFill>
                  <a:srgbClr val="FFFFFF"/>
                </a:solidFill>
                <a:latin typeface="Source Han Sans SC" panose="020B0500000000000000" charset="-122"/>
                <a:ea typeface="Source Han Sans SC" panose="020B0500000000000000" charset="-122"/>
                <a:cs typeface="Source Han Sans SC" panose="020B0500000000000000" charset="-122"/>
                <a:sym typeface="Source Han Sans SC" panose="020B0500000000000000" charset="-122"/>
              </a:defRPr>
            </a:lvl1pPr>
          </a:lstStyle>
          <a:p>
            <a:r>
              <a:rPr lang="en-US" sz="5200" spc="-200" dirty="0">
                <a:solidFill>
                  <a:srgbClr val="FFFFFF"/>
                </a:solidFill>
                <a:uFillTx/>
                <a:latin typeface="Microsoft YaHei Bold" panose="020B0503020204020204" charset="-122"/>
                <a:ea typeface="Microsoft YaHei Bold" panose="020B0503020204020204" charset="-122"/>
              </a:rPr>
              <a:t>04</a:t>
            </a:r>
          </a:p>
        </p:txBody>
      </p:sp>
      <p:sp>
        <p:nvSpPr>
          <p:cNvPr id="31" name="副标题文字副标题文字副标题文字">
            <a:extLst>
              <a:ext uri="{FF2B5EF4-FFF2-40B4-BE49-F238E27FC236}">
                <a16:creationId xmlns:a16="http://schemas.microsoft.com/office/drawing/2014/main" id="{B1E47F78-4D54-7A39-508B-1A1DFB53D7EB}"/>
              </a:ext>
            </a:extLst>
          </p:cNvPr>
          <p:cNvSpPr txBox="1"/>
          <p:nvPr/>
        </p:nvSpPr>
        <p:spPr>
          <a:xfrm>
            <a:off x="7085131" y="4394007"/>
            <a:ext cx="1513235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Source Han Sans SC Medium" panose="020B0500000000000000" charset="-122"/>
                <a:ea typeface="Source Han Sans SC Medium" panose="020B0500000000000000" charset="-122"/>
                <a:cs typeface="Source Han Sans SC Medium" panose="020B0500000000000000" charset="-122"/>
                <a:sym typeface="Source Han Sans SC Medium" panose="020B0500000000000000" charset="-122"/>
              </a:defRPr>
            </a:lvl1pPr>
          </a:lstStyle>
          <a:p>
            <a:r>
              <a:rPr lang="zh-CN" altLang="en-US" sz="2000" b="1" spc="200" dirty="0">
                <a:solidFill>
                  <a:srgbClr val="FFFFFF"/>
                </a:solidFill>
                <a:uFillTx/>
                <a:latin typeface="Microsoft YaHei Bold" panose="020B0503020204020204" charset="-122"/>
                <a:ea typeface="Microsoft YaHei Bold" panose="020B0503020204020204" charset="-122"/>
              </a:rPr>
              <a:t>讨论与总结</a:t>
            </a:r>
            <a:endParaRPr lang="zh-CN" sz="2000" b="1" spc="200" dirty="0">
              <a:solidFill>
                <a:srgbClr val="FFFFFF"/>
              </a:solidFill>
              <a:uFillTx/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  <p:sp>
        <p:nvSpPr>
          <p:cNvPr id="33" name="清华大学活动主题大标题">
            <a:extLst>
              <a:ext uri="{FF2B5EF4-FFF2-40B4-BE49-F238E27FC236}">
                <a16:creationId xmlns:a16="http://schemas.microsoft.com/office/drawing/2014/main" id="{712F9968-F76A-44B9-2C18-3894F36FA680}"/>
              </a:ext>
            </a:extLst>
          </p:cNvPr>
          <p:cNvSpPr txBox="1"/>
          <p:nvPr/>
        </p:nvSpPr>
        <p:spPr>
          <a:xfrm>
            <a:off x="6096000" y="2585688"/>
            <a:ext cx="875240" cy="9028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9800" b="1">
                <a:solidFill>
                  <a:srgbClr val="FFFFFF"/>
                </a:solidFill>
                <a:latin typeface="Source Han Sans SC" panose="020B0500000000000000" charset="-122"/>
                <a:ea typeface="Source Han Sans SC" panose="020B0500000000000000" charset="-122"/>
                <a:cs typeface="Source Han Sans SC" panose="020B0500000000000000" charset="-122"/>
                <a:sym typeface="Source Han Sans SC" panose="020B0500000000000000" charset="-122"/>
              </a:defRPr>
            </a:lvl1pPr>
          </a:lstStyle>
          <a:p>
            <a:r>
              <a:rPr lang="en-US" sz="5200" spc="-200" dirty="0">
                <a:solidFill>
                  <a:srgbClr val="FFFFFF"/>
                </a:solidFill>
                <a:uFillTx/>
                <a:latin typeface="Microsoft YaHei Bold" panose="020B0503020204020204" charset="-122"/>
                <a:ea typeface="Microsoft YaHei Bold" panose="020B0503020204020204" charset="-122"/>
              </a:rPr>
              <a:t>03</a:t>
            </a:r>
          </a:p>
        </p:txBody>
      </p:sp>
      <p:sp>
        <p:nvSpPr>
          <p:cNvPr id="46" name="副标题文字副标题文字副标题文字">
            <a:extLst>
              <a:ext uri="{FF2B5EF4-FFF2-40B4-BE49-F238E27FC236}">
                <a16:creationId xmlns:a16="http://schemas.microsoft.com/office/drawing/2014/main" id="{5421231D-B67F-02B2-FDF5-FE101B13219E}"/>
              </a:ext>
            </a:extLst>
          </p:cNvPr>
          <p:cNvSpPr txBox="1"/>
          <p:nvPr/>
        </p:nvSpPr>
        <p:spPr>
          <a:xfrm>
            <a:off x="1902416" y="3199837"/>
            <a:ext cx="940220" cy="79938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Source Han Sans SC Medium" panose="020B0500000000000000" charset="-122"/>
                <a:ea typeface="Source Han Sans SC Medium" panose="020B0500000000000000" charset="-122"/>
                <a:cs typeface="Source Han Sans SC Medium" panose="020B0500000000000000" charset="-122"/>
                <a:sym typeface="Source Han Sans SC Medium" panose="020B0500000000000000" charset="-122"/>
              </a:defRPr>
            </a:lvl1pPr>
          </a:lstStyle>
          <a:p>
            <a:pPr marL="171450" indent="-1714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uFillTx/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机械结构</a:t>
            </a:r>
            <a:endParaRPr lang="en-US" altLang="zh-CN" sz="1200" dirty="0">
              <a:uFillTx/>
              <a:latin typeface="Microsoft YaHei Regular" panose="020B0503020204020204" charset="-122"/>
              <a:ea typeface="Microsoft YaHei Regular" panose="020B0503020204020204" charset="-122"/>
              <a:sym typeface="+mn-ea"/>
            </a:endParaRPr>
          </a:p>
          <a:p>
            <a:pPr marL="171450" indent="-1714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电气</a:t>
            </a:r>
            <a:endParaRPr lang="en-US" altLang="zh-CN" sz="1200" dirty="0">
              <a:solidFill>
                <a:srgbClr val="FFFFFF"/>
              </a:solidFill>
              <a:latin typeface="Microsoft YaHei Regular" panose="020B0503020204020204" charset="-122"/>
              <a:ea typeface="Microsoft YaHei Regular" panose="020B0503020204020204" charset="-122"/>
              <a:sym typeface="+mn-ea"/>
            </a:endParaRPr>
          </a:p>
          <a:p>
            <a:pPr marL="171450" indent="-1714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uFillTx/>
                <a:latin typeface="Microsoft YaHei Regular" panose="020B0503020204020204" charset="-122"/>
                <a:ea typeface="Microsoft YaHei Regular" panose="020B0503020204020204" charset="-122"/>
              </a:rPr>
              <a:t>测量</a:t>
            </a:r>
            <a:endParaRPr lang="en-US" altLang="zh-CN" sz="1200" dirty="0">
              <a:solidFill>
                <a:srgbClr val="FFFFFF"/>
              </a:solidFill>
              <a:uFillTx/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80D192B-5FB5-2739-6720-53037CA75EE5}"/>
              </a:ext>
            </a:extLst>
          </p:cNvPr>
          <p:cNvSpPr txBox="1"/>
          <p:nvPr/>
        </p:nvSpPr>
        <p:spPr>
          <a:xfrm>
            <a:off x="2809500" y="3213968"/>
            <a:ext cx="1655060" cy="54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算法</a:t>
            </a:r>
            <a:endParaRPr lang="en-US" altLang="zh-CN" sz="12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  <a:p>
            <a:pPr marL="171450" indent="-1714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uFillTx/>
                <a:latin typeface="Microsoft YaHei Regular" panose="020B0503020204020204" charset="-122"/>
                <a:ea typeface="Microsoft YaHei Regular" panose="020B0503020204020204" charset="-122"/>
              </a:rPr>
              <a:t>系统软件</a:t>
            </a:r>
            <a:endParaRPr lang="zh-CN" altLang="zh-CN" sz="1200" dirty="0">
              <a:solidFill>
                <a:schemeClr val="bg1"/>
              </a:solidFill>
              <a:uFillTx/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58" name="副标题文字副标题文字副标题文字">
            <a:extLst>
              <a:ext uri="{FF2B5EF4-FFF2-40B4-BE49-F238E27FC236}">
                <a16:creationId xmlns:a16="http://schemas.microsoft.com/office/drawing/2014/main" id="{C221A679-46E5-B36E-ADE9-DABC07CC42A7}"/>
              </a:ext>
            </a:extLst>
          </p:cNvPr>
          <p:cNvSpPr txBox="1"/>
          <p:nvPr/>
        </p:nvSpPr>
        <p:spPr>
          <a:xfrm>
            <a:off x="8101327" y="2979580"/>
            <a:ext cx="1352934" cy="7993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Source Han Sans SC Medium" panose="020B0500000000000000" charset="-122"/>
                <a:ea typeface="Source Han Sans SC Medium" panose="020B0500000000000000" charset="-122"/>
                <a:cs typeface="Source Han Sans SC Medium" panose="020B0500000000000000" charset="-122"/>
                <a:sym typeface="Source Han Sans SC Medium" panose="020B0500000000000000" charset="-122"/>
              </a:defRPr>
            </a:lvl1pPr>
          </a:lstStyle>
          <a:p>
            <a:pPr marL="171450" indent="-1714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 Regular" panose="020B0503020204020204" charset="-122"/>
                <a:ea typeface="Microsoft YaHei Regular" panose="020B0503020204020204" charset="-122"/>
              </a:rPr>
              <a:t>避障算法设计</a:t>
            </a:r>
            <a:endParaRPr lang="en-US" altLang="zh-CN" sz="1200" dirty="0">
              <a:solidFill>
                <a:srgbClr val="FFFFFF"/>
              </a:solidFill>
              <a:uFillTx/>
              <a:latin typeface="Microsoft YaHei Regular" panose="020B0503020204020204" charset="-122"/>
              <a:ea typeface="Microsoft YaHei Regular" panose="020B0503020204020204" charset="-122"/>
            </a:endParaRPr>
          </a:p>
          <a:p>
            <a:pPr marL="171450" indent="-1714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 Regular" panose="020B0503020204020204" charset="-122"/>
                <a:ea typeface="Microsoft YaHei Regular" panose="020B0503020204020204" charset="-122"/>
              </a:rPr>
              <a:t>通信和信号回传</a:t>
            </a:r>
            <a:endParaRPr lang="en-US" altLang="zh-CN" sz="1200" dirty="0">
              <a:solidFill>
                <a:srgbClr val="FFFFFF"/>
              </a:solidFill>
              <a:uFillTx/>
              <a:latin typeface="Microsoft YaHei Regular" panose="020B0503020204020204" charset="-122"/>
              <a:ea typeface="Microsoft YaHei Regular" panose="020B0503020204020204" charset="-122"/>
            </a:endParaRPr>
          </a:p>
          <a:p>
            <a:pPr marL="171450" indent="-1714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uFillTx/>
                <a:latin typeface="Microsoft YaHei Regular" panose="020B0503020204020204" charset="-122"/>
                <a:ea typeface="Microsoft YaHei Regular" panose="020B0503020204020204" charset="-122"/>
              </a:rPr>
              <a:t>驱动</a:t>
            </a:r>
            <a:endParaRPr lang="zh-CN" sz="1200" dirty="0">
              <a:solidFill>
                <a:srgbClr val="FFFFFF"/>
              </a:solidFill>
              <a:uFillTx/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分解任务，各个击破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——</a:t>
            </a:r>
            <a:r>
              <a:rPr lang="zh-CN" altLang="en-US" dirty="0"/>
              <a:t>机械结构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整体尺寸：避障部分场地的障碍物间距不小于</a:t>
            </a:r>
            <a:r>
              <a:rPr lang="en-US" altLang="zh-CN" dirty="0"/>
              <a:t>350mm</a:t>
            </a:r>
            <a:r>
              <a:rPr lang="zh-CN" altLang="en-US" dirty="0"/>
              <a:t>，故小车的整体尺寸应当小于该距离。</a:t>
            </a:r>
            <a:endParaRPr lang="en-US" altLang="zh-CN" dirty="0"/>
          </a:p>
          <a:p>
            <a:r>
              <a:rPr lang="zh-CN" altLang="en-US" dirty="0"/>
              <a:t>驱动与转弯方式：驱动方式可以选择轮式或者履带式，转弯方式可以采用差速转向或者麦克纳姆轮转向。</a:t>
            </a:r>
            <a:endParaRPr lang="en-US" altLang="zh-CN" dirty="0"/>
          </a:p>
          <a:p>
            <a:r>
              <a:rPr lang="zh-CN" altLang="en-US" dirty="0"/>
              <a:t>车体空间结构：车上需要装载驱动电机、控制板、传感器等元件以及电子线路，可以考虑设计多层 结构，同时需要考虑重心的稳定性和小车的承重性能。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zh-CN" altLang="en-US" dirty="0"/>
              <a:t>车体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机械爪及舵机：货物尺寸为直径</a:t>
            </a:r>
            <a:r>
              <a:rPr lang="en-US" altLang="zh-CN" dirty="0"/>
              <a:t>30mm</a:t>
            </a:r>
            <a:r>
              <a:rPr lang="zh-CN" altLang="en-US" dirty="0"/>
              <a:t>，高</a:t>
            </a:r>
            <a:r>
              <a:rPr lang="en-US" altLang="zh-CN" dirty="0"/>
              <a:t>40mm</a:t>
            </a:r>
            <a:r>
              <a:rPr lang="zh-CN" altLang="en-US" dirty="0"/>
              <a:t>，其重量为</a:t>
            </a:r>
            <a:r>
              <a:rPr lang="en-US" altLang="zh-CN" dirty="0"/>
              <a:t>50g</a:t>
            </a:r>
            <a:r>
              <a:rPr lang="zh-CN" altLang="en-US" dirty="0"/>
              <a:t>，因此抓取结构中的机械爪需与货 物尺寸相匹配，且相应舵机需要有足够的力矩。</a:t>
            </a:r>
            <a:endParaRPr lang="en-US" altLang="zh-CN" dirty="0"/>
          </a:p>
          <a:p>
            <a:r>
              <a:rPr lang="zh-CN" altLang="en-US" dirty="0"/>
              <a:t>抓取结构大小与工作空间：因小车本身体积有限，因此抓取结构不应过大。除此之外，还需考虑抓 取结构的工作空间，如不能遮挡摄像头视野等</a:t>
            </a:r>
            <a:endParaRPr lang="en-US" altLang="zh-CN" dirty="0"/>
          </a:p>
          <a:p>
            <a:r>
              <a:rPr lang="zh-CN" altLang="en-US" dirty="0"/>
              <a:t>车体空间结构：车上需要装载驱动电机、控制板、传感器等元件以及电子线路，可以考虑设计多层 结构，同时需要考虑重心的稳定性和小车的承重性能。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zh-CN" altLang="en-US" dirty="0"/>
              <a:t>抓取机构</a:t>
            </a:r>
          </a:p>
        </p:txBody>
      </p:sp>
    </p:spTree>
    <p:extLst>
      <p:ext uri="{BB962C8B-B14F-4D97-AF65-F5344CB8AC3E}">
        <p14:creationId xmlns:p14="http://schemas.microsoft.com/office/powerpoint/2010/main" val="199303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——</a:t>
            </a:r>
            <a:r>
              <a:rPr lang="zh-CN" altLang="en-US" dirty="0"/>
              <a:t>电气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1023620" y="1844677"/>
            <a:ext cx="9171305" cy="1040290"/>
          </a:xfrm>
        </p:spPr>
        <p:txBody>
          <a:bodyPr/>
          <a:lstStyle/>
          <a:p>
            <a:r>
              <a:rPr lang="en-US" altLang="zh-CN" dirty="0"/>
              <a:t>CPU:</a:t>
            </a:r>
            <a:r>
              <a:rPr lang="zh-CN" altLang="en-US" dirty="0"/>
              <a:t>编程调试方便，主要串行执行</a:t>
            </a:r>
            <a:endParaRPr lang="en-US" altLang="zh-CN" dirty="0"/>
          </a:p>
          <a:p>
            <a:r>
              <a:rPr lang="en-US" altLang="zh-CN" dirty="0"/>
              <a:t>FPGA:</a:t>
            </a:r>
            <a:r>
              <a:rPr lang="zh-CN" altLang="en-US" dirty="0"/>
              <a:t>并发速度快，可靠性好，调试困难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zh-CN" altLang="en-US" dirty="0"/>
              <a:t>控制器</a:t>
            </a:r>
          </a:p>
        </p:txBody>
      </p:sp>
      <p:sp>
        <p:nvSpPr>
          <p:cNvPr id="2" name="文本占位符 6">
            <a:extLst>
              <a:ext uri="{FF2B5EF4-FFF2-40B4-BE49-F238E27FC236}">
                <a16:creationId xmlns:a16="http://schemas.microsoft.com/office/drawing/2014/main" id="{AA4D7BAA-1893-9548-9FE9-84AF90AB14EA}"/>
              </a:ext>
            </a:extLst>
          </p:cNvPr>
          <p:cNvSpPr txBox="1">
            <a:spLocks/>
          </p:cNvSpPr>
          <p:nvPr/>
        </p:nvSpPr>
        <p:spPr>
          <a:xfrm>
            <a:off x="1071880" y="3987479"/>
            <a:ext cx="9171305" cy="1040290"/>
          </a:xfrm>
        </p:spPr>
        <p:txBody>
          <a:bodyPr vert="horz" lIns="101600" tIns="0" rIns="82550" bIns="0" rtlCol="0">
            <a:normAutofit fontScale="92500" lnSpcReduction="1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60202020A0204" pitchFamily="34" charset="0"/>
              <a:buChar char="•"/>
              <a:defRPr kumimoji="0" lang="zh-CN" altLang="en-US" sz="1800" b="0" i="0" u="none" strike="noStrike" kern="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icrosoft YaHei Regular" panose="020B0503020204020204" charset="-122"/>
                <a:ea typeface="Microsoft YaHei Regular" panose="020B0503020204020204" charset="-122"/>
                <a:cs typeface="Source Han Sans SC Medium" panose="020B0500000000000000" charset="-122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直流电机：有刷直流电机多用于低功率使用，用简单的电压调节或</a:t>
            </a:r>
            <a:r>
              <a:rPr lang="en-US" altLang="zh-CN" dirty="0"/>
              <a:t>PWM</a:t>
            </a:r>
            <a:r>
              <a:rPr lang="zh-CN" altLang="en-US" dirty="0"/>
              <a:t>（脉宽调制）来控制。</a:t>
            </a:r>
            <a:endParaRPr lang="en-US" altLang="zh-CN" dirty="0"/>
          </a:p>
          <a:p>
            <a:r>
              <a:rPr lang="zh-CN" altLang="en-US" dirty="0"/>
              <a:t>航模电机：无刷居多，高性能高功率，电子调速器（</a:t>
            </a:r>
            <a:r>
              <a:rPr lang="en-US" altLang="zh-CN" dirty="0"/>
              <a:t>ESC</a:t>
            </a:r>
            <a:r>
              <a:rPr lang="zh-CN" altLang="en-US" dirty="0"/>
              <a:t>）控制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D4D3264F-FC8E-E42F-6877-799DDA99D687}"/>
              </a:ext>
            </a:extLst>
          </p:cNvPr>
          <p:cNvSpPr txBox="1">
            <a:spLocks/>
          </p:cNvSpPr>
          <p:nvPr/>
        </p:nvSpPr>
        <p:spPr>
          <a:xfrm>
            <a:off x="928370" y="3123242"/>
            <a:ext cx="5038090" cy="606425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7030A0"/>
              </a:buClr>
              <a:buSzPct val="90000"/>
              <a:buFont typeface="Wingdings" panose="05000000000000000000" charset="0"/>
              <a:buChar char=""/>
              <a:defRPr kumimoji="0" lang="zh-CN" altLang="en-US" sz="2800" b="1" i="0" u="none" strike="noStrike" kern="0" cap="none" spc="0" normalizeH="0" baseline="0" noProof="1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YaHei Bold" panose="020B0503020204020204" charset="-122"/>
                <a:ea typeface="Microsoft YaHei Bold" panose="020B0503020204020204" charset="-122"/>
                <a:cs typeface="Source Han Sans SC Medium" panose="020B0500000000000000" charset="-122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电机和驱动</a:t>
            </a:r>
          </a:p>
        </p:txBody>
      </p:sp>
    </p:spTree>
    <p:extLst>
      <p:ext uri="{BB962C8B-B14F-4D97-AF65-F5344CB8AC3E}">
        <p14:creationId xmlns:p14="http://schemas.microsoft.com/office/powerpoint/2010/main" val="16118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——</a:t>
            </a:r>
            <a:r>
              <a:rPr lang="zh-CN" altLang="en-US" dirty="0"/>
              <a:t>电气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1023620" y="1844677"/>
            <a:ext cx="9171305" cy="1040290"/>
          </a:xfrm>
        </p:spPr>
        <p:txBody>
          <a:bodyPr/>
          <a:lstStyle/>
          <a:p>
            <a:r>
              <a:rPr lang="zh-CN" altLang="en-US" dirty="0"/>
              <a:t>单片机、电机、舵机等不同元器件的所需电压不同，需要进行相应的电源与二次电源的选择，具体 选择将在原理方案设计部分确定。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zh-CN" altLang="en-US" dirty="0"/>
              <a:t>电源</a:t>
            </a:r>
          </a:p>
        </p:txBody>
      </p:sp>
      <p:sp>
        <p:nvSpPr>
          <p:cNvPr id="2" name="文本占位符 6">
            <a:extLst>
              <a:ext uri="{FF2B5EF4-FFF2-40B4-BE49-F238E27FC236}">
                <a16:creationId xmlns:a16="http://schemas.microsoft.com/office/drawing/2014/main" id="{AA4D7BAA-1893-9548-9FE9-84AF90AB14EA}"/>
              </a:ext>
            </a:extLst>
          </p:cNvPr>
          <p:cNvSpPr txBox="1">
            <a:spLocks/>
          </p:cNvSpPr>
          <p:nvPr/>
        </p:nvSpPr>
        <p:spPr>
          <a:xfrm>
            <a:off x="1071880" y="3987479"/>
            <a:ext cx="9626600" cy="104029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60202020A0204" pitchFamily="34" charset="0"/>
              <a:buChar char="•"/>
              <a:defRPr kumimoji="0" lang="zh-CN" altLang="en-US" sz="1800" b="0" i="0" u="none" strike="noStrike" kern="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icrosoft YaHei Regular" panose="020B0503020204020204" charset="-122"/>
                <a:ea typeface="Microsoft YaHei Regular" panose="020B0503020204020204" charset="-122"/>
                <a:cs typeface="Source Han Sans SC Medium" panose="020B0500000000000000" charset="-122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要实现的数据通讯任务包括实时图像、指令数据、状态参数和舵机命令等，可以采用</a:t>
            </a:r>
            <a:r>
              <a:rPr lang="en-US" altLang="zh-CN" dirty="0"/>
              <a:t>USB</a:t>
            </a:r>
            <a:r>
              <a:rPr lang="zh-CN" altLang="en-US" dirty="0"/>
              <a:t>数据线 的有线通讯方式或者蓝牙等无线通讯方式，具体选择需要根据传输数据量、数据传输延时和硬件接口等 因素确定。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D4D3264F-FC8E-E42F-6877-799DDA99D687}"/>
              </a:ext>
            </a:extLst>
          </p:cNvPr>
          <p:cNvSpPr txBox="1">
            <a:spLocks/>
          </p:cNvSpPr>
          <p:nvPr/>
        </p:nvSpPr>
        <p:spPr>
          <a:xfrm>
            <a:off x="928370" y="3123242"/>
            <a:ext cx="5038090" cy="606425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7030A0"/>
              </a:buClr>
              <a:buSzPct val="90000"/>
              <a:buFont typeface="Wingdings" panose="05000000000000000000" charset="0"/>
              <a:buChar char=""/>
              <a:defRPr kumimoji="0" lang="zh-CN" altLang="en-US" sz="2800" b="1" i="0" u="none" strike="noStrike" kern="0" cap="none" spc="0" normalizeH="0" baseline="0" noProof="1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YaHei Bold" panose="020B0503020204020204" charset="-122"/>
                <a:ea typeface="Microsoft YaHei Bold" panose="020B0503020204020204" charset="-122"/>
                <a:cs typeface="Source Han Sans SC Medium" panose="020B0500000000000000" charset="-122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318328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——</a:t>
            </a:r>
            <a:r>
              <a:rPr lang="zh-CN" altLang="en-US" dirty="0"/>
              <a:t>电气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1023620" y="1844677"/>
            <a:ext cx="9171305" cy="1040290"/>
          </a:xfrm>
        </p:spPr>
        <p:txBody>
          <a:bodyPr/>
          <a:lstStyle/>
          <a:p>
            <a:r>
              <a:rPr lang="zh-CN" altLang="en-US" dirty="0"/>
              <a:t>需要传感器传回的信息主要包括图像灰度、距离、小车自身的位置和姿态等等，可能需要红外传感 器、超声传感器、线阵</a:t>
            </a:r>
            <a:r>
              <a:rPr lang="en-US" altLang="zh-CN" dirty="0"/>
              <a:t>CCD</a:t>
            </a:r>
            <a:r>
              <a:rPr lang="zh-CN" altLang="en-US" dirty="0"/>
              <a:t>传感器、里程计和陀螺仪等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zh-CN" altLang="en-US" dirty="0"/>
              <a:t>测量</a:t>
            </a:r>
          </a:p>
        </p:txBody>
      </p:sp>
      <p:sp>
        <p:nvSpPr>
          <p:cNvPr id="2" name="文本占位符 6">
            <a:extLst>
              <a:ext uri="{FF2B5EF4-FFF2-40B4-BE49-F238E27FC236}">
                <a16:creationId xmlns:a16="http://schemas.microsoft.com/office/drawing/2014/main" id="{AA4D7BAA-1893-9548-9FE9-84AF90AB14EA}"/>
              </a:ext>
            </a:extLst>
          </p:cNvPr>
          <p:cNvSpPr txBox="1">
            <a:spLocks/>
          </p:cNvSpPr>
          <p:nvPr/>
        </p:nvSpPr>
        <p:spPr>
          <a:xfrm>
            <a:off x="1071880" y="3987479"/>
            <a:ext cx="9626600" cy="104029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60202020A0204" pitchFamily="34" charset="0"/>
              <a:buChar char="•"/>
              <a:defRPr kumimoji="0" lang="zh-CN" altLang="en-US" sz="1800" b="0" i="0" u="none" strike="noStrike" kern="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icrosoft YaHei Regular" panose="020B0503020204020204" charset="-122"/>
                <a:ea typeface="Microsoft YaHei Regular" panose="020B0503020204020204" charset="-122"/>
                <a:cs typeface="Source Han Sans SC Medium" panose="020B0500000000000000" charset="-122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循迹算法</a:t>
            </a:r>
            <a:endParaRPr lang="en-US" altLang="zh-CN" dirty="0"/>
          </a:p>
          <a:p>
            <a:r>
              <a:rPr lang="zh-CN" altLang="en-US" dirty="0"/>
              <a:t>避障算法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D4D3264F-FC8E-E42F-6877-799DDA99D687}"/>
              </a:ext>
            </a:extLst>
          </p:cNvPr>
          <p:cNvSpPr txBox="1">
            <a:spLocks/>
          </p:cNvSpPr>
          <p:nvPr/>
        </p:nvSpPr>
        <p:spPr>
          <a:xfrm>
            <a:off x="928370" y="3123242"/>
            <a:ext cx="5038090" cy="606425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7030A0"/>
              </a:buClr>
              <a:buSzPct val="90000"/>
              <a:buFont typeface="Wingdings" panose="05000000000000000000" charset="0"/>
              <a:buChar char=""/>
              <a:defRPr kumimoji="0" lang="zh-CN" altLang="en-US" sz="2800" b="1" i="0" u="none" strike="noStrike" kern="0" cap="none" spc="0" normalizeH="0" baseline="0" noProof="1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YaHei Bold" panose="020B0503020204020204" charset="-122"/>
                <a:ea typeface="Microsoft YaHei Bold" panose="020B0503020204020204" charset="-122"/>
                <a:cs typeface="Source Han Sans SC Medium" panose="020B0500000000000000" charset="-122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60202020A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44481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文献综述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站在巨人的肩膀上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7718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1813</Words>
  <Application>Microsoft Office PowerPoint</Application>
  <PresentationFormat>宽屏</PresentationFormat>
  <Paragraphs>129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Microsoft YaHei Bold</vt:lpstr>
      <vt:lpstr>Microsoft YaHei Regular</vt:lpstr>
      <vt:lpstr>Source Han Sans SC</vt:lpstr>
      <vt:lpstr>宋体</vt:lpstr>
      <vt:lpstr>Microsoft YaHei</vt:lpstr>
      <vt:lpstr>Arial</vt:lpstr>
      <vt:lpstr>Calibri</vt:lpstr>
      <vt:lpstr>Wingdings</vt:lpstr>
      <vt:lpstr>Office 主题​​</vt:lpstr>
      <vt:lpstr>自主移动车文献综述和原型设计</vt:lpstr>
      <vt:lpstr>PowerPoint 演示文稿</vt:lpstr>
      <vt:lpstr>需求分析</vt:lpstr>
      <vt:lpstr>需求分析——机械结构</vt:lpstr>
      <vt:lpstr>需求分析</vt:lpstr>
      <vt:lpstr>需求分析——电气</vt:lpstr>
      <vt:lpstr>需求分析——电气</vt:lpstr>
      <vt:lpstr>需求分析——电气</vt:lpstr>
      <vt:lpstr>文献综述</vt:lpstr>
      <vt:lpstr>文献综述——机械设计</vt:lpstr>
      <vt:lpstr>文献综述——机械设计</vt:lpstr>
      <vt:lpstr>文献综述——机械设计</vt:lpstr>
      <vt:lpstr>文献综述——机械设计</vt:lpstr>
      <vt:lpstr>文献综述——循迹</vt:lpstr>
      <vt:lpstr>文献综述——循迹</vt:lpstr>
      <vt:lpstr>文献综述——循迹</vt:lpstr>
      <vt:lpstr>文献综述——避障</vt:lpstr>
      <vt:lpstr>文献综述——机械设计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lilu</dc:creator>
  <cp:lastModifiedBy>Jingyi Qiu</cp:lastModifiedBy>
  <cp:revision>20</cp:revision>
  <dcterms:created xsi:type="dcterms:W3CDTF">2023-12-27T01:51:42Z</dcterms:created>
  <dcterms:modified xsi:type="dcterms:W3CDTF">2024-07-06T12:44:42Z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3628D8DE7C90DB4D6575896584D57CF1</vt:lpwstr>
  </property>
</Properties>
</file>