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2"/>
    <p:sldId id="257" r:id="rId3"/>
    <p:sldId id="258" r:id="rId4"/>
    <p:sldId id="259" r:id="rId5"/>
    <p:sldId id="264" r:id="rId6"/>
    <p:sldId id="268" r:id="rId7"/>
    <p:sldId id="269" r:id="rId8"/>
    <p:sldId id="284" r:id="rId9"/>
    <p:sldId id="267" r:id="rId10"/>
    <p:sldId id="262" r:id="rId11"/>
    <p:sldId id="271" r:id="rId12"/>
    <p:sldId id="285" r:id="rId13"/>
    <p:sldId id="283" r:id="rId14"/>
    <p:sldId id="299" r:id="rId15"/>
    <p:sldId id="300" r:id="rId16"/>
    <p:sldId id="272" r:id="rId17"/>
    <p:sldId id="273" r:id="rId18"/>
    <p:sldId id="274" r:id="rId19"/>
    <p:sldId id="286" r:id="rId20"/>
    <p:sldId id="287" r:id="rId21"/>
    <p:sldId id="288" r:id="rId22"/>
    <p:sldId id="301" r:id="rId23"/>
    <p:sldId id="275" r:id="rId24"/>
    <p:sldId id="277" r:id="rId25"/>
    <p:sldId id="276" r:id="rId26"/>
    <p:sldId id="278" r:id="rId27"/>
    <p:sldId id="279" r:id="rId28"/>
    <p:sldId id="280" r:id="rId29"/>
    <p:sldId id="282" r:id="rId30"/>
    <p:sldId id="289" r:id="rId31"/>
    <p:sldId id="290" r:id="rId32"/>
    <p:sldId id="291" r:id="rId33"/>
    <p:sldId id="292" r:id="rId34"/>
    <p:sldId id="298" r:id="rId35"/>
    <p:sldId id="263" r:id="rId36"/>
    <p:sldId id="265" r:id="rId37"/>
    <p:sldId id="266" r:id="rId38"/>
    <p:sldId id="293" r:id="rId39"/>
    <p:sldId id="294" r:id="rId40"/>
    <p:sldId id="295" r:id="rId41"/>
    <p:sldId id="297" r:id="rId42"/>
    <p:sldId id="260" r:id="rId43"/>
    <p:sldId id="261" r:id="rId4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EBEF"/>
    <a:srgbClr val="520061"/>
    <a:srgbClr val="B2B2B2"/>
    <a:srgbClr val="202020"/>
    <a:srgbClr val="323232"/>
    <a:srgbClr val="CC3300"/>
    <a:srgbClr val="CC0000"/>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95" d="100"/>
          <a:sy n="95" d="100"/>
        </p:scale>
        <p:origin x="1278" y="72"/>
      </p:cViewPr>
      <p:guideLst>
        <p:guide orient="horz" pos="2160"/>
        <p:guide pos="3923"/>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2024/7/7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2024/7/7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把只能获得正对着一点信息的传感器称为点传感器。</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61897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把只能获得正对着一点信息的传感器称为点传感器。</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23147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可以适应不同曲率的路径，在随机生成的不同路径中均有优秀的效果</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2249645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避障：可 以充分利用</a:t>
            </a:r>
            <a:r>
              <a:rPr lang="en-US" altLang="zh-CN" dirty="0" err="1"/>
              <a:t>OpenMV</a:t>
            </a:r>
            <a:r>
              <a:rPr lang="zh-CN" altLang="en-US" dirty="0"/>
              <a:t>获得的二维图像信息与较好的前瞻性，并用激光测距测量小车其他方向距障碍物的距离作为补充</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207775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2703558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4059407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红外：白色物体反射的最远距离较大；黑色物体反射的最远 距离较小，但无法检测透明的或近似黑体的物体；面积大的物体所能探测的距离大，面积小的物体所能 探测的距离小</a:t>
            </a:r>
            <a:endParaRPr lang="en-US" altLang="zh-CN" dirty="0"/>
          </a:p>
          <a:p>
            <a:pPr marL="171450" indent="-171450">
              <a:buFont typeface="Arial" panose="020B0604020202020204" pitchFamily="34" charset="0"/>
              <a:buChar char="•"/>
            </a:pPr>
            <a:r>
              <a:rPr lang="zh-CN" altLang="en-US" dirty="0"/>
              <a:t>毫米波：非金属表面反射不佳，检测困难</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259615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A*</a:t>
            </a:r>
            <a:r>
              <a:rPr lang="zh-CN" altLang="en-US" dirty="0"/>
              <a:t>是</a:t>
            </a:r>
            <a:r>
              <a:rPr lang="en-US" altLang="zh-CN" dirty="0"/>
              <a:t>Dijkstra</a:t>
            </a:r>
            <a:r>
              <a:rPr lang="zh-CN" altLang="en-US" dirty="0"/>
              <a:t>算法和广度优先搜索算法（</a:t>
            </a:r>
            <a:r>
              <a:rPr lang="en-US" altLang="zh-CN" dirty="0"/>
              <a:t>BFS</a:t>
            </a:r>
            <a:r>
              <a:rPr lang="zh-CN" altLang="en-US" dirty="0"/>
              <a:t>）的结合体，利用启发 式函数</a:t>
            </a:r>
            <a:r>
              <a:rPr lang="en-US" altLang="zh-CN" dirty="0"/>
              <a:t>f(n)=g(n)+h(n)</a:t>
            </a:r>
            <a:r>
              <a:rPr lang="zh-CN" altLang="en-US" dirty="0"/>
              <a:t>快速找到最优路径。</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2526635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952073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38900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3896370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引力势场主要与汽车和目标点之间的距离有关。距离越大，汽车所受的势能值就越大；距离越小， 汽车所受的势能值就越小。</a:t>
            </a:r>
            <a:endParaRPr lang="en-US" altLang="zh-CN" dirty="0"/>
          </a:p>
          <a:p>
            <a:pPr marL="171450" indent="-171450">
              <a:buFont typeface="Arial" panose="020B0604020202020204" pitchFamily="34" charset="0"/>
              <a:buChar char="•"/>
            </a:pPr>
            <a:r>
              <a:rPr lang="zh-CN" altLang="en-US" dirty="0"/>
              <a:t>决定障碍物斥力势场的因素是汽车与障碍物之间的距离。当汽车没有进入障碍物的影响范围时，其 受到的势能为 </a:t>
            </a:r>
            <a:r>
              <a:rPr lang="en-US" altLang="zh-CN" dirty="0"/>
              <a:t>0;</a:t>
            </a:r>
            <a:r>
              <a:rPr lang="zh-CN" altLang="en-US" dirty="0"/>
              <a:t>汽车进入障碍物影响范围后，汽车受到的势能与距离的关系呈负相关。</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1728702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348646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665436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4243276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1999829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4043120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3610014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410837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3563333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75923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2941299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53756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最常见的自主移动车的运动方式，其特点是使用一组或多组轮子进行移动，可以采用常规的轮胎或全向轮设计</a:t>
            </a:r>
            <a:endParaRPr lang="en-US" altLang="zh-CN" dirty="0"/>
          </a:p>
          <a:p>
            <a:pPr marL="171450" indent="-171450">
              <a:buFont typeface="Arial" panose="020B0604020202020204" pitchFamily="34" charset="0"/>
              <a:buChar char="•"/>
            </a:pPr>
            <a:r>
              <a:rPr lang="zh-CN" altLang="en-US" dirty="0"/>
              <a:t>单驱动只有一部分车轮具有驱动力，可以减少驱动电机的数量，减少车体重量，节约内部空间；但采用这类驱动方式的小车往往由 配重不均匀会出现非驱动轮一侧抓地力不足的问题，小车转向容易出现问题。多驱轮式</a:t>
            </a:r>
            <a:r>
              <a:rPr lang="en-US" altLang="zh-CN" dirty="0"/>
              <a:t>A</a:t>
            </a:r>
            <a:r>
              <a:rPr lang="zh-CN" altLang="en-US" dirty="0"/>
              <a:t>所有车轮都和驱动电机相连，驱动能力更强，配重更加均匀，但是灵活性有所降低。</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201341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1701507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382401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65276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五种方式各有优劣，例如：电动驱动使用电机作为动力源，通过齿轮、皮带或丝杠等机械结构传递动力，控制精度高， 力矩输出稳定，但是结构可能较为复杂，成本相对较高。电磁驱动通过电磁铁 产生的磁力来控制手爪的动作，响应速度快，结构简单，但是力量输出可能受限于磁场强度。</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46231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405419324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Users/a2/Desktop/清华大学ppt模板 2/第二次/6/200ppi/资源 3.png资源 3"/>
          <p:cNvPicPr>
            <a:picLocks noChangeAspect="1"/>
          </p:cNvPicPr>
          <p:nvPr userDrawn="1"/>
        </p:nvPicPr>
        <p:blipFill>
          <a:blip r:embed="rId7"/>
          <a:srcRect l="23" r="23"/>
          <a:stretch>
            <a:fillRect/>
          </a:stretch>
        </p:blipFill>
        <p:spPr>
          <a:xfrm>
            <a:off x="-635" y="0"/>
            <a:ext cx="12192635" cy="6858000"/>
          </a:xfrm>
          <a:prstGeom prst="rect">
            <a:avLst/>
          </a:prstGeom>
        </p:spPr>
      </p:pic>
      <p:pic>
        <p:nvPicPr>
          <p:cNvPr id="156" name="图像" descr="图像"/>
          <p:cNvPicPr>
            <a:picLocks noChangeAspect="1"/>
          </p:cNvPicPr>
          <p:nvPr userDrawn="1">
            <p:custDataLst>
              <p:tags r:id="rId1"/>
            </p:custDataLst>
          </p:nvPr>
        </p:nvPicPr>
        <p:blipFill>
          <a:blip r:embed="rId8"/>
          <a:stretch>
            <a:fillRect/>
          </a:stretch>
        </p:blipFill>
        <p:spPr>
          <a:xfrm>
            <a:off x="605590" y="344836"/>
            <a:ext cx="2045095" cy="682885"/>
          </a:xfrm>
          <a:prstGeom prst="rect">
            <a:avLst/>
          </a:prstGeom>
          <a:ln w="12700">
            <a:miter lim="400000"/>
            <a:headEnd/>
            <a:tailEnd/>
          </a:ln>
        </p:spPr>
      </p:pic>
      <p:sp>
        <p:nvSpPr>
          <p:cNvPr id="24" name="正文级别 1…"/>
          <p:cNvSpPr txBox="1">
            <a:spLocks noGrp="1"/>
          </p:cNvSpPr>
          <p:nvPr>
            <p:ph type="body" sz="quarter" idx="22" hasCustomPrompt="1"/>
            <p:custDataLst>
              <p:tags r:id="rId2"/>
            </p:custDataLst>
          </p:nvPr>
        </p:nvSpPr>
        <p:spPr>
          <a:xfrm>
            <a:off x="605790" y="2541270"/>
            <a:ext cx="7379970" cy="558165"/>
          </a:xfrm>
          <a:prstGeom prst="rect">
            <a:avLst/>
          </a:prstGeom>
        </p:spPr>
        <p:txBody>
          <a:bodyPr/>
          <a:lstStyle>
            <a:lvl1pPr marL="0" indent="0" defTabSz="825500">
              <a:lnSpc>
                <a:spcPct val="100000"/>
              </a:lnSpc>
              <a:spcBef>
                <a:spcPct val="0"/>
              </a:spcBef>
              <a:buSzTx/>
              <a:buNone/>
              <a:defRPr kumimoji="0" sz="3300" b="0" i="0" u="none" strike="noStrike" kern="0" cap="none" spc="300" normalizeH="0" baseline="0" noProof="1">
                <a:ln>
                  <a:noFill/>
                </a:ln>
                <a:solidFill>
                  <a:srgbClr val="FFFFFF"/>
                </a:solidFill>
                <a:effectLst/>
                <a:uFillTx/>
                <a:latin typeface="Microsoft YaHei" panose="020B0503020204020204" charset="-122"/>
                <a:ea typeface="Microsoft YaHei Regular" panose="020B0503020204020204" charset="-122"/>
                <a:cs typeface="Source Han Sans SC Medium" panose="020B0500000000000000" charset="-122"/>
              </a:defRPr>
            </a:lvl1pPr>
            <a:lvl2pPr marL="0" indent="228600" defTabSz="825500">
              <a:lnSpc>
                <a:spcPct val="100000"/>
              </a:lnSpc>
              <a:spcBef>
                <a:spcPct val="0"/>
              </a:spcBef>
              <a:buSzTx/>
              <a:buNone/>
              <a:defRPr sz="2750" b="1"/>
            </a:lvl2pPr>
            <a:lvl3pPr marL="0" indent="457200" defTabSz="825500">
              <a:lnSpc>
                <a:spcPct val="100000"/>
              </a:lnSpc>
              <a:spcBef>
                <a:spcPct val="0"/>
              </a:spcBef>
              <a:buSzTx/>
              <a:buNone/>
              <a:defRPr sz="2750" b="1"/>
            </a:lvl3pPr>
            <a:lvl4pPr marL="0" indent="685800" defTabSz="825500">
              <a:lnSpc>
                <a:spcPct val="100000"/>
              </a:lnSpc>
              <a:spcBef>
                <a:spcPct val="0"/>
              </a:spcBef>
              <a:buSzTx/>
              <a:buNone/>
              <a:defRPr sz="2750" b="1"/>
            </a:lvl4pPr>
            <a:lvl5pPr marL="0" indent="914400" defTabSz="825500">
              <a:lnSpc>
                <a:spcPct val="100000"/>
              </a:lnSpc>
              <a:spcBef>
                <a:spcPct val="0"/>
              </a:spcBef>
              <a:buSzTx/>
              <a:buNone/>
              <a:defRPr sz="2750" b="1"/>
            </a:lvl5pPr>
          </a:lstStyle>
          <a:p>
            <a:r>
              <a:t>演示文稿副标题</a:t>
            </a:r>
          </a:p>
          <a:p>
            <a:pPr lvl="1"/>
            <a:endParaRPr/>
          </a:p>
          <a:p>
            <a:pPr lvl="2"/>
            <a:endParaRPr/>
          </a:p>
          <a:p>
            <a:pPr lvl="3"/>
            <a:endParaRPr/>
          </a:p>
          <a:p>
            <a:pPr lvl="4"/>
            <a:endParaRPr/>
          </a:p>
        </p:txBody>
      </p:sp>
      <p:sp>
        <p:nvSpPr>
          <p:cNvPr id="23" name="作者和日期"/>
          <p:cNvSpPr txBox="1">
            <a:spLocks noGrp="1"/>
          </p:cNvSpPr>
          <p:nvPr>
            <p:ph type="body" sz="quarter" idx="23" hasCustomPrompt="1"/>
            <p:custDataLst>
              <p:tags r:id="rId3"/>
            </p:custDataLst>
          </p:nvPr>
        </p:nvSpPr>
        <p:spPr>
          <a:xfrm>
            <a:off x="605790" y="5805170"/>
            <a:ext cx="1183005" cy="318770"/>
          </a:xfrm>
          <a:prstGeom prst="rect">
            <a:avLst/>
          </a:prstGeom>
        </p:spPr>
        <p:txBody>
          <a:bodyPr lIns="45719" tIns="45719" rIns="45719" bIns="45719">
            <a:noAutofit/>
          </a:bodyPr>
          <a:lstStyle>
            <a:lvl1pPr marL="0" indent="0" defTabSz="701675">
              <a:lnSpc>
                <a:spcPct val="100000"/>
              </a:lnSpc>
              <a:spcBef>
                <a:spcPct val="0"/>
              </a:spcBef>
              <a:buSzTx/>
              <a:buNone/>
              <a:defRPr kumimoji="0" sz="1600" b="0" i="0" u="none" strike="noStrike" kern="0" cap="none" spc="0" normalizeH="0" baseline="0" noProof="1">
                <a:ln>
                  <a:noFill/>
                </a:ln>
                <a:solidFill>
                  <a:srgbClr val="FFFFFF"/>
                </a:solidFill>
                <a:effectLst/>
                <a:uFillTx/>
                <a:latin typeface="Microsoft YaHei Regular" panose="020B0503020204020204" charset="-122"/>
                <a:ea typeface="Microsoft YaHei Regular" panose="020B0503020204020204" charset="-122"/>
                <a:cs typeface="Source Han Sans SC Medium" panose="020B0500000000000000" charset="-122"/>
              </a:defRPr>
            </a:lvl1pPr>
          </a:lstStyle>
          <a:p>
            <a:r>
              <a:t>作者和日期</a:t>
            </a:r>
          </a:p>
        </p:txBody>
      </p:sp>
      <p:sp>
        <p:nvSpPr>
          <p:cNvPr id="3" name="演示文稿标题"/>
          <p:cNvSpPr txBox="1">
            <a:spLocks noGrp="1"/>
          </p:cNvSpPr>
          <p:nvPr>
            <p:ph type="title" hasCustomPrompt="1"/>
            <p:custDataLst>
              <p:tags r:id="rId4"/>
            </p:custDataLst>
          </p:nvPr>
        </p:nvSpPr>
        <p:spPr>
          <a:xfrm>
            <a:off x="604520" y="1483995"/>
            <a:ext cx="9570720" cy="1003935"/>
          </a:xfrm>
          <a:prstGeom prst="rect">
            <a:avLst/>
          </a:prstGeom>
        </p:spPr>
        <p:txBody>
          <a:bodyPr anchor="b"/>
          <a:lstStyle>
            <a:lvl1pPr marL="0" marR="0" lvl="0" algn="l" defTabSz="2438400" rtl="0" eaLnBrk="1" fontAlgn="auto" latinLnBrk="0" hangingPunct="0">
              <a:lnSpc>
                <a:spcPct val="100000"/>
              </a:lnSpc>
              <a:spcBef>
                <a:spcPts val="0"/>
              </a:spcBef>
              <a:spcAft>
                <a:spcPts val="0"/>
              </a:spcAft>
              <a:buClrTx/>
              <a:buSzTx/>
              <a:buFontTx/>
              <a:buNone/>
              <a:defRPr kumimoji="0" sz="5200" b="1" i="0" u="none" strike="noStrike" kern="0" cap="none" spc="300" normalizeH="0" baseline="0" noProof="1">
                <a:ln>
                  <a:noFill/>
                </a:ln>
                <a:solidFill>
                  <a:srgbClr val="FFFFFF"/>
                </a:solidFill>
                <a:effectLst/>
                <a:uFillTx/>
                <a:latin typeface="Microsoft YaHei Bold" panose="020B0503020204020204" charset="-122"/>
                <a:ea typeface="Microsoft YaHei Bold" panose="020B0503020204020204" charset="-122"/>
                <a:cs typeface="Source Han Sans SC" panose="020B0500000000000000" charset="-122"/>
              </a:defRPr>
            </a:lvl1pPr>
          </a:lstStyle>
          <a:p>
            <a:r>
              <a:t>演示文稿标题</a:t>
            </a:r>
          </a:p>
        </p:txBody>
      </p:sp>
      <p:sp>
        <p:nvSpPr>
          <p:cNvPr id="5" name="正文级别 1…"/>
          <p:cNvSpPr txBox="1">
            <a:spLocks noGrp="1"/>
          </p:cNvSpPr>
          <p:nvPr>
            <p:ph type="body" sz="quarter" idx="24" hasCustomPrompt="1"/>
            <p:custDataLst>
              <p:tags r:id="rId5"/>
            </p:custDataLst>
          </p:nvPr>
        </p:nvSpPr>
        <p:spPr>
          <a:xfrm>
            <a:off x="605790" y="3171190"/>
            <a:ext cx="7379970" cy="445135"/>
          </a:xfrm>
          <a:prstGeom prst="rect">
            <a:avLst/>
          </a:prstGeom>
        </p:spPr>
        <p:txBody>
          <a:bodyPr/>
          <a:lstStyle>
            <a:lvl1pPr marL="0" indent="0" algn="l" defTabSz="825500">
              <a:lnSpc>
                <a:spcPct val="100000"/>
              </a:lnSpc>
              <a:spcBef>
                <a:spcPct val="0"/>
              </a:spcBef>
              <a:buSzTx/>
              <a:buNone/>
              <a:defRPr kumimoji="0" sz="1800" b="0" i="0" u="none" strike="noStrike" kern="0" cap="none" spc="300" normalizeH="0" baseline="0" noProof="1">
                <a:ln>
                  <a:noFill/>
                </a:ln>
                <a:solidFill>
                  <a:srgbClr val="FFFFFF"/>
                </a:solidFill>
                <a:effectLst/>
                <a:uFillTx/>
                <a:latin typeface="Microsoft YaHei" panose="020B0503020204020204" charset="-122"/>
                <a:ea typeface="Microsoft YaHei Regular" panose="020B0503020204020204" charset="-122"/>
                <a:cs typeface="Source Han Sans SC Medium" panose="020B0500000000000000" charset="-122"/>
              </a:defRPr>
            </a:lvl1pPr>
            <a:lvl2pPr marL="0" indent="228600" algn="ctr" defTabSz="825500">
              <a:lnSpc>
                <a:spcPct val="100000"/>
              </a:lnSpc>
              <a:spcBef>
                <a:spcPct val="0"/>
              </a:spcBef>
              <a:buSzTx/>
              <a:buNone/>
              <a:defRPr sz="2750" b="1"/>
            </a:lvl2pPr>
            <a:lvl3pPr marL="0" indent="457200" algn="ctr" defTabSz="825500">
              <a:lnSpc>
                <a:spcPct val="100000"/>
              </a:lnSpc>
              <a:spcBef>
                <a:spcPct val="0"/>
              </a:spcBef>
              <a:buSzTx/>
              <a:buNone/>
              <a:defRPr sz="2750" b="1"/>
            </a:lvl3pPr>
            <a:lvl4pPr marL="0" indent="685800" algn="ctr" defTabSz="825500">
              <a:lnSpc>
                <a:spcPct val="100000"/>
              </a:lnSpc>
              <a:spcBef>
                <a:spcPct val="0"/>
              </a:spcBef>
              <a:buSzTx/>
              <a:buNone/>
              <a:defRPr sz="2750" b="1"/>
            </a:lvl4pPr>
            <a:lvl5pPr marL="0" indent="914400" defTabSz="825500">
              <a:lnSpc>
                <a:spcPct val="100000"/>
              </a:lnSpc>
              <a:spcBef>
                <a:spcPct val="0"/>
              </a:spcBef>
              <a:buSzTx/>
              <a:buNone/>
              <a:defRPr sz="2750" b="1"/>
            </a:lvl5pPr>
          </a:lstStyle>
          <a:p>
            <a:r>
              <a:t>演示文稿</a:t>
            </a:r>
            <a:r>
              <a:rPr lang="zh-CN"/>
              <a:t>英文</a:t>
            </a:r>
            <a:r>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资源 10@4x-100"/>
          <p:cNvPicPr>
            <a:picLocks noChangeAspect="1"/>
          </p:cNvPicPr>
          <p:nvPr userDrawn="1"/>
        </p:nvPicPr>
        <p:blipFill>
          <a:blip r:embed="rId2"/>
          <a:stretch>
            <a:fillRect/>
          </a:stretch>
        </p:blipFill>
        <p:spPr>
          <a:xfrm>
            <a:off x="0" y="0"/>
            <a:ext cx="12192635"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descr="/Users/a2/Desktop/清华大学ppt模板 2/第二次/6/200ppi/资源 4.png资源 4"/>
          <p:cNvPicPr>
            <a:picLocks noChangeAspect="1"/>
          </p:cNvPicPr>
          <p:nvPr userDrawn="1"/>
        </p:nvPicPr>
        <p:blipFill>
          <a:blip r:embed="rId5"/>
          <a:srcRect l="5" r="5"/>
          <a:stretch>
            <a:fillRect/>
          </a:stretch>
        </p:blipFill>
        <p:spPr>
          <a:xfrm>
            <a:off x="0" y="0"/>
            <a:ext cx="12192000" cy="6858000"/>
          </a:xfrm>
          <a:prstGeom prst="rect">
            <a:avLst/>
          </a:prstGeom>
        </p:spPr>
      </p:pic>
      <p:sp>
        <p:nvSpPr>
          <p:cNvPr id="3" name="标题 2"/>
          <p:cNvSpPr>
            <a:spLocks noGrp="1"/>
          </p:cNvSpPr>
          <p:nvPr>
            <p:ph type="title" hasCustomPrompt="1"/>
            <p:custDataLst>
              <p:tags r:id="rId1"/>
            </p:custDataLst>
          </p:nvPr>
        </p:nvSpPr>
        <p:spPr>
          <a:xfrm>
            <a:off x="8151495" y="4477385"/>
            <a:ext cx="3683635" cy="796290"/>
          </a:xfrm>
        </p:spPr>
        <p:txBody>
          <a:bodyPr lIns="101600" tIns="38100" rIns="63500" bIns="38100" anchor="b" anchorCtr="0">
            <a:normAutofit/>
          </a:bodyPr>
          <a:lstStyle>
            <a:lvl1pPr marL="0" marR="0" lvl="0" algn="l" defTabSz="2438400" rtl="0" eaLnBrk="1" fontAlgn="auto" latinLnBrk="0" hangingPunct="0">
              <a:lnSpc>
                <a:spcPct val="100000"/>
              </a:lnSpc>
              <a:spcBef>
                <a:spcPts val="0"/>
              </a:spcBef>
              <a:spcAft>
                <a:spcPts val="0"/>
              </a:spcAft>
              <a:buClrTx/>
              <a:buSzTx/>
              <a:buFontTx/>
              <a:buNone/>
              <a:defRPr kumimoji="0" sz="4400" b="1" i="0" u="none" strike="noStrike" kern="0" cap="none" spc="0" normalizeH="0" baseline="0" noProof="1">
                <a:ln>
                  <a:noFill/>
                </a:ln>
                <a:solidFill>
                  <a:schemeClr val="bg1"/>
                </a:solidFill>
                <a:effectLst/>
                <a:uFillTx/>
                <a:latin typeface="Microsoft YaHei Regular" panose="020B0503020204020204" charset="-122"/>
                <a:ea typeface="Microsoft YaHei Regular" panose="020B0503020204020204" charset="-122"/>
                <a:cs typeface="Source Han Sans SC" panose="020B0500000000000000" charset="-122"/>
              </a:defRPr>
            </a:lvl1pPr>
          </a:lstStyle>
          <a:p>
            <a:r>
              <a:rPr lang="zh-CN" altLang="en-US" dirty="0"/>
              <a:t>编辑标题</a:t>
            </a:r>
          </a:p>
        </p:txBody>
      </p:sp>
      <p:sp>
        <p:nvSpPr>
          <p:cNvPr id="4" name="文本占位符 3"/>
          <p:cNvSpPr>
            <a:spLocks noGrp="1"/>
          </p:cNvSpPr>
          <p:nvPr>
            <p:ph type="body" idx="1"/>
            <p:custDataLst>
              <p:tags r:id="rId2"/>
            </p:custDataLst>
          </p:nvPr>
        </p:nvSpPr>
        <p:spPr>
          <a:xfrm>
            <a:off x="8152130" y="5485765"/>
            <a:ext cx="3478530" cy="1033780"/>
          </a:xfrm>
        </p:spPr>
        <p:txBody>
          <a:bodyPr lIns="101600" tIns="38100" rIns="76200" bIns="38100" anchor="t">
            <a:normAutofit/>
          </a:bodyPr>
          <a:lstStyle>
            <a:lvl1pPr marL="0" indent="0" algn="l" eaLnBrk="1" fontAlgn="auto" latinLnBrk="0" hangingPunct="1">
              <a:buNone/>
              <a:defRPr kumimoji="0" lang="zh-CN" altLang="en-US" sz="1600" b="0" i="0" u="none" strike="noStrike" kern="1200" cap="none" spc="150" normalizeH="0" baseline="0" noProof="1">
                <a:solidFill>
                  <a:schemeClr val="bg1"/>
                </a:solidFill>
                <a:uFillTx/>
                <a:latin typeface="Microsoft YaHei Regular" panose="020B0503020204020204" charset="-122"/>
                <a:ea typeface="Microsoft YaHei Regular"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2" name="文本占位符 1"/>
          <p:cNvSpPr>
            <a:spLocks noGrp="1"/>
          </p:cNvSpPr>
          <p:nvPr>
            <p:ph type="body" idx="13" hasCustomPrompt="1"/>
            <p:custDataLst>
              <p:tags r:id="rId3"/>
            </p:custDataLst>
          </p:nvPr>
        </p:nvSpPr>
        <p:spPr>
          <a:xfrm>
            <a:off x="5198745" y="4261485"/>
            <a:ext cx="2952750" cy="2341880"/>
          </a:xfrm>
        </p:spPr>
        <p:txBody>
          <a:bodyPr lIns="101600" tIns="38100" rIns="76200" bIns="38100" anchor="t">
            <a:noAutofit/>
          </a:bodyPr>
          <a:lstStyle>
            <a:lvl1pPr marL="0" indent="0" algn="l" eaLnBrk="1" fontAlgn="auto" latinLnBrk="0" hangingPunct="1">
              <a:buNone/>
              <a:defRPr kumimoji="0" lang="zh-CN" altLang="en-US" sz="17200" b="1" i="0" u="none" strike="noStrike" kern="1200" cap="none" spc="150" normalizeH="0" baseline="0" noProof="1">
                <a:solidFill>
                  <a:schemeClr val="bg1"/>
                </a:solidFill>
                <a:uFillTx/>
                <a:latin typeface="Microsoft YaHei Bold" panose="020B0503020204020204" charset="-122"/>
                <a:ea typeface="Microsoft YaHei Bold"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01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Users/chenyue/Desktop/清华大学ppt模板 2/第二次/6/200ppi/资源 1.png资源 1"/>
          <p:cNvPicPr>
            <a:picLocks noChangeAspect="1"/>
          </p:cNvPicPr>
          <p:nvPr userDrawn="1"/>
        </p:nvPicPr>
        <p:blipFill>
          <a:blip r:embed="rId8"/>
          <a:srcRect l="51" r="51"/>
          <a:stretch>
            <a:fillRect/>
          </a:stretch>
        </p:blipFill>
        <p:spPr>
          <a:xfrm>
            <a:off x="0" y="0"/>
            <a:ext cx="12191365" cy="6896100"/>
          </a:xfrm>
          <a:prstGeom prst="rect">
            <a:avLst/>
          </a:prstGeom>
        </p:spPr>
      </p:pic>
      <p:sp>
        <p:nvSpPr>
          <p:cNvPr id="2" name="标题 1"/>
          <p:cNvSpPr>
            <a:spLocks noGrp="1"/>
          </p:cNvSpPr>
          <p:nvPr>
            <p:ph type="title" hasCustomPrompt="1"/>
            <p:custDataLst>
              <p:tags r:id="rId1"/>
            </p:custDataLst>
          </p:nvPr>
        </p:nvSpPr>
        <p:spPr>
          <a:xfrm>
            <a:off x="854710" y="43815"/>
            <a:ext cx="9626600" cy="544830"/>
          </a:xfrm>
        </p:spPr>
        <p:txBody>
          <a:bodyPr anchor="ctr"/>
          <a:lstStyle>
            <a:lvl1pPr>
              <a:defRPr kumimoji="0" lang="zh-CN" sz="2000" b="0" i="0" u="none" strike="noStrike" kern="0" cap="none" spc="0" normalizeH="0" baseline="0" noProof="1">
                <a:ln>
                  <a:noFill/>
                </a:ln>
                <a:solidFill>
                  <a:schemeClr val="bg1"/>
                </a:solidFill>
                <a:effectLst/>
                <a:uFillTx/>
                <a:latin typeface="Microsoft YaHei" panose="020B0503020204020204" charset="-122"/>
                <a:ea typeface="Microsoft YaHei" panose="020B0503020204020204" charset="-122"/>
                <a:cs typeface="Source Han Sans SC" panose="020B0500000000000000" charset="-122"/>
              </a:defRPr>
            </a:lvl1pPr>
          </a:lstStyle>
          <a:p>
            <a:r>
              <a:rPr lang="zh-CN" altLang="en-US" dirty="0"/>
              <a:t>单击此处编辑章节标题</a:t>
            </a:r>
          </a:p>
        </p:txBody>
      </p:sp>
      <p:sp>
        <p:nvSpPr>
          <p:cNvPr id="17" name="文本占位符 16"/>
          <p:cNvSpPr>
            <a:spLocks noGrp="1"/>
          </p:cNvSpPr>
          <p:nvPr>
            <p:ph type="body" sz="half" idx="25" hasCustomPrompt="1"/>
            <p:custDataLst>
              <p:tags r:id="rId2"/>
            </p:custDataLst>
          </p:nvPr>
        </p:nvSpPr>
        <p:spPr>
          <a:xfrm>
            <a:off x="73025" y="-208280"/>
            <a:ext cx="855345" cy="845820"/>
          </a:xfrm>
        </p:spPr>
        <p:txBody>
          <a:bodyPr vert="horz" lIns="101600" tIns="0" rIns="82550" bIns="0" rtlCol="0" anchor="ctr" anchorCtr="0">
            <a:noAutofit/>
          </a:bodyPr>
          <a:lstStyle>
            <a:lvl1pPr marL="0" marR="0" lvl="0" indent="0" algn="l" defTabSz="914400" rtl="0" eaLnBrk="1" fontAlgn="auto" latinLnBrk="0" hangingPunct="1">
              <a:lnSpc>
                <a:spcPct val="130000"/>
              </a:lnSpc>
              <a:spcBef>
                <a:spcPts val="0"/>
              </a:spcBef>
              <a:spcAft>
                <a:spcPts val="1000"/>
              </a:spcAft>
              <a:buFont typeface="Arial" panose="020B07060202020A0204" pitchFamily="34" charset="0"/>
              <a:buNone/>
              <a:defRPr kumimoji="0" lang="zh-CN" altLang="en-US" sz="3600" b="0" i="0" u="none" strike="noStrike" kern="0" cap="none" spc="0" normalizeH="0" baseline="0" noProof="1" dirty="0">
                <a:ln>
                  <a:noFill/>
                </a:ln>
                <a:solidFill>
                  <a:schemeClr val="bg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lang="en-US" altLang="zh-CN">
                <a:sym typeface="+mn-ea"/>
              </a:rPr>
              <a:t>01</a:t>
            </a:r>
          </a:p>
        </p:txBody>
      </p:sp>
      <p:pic>
        <p:nvPicPr>
          <p:cNvPr id="6" name="图片 5" descr="WechatIMG82"/>
          <p:cNvPicPr>
            <a:picLocks noChangeAspect="1"/>
          </p:cNvPicPr>
          <p:nvPr userDrawn="1">
            <p:custDataLst>
              <p:tags r:id="rId3"/>
            </p:custDataLst>
          </p:nvPr>
        </p:nvPicPr>
        <p:blipFill>
          <a:blip r:embed="rId9"/>
          <a:stretch>
            <a:fillRect/>
          </a:stretch>
        </p:blipFill>
        <p:spPr>
          <a:xfrm>
            <a:off x="10708640" y="50800"/>
            <a:ext cx="1394460" cy="507365"/>
          </a:xfrm>
          <a:prstGeom prst="rect">
            <a:avLst/>
          </a:prstGeom>
        </p:spPr>
      </p:pic>
      <p:sp>
        <p:nvSpPr>
          <p:cNvPr id="12" name="文本占位符 11"/>
          <p:cNvSpPr>
            <a:spLocks noGrp="1"/>
          </p:cNvSpPr>
          <p:nvPr>
            <p:ph type="body" sz="half" idx="2"/>
            <p:custDataLst>
              <p:tags r:id="rId4"/>
            </p:custDataLst>
          </p:nvPr>
        </p:nvSpPr>
        <p:spPr>
          <a:xfrm>
            <a:off x="1023620" y="1844675"/>
            <a:ext cx="9171305" cy="415099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a:sym typeface="+mn-ea"/>
              </a:rPr>
              <a:t>单击此处编辑母版文本样式</a:t>
            </a:r>
          </a:p>
        </p:txBody>
      </p:sp>
      <p:sp>
        <p:nvSpPr>
          <p:cNvPr id="23" name="作者和日期"/>
          <p:cNvSpPr txBox="1">
            <a:spLocks noGrp="1"/>
          </p:cNvSpPr>
          <p:nvPr>
            <p:ph type="body" sz="quarter" idx="23" hasCustomPrompt="1"/>
            <p:custDataLst>
              <p:tags r:id="rId5"/>
            </p:custDataLst>
          </p:nvPr>
        </p:nvSpPr>
        <p:spPr>
          <a:xfrm>
            <a:off x="154940" y="6588760"/>
            <a:ext cx="3949065" cy="220980"/>
          </a:xfrm>
          <a:prstGeom prst="rect">
            <a:avLst/>
          </a:prstGeom>
        </p:spPr>
        <p:txBody>
          <a:bodyPr lIns="45719" tIns="45719" rIns="45719" bIns="45719">
            <a:noAutofit/>
          </a:bodyPr>
          <a:lstStyle>
            <a:lvl1pPr marL="0" indent="0" algn="l" defTabSz="701675">
              <a:lnSpc>
                <a:spcPct val="100000"/>
              </a:lnSpc>
              <a:spcBef>
                <a:spcPct val="0"/>
              </a:spcBef>
              <a:buSzTx/>
              <a:buNone/>
              <a:defRPr kumimoji="0" sz="1200" b="1" i="0" u="none" strike="noStrike" kern="0" cap="none" spc="0" normalizeH="0" baseline="0" noProof="1">
                <a:ln>
                  <a:noFill/>
                </a:ln>
                <a:solidFill>
                  <a:schemeClr val="bg1"/>
                </a:solidFill>
                <a:effectLst/>
                <a:uFillTx/>
                <a:latin typeface="Source Han Sans SC" panose="020B0500000000000000" charset="-122"/>
                <a:ea typeface="Source Han Sans SC" panose="020B0500000000000000" charset="-122"/>
                <a:cs typeface="Source Han Sans SC" panose="020B0500000000000000" charset="-122"/>
              </a:defRPr>
            </a:lvl1pPr>
          </a:lstStyle>
          <a:p>
            <a:r>
              <a:t>作者和日期</a:t>
            </a:r>
          </a:p>
        </p:txBody>
      </p:sp>
      <p:sp>
        <p:nvSpPr>
          <p:cNvPr id="15" name="文本占位符 14"/>
          <p:cNvSpPr>
            <a:spLocks noGrp="1"/>
          </p:cNvSpPr>
          <p:nvPr>
            <p:ph type="body" sz="half" idx="24" hasCustomPrompt="1"/>
            <p:custDataLst>
              <p:tags r:id="rId6"/>
            </p:custDataLst>
          </p:nvPr>
        </p:nvSpPr>
        <p:spPr>
          <a:xfrm>
            <a:off x="880110" y="980440"/>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stStyle>
          <a:p>
            <a:pPr lvl="0"/>
            <a:r>
              <a:rPr lang="en-US" altLang="zh-CN">
                <a:sym typeface="+mn-ea"/>
              </a:rPr>
              <a:t> </a:t>
            </a:r>
            <a:r>
              <a:rPr>
                <a:sym typeface="+mn-ea"/>
              </a:rPr>
              <a:t>单击此处编辑内文标题</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Users/chenyue/Desktop/清华大学ppt模板 2/第二次/6/200ppi/资源 2.png资源 2"/>
          <p:cNvPicPr>
            <a:picLocks noChangeAspect="1"/>
          </p:cNvPicPr>
          <p:nvPr userDrawn="1"/>
        </p:nvPicPr>
        <p:blipFill>
          <a:blip r:embed="rId8"/>
          <a:srcRect t="3" b="3"/>
          <a:stretch>
            <a:fillRect/>
          </a:stretch>
        </p:blipFill>
        <p:spPr>
          <a:xfrm>
            <a:off x="0" y="0"/>
            <a:ext cx="12192635" cy="6910070"/>
          </a:xfrm>
          <a:prstGeom prst="rect">
            <a:avLst/>
          </a:prstGeom>
        </p:spPr>
      </p:pic>
      <p:sp>
        <p:nvSpPr>
          <p:cNvPr id="2" name="标题 1"/>
          <p:cNvSpPr>
            <a:spLocks noGrp="1"/>
          </p:cNvSpPr>
          <p:nvPr>
            <p:ph type="title" hasCustomPrompt="1"/>
            <p:custDataLst>
              <p:tags r:id="rId1"/>
            </p:custDataLst>
          </p:nvPr>
        </p:nvSpPr>
        <p:spPr>
          <a:xfrm>
            <a:off x="854710" y="43815"/>
            <a:ext cx="9626600" cy="544830"/>
          </a:xfrm>
        </p:spPr>
        <p:txBody>
          <a:bodyPr anchor="ctr"/>
          <a:lstStyle>
            <a:lvl1pPr>
              <a:defRPr kumimoji="0" lang="zh-CN" sz="2000" b="0" i="0" u="none" strike="noStrike" kern="0" cap="none" spc="0" normalizeH="0" baseline="0" noProof="1">
                <a:ln>
                  <a:noFill/>
                </a:ln>
                <a:solidFill>
                  <a:schemeClr val="bg1"/>
                </a:solidFill>
                <a:effectLst/>
                <a:uFillTx/>
                <a:latin typeface="Microsoft YaHei" panose="020B0503020204020204" charset="-122"/>
                <a:ea typeface="Microsoft YaHei" panose="020B0503020204020204" charset="-122"/>
                <a:cs typeface="Source Han Sans SC" panose="020B0500000000000000" charset="-122"/>
              </a:defRPr>
            </a:lvl1pPr>
          </a:lstStyle>
          <a:p>
            <a:r>
              <a:rPr lang="zh-CN" altLang="en-US" dirty="0"/>
              <a:t>单击此处编辑章节标题</a:t>
            </a:r>
          </a:p>
        </p:txBody>
      </p:sp>
      <p:sp>
        <p:nvSpPr>
          <p:cNvPr id="17" name="文本占位符 16"/>
          <p:cNvSpPr>
            <a:spLocks noGrp="1"/>
          </p:cNvSpPr>
          <p:nvPr>
            <p:ph type="body" sz="half" idx="25" hasCustomPrompt="1"/>
            <p:custDataLst>
              <p:tags r:id="rId2"/>
            </p:custDataLst>
          </p:nvPr>
        </p:nvSpPr>
        <p:spPr>
          <a:xfrm>
            <a:off x="73025" y="-208280"/>
            <a:ext cx="855345" cy="845820"/>
          </a:xfrm>
        </p:spPr>
        <p:txBody>
          <a:bodyPr vert="horz" lIns="101600" tIns="0" rIns="82550" bIns="0" rtlCol="0" anchor="ctr" anchorCtr="0">
            <a:noAutofit/>
          </a:bodyPr>
          <a:lstStyle>
            <a:lvl1pPr marL="0" marR="0" lvl="0" indent="0" algn="l" defTabSz="914400" rtl="0" eaLnBrk="1" fontAlgn="auto" latinLnBrk="0" hangingPunct="1">
              <a:lnSpc>
                <a:spcPct val="130000"/>
              </a:lnSpc>
              <a:spcBef>
                <a:spcPts val="0"/>
              </a:spcBef>
              <a:spcAft>
                <a:spcPts val="1000"/>
              </a:spcAft>
              <a:buFont typeface="Arial" panose="020B07060202020A0204" pitchFamily="34" charset="0"/>
              <a:buNone/>
              <a:defRPr kumimoji="0" lang="zh-CN" altLang="en-US" sz="3600" b="0" i="0" u="none" strike="noStrike" kern="0" cap="none" spc="0" normalizeH="0" baseline="0" noProof="1" dirty="0">
                <a:ln>
                  <a:noFill/>
                </a:ln>
                <a:solidFill>
                  <a:schemeClr val="bg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lang="en-US" altLang="zh-CN">
                <a:sym typeface="+mn-ea"/>
              </a:rPr>
              <a:t>01</a:t>
            </a:r>
          </a:p>
        </p:txBody>
      </p:sp>
      <p:sp>
        <p:nvSpPr>
          <p:cNvPr id="12" name="文本占位符 11"/>
          <p:cNvSpPr>
            <a:spLocks noGrp="1"/>
          </p:cNvSpPr>
          <p:nvPr>
            <p:ph type="body" sz="half" idx="2"/>
            <p:custDataLst>
              <p:tags r:id="rId3"/>
            </p:custDataLst>
          </p:nvPr>
        </p:nvSpPr>
        <p:spPr>
          <a:xfrm>
            <a:off x="1023620" y="1844675"/>
            <a:ext cx="9171305" cy="415099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bg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a:sym typeface="+mn-ea"/>
              </a:rPr>
              <a:t>单击此处编辑母版文本样式</a:t>
            </a:r>
          </a:p>
        </p:txBody>
      </p:sp>
      <p:sp>
        <p:nvSpPr>
          <p:cNvPr id="23" name="作者和日期"/>
          <p:cNvSpPr txBox="1">
            <a:spLocks noGrp="1"/>
          </p:cNvSpPr>
          <p:nvPr>
            <p:ph type="body" sz="quarter" idx="23" hasCustomPrompt="1"/>
            <p:custDataLst>
              <p:tags r:id="rId4"/>
            </p:custDataLst>
          </p:nvPr>
        </p:nvSpPr>
        <p:spPr>
          <a:xfrm>
            <a:off x="154940" y="6588760"/>
            <a:ext cx="3949065" cy="220980"/>
          </a:xfrm>
          <a:prstGeom prst="rect">
            <a:avLst/>
          </a:prstGeom>
        </p:spPr>
        <p:txBody>
          <a:bodyPr lIns="45719" tIns="45719" rIns="45719" bIns="45719">
            <a:noAutofit/>
          </a:bodyPr>
          <a:lstStyle>
            <a:lvl1pPr marL="0" indent="0" algn="l" defTabSz="701675">
              <a:lnSpc>
                <a:spcPct val="100000"/>
              </a:lnSpc>
              <a:spcBef>
                <a:spcPct val="0"/>
              </a:spcBef>
              <a:buSzTx/>
              <a:buNone/>
              <a:defRPr kumimoji="0" sz="1200" b="1" i="0" u="none" strike="noStrike" kern="0" cap="none" spc="0" normalizeH="0" baseline="0" noProof="1">
                <a:ln>
                  <a:noFill/>
                </a:ln>
                <a:solidFill>
                  <a:schemeClr val="bg1"/>
                </a:solidFill>
                <a:effectLst/>
                <a:uFillTx/>
                <a:latin typeface="Source Han Sans SC" panose="020B0500000000000000" charset="-122"/>
                <a:ea typeface="Source Han Sans SC" panose="020B0500000000000000" charset="-122"/>
                <a:cs typeface="Source Han Sans SC" panose="020B0500000000000000" charset="-122"/>
              </a:defRPr>
            </a:lvl1pPr>
          </a:lstStyle>
          <a:p>
            <a:r>
              <a:t>作者和日期</a:t>
            </a:r>
          </a:p>
        </p:txBody>
      </p:sp>
      <p:sp>
        <p:nvSpPr>
          <p:cNvPr id="15" name="文本占位符 14"/>
          <p:cNvSpPr>
            <a:spLocks noGrp="1"/>
          </p:cNvSpPr>
          <p:nvPr>
            <p:ph type="body" sz="half" idx="24" hasCustomPrompt="1"/>
            <p:custDataLst>
              <p:tags r:id="rId5"/>
            </p:custDataLst>
          </p:nvPr>
        </p:nvSpPr>
        <p:spPr>
          <a:xfrm>
            <a:off x="880110" y="980440"/>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FFFFFF"/>
              </a:buClr>
              <a:buSzPct val="90000"/>
              <a:buFont typeface="Wingdings" panose="05000000000000000000" charset="0"/>
              <a:buChar char=""/>
              <a:defRPr kumimoji="0" lang="zh-CN" altLang="en-US" sz="2800" b="1" i="0" u="none" strike="noStrike" kern="0" cap="none" spc="0" normalizeH="0" baseline="0" noProof="1" dirty="0">
                <a:ln>
                  <a:noFill/>
                </a:ln>
                <a:solidFill>
                  <a:schemeClr val="bg1"/>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stStyle>
          <a:p>
            <a:pPr lvl="0"/>
            <a:r>
              <a:rPr lang="en-US" altLang="zh-CN">
                <a:sym typeface="+mn-ea"/>
              </a:rPr>
              <a:t> </a:t>
            </a:r>
            <a:r>
              <a:rPr>
                <a:sym typeface="+mn-ea"/>
              </a:rPr>
              <a:t>单击此处编辑内文标题</a:t>
            </a:r>
          </a:p>
        </p:txBody>
      </p:sp>
      <p:pic>
        <p:nvPicPr>
          <p:cNvPr id="156" name="图像" descr="图像"/>
          <p:cNvPicPr>
            <a:picLocks noChangeAspect="1"/>
          </p:cNvPicPr>
          <p:nvPr userDrawn="1">
            <p:custDataLst>
              <p:tags r:id="rId6"/>
            </p:custDataLst>
          </p:nvPr>
        </p:nvPicPr>
        <p:blipFill>
          <a:blip r:embed="rId9"/>
          <a:stretch>
            <a:fillRect/>
          </a:stretch>
        </p:blipFill>
        <p:spPr>
          <a:xfrm>
            <a:off x="10780395" y="104775"/>
            <a:ext cx="1238885" cy="414020"/>
          </a:xfrm>
          <a:prstGeom prst="rect">
            <a:avLst/>
          </a:prstGeom>
          <a:ln w="12700">
            <a:miter lim="4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7" name="图片 6" descr="资源 10@4x-100"/>
          <p:cNvPicPr>
            <a:picLocks noChangeAspect="1"/>
          </p:cNvPicPr>
          <p:nvPr userDrawn="1"/>
        </p:nvPicPr>
        <p:blipFill>
          <a:blip r:embed="rId5"/>
          <a:stretch>
            <a:fillRect/>
          </a:stretch>
        </p:blipFill>
        <p:spPr>
          <a:xfrm>
            <a:off x="0" y="0"/>
            <a:ext cx="12192000" cy="6858000"/>
          </a:xfrm>
          <a:prstGeom prst="rect">
            <a:avLst/>
          </a:prstGeom>
        </p:spPr>
      </p:pic>
      <p:sp>
        <p:nvSpPr>
          <p:cNvPr id="2" name="演示文稿标题"/>
          <p:cNvSpPr txBox="1">
            <a:spLocks noGrp="1"/>
          </p:cNvSpPr>
          <p:nvPr>
            <p:ph type="title" hasCustomPrompt="1"/>
            <p:custDataLst>
              <p:tags r:id="rId1"/>
            </p:custDataLst>
          </p:nvPr>
        </p:nvSpPr>
        <p:spPr>
          <a:xfrm>
            <a:off x="688975" y="805180"/>
            <a:ext cx="9570720" cy="1576705"/>
          </a:xfrm>
          <a:prstGeom prst="rect">
            <a:avLst/>
          </a:prstGeom>
        </p:spPr>
        <p:txBody>
          <a:bodyPr anchor="b">
            <a:noAutofit/>
          </a:bodyPr>
          <a:lstStyle>
            <a:lvl1pPr marL="0" marR="0" lvl="0" algn="l" defTabSz="2438400" rtl="0" eaLnBrk="1" fontAlgn="auto" latinLnBrk="0" hangingPunct="0">
              <a:lnSpc>
                <a:spcPct val="100000"/>
              </a:lnSpc>
              <a:spcBef>
                <a:spcPts val="0"/>
              </a:spcBef>
              <a:spcAft>
                <a:spcPts val="0"/>
              </a:spcAft>
              <a:buClrTx/>
              <a:buSzTx/>
              <a:buFontTx/>
              <a:buNone/>
              <a:defRPr kumimoji="0" sz="9600" b="1" i="0" u="none" strike="noStrike" kern="0" cap="none" spc="300" normalizeH="0" baseline="0" noProof="1">
                <a:ln>
                  <a:noFill/>
                </a:ln>
                <a:solidFill>
                  <a:srgbClr val="FFFFFF"/>
                </a:solidFill>
                <a:effectLst/>
                <a:uFillTx/>
                <a:latin typeface="Microsoft YaHei Bold" panose="020B0503020204020204" charset="-122"/>
                <a:ea typeface="Microsoft YaHei Bold" panose="020B0503020204020204" charset="-122"/>
                <a:cs typeface="Source Han Sans SC" panose="020B0500000000000000" charset="-122"/>
              </a:defRPr>
            </a:lvl1pPr>
          </a:lstStyle>
          <a:p>
            <a:r>
              <a:rPr lang="en-US"/>
              <a:t>THANKS</a:t>
            </a:r>
          </a:p>
        </p:txBody>
      </p:sp>
      <p:sp>
        <p:nvSpPr>
          <p:cNvPr id="24" name="正文级别 1…"/>
          <p:cNvSpPr txBox="1">
            <a:spLocks noGrp="1"/>
          </p:cNvSpPr>
          <p:nvPr>
            <p:ph type="body" sz="quarter" idx="22" hasCustomPrompt="1"/>
            <p:custDataLst>
              <p:tags r:id="rId2"/>
            </p:custDataLst>
          </p:nvPr>
        </p:nvSpPr>
        <p:spPr>
          <a:xfrm>
            <a:off x="688658" y="2456180"/>
            <a:ext cx="7379970" cy="558165"/>
          </a:xfrm>
          <a:prstGeom prst="rect">
            <a:avLst/>
          </a:prstGeom>
        </p:spPr>
        <p:txBody>
          <a:bodyPr/>
          <a:lstStyle>
            <a:lvl1pPr marL="0" indent="0" algn="l" defTabSz="825500">
              <a:lnSpc>
                <a:spcPct val="100000"/>
              </a:lnSpc>
              <a:spcBef>
                <a:spcPct val="0"/>
              </a:spcBef>
              <a:buSzTx/>
              <a:buNone/>
              <a:defRPr kumimoji="0" sz="3300" b="0" i="0" u="none" strike="noStrike" kern="0" cap="none" spc="300" normalizeH="0" baseline="0" noProof="1">
                <a:ln>
                  <a:noFill/>
                </a:ln>
                <a:solidFill>
                  <a:srgbClr val="FFFFFF"/>
                </a:solidFill>
                <a:effectLst/>
                <a:uFillTx/>
                <a:latin typeface="Microsoft YaHei" panose="020B0503020204020204" charset="-122"/>
                <a:ea typeface="Microsoft YaHei Regular" panose="020B0503020204020204" charset="-122"/>
                <a:cs typeface="Source Han Sans SC Medium" panose="020B0500000000000000" charset="-122"/>
              </a:defRPr>
            </a:lvl1pPr>
            <a:lvl2pPr marL="0" indent="228600" algn="ctr" defTabSz="825500">
              <a:lnSpc>
                <a:spcPct val="100000"/>
              </a:lnSpc>
              <a:spcBef>
                <a:spcPct val="0"/>
              </a:spcBef>
              <a:buSzTx/>
              <a:buNone/>
              <a:defRPr sz="2750" b="1"/>
            </a:lvl2pPr>
            <a:lvl3pPr marL="0" indent="457200" algn="ctr" defTabSz="825500">
              <a:lnSpc>
                <a:spcPct val="100000"/>
              </a:lnSpc>
              <a:spcBef>
                <a:spcPct val="0"/>
              </a:spcBef>
              <a:buSzTx/>
              <a:buNone/>
              <a:defRPr sz="2750" b="1"/>
            </a:lvl3pPr>
            <a:lvl4pPr marL="0" indent="685800" algn="ctr" defTabSz="825500">
              <a:lnSpc>
                <a:spcPct val="100000"/>
              </a:lnSpc>
              <a:spcBef>
                <a:spcPct val="0"/>
              </a:spcBef>
              <a:buSzTx/>
              <a:buNone/>
              <a:defRPr sz="2750" b="1"/>
            </a:lvl4pPr>
            <a:lvl5pPr marL="0" indent="914400" defTabSz="825500">
              <a:lnSpc>
                <a:spcPct val="100000"/>
              </a:lnSpc>
              <a:spcBef>
                <a:spcPct val="0"/>
              </a:spcBef>
              <a:buSzTx/>
              <a:buNone/>
              <a:defRPr sz="2750" b="1"/>
            </a:lvl5pPr>
          </a:lstStyle>
          <a:p>
            <a:r>
              <a:rPr lang="zh-CN"/>
              <a:t>感谢</a:t>
            </a:r>
          </a:p>
        </p:txBody>
      </p:sp>
      <p:pic>
        <p:nvPicPr>
          <p:cNvPr id="156" name="图像" descr="图像"/>
          <p:cNvPicPr>
            <a:picLocks noChangeAspect="1"/>
          </p:cNvPicPr>
          <p:nvPr userDrawn="1">
            <p:custDataLst>
              <p:tags r:id="rId3"/>
            </p:custDataLst>
          </p:nvPr>
        </p:nvPicPr>
        <p:blipFill>
          <a:blip r:embed="rId6"/>
          <a:stretch>
            <a:fillRect/>
          </a:stretch>
        </p:blipFill>
        <p:spPr>
          <a:xfrm>
            <a:off x="9905365" y="5798185"/>
            <a:ext cx="1778000" cy="593090"/>
          </a:xfrm>
          <a:prstGeom prst="rect">
            <a:avLst/>
          </a:prstGeom>
          <a:ln w="12700">
            <a:miter lim="4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2024/7/7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60202020A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2"/>
          </p:nvPr>
        </p:nvSpPr>
        <p:spPr/>
        <p:txBody>
          <a:bodyPr/>
          <a:lstStyle/>
          <a:p>
            <a:r>
              <a:rPr lang="zh-CN" altLang="en-US" dirty="0"/>
              <a:t>第六小组</a:t>
            </a:r>
          </a:p>
        </p:txBody>
      </p:sp>
      <p:sp>
        <p:nvSpPr>
          <p:cNvPr id="3" name="文本占位符 2"/>
          <p:cNvSpPr>
            <a:spLocks noGrp="1"/>
          </p:cNvSpPr>
          <p:nvPr>
            <p:ph type="body" sz="quarter" idx="23"/>
          </p:nvPr>
        </p:nvSpPr>
        <p:spPr>
          <a:xfrm>
            <a:off x="605789" y="5805170"/>
            <a:ext cx="1513633" cy="546011"/>
          </a:xfrm>
        </p:spPr>
        <p:txBody>
          <a:bodyPr/>
          <a:lstStyle/>
          <a:p>
            <a:r>
              <a:rPr lang="en-US" altLang="zh-CN" dirty="0"/>
              <a:t>2024</a:t>
            </a:r>
            <a:r>
              <a:rPr lang="zh-CN" altLang="en-US" dirty="0"/>
              <a:t>年</a:t>
            </a:r>
            <a:r>
              <a:rPr lang="en-US" altLang="zh-CN" dirty="0"/>
              <a:t>7</a:t>
            </a:r>
            <a:r>
              <a:rPr lang="zh-CN" altLang="en-US" dirty="0"/>
              <a:t>月</a:t>
            </a:r>
            <a:r>
              <a:rPr lang="en-US" altLang="zh-CN" dirty="0"/>
              <a:t>6</a:t>
            </a:r>
            <a:r>
              <a:rPr lang="zh-CN" altLang="en-US" dirty="0"/>
              <a:t>日</a:t>
            </a:r>
          </a:p>
        </p:txBody>
      </p:sp>
      <p:sp>
        <p:nvSpPr>
          <p:cNvPr id="4" name="标题 3"/>
          <p:cNvSpPr>
            <a:spLocks noGrp="1"/>
          </p:cNvSpPr>
          <p:nvPr>
            <p:ph type="title"/>
          </p:nvPr>
        </p:nvSpPr>
        <p:spPr>
          <a:xfrm>
            <a:off x="604519" y="1483995"/>
            <a:ext cx="11204709" cy="1003935"/>
          </a:xfrm>
        </p:spPr>
        <p:txBody>
          <a:bodyPr/>
          <a:lstStyle/>
          <a:p>
            <a:r>
              <a:rPr lang="zh-CN" altLang="en-US" dirty="0"/>
              <a:t>自主移动车原型设计</a:t>
            </a:r>
          </a:p>
        </p:txBody>
      </p:sp>
      <p:sp>
        <p:nvSpPr>
          <p:cNvPr id="5" name="文本占位符 4"/>
          <p:cNvSpPr>
            <a:spLocks noGrp="1"/>
          </p:cNvSpPr>
          <p:nvPr>
            <p:ph type="body" sz="quarter" idx="24"/>
          </p:nvPr>
        </p:nvSpPr>
        <p:spPr>
          <a:xfrm>
            <a:off x="604520" y="3206432"/>
            <a:ext cx="7379970" cy="445135"/>
          </a:xfrm>
        </p:spPr>
        <p:txBody>
          <a:bodyPr/>
          <a:lstStyle/>
          <a:p>
            <a:r>
              <a:rPr lang="zh-CN" altLang="en-US" dirty="0"/>
              <a:t>邱璟祎</a:t>
            </a:r>
            <a:r>
              <a:rPr lang="en-US" altLang="zh-CN" dirty="0"/>
              <a:t>, </a:t>
            </a:r>
            <a:r>
              <a:rPr lang="zh-CN" altLang="en-US" dirty="0"/>
              <a:t>周俊豪</a:t>
            </a:r>
            <a:r>
              <a:rPr lang="en-US" altLang="zh-CN" dirty="0"/>
              <a:t>, </a:t>
            </a:r>
            <a:r>
              <a:rPr lang="zh-CN" altLang="en-US" dirty="0"/>
              <a:t>张峻瑜</a:t>
            </a:r>
            <a:r>
              <a:rPr lang="en-US" altLang="zh-CN" dirty="0"/>
              <a:t>  </a:t>
            </a:r>
            <a:r>
              <a:rPr lang="zh-CN" altLang="en-US" dirty="0"/>
              <a:t>（按姓名首字母排序）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p>
        </p:txBody>
      </p:sp>
      <p:sp>
        <p:nvSpPr>
          <p:cNvPr id="4" name="文本占位符 3"/>
          <p:cNvSpPr>
            <a:spLocks noGrp="1"/>
          </p:cNvSpPr>
          <p:nvPr>
            <p:ph type="body" sz="half" idx="25"/>
          </p:nvPr>
        </p:nvSpPr>
        <p:spPr/>
        <p:txBody>
          <a:bodyPr/>
          <a:lstStyle/>
          <a:p>
            <a:r>
              <a:rPr lang="en-US" altLang="zh-CN" dirty="0"/>
              <a:t>02</a:t>
            </a:r>
            <a:endParaRPr lang="zh-CN" altLang="en-US" dirty="0"/>
          </a:p>
        </p:txBody>
      </p:sp>
      <p:sp>
        <p:nvSpPr>
          <p:cNvPr id="7" name="文本占位符 6"/>
          <p:cNvSpPr>
            <a:spLocks noGrp="1"/>
          </p:cNvSpPr>
          <p:nvPr>
            <p:ph type="body" sz="half" idx="2"/>
          </p:nvPr>
        </p:nvSpPr>
        <p:spPr>
          <a:xfrm>
            <a:off x="1016246" y="1978660"/>
            <a:ext cx="9171305" cy="4150995"/>
          </a:xfrm>
        </p:spPr>
        <p:txBody>
          <a:bodyPr/>
          <a:lstStyle/>
          <a:p>
            <a:r>
              <a:rPr lang="zh-CN" altLang="en-US" dirty="0"/>
              <a:t>机械爪及舵机：货物尺寸为直径</a:t>
            </a:r>
            <a:r>
              <a:rPr lang="en-US" altLang="zh-CN" dirty="0"/>
              <a:t>30mm</a:t>
            </a:r>
            <a:r>
              <a:rPr lang="zh-CN" altLang="en-US" dirty="0"/>
              <a:t>，高</a:t>
            </a:r>
            <a:r>
              <a:rPr lang="en-US" altLang="zh-CN" dirty="0"/>
              <a:t>40mm</a:t>
            </a:r>
            <a:r>
              <a:rPr lang="zh-CN" altLang="en-US" dirty="0"/>
              <a:t>，其重量为</a:t>
            </a:r>
            <a:r>
              <a:rPr lang="en-US" altLang="zh-CN" dirty="0"/>
              <a:t>50g</a:t>
            </a:r>
            <a:r>
              <a:rPr lang="zh-CN" altLang="en-US" dirty="0"/>
              <a:t>，因此抓取结构中的机械爪需与货 物尺寸相匹配，且相应舵机需要有足够的力矩。</a:t>
            </a:r>
            <a:endParaRPr lang="en-US" altLang="zh-CN" dirty="0"/>
          </a:p>
          <a:p>
            <a:pPr marL="0" indent="0">
              <a:buNone/>
            </a:pPr>
            <a:endParaRPr lang="en-US" altLang="zh-CN" dirty="0"/>
          </a:p>
          <a:p>
            <a:r>
              <a:rPr lang="zh-CN" altLang="en-US" dirty="0"/>
              <a:t>抓取结构大小与工作空间：因小车本身体积有限，因此抓取结构不应过大。除此之外，还需考虑抓 取结构的工作空间，如不能遮挡摄像头视野等。</a:t>
            </a:r>
            <a:endParaRPr lang="en-US" altLang="zh-CN" dirty="0"/>
          </a:p>
          <a:p>
            <a:pPr marL="0" indent="0">
              <a:buNone/>
            </a:pPr>
            <a:endParaRPr lang="zh-CN" altLang="en-US" dirty="0"/>
          </a:p>
        </p:txBody>
      </p:sp>
      <p:sp>
        <p:nvSpPr>
          <p:cNvPr id="10" name="文本占位符 9"/>
          <p:cNvSpPr>
            <a:spLocks noGrp="1"/>
          </p:cNvSpPr>
          <p:nvPr>
            <p:ph type="body" sz="half" idx="24"/>
          </p:nvPr>
        </p:nvSpPr>
        <p:spPr/>
        <p:txBody>
          <a:bodyPr/>
          <a:lstStyle/>
          <a:p>
            <a:r>
              <a:rPr lang="zh-CN" altLang="en-US" dirty="0"/>
              <a:t>抓取机构</a:t>
            </a:r>
          </a:p>
        </p:txBody>
      </p:sp>
    </p:spTree>
    <p:extLst>
      <p:ext uri="{BB962C8B-B14F-4D97-AF65-F5344CB8AC3E}">
        <p14:creationId xmlns:p14="http://schemas.microsoft.com/office/powerpoint/2010/main" val="251054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抓取机构</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1978660"/>
            <a:ext cx="9171305" cy="3989439"/>
          </a:xfrm>
        </p:spPr>
        <p:txBody>
          <a:bodyPr>
            <a:normAutofit/>
          </a:bodyPr>
          <a:lstStyle/>
          <a:p>
            <a:r>
              <a:rPr lang="zh-CN" altLang="en-US" b="1" dirty="0"/>
              <a:t>机械手爪</a:t>
            </a:r>
            <a:r>
              <a:rPr lang="zh-CN" altLang="en-US" dirty="0"/>
              <a:t>：机械手爪按照驱动方式不同可以分为气动驱动、电动驱动、液压驱动、电磁驱动和热驱动五种方式，五种方式各有优劣。</a:t>
            </a:r>
            <a:endParaRPr lang="en-US" altLang="zh-CN" dirty="0"/>
          </a:p>
          <a:p>
            <a:r>
              <a:rPr lang="zh-CN" altLang="en-US" b="1" dirty="0"/>
              <a:t>吸盘</a:t>
            </a:r>
            <a:r>
              <a:rPr lang="zh-CN" altLang="en-US" dirty="0"/>
              <a:t>：分为磁力吸盘和真空吸盘两大类。磁力吸盘的体积小，自重轻，吸持力强，但对所抓取的物品有磁性的要求。真空吸盘原理简单，操作相对容易，但前 提是要保证所抓取物品表面足够平整光滑，且对于后期维护保养的要求较高。</a:t>
            </a:r>
            <a:endParaRPr lang="en-US" altLang="zh-CN" dirty="0"/>
          </a:p>
          <a:p>
            <a:r>
              <a:rPr lang="zh-CN" altLang="en-US" b="1" dirty="0"/>
              <a:t>仿生结构</a:t>
            </a:r>
            <a:r>
              <a:rPr lang="zh-CN" altLang="en-US" dirty="0"/>
              <a:t>：面对外形较为复杂的物品，可以采用多指灵巧手的仿生结构作为夹持机构。例如人形手模仿人类手的外形和运动自由度，通常具有多个关节和独立运动的手指，可以实现复杂的抓取动作。</a:t>
            </a:r>
            <a:endParaRPr lang="en-US" altLang="zh-CN" dirty="0"/>
          </a:p>
          <a:p>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抓取机构</a:t>
            </a:r>
          </a:p>
        </p:txBody>
      </p:sp>
    </p:spTree>
    <p:extLst>
      <p:ext uri="{BB962C8B-B14F-4D97-AF65-F5344CB8AC3E}">
        <p14:creationId xmlns:p14="http://schemas.microsoft.com/office/powerpoint/2010/main" val="8603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抓取机构</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128129" y="1784349"/>
            <a:ext cx="5235800" cy="4336232"/>
          </a:xfrm>
        </p:spPr>
        <p:txBody>
          <a:bodyPr>
            <a:normAutofit/>
          </a:bodyPr>
          <a:lstStyle/>
          <a:p>
            <a:r>
              <a:rPr lang="zh-CN" altLang="en-US" dirty="0"/>
              <a:t>满足摩擦力的需求，能够稳定地夹取物体。</a:t>
            </a:r>
            <a:endParaRPr lang="en-US" altLang="zh-CN" dirty="0"/>
          </a:p>
          <a:p>
            <a:r>
              <a:rPr lang="zh-CN" altLang="en-US" dirty="0"/>
              <a:t>避免遮挡传感器干扰其正常工作。</a:t>
            </a:r>
            <a:endParaRPr lang="en-US" altLang="zh-CN" dirty="0"/>
          </a:p>
          <a:p>
            <a:r>
              <a:rPr lang="zh-CN" altLang="en-US" dirty="0"/>
              <a:t>综合考虑以上要求，在机械夹爪、吸盘和仿生结构中我们最终选择了单自由度的机械夹爪结构。</a:t>
            </a:r>
            <a:endParaRPr lang="en-US" altLang="zh-CN" dirty="0"/>
          </a:p>
          <a:p>
            <a:r>
              <a:rPr lang="zh-CN" altLang="en-US" dirty="0"/>
              <a:t>利用电机转动带动齿轮转动从而带动机械夹爪转动，使得一个电机能够同时驱动两侧夹爪转动。 </a:t>
            </a:r>
            <a:endParaRPr lang="en-US" altLang="zh-CN" dirty="0"/>
          </a:p>
          <a:p>
            <a:r>
              <a:rPr lang="zh-CN" altLang="en-US" dirty="0"/>
              <a:t>夹爪的上面和下面各有一对连杆进行固定和限位，并使用螺栓螺母等零件加固，保证夹取机构的稳定性。 </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抓取机构</a:t>
            </a:r>
          </a:p>
        </p:txBody>
      </p:sp>
      <p:pic>
        <p:nvPicPr>
          <p:cNvPr id="8" name="图片 7">
            <a:extLst>
              <a:ext uri="{FF2B5EF4-FFF2-40B4-BE49-F238E27FC236}">
                <a16:creationId xmlns:a16="http://schemas.microsoft.com/office/drawing/2014/main" id="{C7CE7084-32DB-37AC-7CBF-4C9B48A99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014" y="2115521"/>
            <a:ext cx="4794387" cy="2891556"/>
          </a:xfrm>
          <a:prstGeom prst="rect">
            <a:avLst/>
          </a:prstGeom>
        </p:spPr>
      </p:pic>
    </p:spTree>
    <p:extLst>
      <p:ext uri="{BB962C8B-B14F-4D97-AF65-F5344CB8AC3E}">
        <p14:creationId xmlns:p14="http://schemas.microsoft.com/office/powerpoint/2010/main" val="3797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6127" y="4374146"/>
            <a:ext cx="5110315" cy="796290"/>
          </a:xfrm>
        </p:spPr>
        <p:txBody>
          <a:bodyPr>
            <a:normAutofit fontScale="90000"/>
          </a:bodyPr>
          <a:lstStyle/>
          <a:p>
            <a:r>
              <a:rPr lang="zh-CN" altLang="en-US" sz="4400" b="1" spc="200" dirty="0">
                <a:solidFill>
                  <a:srgbClr val="FFFFFF"/>
                </a:solidFill>
                <a:uFillTx/>
                <a:latin typeface="Microsoft YaHei Bold" panose="020B0503020204020204" charset="-122"/>
                <a:ea typeface="Microsoft YaHei Bold" panose="020B0503020204020204" charset="-122"/>
              </a:rPr>
              <a:t>循迹与避障导航设计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3" name="文本占位符 2"/>
          <p:cNvSpPr>
            <a:spLocks noGrp="1"/>
          </p:cNvSpPr>
          <p:nvPr>
            <p:ph type="body" idx="1"/>
          </p:nvPr>
        </p:nvSpPr>
        <p:spPr>
          <a:xfrm>
            <a:off x="7266592" y="5370010"/>
            <a:ext cx="3478530" cy="1033780"/>
          </a:xfrm>
        </p:spPr>
        <p:txBody>
          <a:bodyPr/>
          <a:lstStyle/>
          <a:p>
            <a:r>
              <a:rPr lang="zh-CN" altLang="en-US" dirty="0"/>
              <a:t>千里之行，始于足下</a:t>
            </a:r>
          </a:p>
        </p:txBody>
      </p:sp>
      <p:sp>
        <p:nvSpPr>
          <p:cNvPr id="4" name="文本占位符 3"/>
          <p:cNvSpPr>
            <a:spLocks noGrp="1"/>
          </p:cNvSpPr>
          <p:nvPr>
            <p:ph type="body" idx="13"/>
          </p:nvPr>
        </p:nvSpPr>
        <p:spPr>
          <a:xfrm>
            <a:off x="4313842" y="4261485"/>
            <a:ext cx="2952750" cy="2341880"/>
          </a:xfrm>
        </p:spPr>
        <p:txBody>
          <a:bodyPr/>
          <a:lstStyle/>
          <a:p>
            <a:r>
              <a:rPr lang="en-US" altLang="zh-CN" dirty="0"/>
              <a:t>03</a:t>
            </a:r>
            <a:endParaRPr lang="zh-CN" altLang="en-US" dirty="0"/>
          </a:p>
        </p:txBody>
      </p:sp>
    </p:spTree>
    <p:extLst>
      <p:ext uri="{BB962C8B-B14F-4D97-AF65-F5344CB8AC3E}">
        <p14:creationId xmlns:p14="http://schemas.microsoft.com/office/powerpoint/2010/main" val="89691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r>
              <a:rPr lang="en-US" altLang="zh-CN" dirty="0"/>
              <a:t>——</a:t>
            </a:r>
            <a:r>
              <a:rPr lang="zh-CN" altLang="en-US" dirty="0"/>
              <a:t>循迹和避障</a:t>
            </a:r>
          </a:p>
        </p:txBody>
      </p:sp>
      <p:sp>
        <p:nvSpPr>
          <p:cNvPr id="4" name="文本占位符 3"/>
          <p:cNvSpPr>
            <a:spLocks noGrp="1"/>
          </p:cNvSpPr>
          <p:nvPr>
            <p:ph type="body" sz="half" idx="25"/>
          </p:nvPr>
        </p:nvSpPr>
        <p:spPr/>
        <p:txBody>
          <a:bodyPr/>
          <a:lstStyle/>
          <a:p>
            <a:r>
              <a:rPr lang="en-US" altLang="zh-CN" dirty="0"/>
              <a:t>03</a:t>
            </a:r>
            <a:endParaRPr lang="zh-CN" altLang="en-US" dirty="0"/>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928370" y="1945843"/>
            <a:ext cx="9626600" cy="230461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循迹算法：需要小车既能完成循迹任务，又能尽可能快速、平滑地通过</a:t>
            </a:r>
            <a:endParaRPr lang="en-US" altLang="zh-CN" dirty="0"/>
          </a:p>
          <a:p>
            <a:endParaRPr lang="en-US" altLang="zh-CN" dirty="0"/>
          </a:p>
          <a:p>
            <a:r>
              <a:rPr lang="zh-CN" altLang="en-US" dirty="0"/>
              <a:t>避障算法：需要小车避开碰撞并且向目标点进发</a:t>
            </a:r>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1224104"/>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算法</a:t>
            </a:r>
          </a:p>
        </p:txBody>
      </p:sp>
    </p:spTree>
    <p:extLst>
      <p:ext uri="{BB962C8B-B14F-4D97-AF65-F5344CB8AC3E}">
        <p14:creationId xmlns:p14="http://schemas.microsoft.com/office/powerpoint/2010/main" val="422498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484313"/>
            <a:ext cx="9571038" cy="1003300"/>
          </a:xfrm>
          <a:prstGeom prst="rect">
            <a:avLst/>
          </a:prstGeom>
        </p:spPr>
        <p:txBody>
          <a:bodyPr>
            <a:normAutofit/>
          </a:bodyPr>
          <a:lstStyle/>
          <a:p>
            <a:r>
              <a:rPr lang="zh-CN" altLang="en-US" sz="4400" b="1" spc="200" dirty="0">
                <a:solidFill>
                  <a:srgbClr val="FFFFFF"/>
                </a:solidFill>
                <a:uFillTx/>
                <a:latin typeface="Microsoft YaHei Bold" panose="020B0503020204020204" charset="-122"/>
                <a:ea typeface="Microsoft YaHei Bold" panose="020B0503020204020204" charset="-122"/>
              </a:rPr>
              <a:t>循迹</a:t>
            </a:r>
            <a:r>
              <a:rPr lang="zh-CN" altLang="en-US" b="1" spc="200" dirty="0">
                <a:solidFill>
                  <a:srgbClr val="FFFFFF"/>
                </a:solidFill>
                <a:latin typeface="Microsoft YaHei Bold" panose="020B0503020204020204" charset="-122"/>
                <a:ea typeface="Microsoft YaHei Bold" panose="020B0503020204020204" charset="-122"/>
              </a:rPr>
              <a:t>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Tree>
    <p:extLst>
      <p:ext uri="{BB962C8B-B14F-4D97-AF65-F5344CB8AC3E}">
        <p14:creationId xmlns:p14="http://schemas.microsoft.com/office/powerpoint/2010/main" val="101565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1978660"/>
            <a:ext cx="9171305" cy="3989439"/>
          </a:xfrm>
        </p:spPr>
        <p:txBody>
          <a:bodyPr>
            <a:normAutofit/>
          </a:bodyPr>
          <a:lstStyle/>
          <a:p>
            <a:r>
              <a:rPr lang="zh-CN" altLang="en-US" b="1" dirty="0"/>
              <a:t>传感器</a:t>
            </a:r>
            <a:r>
              <a:rPr lang="zh-CN" altLang="en-US" dirty="0"/>
              <a:t>：红外传感器、光敏电阻等。只能给出是否检测到线的信息，而不能给出线的远近、角度信息，这 使得它无法实现更加复杂和高效的控制算法。</a:t>
            </a:r>
          </a:p>
          <a:p>
            <a:r>
              <a:rPr lang="zh-CN" altLang="en-US" b="1" dirty="0"/>
              <a:t>算法</a:t>
            </a:r>
            <a:r>
              <a:rPr lang="en-US" altLang="zh-CN" dirty="0"/>
              <a:t>:</a:t>
            </a:r>
            <a:r>
              <a:rPr lang="zh-CN" altLang="en-US" dirty="0"/>
              <a:t>点观测传感器实际上提供了有限的状态数，只要根据状态给定行为就可以完成简单的 控制。这只需要简单的</a:t>
            </a:r>
            <a:r>
              <a:rPr lang="en-US" altLang="zh-CN" dirty="0"/>
              <a:t>if-else</a:t>
            </a:r>
            <a:r>
              <a:rPr lang="zh-CN" altLang="en-US" dirty="0"/>
              <a:t>逻辑就能实现。如果我们有一个点观测传感器组成的阵列例如线性</a:t>
            </a:r>
            <a:r>
              <a:rPr lang="en-US" altLang="zh-CN" dirty="0"/>
              <a:t>CCD</a:t>
            </a:r>
            <a:r>
              <a:rPr lang="zh-CN" altLang="en-US" dirty="0"/>
              <a:t>（含有</a:t>
            </a:r>
            <a:r>
              <a:rPr lang="en-US" altLang="zh-CN" dirty="0"/>
              <a:t>128</a:t>
            </a:r>
            <a:r>
              <a:rPr lang="zh-CN" altLang="en-US" dirty="0"/>
              <a:t>个光敏电阻）或者进一步线性传 感器，我们可以度量与线之间的距离，因此可以引入</a:t>
            </a:r>
            <a:r>
              <a:rPr lang="en-US" altLang="zh-CN" dirty="0"/>
              <a:t>PID</a:t>
            </a:r>
            <a:r>
              <a:rPr lang="zh-CN" altLang="en-US" dirty="0"/>
              <a:t>控制。</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传统而有效的方法</a:t>
            </a:r>
          </a:p>
        </p:txBody>
      </p:sp>
    </p:spTree>
    <p:extLst>
      <p:ext uri="{BB962C8B-B14F-4D97-AF65-F5344CB8AC3E}">
        <p14:creationId xmlns:p14="http://schemas.microsoft.com/office/powerpoint/2010/main" val="85697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939413" y="2315497"/>
            <a:ext cx="4837471" cy="3562063"/>
          </a:xfrm>
        </p:spPr>
        <p:txBody>
          <a:bodyPr>
            <a:normAutofit/>
          </a:bodyPr>
          <a:lstStyle/>
          <a:p>
            <a:pPr marL="0" indent="0">
              <a:buNone/>
            </a:pPr>
            <a:r>
              <a:rPr lang="zh-CN" altLang="en-US" b="1" dirty="0"/>
              <a:t>计算机视觉</a:t>
            </a:r>
            <a:endParaRPr lang="en-US" altLang="zh-CN" dirty="0"/>
          </a:p>
          <a:p>
            <a:r>
              <a:rPr lang="zh-CN" altLang="en-US" dirty="0"/>
              <a:t>可以为系统获得更广的感受野和更复杂的信息。对视频信号进行二值化，得到黑白图像。</a:t>
            </a:r>
            <a:endParaRPr lang="en-US" altLang="zh-CN" dirty="0"/>
          </a:p>
          <a:p>
            <a:r>
              <a:rPr lang="zh-CN" altLang="en-US" dirty="0"/>
              <a:t>黑色点的平均横坐标反映了循迹线的倾斜程度。据此，可以设置阈值或</a:t>
            </a:r>
            <a:r>
              <a:rPr lang="en-US" altLang="zh-CN" dirty="0"/>
              <a:t>PID</a:t>
            </a:r>
            <a:r>
              <a:rPr lang="zh-CN" altLang="en-US" dirty="0"/>
              <a:t>使得小车保持循迹。 </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灵活高效的新方法</a:t>
            </a:r>
          </a:p>
        </p:txBody>
      </p:sp>
      <p:pic>
        <p:nvPicPr>
          <p:cNvPr id="8" name="图片 7">
            <a:extLst>
              <a:ext uri="{FF2B5EF4-FFF2-40B4-BE49-F238E27FC236}">
                <a16:creationId xmlns:a16="http://schemas.microsoft.com/office/drawing/2014/main" id="{04198979-50A1-4D93-79E9-11D8221C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046" y="3933825"/>
            <a:ext cx="2118580" cy="1799765"/>
          </a:xfrm>
          <a:prstGeom prst="rect">
            <a:avLst/>
          </a:prstGeom>
        </p:spPr>
      </p:pic>
      <p:pic>
        <p:nvPicPr>
          <p:cNvPr id="10" name="图片 9">
            <a:extLst>
              <a:ext uri="{FF2B5EF4-FFF2-40B4-BE49-F238E27FC236}">
                <a16:creationId xmlns:a16="http://schemas.microsoft.com/office/drawing/2014/main" id="{514A5D5C-E3DC-EC76-20F9-CCEF21195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1046" y="1655445"/>
            <a:ext cx="2118580" cy="1896740"/>
          </a:xfrm>
          <a:prstGeom prst="rect">
            <a:avLst/>
          </a:prstGeom>
        </p:spPr>
      </p:pic>
    </p:spTree>
    <p:extLst>
      <p:ext uri="{BB962C8B-B14F-4D97-AF65-F5344CB8AC3E}">
        <p14:creationId xmlns:p14="http://schemas.microsoft.com/office/powerpoint/2010/main" val="171954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6282812" y="2404712"/>
            <a:ext cx="4837471" cy="3562063"/>
          </a:xfrm>
        </p:spPr>
        <p:txBody>
          <a:bodyPr>
            <a:normAutofit/>
          </a:bodyPr>
          <a:lstStyle/>
          <a:p>
            <a:pPr marL="0" indent="0">
              <a:buNone/>
            </a:pPr>
            <a:r>
              <a:rPr lang="zh-CN" altLang="en-US" b="1" dirty="0"/>
              <a:t>强化学习</a:t>
            </a:r>
            <a:endParaRPr lang="en-US" altLang="zh-CN" dirty="0"/>
          </a:p>
          <a:p>
            <a:r>
              <a:rPr lang="zh-CN" altLang="en-US" dirty="0"/>
              <a:t>在奖励函数中纳入与误差成正比的惩罚、与速度成正比的奖励和避免机器人停在复杂弯角的惩罚等参数。</a:t>
            </a:r>
            <a:endParaRPr lang="en-US" altLang="zh-CN" dirty="0"/>
          </a:p>
          <a:p>
            <a:r>
              <a:rPr lang="zh-CN" altLang="en-US" dirty="0"/>
              <a:t>相比传统的控制方法，采用深度强化学习的机器人有了自适应的速度控制能力，还有相当不错的泛化能力。</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灵活高效的新方法</a:t>
            </a:r>
          </a:p>
        </p:txBody>
      </p:sp>
      <p:pic>
        <p:nvPicPr>
          <p:cNvPr id="9" name="图片 8">
            <a:extLst>
              <a:ext uri="{FF2B5EF4-FFF2-40B4-BE49-F238E27FC236}">
                <a16:creationId xmlns:a16="http://schemas.microsoft.com/office/drawing/2014/main" id="{3AFE17B7-E311-6FC5-887B-75618C2CA2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060" y="1835979"/>
            <a:ext cx="3429384" cy="2507226"/>
          </a:xfrm>
          <a:prstGeom prst="rect">
            <a:avLst/>
          </a:prstGeom>
        </p:spPr>
      </p:pic>
      <p:pic>
        <p:nvPicPr>
          <p:cNvPr id="12" name="图片 11">
            <a:extLst>
              <a:ext uri="{FF2B5EF4-FFF2-40B4-BE49-F238E27FC236}">
                <a16:creationId xmlns:a16="http://schemas.microsoft.com/office/drawing/2014/main" id="{E066F041-3499-C666-E960-D7DF60166812}"/>
              </a:ext>
            </a:extLst>
          </p:cNvPr>
          <p:cNvPicPr>
            <a:picLocks noChangeAspect="1"/>
          </p:cNvPicPr>
          <p:nvPr/>
        </p:nvPicPr>
        <p:blipFill>
          <a:blip r:embed="rId4"/>
          <a:stretch>
            <a:fillRect/>
          </a:stretch>
        </p:blipFill>
        <p:spPr>
          <a:xfrm>
            <a:off x="1257250" y="4954806"/>
            <a:ext cx="4837471" cy="514461"/>
          </a:xfrm>
          <a:prstGeom prst="rect">
            <a:avLst/>
          </a:prstGeom>
        </p:spPr>
      </p:pic>
    </p:spTree>
    <p:extLst>
      <p:ext uri="{BB962C8B-B14F-4D97-AF65-F5344CB8AC3E}">
        <p14:creationId xmlns:p14="http://schemas.microsoft.com/office/powerpoint/2010/main" val="192384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测量</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975223"/>
          </a:xfrm>
        </p:spPr>
        <p:txBody>
          <a:bodyPr>
            <a:normAutofit/>
          </a:bodyPr>
          <a:lstStyle/>
          <a:p>
            <a:r>
              <a:rPr lang="zh-CN" altLang="en-US" dirty="0"/>
              <a:t>小车位姿测量：综合考虑各种传感器的性能之后，我们初步决定采用从动轮</a:t>
            </a:r>
            <a:r>
              <a:rPr lang="en-US" altLang="zh-CN" dirty="0"/>
              <a:t>+</a:t>
            </a:r>
            <a:r>
              <a:rPr lang="zh-CN" altLang="en-US" dirty="0"/>
              <a:t>里程计的方式测量小车移动的距离，用陀螺仪测量小车转过 的角度，从而确定小车的位姿。</a:t>
            </a:r>
            <a:endParaRPr lang="en-US" altLang="zh-CN" dirty="0"/>
          </a:p>
          <a:p>
            <a:r>
              <a:rPr lang="zh-CN" altLang="en-US" dirty="0"/>
              <a:t>循迹中的测量：采用</a:t>
            </a:r>
            <a:r>
              <a:rPr lang="en-US" altLang="zh-CN" dirty="0" err="1"/>
              <a:t>OpenMV</a:t>
            </a:r>
            <a:r>
              <a:rPr lang="zh-CN" altLang="en-US" dirty="0"/>
              <a:t>视觉传感器，其具备计算处理能力，有利于提高图像处理帧率，同时封装性良好，便于我们在短时间内快速学习并应用。 </a:t>
            </a:r>
            <a:endParaRPr lang="en-US" altLang="zh-CN" dirty="0"/>
          </a:p>
          <a:p>
            <a:r>
              <a:rPr lang="zh-CN" altLang="en-US" dirty="0"/>
              <a:t>避障中的测量：采用激光测距传感器获取距离信息为主，辅以</a:t>
            </a:r>
            <a:r>
              <a:rPr lang="en-US" altLang="zh-CN" dirty="0" err="1"/>
              <a:t>OpenMV</a:t>
            </a:r>
            <a:r>
              <a:rPr lang="zh-CN" altLang="en-US" dirty="0"/>
              <a:t>视觉传感器进行目标识别再通过随机算法与人工势场法的加权实现小车前进方向的实时更新。</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测量</a:t>
            </a:r>
          </a:p>
        </p:txBody>
      </p:sp>
    </p:spTree>
    <p:extLst>
      <p:ext uri="{BB962C8B-B14F-4D97-AF65-F5344CB8AC3E}">
        <p14:creationId xmlns:p14="http://schemas.microsoft.com/office/powerpoint/2010/main" val="271074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资源 6@4x-100"/>
          <p:cNvPicPr>
            <a:picLocks noChangeAspect="1"/>
          </p:cNvPicPr>
          <p:nvPr/>
        </p:nvPicPr>
        <p:blipFill>
          <a:blip r:embed="rId3"/>
          <a:stretch>
            <a:fillRect/>
          </a:stretch>
        </p:blipFill>
        <p:spPr>
          <a:xfrm>
            <a:off x="0" y="61612"/>
            <a:ext cx="12202160" cy="6892290"/>
          </a:xfrm>
          <a:prstGeom prst="rect">
            <a:avLst/>
          </a:prstGeom>
        </p:spPr>
      </p:pic>
      <p:sp>
        <p:nvSpPr>
          <p:cNvPr id="153" name="副标题文字副标题文字副标题文字"/>
          <p:cNvSpPr txBox="1"/>
          <p:nvPr/>
        </p:nvSpPr>
        <p:spPr>
          <a:xfrm>
            <a:off x="1944307" y="2824418"/>
            <a:ext cx="2641749"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latin typeface="Microsoft YaHei Bold" panose="020B0503020204020204" charset="-122"/>
                <a:ea typeface="Microsoft YaHei Bold" panose="020B0503020204020204" charset="-122"/>
              </a:rPr>
              <a:t>车体与运动结构设计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6" name="副标题文字副标题文字副标题文字"/>
          <p:cNvSpPr txBox="1"/>
          <p:nvPr/>
        </p:nvSpPr>
        <p:spPr>
          <a:xfrm>
            <a:off x="1944307" y="3223190"/>
            <a:ext cx="102657" cy="319255"/>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pPr algn="l" fontAlgn="auto">
              <a:lnSpc>
                <a:spcPct val="130000"/>
              </a:lnSpc>
              <a:spcBef>
                <a:spcPts val="0"/>
              </a:spcBef>
              <a:spcAft>
                <a:spcPts val="0"/>
              </a:spcAft>
            </a:pPr>
            <a:endParaRPr lang="zh-CN" sz="1200" dirty="0">
              <a:solidFill>
                <a:srgbClr val="FFFFFF"/>
              </a:solidFill>
              <a:uFillTx/>
              <a:latin typeface="Microsoft YaHei Regular" panose="020B0503020204020204" charset="-122"/>
              <a:ea typeface="Microsoft YaHei Regular" panose="020B0503020204020204" charset="-122"/>
            </a:endParaRPr>
          </a:p>
        </p:txBody>
      </p:sp>
      <p:sp>
        <p:nvSpPr>
          <p:cNvPr id="7" name="清华大学活动主题大标题"/>
          <p:cNvSpPr txBox="1"/>
          <p:nvPr/>
        </p:nvSpPr>
        <p:spPr>
          <a:xfrm>
            <a:off x="1092399" y="4107373"/>
            <a:ext cx="864870" cy="901700"/>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02</a:t>
            </a:r>
          </a:p>
        </p:txBody>
      </p:sp>
      <p:sp>
        <p:nvSpPr>
          <p:cNvPr id="8" name="副标题文字副标题文字副标题文字"/>
          <p:cNvSpPr txBox="1"/>
          <p:nvPr/>
        </p:nvSpPr>
        <p:spPr>
          <a:xfrm>
            <a:off x="2046964" y="4324962"/>
            <a:ext cx="1795363"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latin typeface="Microsoft YaHei Bold" panose="020B0503020204020204" charset="-122"/>
                <a:ea typeface="Microsoft YaHei Bold" panose="020B0503020204020204" charset="-122"/>
              </a:rPr>
              <a:t>抓取机构设计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14" name="副标题文字副标题文字副标题文字"/>
          <p:cNvSpPr txBox="1"/>
          <p:nvPr/>
        </p:nvSpPr>
        <p:spPr>
          <a:xfrm>
            <a:off x="7085131" y="3507757"/>
            <a:ext cx="102657"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17" name="清华大学活动主题大标题">
            <a:extLst>
              <a:ext uri="{FF2B5EF4-FFF2-40B4-BE49-F238E27FC236}">
                <a16:creationId xmlns:a16="http://schemas.microsoft.com/office/drawing/2014/main" id="{6BE3CF98-E0D4-5831-6BEC-C1051F821B46}"/>
              </a:ext>
            </a:extLst>
          </p:cNvPr>
          <p:cNvSpPr txBox="1"/>
          <p:nvPr/>
        </p:nvSpPr>
        <p:spPr>
          <a:xfrm>
            <a:off x="1087214" y="2589232"/>
            <a:ext cx="875240" cy="902811"/>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01</a:t>
            </a:r>
          </a:p>
        </p:txBody>
      </p:sp>
      <p:sp>
        <p:nvSpPr>
          <p:cNvPr id="28" name="副标题文字副标题文字副标题文字">
            <a:extLst>
              <a:ext uri="{FF2B5EF4-FFF2-40B4-BE49-F238E27FC236}">
                <a16:creationId xmlns:a16="http://schemas.microsoft.com/office/drawing/2014/main" id="{911BF757-3B4E-E610-AD40-A510E8EAD6E3}"/>
              </a:ext>
            </a:extLst>
          </p:cNvPr>
          <p:cNvSpPr txBox="1"/>
          <p:nvPr/>
        </p:nvSpPr>
        <p:spPr>
          <a:xfrm>
            <a:off x="6953093" y="2803787"/>
            <a:ext cx="2641749"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solidFill>
                  <a:srgbClr val="FFFFFF"/>
                </a:solidFill>
                <a:uFillTx/>
                <a:latin typeface="Microsoft YaHei Bold" panose="020B0503020204020204" charset="-122"/>
                <a:ea typeface="Microsoft YaHei Bold" panose="020B0503020204020204" charset="-122"/>
              </a:rPr>
              <a:t>循迹与避障导航设计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30" name="清华大学活动主题大标题">
            <a:extLst>
              <a:ext uri="{FF2B5EF4-FFF2-40B4-BE49-F238E27FC236}">
                <a16:creationId xmlns:a16="http://schemas.microsoft.com/office/drawing/2014/main" id="{70D28BC7-444A-37B1-D92C-3F70E68CBEF9}"/>
              </a:ext>
            </a:extLst>
          </p:cNvPr>
          <p:cNvSpPr txBox="1"/>
          <p:nvPr/>
        </p:nvSpPr>
        <p:spPr>
          <a:xfrm>
            <a:off x="6101185" y="4103274"/>
            <a:ext cx="875240" cy="902811"/>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04</a:t>
            </a:r>
          </a:p>
        </p:txBody>
      </p:sp>
      <p:sp>
        <p:nvSpPr>
          <p:cNvPr id="31" name="副标题文字副标题文字副标题文字">
            <a:extLst>
              <a:ext uri="{FF2B5EF4-FFF2-40B4-BE49-F238E27FC236}">
                <a16:creationId xmlns:a16="http://schemas.microsoft.com/office/drawing/2014/main" id="{B1E47F78-4D54-7A39-508B-1A1DFB53D7EB}"/>
              </a:ext>
            </a:extLst>
          </p:cNvPr>
          <p:cNvSpPr txBox="1"/>
          <p:nvPr/>
        </p:nvSpPr>
        <p:spPr>
          <a:xfrm>
            <a:off x="6953093" y="4322554"/>
            <a:ext cx="2147973" cy="410369"/>
          </a:xfrm>
          <a:prstGeom prst="rect">
            <a:avLst/>
          </a:prstGeom>
          <a:ln w="12700">
            <a:miter lim="400000"/>
          </a:ln>
        </p:spPr>
        <p:txBody>
          <a:bodyPr wrap="squar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latin typeface="Microsoft YaHei Bold" panose="020B0503020204020204" charset="-122"/>
                <a:ea typeface="Microsoft YaHei Bold" panose="020B0503020204020204" charset="-122"/>
              </a:rPr>
              <a:t>通讯与驱动设计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33" name="清华大学活动主题大标题">
            <a:extLst>
              <a:ext uri="{FF2B5EF4-FFF2-40B4-BE49-F238E27FC236}">
                <a16:creationId xmlns:a16="http://schemas.microsoft.com/office/drawing/2014/main" id="{712F9968-F76A-44B9-2C18-3894F36FA680}"/>
              </a:ext>
            </a:extLst>
          </p:cNvPr>
          <p:cNvSpPr txBox="1"/>
          <p:nvPr/>
        </p:nvSpPr>
        <p:spPr>
          <a:xfrm>
            <a:off x="6096000" y="2585688"/>
            <a:ext cx="875240" cy="902811"/>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7"/>
            <a:ext cx="8421452" cy="2359947"/>
          </a:xfrm>
        </p:spPr>
        <p:txBody>
          <a:bodyPr>
            <a:normAutofit/>
          </a:bodyPr>
          <a:lstStyle/>
          <a:p>
            <a:pPr marL="0" indent="0">
              <a:buNone/>
            </a:pPr>
            <a:r>
              <a:rPr lang="en-US" altLang="zh-CN" b="1" dirty="0" err="1"/>
              <a:t>OpenMV</a:t>
            </a:r>
            <a:endParaRPr lang="en-US" altLang="zh-CN" b="1" dirty="0"/>
          </a:p>
          <a:p>
            <a:r>
              <a:rPr lang="zh-CN" altLang="en-US" dirty="0"/>
              <a:t>本身是一个单片机，具备计算 处理能力，有利于提高图像处理帧率，提高小车整体性能</a:t>
            </a:r>
            <a:r>
              <a:rPr lang="zh-CN" altLang="en-US" b="1" dirty="0"/>
              <a:t>。</a:t>
            </a:r>
            <a:endParaRPr lang="en-US" altLang="zh-CN" b="1" dirty="0"/>
          </a:p>
          <a:p>
            <a:r>
              <a:rPr lang="en-US" altLang="zh-CN" dirty="0" err="1"/>
              <a:t>OpenMV</a:t>
            </a:r>
            <a:r>
              <a:rPr lang="zh-CN" altLang="en-US" dirty="0"/>
              <a:t>配套开发工具封装良好，官方文档详细，开放资源丰富。</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传感器</a:t>
            </a:r>
          </a:p>
        </p:txBody>
      </p:sp>
    </p:spTree>
    <p:extLst>
      <p:ext uri="{BB962C8B-B14F-4D97-AF65-F5344CB8AC3E}">
        <p14:creationId xmlns:p14="http://schemas.microsoft.com/office/powerpoint/2010/main" val="412419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414457"/>
          </a:xfrm>
        </p:spPr>
        <p:txBody>
          <a:bodyPr>
            <a:normAutofit/>
          </a:bodyPr>
          <a:lstStyle/>
          <a:p>
            <a:pPr marL="0" indent="0">
              <a:buNone/>
            </a:pPr>
            <a:r>
              <a:rPr lang="zh-CN" altLang="en-US" b="1" dirty="0"/>
              <a:t>预处理</a:t>
            </a:r>
            <a:r>
              <a:rPr lang="en-US" altLang="zh-CN" b="1" dirty="0"/>
              <a:t>+PID</a:t>
            </a:r>
          </a:p>
          <a:p>
            <a:r>
              <a:rPr lang="zh-CN" altLang="en-US" dirty="0"/>
              <a:t>利用</a:t>
            </a:r>
            <a:r>
              <a:rPr lang="en-US" altLang="zh-CN" dirty="0" err="1"/>
              <a:t>OpenMV</a:t>
            </a:r>
            <a:r>
              <a:rPr lang="zh-CN" altLang="en-US" dirty="0"/>
              <a:t>自带的二值化工具将裁剪后的图像转化成黑白图像。</a:t>
            </a:r>
            <a:endParaRPr lang="en-US" altLang="zh-CN" dirty="0"/>
          </a:p>
          <a:p>
            <a:r>
              <a:rPr lang="zh-CN" altLang="en-US" dirty="0"/>
              <a:t>选取视场中中间靠 前的区域作为</a:t>
            </a:r>
            <a:r>
              <a:rPr lang="en-US" altLang="zh-CN" dirty="0"/>
              <a:t>ROI</a:t>
            </a:r>
            <a:r>
              <a:rPr lang="zh-CN" altLang="en-US" dirty="0"/>
              <a:t>进行裁剪或矩阵池化来缩小矩阵。</a:t>
            </a:r>
            <a:endParaRPr lang="en-US" altLang="zh-CN" dirty="0"/>
          </a:p>
          <a:p>
            <a:r>
              <a:rPr lang="zh-CN" altLang="en-US" dirty="0"/>
              <a:t>用</a:t>
            </a:r>
            <a:r>
              <a:rPr lang="en-US" altLang="zh-CN" dirty="0" err="1"/>
              <a:t>OpenMV</a:t>
            </a:r>
            <a:r>
              <a:rPr lang="zh-CN" altLang="en-US" dirty="0"/>
              <a:t>自带的拟合函数计算出黑线方程。 根据黑线斜率给出转向控制量。</a:t>
            </a:r>
            <a:endParaRPr lang="en-US" altLang="zh-CN" dirty="0"/>
          </a:p>
          <a:p>
            <a:r>
              <a:rPr lang="en-US" altLang="zh-CN" dirty="0"/>
              <a:t>PID</a:t>
            </a:r>
            <a:r>
              <a:rPr lang="zh-CN" altLang="en-US" dirty="0"/>
              <a:t>的误差量是黑线斜率和基准斜率的差距，而控制量是两轮之间的转速差。</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算法选择</a:t>
            </a:r>
          </a:p>
        </p:txBody>
      </p:sp>
    </p:spTree>
    <p:extLst>
      <p:ext uri="{BB962C8B-B14F-4D97-AF65-F5344CB8AC3E}">
        <p14:creationId xmlns:p14="http://schemas.microsoft.com/office/powerpoint/2010/main" val="3843661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484313"/>
            <a:ext cx="9571038" cy="1003300"/>
          </a:xfrm>
          <a:prstGeom prst="rect">
            <a:avLst/>
          </a:prstGeom>
        </p:spPr>
        <p:txBody>
          <a:bodyPr>
            <a:normAutofit/>
          </a:bodyPr>
          <a:lstStyle/>
          <a:p>
            <a:r>
              <a:rPr lang="zh-CN" altLang="en-US" b="1" spc="200" dirty="0">
                <a:solidFill>
                  <a:srgbClr val="FFFFFF"/>
                </a:solidFill>
                <a:latin typeface="Microsoft YaHei Bold" panose="020B0503020204020204" charset="-122"/>
                <a:ea typeface="Microsoft YaHei Bold" panose="020B0503020204020204" charset="-122"/>
              </a:rPr>
              <a:t>避障导航设计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Tree>
    <p:extLst>
      <p:ext uri="{BB962C8B-B14F-4D97-AF65-F5344CB8AC3E}">
        <p14:creationId xmlns:p14="http://schemas.microsoft.com/office/powerpoint/2010/main" val="697845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31573" y="1799304"/>
            <a:ext cx="3518853" cy="4365522"/>
          </a:xfrm>
        </p:spPr>
        <p:txBody>
          <a:bodyPr>
            <a:normAutofit/>
          </a:bodyPr>
          <a:lstStyle/>
          <a:p>
            <a:pPr marL="0" indent="0">
              <a:buNone/>
            </a:pPr>
            <a:r>
              <a:rPr lang="zh-CN" altLang="en-US" b="1" dirty="0"/>
              <a:t>障碍物信息</a:t>
            </a:r>
            <a:endParaRPr lang="en-US" altLang="zh-CN" b="1" dirty="0"/>
          </a:p>
          <a:p>
            <a:r>
              <a:rPr lang="zh-CN" altLang="en-US" dirty="0"/>
              <a:t>红外避障传感器：受到物体颜色、面积和测量距离影响。</a:t>
            </a:r>
            <a:endParaRPr lang="en-US" altLang="zh-CN" dirty="0"/>
          </a:p>
          <a:p>
            <a:r>
              <a:rPr lang="zh-CN" altLang="en-US" dirty="0"/>
              <a:t>超声波传感器：成本低、实现方法简单、技术成熟，但作用距离较短，有盲区，会互相干涉。</a:t>
            </a:r>
            <a:endParaRPr lang="en-US" altLang="zh-CN" dirty="0"/>
          </a:p>
          <a:p>
            <a:r>
              <a:rPr lang="zh-CN" altLang="en-US" dirty="0"/>
              <a:t>激光雷达：置信度反比于接收信号幅度的平方。成本高，三角测距量程会受到限制，精度相对较低 。</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获取信息</a:t>
            </a:r>
          </a:p>
        </p:txBody>
      </p:sp>
      <p:sp>
        <p:nvSpPr>
          <p:cNvPr id="9" name="文本占位符 3">
            <a:extLst>
              <a:ext uri="{FF2B5EF4-FFF2-40B4-BE49-F238E27FC236}">
                <a16:creationId xmlns:a16="http://schemas.microsoft.com/office/drawing/2014/main" id="{19E04631-1B1A-D83A-A878-D012AFF9FCE8}"/>
              </a:ext>
            </a:extLst>
          </p:cNvPr>
          <p:cNvSpPr txBox="1">
            <a:spLocks/>
          </p:cNvSpPr>
          <p:nvPr/>
        </p:nvSpPr>
        <p:spPr>
          <a:xfrm>
            <a:off x="6544464" y="1799305"/>
            <a:ext cx="3518853" cy="436552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pPr marL="0" indent="0">
              <a:buFont typeface="Arial" panose="020B07060202020A0204" pitchFamily="34" charset="0"/>
              <a:buNone/>
            </a:pPr>
            <a:r>
              <a:rPr lang="zh-CN" altLang="en-US" b="1" dirty="0"/>
              <a:t>位置信息</a:t>
            </a:r>
            <a:endParaRPr lang="en-US" altLang="zh-CN" b="1" dirty="0"/>
          </a:p>
          <a:p>
            <a:r>
              <a:rPr lang="zh-CN" altLang="en-US" dirty="0"/>
              <a:t>为了实现精确的算法，需要收集必要的位置信息，以确定小车当前所处位置以及小车已完成的路程。</a:t>
            </a:r>
            <a:endParaRPr lang="en-US" altLang="zh-CN" dirty="0"/>
          </a:p>
          <a:p>
            <a:r>
              <a:rPr lang="zh-CN" altLang="en-US" dirty="0"/>
              <a:t>位置信息可以用矢量表示，因此需要一个角度信息和一个距离信息，分别由陀螺仪和里程计两种传感器 测量并提供。</a:t>
            </a:r>
            <a:endParaRPr lang="zh-CN" altLang="en-US" b="1" dirty="0"/>
          </a:p>
        </p:txBody>
      </p:sp>
    </p:spTree>
    <p:extLst>
      <p:ext uri="{BB962C8B-B14F-4D97-AF65-F5344CB8AC3E}">
        <p14:creationId xmlns:p14="http://schemas.microsoft.com/office/powerpoint/2010/main" val="293419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2344993"/>
            <a:ext cx="9171305" cy="3989439"/>
          </a:xfrm>
        </p:spPr>
        <p:txBody>
          <a:bodyPr>
            <a:normAutofit/>
          </a:bodyPr>
          <a:lstStyle/>
          <a:p>
            <a:r>
              <a:rPr lang="en-US" altLang="zh-CN" b="1" dirty="0"/>
              <a:t>A*</a:t>
            </a:r>
            <a:r>
              <a:rPr lang="zh-CN" altLang="en-US" b="1" dirty="0"/>
              <a:t>算法</a:t>
            </a:r>
            <a:r>
              <a:rPr lang="zh-CN" altLang="en-US" dirty="0"/>
              <a:t>：已知全局地图，选择目前看来最快的一条路走，并且不断更新路径，直到找到最优的路线。</a:t>
            </a:r>
            <a:endParaRPr lang="en-US" altLang="zh-CN" dirty="0"/>
          </a:p>
          <a:p>
            <a:endParaRPr lang="en-US" altLang="zh-CN" dirty="0"/>
          </a:p>
          <a:p>
            <a:r>
              <a:rPr lang="en-US" altLang="zh-CN" b="1" dirty="0"/>
              <a:t>D*</a:t>
            </a:r>
            <a:r>
              <a:rPr lang="zh-CN" altLang="en-US" b="1" dirty="0"/>
              <a:t>算法</a:t>
            </a:r>
            <a:r>
              <a:rPr lang="zh-CN" altLang="en-US" dirty="0"/>
              <a:t>：已知部分地图，发现新的障碍物之后，</a:t>
            </a:r>
            <a:r>
              <a:rPr lang="en-US" altLang="zh-CN" dirty="0"/>
              <a:t>D*</a:t>
            </a:r>
            <a:r>
              <a:rPr lang="zh-CN" altLang="en-US" dirty="0"/>
              <a:t>算法会立刻重新帮你找到一条新的最快的路，绕过这个新发现的障碍物。</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全局避障算法</a:t>
            </a:r>
          </a:p>
        </p:txBody>
      </p:sp>
    </p:spTree>
    <p:extLst>
      <p:ext uri="{BB962C8B-B14F-4D97-AF65-F5344CB8AC3E}">
        <p14:creationId xmlns:p14="http://schemas.microsoft.com/office/powerpoint/2010/main" val="130806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4366" y="1978660"/>
            <a:ext cx="4403833" cy="3824830"/>
          </a:xfrm>
        </p:spPr>
        <p:txBody>
          <a:bodyPr>
            <a:normAutofit/>
          </a:bodyPr>
          <a:lstStyle/>
          <a:p>
            <a:pPr marL="0" indent="0">
              <a:buNone/>
            </a:pPr>
            <a:r>
              <a:rPr lang="zh-CN" altLang="en-US" b="1" dirty="0"/>
              <a:t>遗传算法</a:t>
            </a:r>
            <a:endParaRPr lang="en-US" altLang="zh-CN" dirty="0"/>
          </a:p>
          <a:p>
            <a:r>
              <a:rPr lang="zh-CN" altLang="en-US" dirty="0"/>
              <a:t>遗传算法（</a:t>
            </a:r>
            <a:r>
              <a:rPr lang="en-US" altLang="zh-CN" dirty="0"/>
              <a:t>GA</a:t>
            </a:r>
            <a:r>
              <a:rPr lang="zh-CN" altLang="en-US" dirty="0"/>
              <a:t>）是</a:t>
            </a:r>
            <a:r>
              <a:rPr lang="en-US" altLang="zh-CN" dirty="0"/>
              <a:t>John holland </a:t>
            </a:r>
            <a:r>
              <a:rPr lang="zh-CN" altLang="en-US" dirty="0"/>
              <a:t>在</a:t>
            </a:r>
            <a:r>
              <a:rPr lang="en-US" altLang="zh-CN" dirty="0"/>
              <a:t>20</a:t>
            </a:r>
            <a:r>
              <a:rPr lang="zh-CN" altLang="en-US" dirty="0"/>
              <a:t>世纪</a:t>
            </a:r>
            <a:r>
              <a:rPr lang="en-US" altLang="zh-CN" dirty="0"/>
              <a:t>70</a:t>
            </a:r>
            <a:r>
              <a:rPr lang="zh-CN" altLang="en-US" dirty="0"/>
              <a:t>年代初提出的根据生物体进化规律而设计的 。 </a:t>
            </a:r>
            <a:endParaRPr lang="en-US" altLang="zh-CN" dirty="0"/>
          </a:p>
          <a:p>
            <a:endParaRPr lang="en-US" altLang="zh-CN" dirty="0"/>
          </a:p>
          <a:p>
            <a:r>
              <a:rPr lang="zh-CN" altLang="en-US" dirty="0"/>
              <a:t>它是一种全局最优解搜索的启发式优化算法，机制是模拟达尔文进化理论和自然界优胜劣汰。</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全局避障算法</a:t>
            </a:r>
          </a:p>
        </p:txBody>
      </p:sp>
      <p:pic>
        <p:nvPicPr>
          <p:cNvPr id="8" name="图片 7">
            <a:extLst>
              <a:ext uri="{FF2B5EF4-FFF2-40B4-BE49-F238E27FC236}">
                <a16:creationId xmlns:a16="http://schemas.microsoft.com/office/drawing/2014/main" id="{D9DFF939-5848-95B7-DFF2-4B3E4B322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314" y="1586865"/>
            <a:ext cx="4058944" cy="3998483"/>
          </a:xfrm>
          <a:prstGeom prst="rect">
            <a:avLst/>
          </a:prstGeom>
        </p:spPr>
      </p:pic>
    </p:spTree>
    <p:extLst>
      <p:ext uri="{BB962C8B-B14F-4D97-AF65-F5344CB8AC3E}">
        <p14:creationId xmlns:p14="http://schemas.microsoft.com/office/powerpoint/2010/main" val="804720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6711734" y="1941789"/>
            <a:ext cx="3769576" cy="3421626"/>
          </a:xfrm>
        </p:spPr>
        <p:txBody>
          <a:bodyPr>
            <a:normAutofit lnSpcReduction="10000"/>
          </a:bodyPr>
          <a:lstStyle/>
          <a:p>
            <a:r>
              <a:rPr lang="zh-CN" altLang="en-US" b="1" dirty="0"/>
              <a:t>蚁群算法</a:t>
            </a:r>
            <a:r>
              <a:rPr lang="zh-CN" altLang="en-US" dirty="0"/>
              <a:t>：由</a:t>
            </a:r>
            <a:r>
              <a:rPr lang="en-US" altLang="zh-CN" dirty="0"/>
              <a:t>Marco Dorigo </a:t>
            </a:r>
            <a:r>
              <a:rPr lang="zh-CN" altLang="en-US" dirty="0"/>
              <a:t>在</a:t>
            </a:r>
            <a:r>
              <a:rPr lang="en-US" altLang="zh-CN" dirty="0"/>
              <a:t>1992</a:t>
            </a:r>
            <a:r>
              <a:rPr lang="zh-CN" altLang="en-US" dirty="0"/>
              <a:t>年提出，是一种用于寻找优化路径的随机搜索算法。 </a:t>
            </a:r>
            <a:endParaRPr lang="en-US" altLang="zh-CN" dirty="0"/>
          </a:p>
          <a:p>
            <a:r>
              <a:rPr lang="zh-CN" altLang="en-US" dirty="0"/>
              <a:t>思路是将城市与城市之间的路径看作一幅图，放置</a:t>
            </a:r>
            <a:r>
              <a:rPr lang="en-US" altLang="zh-CN" dirty="0"/>
              <a:t>n</a:t>
            </a:r>
            <a:r>
              <a:rPr lang="zh-CN" altLang="en-US" dirty="0"/>
              <a:t>只蚂蚁在图中移动。</a:t>
            </a:r>
            <a:endParaRPr lang="en-US" altLang="zh-CN" dirty="0"/>
          </a:p>
          <a:p>
            <a:r>
              <a:rPr lang="zh-CN" altLang="en-US" dirty="0"/>
              <a:t>每只蚂蚁成功到达终点的路径上会留下信息素，信息素最大的部分就是最优路径。</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全局避障算法</a:t>
            </a:r>
          </a:p>
        </p:txBody>
      </p:sp>
      <p:pic>
        <p:nvPicPr>
          <p:cNvPr id="9" name="图片 8">
            <a:extLst>
              <a:ext uri="{FF2B5EF4-FFF2-40B4-BE49-F238E27FC236}">
                <a16:creationId xmlns:a16="http://schemas.microsoft.com/office/drawing/2014/main" id="{27C09038-4EE1-ABD4-6021-A0B143391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194" y="1803235"/>
            <a:ext cx="4273005" cy="4760822"/>
          </a:xfrm>
          <a:prstGeom prst="rect">
            <a:avLst/>
          </a:prstGeom>
        </p:spPr>
      </p:pic>
    </p:spTree>
    <p:extLst>
      <p:ext uri="{BB962C8B-B14F-4D97-AF65-F5344CB8AC3E}">
        <p14:creationId xmlns:p14="http://schemas.microsoft.com/office/powerpoint/2010/main" val="61184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4581582" cy="3975223"/>
          </a:xfrm>
        </p:spPr>
        <p:txBody>
          <a:bodyPr>
            <a:normAutofit/>
          </a:bodyPr>
          <a:lstStyle/>
          <a:p>
            <a:pPr marL="0" indent="0">
              <a:buNone/>
            </a:pPr>
            <a:r>
              <a:rPr lang="zh-CN" altLang="en-US" b="1" dirty="0"/>
              <a:t>人工势场法</a:t>
            </a:r>
            <a:endParaRPr lang="en-US" altLang="zh-CN" dirty="0"/>
          </a:p>
          <a:p>
            <a:r>
              <a:rPr lang="zh-CN" altLang="en-US" dirty="0"/>
              <a:t>是一种虚拟力法，它的思路是将车辆在周围环境中的运动视为车 辆在人工建立的虚拟力场中的运动。</a:t>
            </a:r>
            <a:endParaRPr lang="en-US" altLang="zh-CN" dirty="0"/>
          </a:p>
          <a:p>
            <a:r>
              <a:rPr lang="zh-CN" altLang="en-US" dirty="0"/>
              <a:t>目标点产生引力引导车辆向目标点运动；障碍物产生斥力，避免 车辆与障碍物相撞。</a:t>
            </a:r>
            <a:endParaRPr lang="en-US" altLang="zh-CN" dirty="0"/>
          </a:p>
          <a:p>
            <a:r>
              <a:rPr lang="zh-CN" altLang="en-US" dirty="0"/>
              <a:t>车辆在二者的合力下运动，根据引力和斥力的合力控制车辆向势场下降的方向运动， 产生一条无碰撞的最优路径。</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局部避障算法</a:t>
            </a:r>
          </a:p>
        </p:txBody>
      </p:sp>
      <p:pic>
        <p:nvPicPr>
          <p:cNvPr id="8" name="图片 7">
            <a:extLst>
              <a:ext uri="{FF2B5EF4-FFF2-40B4-BE49-F238E27FC236}">
                <a16:creationId xmlns:a16="http://schemas.microsoft.com/office/drawing/2014/main" id="{2B5C1E67-6A1C-AEA6-36F2-98D9150C2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640" y="1599057"/>
            <a:ext cx="4056302" cy="3495431"/>
          </a:xfrm>
          <a:prstGeom prst="rect">
            <a:avLst/>
          </a:prstGeom>
        </p:spPr>
      </p:pic>
    </p:spTree>
    <p:extLst>
      <p:ext uri="{BB962C8B-B14F-4D97-AF65-F5344CB8AC3E}">
        <p14:creationId xmlns:p14="http://schemas.microsoft.com/office/powerpoint/2010/main" val="333410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975223"/>
          </a:xfrm>
        </p:spPr>
        <p:txBody>
          <a:bodyPr>
            <a:normAutofit/>
          </a:bodyPr>
          <a:lstStyle/>
          <a:p>
            <a:pPr marL="0" indent="0">
              <a:buNone/>
            </a:pPr>
            <a:r>
              <a:rPr lang="zh-CN" altLang="en-US" b="1" dirty="0"/>
              <a:t>人工势场法的问题</a:t>
            </a:r>
            <a:endParaRPr lang="en-US" altLang="zh-CN" b="1" dirty="0"/>
          </a:p>
          <a:p>
            <a:r>
              <a:rPr lang="zh-CN" altLang="en-US" dirty="0"/>
              <a:t>当目标点附近有障碍物时，斥力远远大于引力，车辆将很难到达目的地。</a:t>
            </a:r>
            <a:endParaRPr lang="en-US" altLang="zh-CN" dirty="0"/>
          </a:p>
          <a:p>
            <a:r>
              <a:rPr lang="zh-CN" altLang="en-US" dirty="0"/>
              <a:t>当智能车在某一点引力和斥力刚好大小相等时，车辆会陷入局部最优点。</a:t>
            </a:r>
            <a:endParaRPr lang="en-US" altLang="zh-CN" dirty="0"/>
          </a:p>
          <a:p>
            <a:r>
              <a:rPr lang="zh-CN" altLang="en-US" dirty="0"/>
              <a:t>当车辆到达障碍物附近时，人工势场模型产生的轨迹将出现抖动，不光滑。</a:t>
            </a:r>
            <a:endParaRPr lang="en-US" altLang="zh-CN" dirty="0"/>
          </a:p>
          <a:p>
            <a:r>
              <a:rPr lang="zh-CN" altLang="en-US" dirty="0"/>
              <a:t>当引力过大时，即无人车位于起始位置时，无人车可能会忽略障碍物斥力的作用造成碰撞。</a:t>
            </a:r>
            <a:endParaRPr lang="en-US" altLang="zh-CN" dirty="0"/>
          </a:p>
          <a:p>
            <a:r>
              <a:rPr lang="zh-CN" altLang="en-US" dirty="0"/>
              <a:t>传统人工势场只考虑了障碍物与目标点静止不动的静态环境，而车辆实际是在运动的环境中，因此 在动态环境下无法取得良好的效果。</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局部避障算法</a:t>
            </a:r>
          </a:p>
        </p:txBody>
      </p:sp>
    </p:spTree>
    <p:extLst>
      <p:ext uri="{BB962C8B-B14F-4D97-AF65-F5344CB8AC3E}">
        <p14:creationId xmlns:p14="http://schemas.microsoft.com/office/powerpoint/2010/main" val="189948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975223"/>
          </a:xfrm>
        </p:spPr>
        <p:txBody>
          <a:bodyPr>
            <a:normAutofit lnSpcReduction="10000"/>
          </a:bodyPr>
          <a:lstStyle/>
          <a:p>
            <a:pPr marL="0" indent="0">
              <a:buNone/>
            </a:pPr>
            <a:r>
              <a:rPr lang="zh-CN" altLang="en-US" b="1" dirty="0"/>
              <a:t>模糊逻辑算法</a:t>
            </a:r>
            <a:endParaRPr lang="en-US" altLang="zh-CN" b="1" dirty="0"/>
          </a:p>
          <a:p>
            <a:r>
              <a:rPr lang="zh-CN" altLang="en-US" dirty="0"/>
              <a:t>一种常用的在线路径规划算法。</a:t>
            </a:r>
            <a:endParaRPr lang="en-US" altLang="zh-CN" dirty="0"/>
          </a:p>
          <a:p>
            <a:r>
              <a:rPr lang="zh-CN" altLang="en-US" dirty="0"/>
              <a:t>先建立模型，再进行局部路径规划。 该算法根据观摩和记录驾驶员的操作过程得到，无需针对特定对象建立相关数学模型，而是直接将驾驶员的驾驶经验转换成相关控制信号。</a:t>
            </a:r>
            <a:endParaRPr lang="en-US" altLang="zh-CN" dirty="0"/>
          </a:p>
          <a:p>
            <a:r>
              <a:rPr lang="zh-CN" altLang="en-US" dirty="0"/>
              <a:t>进行避障路径规划的过程中，将获得的环境信息模糊化，通过不断查找相关的模糊规则获得规划结果。</a:t>
            </a:r>
            <a:endParaRPr lang="en-US" altLang="zh-CN" dirty="0"/>
          </a:p>
          <a:p>
            <a:r>
              <a:rPr lang="zh-CN" altLang="en-US" dirty="0"/>
              <a:t>模糊算法不需要车辆精确定位，所以具有很高的鲁棒性，对各种未知情况适应性较好，路径规划效果良好，但是模糊算法不能自我学习，模糊规则指定后就一成不变，灵活性较差。</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局部避障算法</a:t>
            </a:r>
          </a:p>
        </p:txBody>
      </p:sp>
    </p:spTree>
    <p:extLst>
      <p:ext uri="{BB962C8B-B14F-4D97-AF65-F5344CB8AC3E}">
        <p14:creationId xmlns:p14="http://schemas.microsoft.com/office/powerpoint/2010/main" val="4741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3981" y="4291781"/>
            <a:ext cx="5538019" cy="981894"/>
          </a:xfrm>
        </p:spPr>
        <p:txBody>
          <a:bodyPr>
            <a:normAutofit/>
          </a:bodyPr>
          <a:lstStyle/>
          <a:p>
            <a:r>
              <a:rPr lang="zh-CN" altLang="en-US" sz="4400" b="1" spc="200" dirty="0">
                <a:latin typeface="Microsoft YaHei Bold" panose="020B0503020204020204" charset="-122"/>
                <a:ea typeface="Microsoft YaHei Bold" panose="020B0503020204020204" charset="-122"/>
              </a:rPr>
              <a:t>车体与运动结构设计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4" name="文本占位符 3"/>
          <p:cNvSpPr>
            <a:spLocks noGrp="1"/>
          </p:cNvSpPr>
          <p:nvPr>
            <p:ph type="body" idx="13"/>
          </p:nvPr>
        </p:nvSpPr>
        <p:spPr>
          <a:xfrm>
            <a:off x="4039871" y="4177665"/>
            <a:ext cx="2952750" cy="2341880"/>
          </a:xfrm>
        </p:spPr>
        <p:txBody>
          <a:bodyPr/>
          <a:lstStyle/>
          <a:p>
            <a:r>
              <a:rPr lang="en-US" altLang="zh-CN" dirty="0"/>
              <a:t>01</a:t>
            </a:r>
          </a:p>
        </p:txBody>
      </p:sp>
      <p:sp>
        <p:nvSpPr>
          <p:cNvPr id="6" name="文本占位符 5">
            <a:extLst>
              <a:ext uri="{FF2B5EF4-FFF2-40B4-BE49-F238E27FC236}">
                <a16:creationId xmlns:a16="http://schemas.microsoft.com/office/drawing/2014/main" id="{EC4BD614-79B0-BE7C-07EA-C6BF8BCCEE2B}"/>
              </a:ext>
            </a:extLst>
          </p:cNvPr>
          <p:cNvSpPr>
            <a:spLocks noGrp="1"/>
          </p:cNvSpPr>
          <p:nvPr>
            <p:ph type="body" idx="1"/>
          </p:nvPr>
        </p:nvSpPr>
        <p:spPr>
          <a:xfrm>
            <a:off x="6728911" y="5485765"/>
            <a:ext cx="3478530" cy="1033780"/>
          </a:xfrm>
        </p:spPr>
        <p:txBody>
          <a:bodyPr/>
          <a:lstStyle/>
          <a:p>
            <a:r>
              <a:rPr lang="zh-CN" altLang="en-US" dirty="0"/>
              <a:t>生命在于运动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414457"/>
          </a:xfrm>
        </p:spPr>
        <p:txBody>
          <a:bodyPr>
            <a:normAutofit/>
          </a:bodyPr>
          <a:lstStyle/>
          <a:p>
            <a:r>
              <a:rPr lang="zh-CN" altLang="en-US" b="1" dirty="0"/>
              <a:t>位置信息</a:t>
            </a:r>
            <a:r>
              <a:rPr lang="zh-CN" altLang="en-US" dirty="0"/>
              <a:t> ：避障需要小车找到自身所处的位置和方向，因此需要生成车辆的矢量路径。使用陀螺仪记录小车当前方位与初始方位的夹角，使用里程器模块记录距离。</a:t>
            </a:r>
            <a:endParaRPr lang="en-US" altLang="zh-CN" dirty="0"/>
          </a:p>
          <a:p>
            <a:endParaRPr lang="en-US" altLang="zh-CN" dirty="0"/>
          </a:p>
          <a:p>
            <a:r>
              <a:rPr lang="zh-CN" altLang="en-US" b="1" dirty="0"/>
              <a:t>障碍物信息：</a:t>
            </a:r>
            <a:r>
              <a:rPr lang="zh-CN" altLang="en-US" dirty="0"/>
              <a:t>使用超声波雷达获得与障碍物的距离信息。人工势场法，因此只需要识别前方已有的障碍物并给出当前距离即可收集障碍物信息。</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避障信息获取</a:t>
            </a:r>
          </a:p>
        </p:txBody>
      </p:sp>
    </p:spTree>
    <p:extLst>
      <p:ext uri="{BB962C8B-B14F-4D97-AF65-F5344CB8AC3E}">
        <p14:creationId xmlns:p14="http://schemas.microsoft.com/office/powerpoint/2010/main" val="409205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7"/>
            <a:ext cx="8421452" cy="2920386"/>
          </a:xfrm>
        </p:spPr>
        <p:txBody>
          <a:bodyPr>
            <a:normAutofit/>
          </a:bodyPr>
          <a:lstStyle/>
          <a:p>
            <a:pPr marL="0" indent="0">
              <a:buNone/>
            </a:pPr>
            <a:r>
              <a:rPr lang="zh-CN" altLang="en-US" b="1" dirty="0"/>
              <a:t>数学模型改进</a:t>
            </a:r>
            <a:endParaRPr lang="en-US" altLang="zh-CN" b="1" dirty="0"/>
          </a:p>
          <a:p>
            <a:r>
              <a:rPr lang="zh-CN" altLang="en-US" dirty="0"/>
              <a:t>人工势场法在使用过程中会出现一些问题，如因障碍物和终点距离太近导致已经到 达势能零点、出现局部最优点等。</a:t>
            </a:r>
            <a:endParaRPr lang="en-US" altLang="zh-CN" dirty="0"/>
          </a:p>
          <a:p>
            <a:endParaRPr lang="en-US" altLang="zh-CN" b="1" dirty="0"/>
          </a:p>
          <a:p>
            <a:r>
              <a:rPr lang="zh-CN" altLang="en-US" dirty="0"/>
              <a:t>根据文献，对人工势场法数学模型进行改进：</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避障算法设计</a:t>
            </a:r>
          </a:p>
        </p:txBody>
      </p:sp>
    </p:spTree>
    <p:extLst>
      <p:ext uri="{BB962C8B-B14F-4D97-AF65-F5344CB8AC3E}">
        <p14:creationId xmlns:p14="http://schemas.microsoft.com/office/powerpoint/2010/main" val="1841659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2345199"/>
          </a:xfrm>
        </p:spPr>
        <p:txBody>
          <a:bodyPr>
            <a:normAutofit/>
          </a:bodyPr>
          <a:lstStyle/>
          <a:p>
            <a:pPr marL="0" indent="0">
              <a:buNone/>
            </a:pPr>
            <a:r>
              <a:rPr lang="zh-CN" altLang="en-US" b="1" dirty="0"/>
              <a:t>数学模型改进</a:t>
            </a:r>
            <a:endParaRPr lang="en-US" altLang="zh-CN" b="1" dirty="0"/>
          </a:p>
          <a:p>
            <a:r>
              <a:rPr lang="zh-CN" altLang="en-US" b="1" dirty="0"/>
              <a:t>引力势场函数：</a:t>
            </a:r>
            <a:endParaRPr lang="en-US" altLang="zh-CN" b="1" dirty="0"/>
          </a:p>
          <a:p>
            <a:endParaRPr lang="en-US" altLang="zh-CN" b="1" dirty="0"/>
          </a:p>
          <a:p>
            <a:endParaRPr lang="en-US" altLang="zh-CN" b="1" dirty="0"/>
          </a:p>
          <a:p>
            <a:r>
              <a:rPr lang="zh-CN" altLang="en-US" b="1" dirty="0"/>
              <a:t>斥力势场函数：</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避障算法设计</a:t>
            </a:r>
          </a:p>
        </p:txBody>
      </p:sp>
      <p:pic>
        <p:nvPicPr>
          <p:cNvPr id="8" name="图片 7">
            <a:extLst>
              <a:ext uri="{FF2B5EF4-FFF2-40B4-BE49-F238E27FC236}">
                <a16:creationId xmlns:a16="http://schemas.microsoft.com/office/drawing/2014/main" id="{10594DC1-7F31-2201-8EA9-5A59DCAB50EE}"/>
              </a:ext>
            </a:extLst>
          </p:cNvPr>
          <p:cNvPicPr>
            <a:picLocks noChangeAspect="1"/>
          </p:cNvPicPr>
          <p:nvPr/>
        </p:nvPicPr>
        <p:blipFill>
          <a:blip r:embed="rId3"/>
          <a:stretch>
            <a:fillRect/>
          </a:stretch>
        </p:blipFill>
        <p:spPr>
          <a:xfrm>
            <a:off x="2988641" y="2782386"/>
            <a:ext cx="5358737" cy="984527"/>
          </a:xfrm>
          <a:prstGeom prst="rect">
            <a:avLst/>
          </a:prstGeom>
        </p:spPr>
      </p:pic>
      <p:pic>
        <p:nvPicPr>
          <p:cNvPr id="9" name="图片 8">
            <a:extLst>
              <a:ext uri="{FF2B5EF4-FFF2-40B4-BE49-F238E27FC236}">
                <a16:creationId xmlns:a16="http://schemas.microsoft.com/office/drawing/2014/main" id="{9B845CF4-929F-06D4-8ECF-3026116C0523}"/>
              </a:ext>
            </a:extLst>
          </p:cNvPr>
          <p:cNvPicPr>
            <a:picLocks noChangeAspect="1"/>
          </p:cNvPicPr>
          <p:nvPr/>
        </p:nvPicPr>
        <p:blipFill>
          <a:blip r:embed="rId4"/>
          <a:stretch>
            <a:fillRect/>
          </a:stretch>
        </p:blipFill>
        <p:spPr>
          <a:xfrm>
            <a:off x="3343193" y="4348731"/>
            <a:ext cx="5150014" cy="885671"/>
          </a:xfrm>
          <a:prstGeom prst="rect">
            <a:avLst/>
          </a:prstGeom>
        </p:spPr>
      </p:pic>
    </p:spTree>
    <p:extLst>
      <p:ext uri="{BB962C8B-B14F-4D97-AF65-F5344CB8AC3E}">
        <p14:creationId xmlns:p14="http://schemas.microsoft.com/office/powerpoint/2010/main" val="3490335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62310" y="1978661"/>
            <a:ext cx="8421452" cy="3611880"/>
          </a:xfrm>
        </p:spPr>
        <p:txBody>
          <a:bodyPr>
            <a:normAutofit/>
          </a:bodyPr>
          <a:lstStyle/>
          <a:p>
            <a:pPr marL="0" indent="0">
              <a:buNone/>
            </a:pPr>
            <a:r>
              <a:rPr lang="zh-CN" altLang="en-US" b="1" dirty="0"/>
              <a:t>思路改进</a:t>
            </a:r>
            <a:endParaRPr lang="en-US" altLang="zh-CN" b="1" dirty="0"/>
          </a:p>
          <a:p>
            <a:r>
              <a:rPr lang="zh-CN" altLang="en-US" dirty="0"/>
              <a:t>一级引力场：将终点所在直线设定为一级引力场，促使小车不断向最远端行进，以此避免小车可能出现的折返问题。</a:t>
            </a:r>
            <a:endParaRPr lang="en-US" altLang="zh-CN" b="1" dirty="0"/>
          </a:p>
          <a:p>
            <a:r>
              <a:rPr lang="zh-CN" altLang="en-US" dirty="0"/>
              <a:t>当到达一级引力场时，旋转小车角度与引力场直线方向一致，并向前行进，如果摄像头在地 面上识别到终点圆圈，进行放置的步骤。</a:t>
            </a:r>
            <a:endParaRPr lang="en-US" altLang="zh-CN" dirty="0"/>
          </a:p>
          <a:p>
            <a:r>
              <a:rPr lang="zh-CN" altLang="en-US" dirty="0"/>
              <a:t>如果摄像头到达墙后仍没有终点圆圈，旋转</a:t>
            </a:r>
            <a:r>
              <a:rPr lang="en-US" altLang="zh-CN" dirty="0"/>
              <a:t>180</a:t>
            </a:r>
            <a:r>
              <a:rPr lang="zh-CN" altLang="en-US" dirty="0"/>
              <a:t>度，回到一级引 力场，重新向前遍历。 </a:t>
            </a:r>
            <a:endParaRPr lang="en-US" altLang="zh-CN" b="1" dirty="0"/>
          </a:p>
          <a:p>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避障算法设计</a:t>
            </a:r>
          </a:p>
        </p:txBody>
      </p:sp>
    </p:spTree>
    <p:extLst>
      <p:ext uri="{BB962C8B-B14F-4D97-AF65-F5344CB8AC3E}">
        <p14:creationId xmlns:p14="http://schemas.microsoft.com/office/powerpoint/2010/main" val="1725410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8375" y="4477385"/>
            <a:ext cx="4240160" cy="796290"/>
          </a:xfrm>
        </p:spPr>
        <p:txBody>
          <a:bodyPr>
            <a:normAutofit fontScale="90000"/>
          </a:bodyPr>
          <a:lstStyle/>
          <a:p>
            <a:r>
              <a:rPr lang="zh-CN" altLang="en-US" sz="4400" b="1" spc="200" dirty="0">
                <a:latin typeface="Microsoft YaHei Bold" panose="020B0503020204020204" charset="-122"/>
                <a:ea typeface="Microsoft YaHei Bold" panose="020B0503020204020204" charset="-122"/>
              </a:rPr>
              <a:t>通讯与驱动设计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3" name="文本占位符 2"/>
          <p:cNvSpPr>
            <a:spLocks noGrp="1"/>
          </p:cNvSpPr>
          <p:nvPr>
            <p:ph type="body" idx="1"/>
          </p:nvPr>
        </p:nvSpPr>
        <p:spPr/>
        <p:txBody>
          <a:bodyPr/>
          <a:lstStyle/>
          <a:p>
            <a:r>
              <a:rPr lang="zh-CN" altLang="en-US" dirty="0"/>
              <a:t>为有源头活水来</a:t>
            </a:r>
          </a:p>
        </p:txBody>
      </p:sp>
      <p:sp>
        <p:nvSpPr>
          <p:cNvPr id="4" name="文本占位符 3"/>
          <p:cNvSpPr>
            <a:spLocks noGrp="1"/>
          </p:cNvSpPr>
          <p:nvPr>
            <p:ph type="body" idx="13"/>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521263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r>
              <a:rPr lang="en-US" altLang="zh-CN" dirty="0"/>
              <a:t>——</a:t>
            </a:r>
            <a:r>
              <a:rPr lang="zh-CN" altLang="en-US" dirty="0"/>
              <a:t>电气</a:t>
            </a:r>
          </a:p>
        </p:txBody>
      </p:sp>
      <p:sp>
        <p:nvSpPr>
          <p:cNvPr id="4" name="文本占位符 3"/>
          <p:cNvSpPr>
            <a:spLocks noGrp="1"/>
          </p:cNvSpPr>
          <p:nvPr>
            <p:ph type="body" sz="half" idx="25"/>
          </p:nvPr>
        </p:nvSpPr>
        <p:spPr/>
        <p:txBody>
          <a:bodyPr/>
          <a:lstStyle/>
          <a:p>
            <a:r>
              <a:rPr lang="en-US" altLang="zh-CN" dirty="0"/>
              <a:t>04</a:t>
            </a:r>
            <a:endParaRPr lang="zh-CN" altLang="en-US" dirty="0"/>
          </a:p>
        </p:txBody>
      </p:sp>
      <p:sp>
        <p:nvSpPr>
          <p:cNvPr id="7" name="文本占位符 6"/>
          <p:cNvSpPr>
            <a:spLocks noGrp="1"/>
          </p:cNvSpPr>
          <p:nvPr>
            <p:ph type="body" sz="half" idx="2"/>
          </p:nvPr>
        </p:nvSpPr>
        <p:spPr>
          <a:xfrm>
            <a:off x="1023620" y="1844677"/>
            <a:ext cx="9171305" cy="1040290"/>
          </a:xfrm>
        </p:spPr>
        <p:txBody>
          <a:bodyPr/>
          <a:lstStyle/>
          <a:p>
            <a:r>
              <a:rPr lang="en-US" altLang="zh-CN" dirty="0"/>
              <a:t>CPU:</a:t>
            </a:r>
            <a:r>
              <a:rPr lang="zh-CN" altLang="en-US" dirty="0"/>
              <a:t>编程调试方便，主要串行执行。</a:t>
            </a:r>
            <a:endParaRPr lang="en-US" altLang="zh-CN" dirty="0"/>
          </a:p>
          <a:p>
            <a:r>
              <a:rPr lang="en-US" altLang="zh-CN" dirty="0"/>
              <a:t>FPGA:</a:t>
            </a:r>
            <a:r>
              <a:rPr lang="zh-CN" altLang="en-US" dirty="0"/>
              <a:t>并发速度快，可靠性好，调试困难。</a:t>
            </a:r>
          </a:p>
        </p:txBody>
      </p:sp>
      <p:sp>
        <p:nvSpPr>
          <p:cNvPr id="10" name="文本占位符 9"/>
          <p:cNvSpPr>
            <a:spLocks noGrp="1"/>
          </p:cNvSpPr>
          <p:nvPr>
            <p:ph type="body" sz="half" idx="24"/>
          </p:nvPr>
        </p:nvSpPr>
        <p:spPr/>
        <p:txBody>
          <a:bodyPr/>
          <a:lstStyle/>
          <a:p>
            <a:r>
              <a:rPr lang="zh-CN" altLang="en-US" dirty="0"/>
              <a:t>控制器</a:t>
            </a:r>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1071880" y="3987479"/>
            <a:ext cx="9171305" cy="1040290"/>
          </a:xfrm>
        </p:spPr>
        <p:txBody>
          <a:bodyPr vert="horz" lIns="101600" tIns="0" rIns="82550" bIns="0" rtlCol="0">
            <a:normAutofit fontScale="92500" lnSpcReduction="10000"/>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直流电机：有刷直流电机多用于低功率使用，用简单的电压调节或</a:t>
            </a:r>
            <a:r>
              <a:rPr lang="en-US" altLang="zh-CN" dirty="0"/>
              <a:t>PWM</a:t>
            </a:r>
            <a:r>
              <a:rPr lang="zh-CN" altLang="en-US" dirty="0"/>
              <a:t>（脉宽调制）来控制。</a:t>
            </a:r>
            <a:endParaRPr lang="en-US" altLang="zh-CN" dirty="0"/>
          </a:p>
          <a:p>
            <a:r>
              <a:rPr lang="zh-CN" altLang="en-US" dirty="0"/>
              <a:t>航模电机：无刷居多，高性能高功率，电子调速器（</a:t>
            </a:r>
            <a:r>
              <a:rPr lang="en-US" altLang="zh-CN" dirty="0"/>
              <a:t>ESC</a:t>
            </a:r>
            <a:r>
              <a:rPr lang="zh-CN" altLang="en-US" dirty="0"/>
              <a:t>）控制。</a:t>
            </a:r>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3123242"/>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电机和驱动</a:t>
            </a:r>
          </a:p>
        </p:txBody>
      </p:sp>
    </p:spTree>
    <p:extLst>
      <p:ext uri="{BB962C8B-B14F-4D97-AF65-F5344CB8AC3E}">
        <p14:creationId xmlns:p14="http://schemas.microsoft.com/office/powerpoint/2010/main" val="1520582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r>
              <a:rPr lang="en-US" altLang="zh-CN" dirty="0"/>
              <a:t>——</a:t>
            </a:r>
            <a:r>
              <a:rPr lang="zh-CN" altLang="en-US" dirty="0"/>
              <a:t>电气</a:t>
            </a:r>
          </a:p>
        </p:txBody>
      </p:sp>
      <p:sp>
        <p:nvSpPr>
          <p:cNvPr id="4" name="文本占位符 3"/>
          <p:cNvSpPr>
            <a:spLocks noGrp="1"/>
          </p:cNvSpPr>
          <p:nvPr>
            <p:ph type="body" sz="half" idx="25"/>
          </p:nvPr>
        </p:nvSpPr>
        <p:spPr/>
        <p:txBody>
          <a:bodyPr/>
          <a:lstStyle/>
          <a:p>
            <a:r>
              <a:rPr lang="en-US" altLang="zh-CN" dirty="0"/>
              <a:t>04</a:t>
            </a:r>
            <a:endParaRPr lang="zh-CN" altLang="en-US" dirty="0"/>
          </a:p>
        </p:txBody>
      </p:sp>
      <p:sp>
        <p:nvSpPr>
          <p:cNvPr id="7" name="文本占位符 6"/>
          <p:cNvSpPr>
            <a:spLocks noGrp="1"/>
          </p:cNvSpPr>
          <p:nvPr>
            <p:ph type="body" sz="half" idx="2"/>
          </p:nvPr>
        </p:nvSpPr>
        <p:spPr>
          <a:xfrm>
            <a:off x="1023620" y="1844677"/>
            <a:ext cx="9171305" cy="1040290"/>
          </a:xfrm>
        </p:spPr>
        <p:txBody>
          <a:bodyPr/>
          <a:lstStyle/>
          <a:p>
            <a:r>
              <a:rPr lang="zh-CN" altLang="en-US" dirty="0"/>
              <a:t>单片机、电机、舵机等不同元器件的所需电压不同，需要进行相应的电源与二次电源的选择，具体 选择将在原理方案设计部分确定。</a:t>
            </a:r>
          </a:p>
        </p:txBody>
      </p:sp>
      <p:sp>
        <p:nvSpPr>
          <p:cNvPr id="10" name="文本占位符 9"/>
          <p:cNvSpPr>
            <a:spLocks noGrp="1"/>
          </p:cNvSpPr>
          <p:nvPr>
            <p:ph type="body" sz="half" idx="24"/>
          </p:nvPr>
        </p:nvSpPr>
        <p:spPr/>
        <p:txBody>
          <a:bodyPr/>
          <a:lstStyle/>
          <a:p>
            <a:r>
              <a:rPr lang="zh-CN" altLang="en-US" dirty="0"/>
              <a:t>电源</a:t>
            </a:r>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1071880" y="3987479"/>
            <a:ext cx="9626600" cy="104029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要实现的数据通讯任务包括实时图像、指令数据、状态参数和舵机命令等，可以采用</a:t>
            </a:r>
            <a:r>
              <a:rPr lang="en-US" altLang="zh-CN" dirty="0"/>
              <a:t>USB</a:t>
            </a:r>
            <a:r>
              <a:rPr lang="zh-CN" altLang="en-US" dirty="0"/>
              <a:t>数据线 的有线通讯方式或者蓝牙等无线通讯方式，具体选择需要根据传输数据量、数据传输延时和硬件接口等 因素确定。</a:t>
            </a:r>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3123242"/>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通信</a:t>
            </a:r>
          </a:p>
        </p:txBody>
      </p:sp>
    </p:spTree>
    <p:extLst>
      <p:ext uri="{BB962C8B-B14F-4D97-AF65-F5344CB8AC3E}">
        <p14:creationId xmlns:p14="http://schemas.microsoft.com/office/powerpoint/2010/main" val="4193150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r>
              <a:rPr lang="en-US" altLang="zh-CN" dirty="0"/>
              <a:t>——</a:t>
            </a:r>
            <a:r>
              <a:rPr lang="zh-CN" altLang="en-US" dirty="0"/>
              <a:t>电气</a:t>
            </a:r>
          </a:p>
        </p:txBody>
      </p:sp>
      <p:sp>
        <p:nvSpPr>
          <p:cNvPr id="4" name="文本占位符 3"/>
          <p:cNvSpPr>
            <a:spLocks noGrp="1"/>
          </p:cNvSpPr>
          <p:nvPr>
            <p:ph type="body" sz="half" idx="25"/>
          </p:nvPr>
        </p:nvSpPr>
        <p:spPr/>
        <p:txBody>
          <a:bodyPr/>
          <a:lstStyle/>
          <a:p>
            <a:r>
              <a:rPr lang="en-US" altLang="zh-CN" dirty="0"/>
              <a:t>04</a:t>
            </a:r>
            <a:endParaRPr lang="zh-CN" altLang="en-US" dirty="0"/>
          </a:p>
        </p:txBody>
      </p:sp>
      <p:sp>
        <p:nvSpPr>
          <p:cNvPr id="7" name="文本占位符 6"/>
          <p:cNvSpPr>
            <a:spLocks noGrp="1"/>
          </p:cNvSpPr>
          <p:nvPr>
            <p:ph type="body" sz="half" idx="2"/>
          </p:nvPr>
        </p:nvSpPr>
        <p:spPr>
          <a:xfrm>
            <a:off x="1023620" y="1844677"/>
            <a:ext cx="9171305" cy="1040290"/>
          </a:xfrm>
        </p:spPr>
        <p:txBody>
          <a:bodyPr/>
          <a:lstStyle/>
          <a:p>
            <a:r>
              <a:rPr lang="zh-CN" altLang="en-US" dirty="0"/>
              <a:t>需要传感器传回的信息主要包括图像灰度、距离、小车自身的位置和姿态等等，可能需要红外传感器、超声传感器、线阵</a:t>
            </a:r>
            <a:r>
              <a:rPr lang="en-US" altLang="zh-CN" dirty="0"/>
              <a:t>CCD</a:t>
            </a:r>
            <a:r>
              <a:rPr lang="zh-CN" altLang="en-US" dirty="0"/>
              <a:t>传感器、里程计和陀螺仪等。</a:t>
            </a:r>
          </a:p>
        </p:txBody>
      </p:sp>
      <p:sp>
        <p:nvSpPr>
          <p:cNvPr id="10" name="文本占位符 9"/>
          <p:cNvSpPr>
            <a:spLocks noGrp="1"/>
          </p:cNvSpPr>
          <p:nvPr>
            <p:ph type="body" sz="half" idx="24"/>
          </p:nvPr>
        </p:nvSpPr>
        <p:spPr/>
        <p:txBody>
          <a:bodyPr/>
          <a:lstStyle/>
          <a:p>
            <a:r>
              <a:rPr lang="zh-CN" altLang="en-US" dirty="0"/>
              <a:t>测量</a:t>
            </a:r>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1071880" y="3987479"/>
            <a:ext cx="9626600" cy="104029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循迹算法</a:t>
            </a:r>
            <a:endParaRPr lang="en-US" altLang="zh-CN" dirty="0"/>
          </a:p>
          <a:p>
            <a:r>
              <a:rPr lang="zh-CN" altLang="en-US" dirty="0"/>
              <a:t>避障算法</a:t>
            </a:r>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3123242"/>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算法</a:t>
            </a:r>
          </a:p>
        </p:txBody>
      </p:sp>
    </p:spTree>
    <p:extLst>
      <p:ext uri="{BB962C8B-B14F-4D97-AF65-F5344CB8AC3E}">
        <p14:creationId xmlns:p14="http://schemas.microsoft.com/office/powerpoint/2010/main" val="3677398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通信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62310" y="1978661"/>
            <a:ext cx="8421452" cy="3611880"/>
          </a:xfrm>
        </p:spPr>
        <p:txBody>
          <a:bodyPr>
            <a:normAutofit/>
          </a:bodyPr>
          <a:lstStyle/>
          <a:p>
            <a:pPr marL="0" indent="0">
              <a:buNone/>
            </a:pPr>
            <a:r>
              <a:rPr lang="zh-CN" altLang="en-US" b="1" dirty="0"/>
              <a:t>蓝牙模块 </a:t>
            </a:r>
            <a:endParaRPr lang="en-US" altLang="zh-CN" b="1" dirty="0"/>
          </a:p>
          <a:p>
            <a:r>
              <a:rPr lang="zh-CN" altLang="en-US" dirty="0"/>
              <a:t>我们的场景中通信距离短、有抗干扰需求的情况，我们选择使用蓝牙模块实现通信。</a:t>
            </a:r>
            <a:endParaRPr lang="en-US" altLang="zh-CN" dirty="0"/>
          </a:p>
          <a:p>
            <a:r>
              <a:rPr lang="zh-CN" altLang="en-US" dirty="0"/>
              <a:t>蓝牙模块 有着体积小、易集成、功耗低的特点，对于</a:t>
            </a:r>
            <a:r>
              <a:rPr lang="zh-CN" altLang="en-US" b="1" dirty="0"/>
              <a:t>车载设计友好</a:t>
            </a:r>
            <a:r>
              <a:rPr lang="zh-CN" altLang="en-US" dirty="0"/>
              <a:t>。</a:t>
            </a:r>
            <a:endParaRPr lang="en-US" altLang="zh-CN" dirty="0"/>
          </a:p>
          <a:p>
            <a:r>
              <a:rPr lang="zh-CN" altLang="en-US" dirty="0"/>
              <a:t>蓝牙通信协议的跳频</a:t>
            </a:r>
            <a:r>
              <a:rPr lang="en-US" altLang="zh-CN" dirty="0"/>
              <a:t>-</a:t>
            </a:r>
            <a:r>
              <a:rPr lang="zh-CN" altLang="en-US" dirty="0"/>
              <a:t>扩频机制提供了很好的</a:t>
            </a:r>
            <a:r>
              <a:rPr lang="zh-CN" altLang="en-US" b="1" dirty="0"/>
              <a:t>抗干扰能力</a:t>
            </a:r>
            <a:r>
              <a:rPr lang="zh-CN" altLang="en-US" dirty="0"/>
              <a:t>。</a:t>
            </a:r>
            <a:endParaRPr lang="en-US" altLang="zh-CN" dirty="0"/>
          </a:p>
          <a:p>
            <a:r>
              <a:rPr lang="en-US" altLang="zh-CN" dirty="0"/>
              <a:t>2.4G</a:t>
            </a:r>
            <a:r>
              <a:rPr lang="zh-CN" altLang="en-US" dirty="0"/>
              <a:t>的电磁波可以穿过大多材料的障碍物，利于小车行驶时仍然保持与控制终端的</a:t>
            </a:r>
            <a:r>
              <a:rPr lang="zh-CN" altLang="en-US" b="1" dirty="0"/>
              <a:t>稳定信息交换。</a:t>
            </a:r>
            <a:endParaRPr lang="en-US" altLang="zh-CN" b="1" dirty="0"/>
          </a:p>
          <a:p>
            <a:r>
              <a:rPr lang="en-US" altLang="zh-CN" dirty="0"/>
              <a:t>HC-05</a:t>
            </a:r>
            <a:r>
              <a:rPr lang="zh-CN" altLang="en-US" dirty="0"/>
              <a:t>相关资料多，配套开发工具丰富，学习使用便捷。</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数据通信和回传</a:t>
            </a:r>
          </a:p>
        </p:txBody>
      </p:sp>
    </p:spTree>
    <p:extLst>
      <p:ext uri="{BB962C8B-B14F-4D97-AF65-F5344CB8AC3E}">
        <p14:creationId xmlns:p14="http://schemas.microsoft.com/office/powerpoint/2010/main" val="1125063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通信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6218329" y="3082955"/>
            <a:ext cx="8421452" cy="889143"/>
          </a:xfrm>
        </p:spPr>
        <p:txBody>
          <a:bodyPr>
            <a:normAutofit/>
          </a:bodyPr>
          <a:lstStyle/>
          <a:p>
            <a:pPr marL="0" indent="0">
              <a:buNone/>
            </a:pPr>
            <a:r>
              <a:rPr lang="en-US" altLang="zh-CN" b="1" dirty="0"/>
              <a:t>UI</a:t>
            </a:r>
            <a:r>
              <a:rPr lang="zh-CN" altLang="en-US" b="1" dirty="0"/>
              <a:t> </a:t>
            </a:r>
            <a:endParaRPr lang="en-US" altLang="zh-CN" b="1" dirty="0"/>
          </a:p>
          <a:p>
            <a:r>
              <a:rPr lang="zh-CN" altLang="en-US" dirty="0"/>
              <a:t>通过蓝牙传输的方式将数据传回</a:t>
            </a:r>
            <a:r>
              <a:rPr lang="en-US" altLang="zh-CN" dirty="0"/>
              <a:t>PC</a:t>
            </a:r>
            <a:r>
              <a:rPr lang="zh-CN" altLang="en-US" dirty="0"/>
              <a:t>端进行观察和控制。</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控制终端</a:t>
            </a:r>
          </a:p>
        </p:txBody>
      </p:sp>
      <p:pic>
        <p:nvPicPr>
          <p:cNvPr id="8" name="图片 7">
            <a:extLst>
              <a:ext uri="{FF2B5EF4-FFF2-40B4-BE49-F238E27FC236}">
                <a16:creationId xmlns:a16="http://schemas.microsoft.com/office/drawing/2014/main" id="{127258B0-4C19-0C01-D14C-8BDDB7D96D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276" y="1929765"/>
            <a:ext cx="4974924" cy="3930445"/>
          </a:xfrm>
          <a:prstGeom prst="rect">
            <a:avLst/>
          </a:prstGeom>
        </p:spPr>
      </p:pic>
    </p:spTree>
    <p:extLst>
      <p:ext uri="{BB962C8B-B14F-4D97-AF65-F5344CB8AC3E}">
        <p14:creationId xmlns:p14="http://schemas.microsoft.com/office/powerpoint/2010/main" val="347493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r>
              <a:rPr lang="en-US" altLang="zh-CN" dirty="0"/>
              <a:t>——</a:t>
            </a:r>
            <a:r>
              <a:rPr lang="zh-CN" altLang="en-US" dirty="0"/>
              <a:t>车体设计</a:t>
            </a:r>
          </a:p>
        </p:txBody>
      </p:sp>
      <p:sp>
        <p:nvSpPr>
          <p:cNvPr id="4" name="文本占位符 3"/>
          <p:cNvSpPr>
            <a:spLocks noGrp="1"/>
          </p:cNvSpPr>
          <p:nvPr>
            <p:ph type="body" sz="half" idx="25"/>
          </p:nvPr>
        </p:nvSpPr>
        <p:spPr/>
        <p:txBody>
          <a:bodyPr/>
          <a:lstStyle/>
          <a:p>
            <a:endParaRPr lang="zh-CN" altLang="en-US" dirty="0"/>
          </a:p>
        </p:txBody>
      </p:sp>
      <p:sp>
        <p:nvSpPr>
          <p:cNvPr id="7" name="文本占位符 6"/>
          <p:cNvSpPr>
            <a:spLocks noGrp="1"/>
          </p:cNvSpPr>
          <p:nvPr>
            <p:ph type="body" sz="half" idx="2"/>
          </p:nvPr>
        </p:nvSpPr>
        <p:spPr>
          <a:xfrm>
            <a:off x="1082357" y="2065900"/>
            <a:ext cx="9171305" cy="4150995"/>
          </a:xfrm>
        </p:spPr>
        <p:txBody>
          <a:bodyPr/>
          <a:lstStyle/>
          <a:p>
            <a:r>
              <a:rPr lang="zh-CN" altLang="en-US" dirty="0"/>
              <a:t>整体尺寸：避障部分场地的障碍物间距不小于</a:t>
            </a:r>
            <a:r>
              <a:rPr lang="en-US" altLang="zh-CN" dirty="0"/>
              <a:t>350mm</a:t>
            </a:r>
            <a:r>
              <a:rPr lang="zh-CN" altLang="en-US" dirty="0"/>
              <a:t>，故小车的整体尺寸应当小于该距离。</a:t>
            </a:r>
            <a:endParaRPr lang="en-US" altLang="zh-CN" dirty="0"/>
          </a:p>
          <a:p>
            <a:r>
              <a:rPr lang="zh-CN" altLang="en-US" dirty="0"/>
              <a:t>驱动与转弯方式：驱动方式可以选择轮式或者履带式，转弯方式可以采用差速转向或者麦克纳姆轮转向。</a:t>
            </a:r>
            <a:endParaRPr lang="en-US" altLang="zh-CN" dirty="0"/>
          </a:p>
          <a:p>
            <a:r>
              <a:rPr lang="zh-CN" altLang="en-US" dirty="0"/>
              <a:t>车体空间结构：车上需要装载驱动电机、控制板、传感器等元件以及电子线路，可以考虑设计多层 结构，同时需要考虑重心的稳定性和小车的承重性能。</a:t>
            </a:r>
          </a:p>
        </p:txBody>
      </p:sp>
      <p:sp>
        <p:nvSpPr>
          <p:cNvPr id="10" name="文本占位符 9"/>
          <p:cNvSpPr>
            <a:spLocks noGrp="1"/>
          </p:cNvSpPr>
          <p:nvPr>
            <p:ph type="body" sz="half" idx="24"/>
          </p:nvPr>
        </p:nvSpPr>
        <p:spPr/>
        <p:txBody>
          <a:bodyPr/>
          <a:lstStyle/>
          <a:p>
            <a:r>
              <a:rPr lang="zh-CN" altLang="en-US" dirty="0"/>
              <a:t>车体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驱动</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928370" y="1915115"/>
            <a:ext cx="3640271" cy="2984171"/>
          </a:xfrm>
        </p:spPr>
        <p:txBody>
          <a:bodyPr>
            <a:normAutofit/>
          </a:bodyPr>
          <a:lstStyle/>
          <a:p>
            <a:r>
              <a:rPr lang="en-US" altLang="zh-CN" dirty="0"/>
              <a:t>FPGA</a:t>
            </a:r>
            <a:r>
              <a:rPr lang="zh-CN" altLang="en-US" dirty="0"/>
              <a:t>的并发速度快，可靠性好，但调试困难。</a:t>
            </a:r>
            <a:endParaRPr lang="en-US" altLang="zh-CN" dirty="0"/>
          </a:p>
          <a:p>
            <a:endParaRPr lang="en-US" altLang="zh-CN" dirty="0"/>
          </a:p>
          <a:p>
            <a:r>
              <a:rPr lang="zh-CN" altLang="en-US" dirty="0"/>
              <a:t>对于整个算法中最重要的图像处理部分，</a:t>
            </a:r>
            <a:r>
              <a:rPr lang="en-US" altLang="zh-CN" dirty="0" err="1"/>
              <a:t>OpenMV</a:t>
            </a:r>
            <a:r>
              <a:rPr lang="zh-CN" altLang="en-US" dirty="0"/>
              <a:t>自带算力，加上已有的</a:t>
            </a:r>
            <a:r>
              <a:rPr lang="en-US" altLang="zh-CN" dirty="0"/>
              <a:t>STM32</a:t>
            </a:r>
            <a:r>
              <a:rPr lang="zh-CN" altLang="en-US" dirty="0"/>
              <a:t>具有足够的数据处理能力。</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处理器</a:t>
            </a:r>
          </a:p>
        </p:txBody>
      </p:sp>
      <p:sp>
        <p:nvSpPr>
          <p:cNvPr id="7" name="文本占位符 5">
            <a:extLst>
              <a:ext uri="{FF2B5EF4-FFF2-40B4-BE49-F238E27FC236}">
                <a16:creationId xmlns:a16="http://schemas.microsoft.com/office/drawing/2014/main" id="{24BCBDA0-2E35-A0B8-48F2-C1BC6E7FEBD8}"/>
              </a:ext>
            </a:extLst>
          </p:cNvPr>
          <p:cNvSpPr txBox="1">
            <a:spLocks/>
          </p:cNvSpPr>
          <p:nvPr/>
        </p:nvSpPr>
        <p:spPr>
          <a:xfrm>
            <a:off x="6273802" y="980439"/>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电机</a:t>
            </a:r>
          </a:p>
        </p:txBody>
      </p:sp>
      <p:sp>
        <p:nvSpPr>
          <p:cNvPr id="8" name="文本占位符 3">
            <a:extLst>
              <a:ext uri="{FF2B5EF4-FFF2-40B4-BE49-F238E27FC236}">
                <a16:creationId xmlns:a16="http://schemas.microsoft.com/office/drawing/2014/main" id="{6D2146C4-5EFF-1A87-535E-33D2F58471F1}"/>
              </a:ext>
            </a:extLst>
          </p:cNvPr>
          <p:cNvSpPr txBox="1">
            <a:spLocks/>
          </p:cNvSpPr>
          <p:nvPr/>
        </p:nvSpPr>
        <p:spPr>
          <a:xfrm>
            <a:off x="6543718" y="1965322"/>
            <a:ext cx="4498257" cy="307266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使用</a:t>
            </a:r>
            <a:r>
              <a:rPr lang="en-US" altLang="zh-CN" dirty="0"/>
              <a:t>PWM</a:t>
            </a:r>
            <a:r>
              <a:rPr lang="zh-CN" altLang="en-US" dirty="0"/>
              <a:t>方法驱动，并用编码器回传电机数据。</a:t>
            </a:r>
          </a:p>
          <a:p>
            <a:endParaRPr lang="zh-CN" altLang="en-US" dirty="0"/>
          </a:p>
          <a:p>
            <a:r>
              <a:rPr lang="en-US" altLang="zh-CN" dirty="0"/>
              <a:t>L298</a:t>
            </a:r>
            <a:r>
              <a:rPr lang="zh-CN" altLang="en-US" dirty="0"/>
              <a:t>模块同时驱动两轮电机，并使用</a:t>
            </a:r>
            <a:r>
              <a:rPr lang="en-US" altLang="zh-CN" dirty="0"/>
              <a:t>PID</a:t>
            </a:r>
            <a:r>
              <a:rPr lang="zh-CN" altLang="en-US" dirty="0"/>
              <a:t>实 现电机实际速度的准确、稳定控制。</a:t>
            </a:r>
          </a:p>
        </p:txBody>
      </p:sp>
    </p:spTree>
    <p:extLst>
      <p:ext uri="{BB962C8B-B14F-4D97-AF65-F5344CB8AC3E}">
        <p14:creationId xmlns:p14="http://schemas.microsoft.com/office/powerpoint/2010/main" val="2996102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驱动</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858175" y="2391615"/>
            <a:ext cx="8893400" cy="2984171"/>
          </a:xfrm>
        </p:spPr>
        <p:txBody>
          <a:bodyPr>
            <a:normAutofit/>
          </a:bodyPr>
          <a:lstStyle/>
          <a:p>
            <a:r>
              <a:rPr lang="en-US" altLang="zh-CN" dirty="0" err="1"/>
              <a:t>OpenMV</a:t>
            </a:r>
            <a:r>
              <a:rPr lang="en-US" altLang="zh-CN" dirty="0"/>
              <a:t>:</a:t>
            </a:r>
            <a:r>
              <a:rPr lang="zh-CN" altLang="en-US" dirty="0"/>
              <a:t>自带单片机，不需要额外的驱动元件。</a:t>
            </a:r>
            <a:endParaRPr lang="en-US" altLang="zh-CN" dirty="0"/>
          </a:p>
          <a:p>
            <a:r>
              <a:rPr lang="zh-CN" altLang="en-US" dirty="0"/>
              <a:t>激光雷达：可以使用</a:t>
            </a:r>
            <a:r>
              <a:rPr lang="en-US" altLang="zh-CN" dirty="0"/>
              <a:t>USTART</a:t>
            </a:r>
            <a:r>
              <a:rPr lang="zh-CN" altLang="en-US" dirty="0"/>
              <a:t>串口通信。</a:t>
            </a:r>
            <a:endParaRPr lang="en-US" altLang="zh-CN" dirty="0"/>
          </a:p>
          <a:p>
            <a:r>
              <a:rPr lang="zh-CN" altLang="en-US" dirty="0"/>
              <a:t>里程计：里程计实际上是一个从其上的编码器，因此不需要进一步的驱动元件。</a:t>
            </a:r>
            <a:endParaRPr lang="en-US" altLang="zh-CN" dirty="0"/>
          </a:p>
          <a:p>
            <a:r>
              <a:rPr lang="zh-CN" altLang="en-US" dirty="0"/>
              <a:t>陀螺仪：不需要额外的驱动元件，使用</a:t>
            </a:r>
            <a:r>
              <a:rPr lang="en-US" altLang="zh-CN" dirty="0"/>
              <a:t>I 2C</a:t>
            </a:r>
            <a:r>
              <a:rPr lang="zh-CN" altLang="en-US" dirty="0"/>
              <a:t>通信。</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a:xfrm>
            <a:off x="880110" y="980440"/>
            <a:ext cx="3101955" cy="606425"/>
          </a:xfrm>
        </p:spPr>
        <p:txBody>
          <a:bodyPr/>
          <a:lstStyle/>
          <a:p>
            <a:r>
              <a:rPr lang="zh-CN" altLang="en-US" dirty="0"/>
              <a:t>传感器</a:t>
            </a:r>
          </a:p>
        </p:txBody>
      </p:sp>
    </p:spTree>
    <p:extLst>
      <p:ext uri="{BB962C8B-B14F-4D97-AF65-F5344CB8AC3E}">
        <p14:creationId xmlns:p14="http://schemas.microsoft.com/office/powerpoint/2010/main" val="551073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half" idx="2"/>
          </p:nvPr>
        </p:nvSpPr>
        <p:spPr>
          <a:xfrm>
            <a:off x="4498662" y="2729579"/>
            <a:ext cx="3194675" cy="1798177"/>
          </a:xfrm>
        </p:spPr>
        <p:txBody>
          <a:bodyPr>
            <a:normAutofit fontScale="92500"/>
          </a:bodyPr>
          <a:lstStyle/>
          <a:p>
            <a:pPr marL="0" indent="0">
              <a:buNone/>
            </a:pPr>
            <a:r>
              <a:rPr lang="en-US" altLang="zh-CN" sz="9600" b="1" dirty="0"/>
              <a:t>Q&amp;A</a:t>
            </a:r>
            <a:endParaRPr lang="zh-CN" altLang="en-US" sz="9600" b="1" dirty="0"/>
          </a:p>
        </p:txBody>
      </p:sp>
      <p:sp>
        <p:nvSpPr>
          <p:cNvPr id="2" name="文本框 1">
            <a:extLst>
              <a:ext uri="{FF2B5EF4-FFF2-40B4-BE49-F238E27FC236}">
                <a16:creationId xmlns:a16="http://schemas.microsoft.com/office/drawing/2014/main" id="{4D14C306-22C1-C926-F6C7-FBC55D479D33}"/>
              </a:ext>
            </a:extLst>
          </p:cNvPr>
          <p:cNvSpPr txBox="1"/>
          <p:nvPr/>
        </p:nvSpPr>
        <p:spPr>
          <a:xfrm>
            <a:off x="5050621" y="4517708"/>
            <a:ext cx="2642716" cy="369332"/>
          </a:xfrm>
          <a:prstGeom prst="rect">
            <a:avLst/>
          </a:prstGeom>
          <a:noFill/>
        </p:spPr>
        <p:txBody>
          <a:bodyPr wrap="square" rtlCol="0">
            <a:spAutoFit/>
          </a:bodyPr>
          <a:lstStyle/>
          <a:p>
            <a:r>
              <a:rPr lang="zh-CN" altLang="en-US" dirty="0">
                <a:solidFill>
                  <a:schemeClr val="bg1"/>
                </a:solidFill>
              </a:rPr>
              <a:t>三人行，则必有我师焉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22"/>
          </p:nvPr>
        </p:nvSpPr>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2434047"/>
            <a:ext cx="9171305" cy="1989906"/>
          </a:xfrm>
        </p:spPr>
        <p:txBody>
          <a:bodyPr>
            <a:normAutofit lnSpcReduction="10000"/>
          </a:bodyPr>
          <a:lstStyle/>
          <a:p>
            <a:r>
              <a:rPr lang="zh-CN" altLang="en-US" dirty="0"/>
              <a:t>轮式运动：适用于平坦、结构简单的环境，灵活程度比较高，结构简单、可控性强、安 全性好。分为为单驱轮式、双驱轮式和多驱轮式。</a:t>
            </a:r>
            <a:endParaRPr lang="en-US" altLang="zh-CN" dirty="0"/>
          </a:p>
          <a:p>
            <a:endParaRPr lang="en-US" altLang="zh-CN" dirty="0"/>
          </a:p>
          <a:p>
            <a:r>
              <a:rPr lang="zh-CN" altLang="en-US" dirty="0"/>
              <a:t>履带式：对地面的单位压力小，摩擦力较大，抓地力较好，适合在雪地、山坡等比较恶劣 的地面环境下工作，能承受比较大的负载，但是成本比轮式</a:t>
            </a:r>
            <a:r>
              <a:rPr lang="en-US" altLang="zh-CN" dirty="0"/>
              <a:t>A</a:t>
            </a:r>
            <a:r>
              <a:rPr lang="zh-CN" altLang="en-US" dirty="0"/>
              <a:t>高很多，速度比较慢。</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运动方式</a:t>
            </a:r>
          </a:p>
        </p:txBody>
      </p:sp>
    </p:spTree>
    <p:extLst>
      <p:ext uri="{BB962C8B-B14F-4D97-AF65-F5344CB8AC3E}">
        <p14:creationId xmlns:p14="http://schemas.microsoft.com/office/powerpoint/2010/main" val="71196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318619" y="2053226"/>
            <a:ext cx="5163298" cy="2470354"/>
          </a:xfrm>
        </p:spPr>
        <p:txBody>
          <a:bodyPr>
            <a:normAutofit fontScale="92500" lnSpcReduction="20000"/>
          </a:bodyPr>
          <a:lstStyle/>
          <a:p>
            <a:pPr>
              <a:lnSpc>
                <a:spcPct val="200000"/>
              </a:lnSpc>
            </a:pPr>
            <a:r>
              <a:rPr lang="zh-CN" altLang="en-US" b="1" dirty="0"/>
              <a:t>差速转向</a:t>
            </a:r>
            <a:endParaRPr lang="en-US" altLang="zh-CN" dirty="0"/>
          </a:p>
          <a:p>
            <a:pPr>
              <a:lnSpc>
                <a:spcPct val="200000"/>
              </a:lnSpc>
            </a:pPr>
            <a:r>
              <a:rPr lang="zh-CN" altLang="en-US" dirty="0"/>
              <a:t>假定前轮和后轮都是驱动轮，则参考阿克曼（</a:t>
            </a:r>
            <a:r>
              <a:rPr lang="en-US" altLang="zh-CN" dirty="0"/>
              <a:t>Ackerman</a:t>
            </a:r>
            <a:r>
              <a:rPr lang="zh-CN" altLang="en-US" dirty="0"/>
              <a:t>）转向几何学原理，即在汽车转向时</a:t>
            </a:r>
            <a:r>
              <a:rPr lang="en-US" altLang="zh-CN" dirty="0"/>
              <a:t>4</a:t>
            </a:r>
            <a:r>
              <a:rPr lang="zh-CN" altLang="en-US" dirty="0"/>
              <a:t>个轮 胎都近似围绕一个中心点旋转以保证汽车的行驶稳定性。</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转向方式</a:t>
            </a:r>
          </a:p>
        </p:txBody>
      </p:sp>
      <p:pic>
        <p:nvPicPr>
          <p:cNvPr id="8" name="图片 7">
            <a:extLst>
              <a:ext uri="{FF2B5EF4-FFF2-40B4-BE49-F238E27FC236}">
                <a16:creationId xmlns:a16="http://schemas.microsoft.com/office/drawing/2014/main" id="{A0689CE8-13A4-BEFA-E489-148925DE2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644" y="1709838"/>
            <a:ext cx="4527206" cy="3157130"/>
          </a:xfrm>
          <a:prstGeom prst="rect">
            <a:avLst/>
          </a:prstGeom>
        </p:spPr>
      </p:pic>
    </p:spTree>
    <p:extLst>
      <p:ext uri="{BB962C8B-B14F-4D97-AF65-F5344CB8AC3E}">
        <p14:creationId xmlns:p14="http://schemas.microsoft.com/office/powerpoint/2010/main" val="252053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5668010" y="1978660"/>
            <a:ext cx="5163298" cy="2470354"/>
          </a:xfrm>
        </p:spPr>
        <p:txBody>
          <a:bodyPr>
            <a:normAutofit fontScale="92500" lnSpcReduction="20000"/>
          </a:bodyPr>
          <a:lstStyle/>
          <a:p>
            <a:pPr marL="0" indent="0">
              <a:lnSpc>
                <a:spcPct val="200000"/>
              </a:lnSpc>
              <a:buNone/>
            </a:pPr>
            <a:r>
              <a:rPr lang="zh-CN" altLang="en-US" b="1" dirty="0"/>
              <a:t>麦克纳姆轮转向</a:t>
            </a:r>
            <a:endParaRPr lang="en-US" altLang="zh-CN" dirty="0"/>
          </a:p>
          <a:p>
            <a:pPr>
              <a:lnSpc>
                <a:spcPct val="200000"/>
              </a:lnSpc>
            </a:pPr>
            <a:r>
              <a:rPr lang="zh-CN" altLang="en-US" dirty="0"/>
              <a:t>麦克纳姆轮移动平台具有平面上</a:t>
            </a:r>
            <a:r>
              <a:rPr lang="en-US" altLang="zh-CN" dirty="0"/>
              <a:t>3</a:t>
            </a:r>
            <a:r>
              <a:rPr lang="zh-CN" altLang="en-US" dirty="0"/>
              <a:t>个自由度的移动能力，依靠</a:t>
            </a:r>
            <a:r>
              <a:rPr lang="en-US" altLang="zh-CN" dirty="0"/>
              <a:t>4</a:t>
            </a:r>
            <a:r>
              <a:rPr lang="zh-CN" altLang="en-US" dirty="0"/>
              <a:t>个轮子各自不同转速的相互配合来实 现全向移动，每一个轮子的运动都对整体的运动方向和速度大小有着很大的贡献。</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转向方式</a:t>
            </a:r>
          </a:p>
        </p:txBody>
      </p:sp>
      <p:pic>
        <p:nvPicPr>
          <p:cNvPr id="9" name="图片 8">
            <a:extLst>
              <a:ext uri="{FF2B5EF4-FFF2-40B4-BE49-F238E27FC236}">
                <a16:creationId xmlns:a16="http://schemas.microsoft.com/office/drawing/2014/main" id="{A742AE6E-5210-A250-B5AF-5F11E42D5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478" y="1831885"/>
            <a:ext cx="4441924" cy="3625018"/>
          </a:xfrm>
          <a:prstGeom prst="rect">
            <a:avLst/>
          </a:prstGeom>
        </p:spPr>
      </p:pic>
    </p:spTree>
    <p:extLst>
      <p:ext uri="{BB962C8B-B14F-4D97-AF65-F5344CB8AC3E}">
        <p14:creationId xmlns:p14="http://schemas.microsoft.com/office/powerpoint/2010/main" val="312816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5744497" y="1690104"/>
            <a:ext cx="5361038" cy="3975223"/>
          </a:xfrm>
        </p:spPr>
        <p:txBody>
          <a:bodyPr>
            <a:normAutofit/>
          </a:bodyPr>
          <a:lstStyle/>
          <a:p>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采用两个前轮驱动轮</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一个后轮万向轮的结构，因此车体构型接近倒三角型。</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纵向上采用双层结构，下层搭载电机、电池、机械夹爪和舵机等，上层搭载各个控制硬件和通信硬件，包括</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STM32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、电压转换模块、蓝牙模块和超声波传感器等。</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为了让</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OpenMV</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工作效果更好，将其放置到更高的位置上，便于增加</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视野</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车体设计</a:t>
            </a:r>
          </a:p>
        </p:txBody>
      </p:sp>
      <p:pic>
        <p:nvPicPr>
          <p:cNvPr id="8" name="图片 7">
            <a:extLst>
              <a:ext uri="{FF2B5EF4-FFF2-40B4-BE49-F238E27FC236}">
                <a16:creationId xmlns:a16="http://schemas.microsoft.com/office/drawing/2014/main" id="{7CE57D82-EC53-807D-FA35-B26E41DA3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90" y="1690104"/>
            <a:ext cx="5011520" cy="4291781"/>
          </a:xfrm>
          <a:prstGeom prst="rect">
            <a:avLst/>
          </a:prstGeom>
        </p:spPr>
      </p:pic>
    </p:spTree>
    <p:extLst>
      <p:ext uri="{BB962C8B-B14F-4D97-AF65-F5344CB8AC3E}">
        <p14:creationId xmlns:p14="http://schemas.microsoft.com/office/powerpoint/2010/main" val="358170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spc="200" dirty="0">
                <a:latin typeface="Microsoft YaHei Bold" panose="020B0503020204020204" charset="-122"/>
                <a:ea typeface="Microsoft YaHei Bold" panose="020B0503020204020204" charset="-122"/>
              </a:rPr>
              <a:t>抓取机构设计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3" name="文本占位符 2"/>
          <p:cNvSpPr>
            <a:spLocks noGrp="1"/>
          </p:cNvSpPr>
          <p:nvPr>
            <p:ph type="body" idx="1"/>
          </p:nvPr>
        </p:nvSpPr>
        <p:spPr/>
        <p:txBody>
          <a:bodyPr/>
          <a:lstStyle/>
          <a:p>
            <a:r>
              <a:rPr lang="zh-CN" altLang="en-US" dirty="0"/>
              <a:t>扼住命运的喉咙</a:t>
            </a:r>
          </a:p>
        </p:txBody>
      </p:sp>
      <p:sp>
        <p:nvSpPr>
          <p:cNvPr id="4" name="文本占位符 3"/>
          <p:cNvSpPr>
            <a:spLocks noGrp="1"/>
          </p:cNvSpPr>
          <p:nvPr>
            <p:ph type="body" idx="13"/>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4015771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3402</Words>
  <Application>Microsoft Office PowerPoint</Application>
  <PresentationFormat>宽屏</PresentationFormat>
  <Paragraphs>293</Paragraphs>
  <Slides>43</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Microsoft YaHei Bold</vt:lpstr>
      <vt:lpstr>Microsoft YaHei Regular</vt:lpstr>
      <vt:lpstr>Source Han Sans SC</vt:lpstr>
      <vt:lpstr>等线</vt:lpstr>
      <vt:lpstr>宋体</vt:lpstr>
      <vt:lpstr>Microsoft YaHei</vt:lpstr>
      <vt:lpstr>Arial</vt:lpstr>
      <vt:lpstr>Calibri</vt:lpstr>
      <vt:lpstr>Wingdings</vt:lpstr>
      <vt:lpstr>Office 主题​​</vt:lpstr>
      <vt:lpstr>自主移动车原型设计</vt:lpstr>
      <vt:lpstr>PowerPoint 演示文稿</vt:lpstr>
      <vt:lpstr>车体与运动结构设计</vt:lpstr>
      <vt:lpstr>需求分析——车体设计</vt:lpstr>
      <vt:lpstr>文献综述——车体设计</vt:lpstr>
      <vt:lpstr>文献综述——车体设计</vt:lpstr>
      <vt:lpstr>文献综述——车体设计</vt:lpstr>
      <vt:lpstr>原型设计——车体设计</vt:lpstr>
      <vt:lpstr>抓取机构设计</vt:lpstr>
      <vt:lpstr>需求分析</vt:lpstr>
      <vt:lpstr>文献综述——抓取机构</vt:lpstr>
      <vt:lpstr>原型设计——抓取机构</vt:lpstr>
      <vt:lpstr>循迹与避障导航设计</vt:lpstr>
      <vt:lpstr>需求分析——循迹和避障</vt:lpstr>
      <vt:lpstr>循迹设计</vt:lpstr>
      <vt:lpstr>文献综述——循迹</vt:lpstr>
      <vt:lpstr>文献综述——循迹</vt:lpstr>
      <vt:lpstr>文献综述——循迹</vt:lpstr>
      <vt:lpstr>原型设计——测量</vt:lpstr>
      <vt:lpstr>原型设计——循迹</vt:lpstr>
      <vt:lpstr>原型设计——循迹</vt:lpstr>
      <vt:lpstr>避障导航设计</vt:lpstr>
      <vt:lpstr>文献综述——避障</vt:lpstr>
      <vt:lpstr>文献综述——避障</vt:lpstr>
      <vt:lpstr>文献综述——避障</vt:lpstr>
      <vt:lpstr>文献综述——避障</vt:lpstr>
      <vt:lpstr>文献综述——避障</vt:lpstr>
      <vt:lpstr>文献综述——避障</vt:lpstr>
      <vt:lpstr>文献综述——避障</vt:lpstr>
      <vt:lpstr>原型设计——避障</vt:lpstr>
      <vt:lpstr>原型设计——避障</vt:lpstr>
      <vt:lpstr>原型设计——避障</vt:lpstr>
      <vt:lpstr>原型设计——避障</vt:lpstr>
      <vt:lpstr>通讯与驱动设计</vt:lpstr>
      <vt:lpstr>需求分析——电气</vt:lpstr>
      <vt:lpstr>需求分析——电气</vt:lpstr>
      <vt:lpstr>需求分析——电气</vt:lpstr>
      <vt:lpstr>原型设计——通信</vt:lpstr>
      <vt:lpstr>原型设计——通信</vt:lpstr>
      <vt:lpstr>原型设计——驱动</vt:lpstr>
      <vt:lpstr>原型设计——驱动</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lilu</dc:creator>
  <cp:lastModifiedBy>Jingyi Qiu</cp:lastModifiedBy>
  <cp:revision>25</cp:revision>
  <dcterms:created xsi:type="dcterms:W3CDTF">2023-12-27T01:51:42Z</dcterms:created>
  <dcterms:modified xsi:type="dcterms:W3CDTF">2024-07-07T01:36:10Z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3628D8DE7C90DB4D6575896584D57CF1</vt:lpwstr>
  </property>
</Properties>
</file>