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93" r:id="rId4"/>
    <p:sldId id="272" r:id="rId5"/>
    <p:sldId id="271" r:id="rId6"/>
    <p:sldId id="257" r:id="rId7"/>
    <p:sldId id="258" r:id="rId8"/>
    <p:sldId id="259" r:id="rId9"/>
    <p:sldId id="266" r:id="rId10"/>
    <p:sldId id="267" r:id="rId11"/>
    <p:sldId id="268" r:id="rId12"/>
    <p:sldId id="278" r:id="rId13"/>
    <p:sldId id="262" r:id="rId14"/>
    <p:sldId id="263" r:id="rId15"/>
    <p:sldId id="264" r:id="rId16"/>
    <p:sldId id="265" r:id="rId17"/>
    <p:sldId id="274" r:id="rId18"/>
    <p:sldId id="275" r:id="rId19"/>
    <p:sldId id="281" r:id="rId20"/>
    <p:sldId id="276" r:id="rId21"/>
    <p:sldId id="277" r:id="rId22"/>
    <p:sldId id="279" r:id="rId23"/>
    <p:sldId id="280" r:id="rId24"/>
    <p:sldId id="283" r:id="rId25"/>
    <p:sldId id="284" r:id="rId26"/>
    <p:sldId id="282" r:id="rId27"/>
    <p:sldId id="285" r:id="rId28"/>
    <p:sldId id="286" r:id="rId29"/>
    <p:sldId id="287" r:id="rId30"/>
    <p:sldId id="288" r:id="rId31"/>
    <p:sldId id="290" r:id="rId32"/>
    <p:sldId id="291" r:id="rId33"/>
    <p:sldId id="297" r:id="rId34"/>
    <p:sldId id="289" r:id="rId35"/>
    <p:sldId id="295" r:id="rId36"/>
    <p:sldId id="294" r:id="rId37"/>
    <p:sldId id="296" r:id="rId38"/>
    <p:sldId id="299" r:id="rId39"/>
    <p:sldId id="300" r:id="rId40"/>
    <p:sldId id="301" r:id="rId41"/>
    <p:sldId id="304" r:id="rId42"/>
    <p:sldId id="302" r:id="rId43"/>
    <p:sldId id="303" r:id="rId44"/>
    <p:sldId id="29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0" autoAdjust="0"/>
    <p:restoredTop sz="94660"/>
  </p:normalViewPr>
  <p:slideViewPr>
    <p:cSldViewPr snapToGrid="0">
      <p:cViewPr>
        <p:scale>
          <a:sx n="102" d="100"/>
          <a:sy n="102" d="100"/>
        </p:scale>
        <p:origin x="11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0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5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7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8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7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4D8D-917F-4690-A2B6-A15DD229078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74A3-438B-41BA-B279-6AAE70E9D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348624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Stm32CubeMx </a:t>
            </a:r>
            <a:r>
              <a:rPr lang="zh-CN" altLang="en-US" sz="2800" b="1" dirty="0" smtClean="0">
                <a:solidFill>
                  <a:srgbClr val="7030A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应用入门指导</a:t>
            </a:r>
            <a:endParaRPr lang="zh-CN" altLang="en-US" sz="2800" b="1" dirty="0">
              <a:solidFill>
                <a:srgbClr val="7030A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898290" y="434876"/>
            <a:ext cx="4459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/>
                <a:cs typeface="Tahoma" panose="020B0604030504040204" pitchFamily="34" charset="0"/>
              </a:rPr>
              <a:t>清华大学机械工程专业本科生课程</a:t>
            </a:r>
            <a:endParaRPr lang="zh-CN" altLang="en-US" sz="2000" b="1" dirty="0">
              <a:solidFill>
                <a:prstClr val="black"/>
              </a:solidFill>
              <a:latin typeface="微软雅黑"/>
              <a:cs typeface="Tahoma" panose="020B0604030504040204" pitchFamily="34" charset="0"/>
            </a:endParaRPr>
          </a:p>
        </p:txBody>
      </p:sp>
      <p:pic>
        <p:nvPicPr>
          <p:cNvPr id="5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84271"/>
              </p:ext>
            </p:extLst>
          </p:nvPr>
        </p:nvGraphicFramePr>
        <p:xfrm>
          <a:off x="1214415" y="4730638"/>
          <a:ext cx="635798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任课教师：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尹文生    副教授      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hlinkClick r:id=""/>
                        </a:rPr>
                        <a:t>yinws@tsinghua.edu.cn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胡金春    副研究员 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"/>
                        </a:rPr>
                        <a:t>hujinchun@tsinghua.edu.cn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8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0" y="1643050"/>
            <a:ext cx="9143999" cy="182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zh-CN" altLang="en-US" sz="4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机电系统专题实验</a:t>
            </a:r>
            <a:endParaRPr lang="en-US" altLang="zh-CN" sz="4800" b="1" dirty="0" smtClean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  <a:p>
            <a:pPr marL="0" indent="0" algn="ctr">
              <a:buFont typeface="Arial" charset="0"/>
              <a:buNone/>
            </a:pPr>
            <a:r>
              <a:rPr lang="en-US" altLang="zh-CN" sz="4000" b="1" dirty="0" smtClean="0">
                <a:solidFill>
                  <a:prstClr val="black"/>
                </a:solidFill>
                <a:latin typeface="Bernard MT Condensed" pitchFamily="18" charset="0"/>
              </a:rPr>
              <a:t>Mechatronic Systems Special Experiment</a:t>
            </a:r>
          </a:p>
        </p:txBody>
      </p:sp>
      <p:sp>
        <p:nvSpPr>
          <p:cNvPr id="9" name="矩形 8"/>
          <p:cNvSpPr/>
          <p:nvPr/>
        </p:nvSpPr>
        <p:spPr>
          <a:xfrm>
            <a:off x="6072198" y="6429396"/>
            <a:ext cx="2857520" cy="315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pitchFamily="2" charset="-122"/>
                <a:cs typeface="Times New Roman" panose="02020603050405020304" pitchFamily="18" charset="0"/>
              </a:rPr>
              <a:t>Mechatronic</a:t>
            </a:r>
            <a:r>
              <a:rPr lang="en-US" altLang="zh-CN" sz="16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pitchFamily="2" charset="-122"/>
                <a:cs typeface="Times New Roman" panose="02020603050405020304" pitchFamily="18" charset="0"/>
              </a:rPr>
              <a:t> Experiment Topic</a:t>
            </a:r>
            <a:endParaRPr lang="zh-CN" altLang="en-US" sz="1600" b="1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95244" y="6643710"/>
            <a:ext cx="5634078" cy="7936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81301" y="1308885"/>
            <a:ext cx="3489416" cy="4593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 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MCO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引脚输出的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可选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PLL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分频、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HSI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或系统时钟。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可选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HSE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128 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分频。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 USB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全速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模块时钟：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接口引擎时钟只能从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PLL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输出端获取，可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1.5 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分频，即使用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PLL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必须使能，且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时钟频率必须配置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48MHz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72MHz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：系统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 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SYSCLK: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供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绝大部分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部件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工作，可选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PLL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输出、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HSI 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，最高频率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72MHz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9" y="1325108"/>
            <a:ext cx="4892945" cy="471345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81057"/>
            <a:ext cx="53629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认识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MPU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内部时钟：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系统的时钟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00186" y="1243580"/>
            <a:ext cx="4187440" cy="3870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外设的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SYSCLK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 由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AHB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分频器得到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AHB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总线、内核、内存和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DMA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HCLK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分频后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送给系统定时器，得到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systick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Cortex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的空闲运行时钟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FCLK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、送给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APB1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分频器：一路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APB1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PCLK1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，最大频率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36MHz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另一路给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(Timer)2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、送给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APB2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分频器：一路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APB2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PCLK2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，最大频率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72MHz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一路送给定时器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(Timer)1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倍使用。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5" y="1243580"/>
            <a:ext cx="4431471" cy="42689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8715" y="5512486"/>
            <a:ext cx="841057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APB1 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 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APB2 </a:t>
            </a:r>
            <a:r>
              <a:rPr lang="zh-CN" altLang="en-US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区别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5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APB1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接低速外设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电源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接口、备份接口、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CAN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USB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I2C1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I2C2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UART2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UART3 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endParaRPr lang="en-US" altLang="zh-CN" sz="15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②、 </a:t>
            </a:r>
            <a:r>
              <a:rPr lang="en-US" altLang="zh-CN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APB2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接高速外设：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UART1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SPI1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Timer1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ADC1/2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、普通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 </a:t>
            </a:r>
            <a:r>
              <a:rPr lang="en-US" altLang="zh-CN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PA~PE)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、第二功能 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 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endParaRPr lang="zh-CN" altLang="en-US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0"/>
            <a:ext cx="9144000" cy="662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72490"/>
            <a:ext cx="53629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认识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MPU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内部时钟：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系统的时钟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8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21920" y="986965"/>
            <a:ext cx="8923020" cy="4945029"/>
            <a:chOff x="121920" y="986965"/>
            <a:chExt cx="8923020" cy="49450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" y="986965"/>
              <a:ext cx="8923020" cy="4945029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944880" y="1684020"/>
              <a:ext cx="297180" cy="2819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35137" y="4624715"/>
            <a:ext cx="3429999" cy="1905000"/>
            <a:chOff x="5235137" y="4624715"/>
            <a:chExt cx="3429999" cy="19050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9107" y="4624715"/>
              <a:ext cx="2596029" cy="1905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5137" y="5130144"/>
              <a:ext cx="833970" cy="1262602"/>
            </a:xfrm>
            <a:prstGeom prst="rect">
              <a:avLst/>
            </a:prstGeom>
          </p:spPr>
        </p:pic>
        <p:sp>
          <p:nvSpPr>
            <p:cNvPr id="11" name="右箭头 10"/>
            <p:cNvSpPr/>
            <p:nvPr/>
          </p:nvSpPr>
          <p:spPr>
            <a:xfrm>
              <a:off x="5959475" y="5095875"/>
              <a:ext cx="136525" cy="1468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44880" y="2274108"/>
            <a:ext cx="1819275" cy="913253"/>
            <a:chOff x="944880" y="2274108"/>
            <a:chExt cx="1819275" cy="913253"/>
          </a:xfrm>
        </p:grpSpPr>
        <p:sp>
          <p:nvSpPr>
            <p:cNvPr id="5" name="椭圆 4"/>
            <p:cNvSpPr/>
            <p:nvPr/>
          </p:nvSpPr>
          <p:spPr>
            <a:xfrm>
              <a:off x="944880" y="2274108"/>
              <a:ext cx="297180" cy="2819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21105" y="2541030"/>
              <a:ext cx="154305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RCC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：配置外部时钟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31895" y="1843432"/>
            <a:ext cx="3594735" cy="1195130"/>
            <a:chOff x="3731895" y="1843432"/>
            <a:chExt cx="3594735" cy="1195130"/>
          </a:xfrm>
        </p:grpSpPr>
        <p:sp>
          <p:nvSpPr>
            <p:cNvPr id="6" name="椭圆 5"/>
            <p:cNvSpPr/>
            <p:nvPr/>
          </p:nvSpPr>
          <p:spPr>
            <a:xfrm>
              <a:off x="4019550" y="2756622"/>
              <a:ext cx="297180" cy="2819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6730" y="1843432"/>
              <a:ext cx="3009900" cy="9048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7" name="右箭头 16"/>
            <p:cNvSpPr/>
            <p:nvPr/>
          </p:nvSpPr>
          <p:spPr>
            <a:xfrm>
              <a:off x="3731895" y="1912572"/>
              <a:ext cx="575310" cy="835735"/>
            </a:xfrm>
            <a:prstGeom prst="rightArrow">
              <a:avLst>
                <a:gd name="adj1" fmla="val 74702"/>
                <a:gd name="adj2" fmla="val 5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87930" y="4846121"/>
            <a:ext cx="1531620" cy="646331"/>
            <a:chOff x="2487930" y="4846121"/>
            <a:chExt cx="1531620" cy="646331"/>
          </a:xfrm>
        </p:grpSpPr>
        <p:sp>
          <p:nvSpPr>
            <p:cNvPr id="7" name="椭圆 6"/>
            <p:cNvSpPr/>
            <p:nvPr/>
          </p:nvSpPr>
          <p:spPr>
            <a:xfrm>
              <a:off x="2487930" y="5050242"/>
              <a:ext cx="297180" cy="2819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85110" y="4846121"/>
              <a:ext cx="123444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观察配置完成变化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96765" y="2839132"/>
            <a:ext cx="908685" cy="1205270"/>
            <a:chOff x="4596765" y="2839132"/>
            <a:chExt cx="908685" cy="1205270"/>
          </a:xfrm>
        </p:grpSpPr>
        <p:sp>
          <p:nvSpPr>
            <p:cNvPr id="8" name="椭圆 7"/>
            <p:cNvSpPr/>
            <p:nvPr/>
          </p:nvSpPr>
          <p:spPr>
            <a:xfrm>
              <a:off x="5208270" y="3762462"/>
              <a:ext cx="297180" cy="2819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96765" y="2839132"/>
              <a:ext cx="72390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对应物理引脚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600483" y="4685851"/>
            <a:ext cx="1560169" cy="646331"/>
          </a:xfrm>
          <a:prstGeom prst="rect">
            <a:avLst/>
          </a:prstGeom>
          <a:gradFill>
            <a:gsLst>
              <a:gs pos="0">
                <a:schemeClr val="accent6">
                  <a:satMod val="105000"/>
                  <a:tint val="67000"/>
                  <a:alpha val="14000"/>
                  <a:lumMod val="54000"/>
                  <a:lumOff val="46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实际原理图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584162"/>
            <a:ext cx="31935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及时钟引脚配置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31896" y="626469"/>
            <a:ext cx="359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Pinout &amp; Configuration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时钟及不同外设配置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5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891"/>
            <a:ext cx="9144000" cy="48924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45490" y="802581"/>
            <a:ext cx="317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Clock Configuration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页，为不同功能模块设置不同时钟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86500" y="1972943"/>
            <a:ext cx="2560320" cy="883920"/>
            <a:chOff x="6286500" y="1972943"/>
            <a:chExt cx="2560320" cy="883920"/>
          </a:xfrm>
        </p:grpSpPr>
        <p:sp>
          <p:nvSpPr>
            <p:cNvPr id="4" name="椭圆 3"/>
            <p:cNvSpPr/>
            <p:nvPr/>
          </p:nvSpPr>
          <p:spPr>
            <a:xfrm>
              <a:off x="6286500" y="1972943"/>
              <a:ext cx="434340" cy="88392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箭头连接符 5"/>
            <p:cNvCxnSpPr>
              <a:stCxn id="4" idx="6"/>
            </p:cNvCxnSpPr>
            <p:nvPr/>
          </p:nvCxnSpPr>
          <p:spPr>
            <a:xfrm flipV="1">
              <a:off x="6720840" y="2292983"/>
              <a:ext cx="297180" cy="121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7018020" y="2076349"/>
              <a:ext cx="1828800" cy="3385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灰色：无对应功能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8640" y="4647563"/>
            <a:ext cx="13563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与实物一致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56120" y="3973729"/>
            <a:ext cx="18288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正常：有对应功能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05300" y="4019895"/>
            <a:ext cx="111252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使用外部引脚输入精确时钟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584162"/>
            <a:ext cx="24240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时钟树的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1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118"/>
            <a:ext cx="9144000" cy="4975061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351280" y="1667811"/>
            <a:ext cx="2449877" cy="3871560"/>
            <a:chOff x="1351280" y="1360162"/>
            <a:chExt cx="2449877" cy="3871560"/>
          </a:xfrm>
        </p:grpSpPr>
        <p:sp>
          <p:nvSpPr>
            <p:cNvPr id="16" name="文本框 15"/>
            <p:cNvSpPr txBox="1"/>
            <p:nvPr/>
          </p:nvSpPr>
          <p:spPr>
            <a:xfrm>
              <a:off x="1351280" y="1360162"/>
              <a:ext cx="889000" cy="369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工程名</a:t>
              </a:r>
              <a:endPara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11630" y="1852397"/>
              <a:ext cx="1112520" cy="369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工程目录</a:t>
              </a:r>
              <a:endPara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01728" y="4862390"/>
              <a:ext cx="1112520" cy="369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18055" y="3020458"/>
              <a:ext cx="1583102" cy="369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集成开发环境</a:t>
              </a:r>
              <a:endPara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35217" y="4624053"/>
              <a:ext cx="652533" cy="3693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58917" y="3561674"/>
              <a:ext cx="665233" cy="369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堆栈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81200" y="2344712"/>
            <a:ext cx="4849959" cy="2109051"/>
            <a:chOff x="1981200" y="2037063"/>
            <a:chExt cx="4849959" cy="2109051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1981200" y="2428875"/>
              <a:ext cx="2590800" cy="466725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0263" y="2037063"/>
              <a:ext cx="1990896" cy="2109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9" name="组合 38"/>
          <p:cNvGrpSpPr/>
          <p:nvPr/>
        </p:nvGrpSpPr>
        <p:grpSpPr>
          <a:xfrm>
            <a:off x="4840263" y="2948217"/>
            <a:ext cx="1988574" cy="993375"/>
            <a:chOff x="4840263" y="2640568"/>
            <a:chExt cx="1988574" cy="993375"/>
          </a:xfrm>
        </p:grpSpPr>
        <p:sp>
          <p:nvSpPr>
            <p:cNvPr id="30" name="文本框 29"/>
            <p:cNvSpPr txBox="1"/>
            <p:nvPr/>
          </p:nvSpPr>
          <p:spPr>
            <a:xfrm>
              <a:off x="6025927" y="2640568"/>
              <a:ext cx="764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7030A0"/>
                  </a:solidFill>
                  <a:latin typeface="Arial Black" panose="020B0A04020102020204" pitchFamily="34" charset="0"/>
                </a:rPr>
                <a:t>Keil</a:t>
              </a:r>
              <a:endParaRPr lang="zh-CN" altLang="en-US" sz="1600" dirty="0">
                <a:solidFill>
                  <a:srgbClr val="7030A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19212" y="3295389"/>
              <a:ext cx="80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7030A0"/>
                  </a:solidFill>
                  <a:latin typeface="Arial Black" panose="020B0A04020102020204" pitchFamily="34" charset="0"/>
                </a:rPr>
                <a:t>Cube</a:t>
              </a:r>
              <a:endParaRPr lang="zh-CN" altLang="en-US" sz="1600" dirty="0">
                <a:solidFill>
                  <a:srgbClr val="7030A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4858531" y="2963308"/>
              <a:ext cx="1712937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840263" y="3629025"/>
              <a:ext cx="173120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584162"/>
            <a:ext cx="26805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1.2.6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项目管理器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31896" y="626469"/>
            <a:ext cx="359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页，为项目选择编辑与编译环境</a:t>
            </a:r>
          </a:p>
        </p:txBody>
      </p:sp>
    </p:spTree>
    <p:extLst>
      <p:ext uri="{BB962C8B-B14F-4D97-AF65-F5344CB8AC3E}">
        <p14:creationId xmlns:p14="http://schemas.microsoft.com/office/powerpoint/2010/main" val="17924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090"/>
            <a:ext cx="9144000" cy="496728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89796" y="2922663"/>
            <a:ext cx="7677434" cy="3652971"/>
            <a:chOff x="389796" y="2785929"/>
            <a:chExt cx="7677434" cy="3652971"/>
          </a:xfrm>
        </p:grpSpPr>
        <p:cxnSp>
          <p:nvCxnSpPr>
            <p:cNvPr id="6" name="直接箭头连接符 5"/>
            <p:cNvCxnSpPr/>
            <p:nvPr/>
          </p:nvCxnSpPr>
          <p:spPr>
            <a:xfrm flipH="1" flipV="1">
              <a:off x="1128045" y="5435125"/>
              <a:ext cx="683663" cy="7349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89796" y="6069568"/>
              <a:ext cx="322176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</a:rPr>
                <a:t>选择不同频率对应不同功耗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110385" y="2785929"/>
              <a:ext cx="2956845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</a:rPr>
                <a:t>两种运行模式下电流</a:t>
              </a:r>
              <a:r>
                <a:rPr lang="en-US" altLang="zh-CN" dirty="0" smtClean="0">
                  <a:solidFill>
                    <a:srgbClr val="FFFF00"/>
                  </a:solidFill>
                </a:rPr>
                <a:t>(3.3V)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11795" y="4164620"/>
              <a:ext cx="2377156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</a:rPr>
                <a:t>两种运行模式下功耗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84162"/>
            <a:ext cx="24240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1.2.7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运行功耗估算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31896" y="626469"/>
            <a:ext cx="359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页，自动计算给定电压时不同时钟功耗</a:t>
            </a:r>
          </a:p>
        </p:txBody>
      </p:sp>
    </p:spTree>
    <p:extLst>
      <p:ext uri="{BB962C8B-B14F-4D97-AF65-F5344CB8AC3E}">
        <p14:creationId xmlns:p14="http://schemas.microsoft.com/office/powerpoint/2010/main" val="32222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708"/>
            <a:ext cx="9144000" cy="50045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16098" y="1743342"/>
            <a:ext cx="67511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生成按钮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96881" y="2640679"/>
            <a:ext cx="4401086" cy="2311308"/>
            <a:chOff x="3896881" y="2640679"/>
            <a:chExt cx="4401086" cy="2311308"/>
          </a:xfrm>
        </p:grpSpPr>
        <p:sp>
          <p:nvSpPr>
            <p:cNvPr id="5" name="文本框 4"/>
            <p:cNvSpPr txBox="1"/>
            <p:nvPr/>
          </p:nvSpPr>
          <p:spPr>
            <a:xfrm>
              <a:off x="3896881" y="4305656"/>
              <a:ext cx="2307365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</a:rPr>
                <a:t>这里提示需要升级固件包（软件厂商更新）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109647" y="2640679"/>
              <a:ext cx="3188320" cy="1576639"/>
              <a:chOff x="5109647" y="2640679"/>
              <a:chExt cx="3188320" cy="1576639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49" y="2640679"/>
                <a:ext cx="2830618" cy="1576639"/>
              </a:xfrm>
              <a:prstGeom prst="rect">
                <a:avLst/>
              </a:prstGeom>
            </p:spPr>
          </p:pic>
          <p:sp>
            <p:nvSpPr>
              <p:cNvPr id="7" name="右箭头 6"/>
              <p:cNvSpPr/>
              <p:nvPr/>
            </p:nvSpPr>
            <p:spPr>
              <a:xfrm>
                <a:off x="5109647" y="2958882"/>
                <a:ext cx="264920" cy="367470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1933575" y="5935167"/>
            <a:ext cx="7143750" cy="485775"/>
            <a:chOff x="1933575" y="5935167"/>
            <a:chExt cx="7143750" cy="485775"/>
          </a:xfrm>
        </p:grpSpPr>
        <p:sp>
          <p:nvSpPr>
            <p:cNvPr id="11" name="圆角矩形 10"/>
            <p:cNvSpPr/>
            <p:nvPr/>
          </p:nvSpPr>
          <p:spPr>
            <a:xfrm>
              <a:off x="2266950" y="5935167"/>
              <a:ext cx="6810375" cy="48577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注意：所有</a:t>
              </a:r>
              <a:r>
                <a:rPr lang="zh-CN" altLang="en-US" dirty="0"/>
                <a:t>配置信息保存在项目目录的文件中：</a:t>
              </a:r>
              <a:r>
                <a:rPr lang="en-US" altLang="zh-CN" dirty="0" err="1"/>
                <a:t>CourseArmCfg.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ioc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1933575" y="5982150"/>
              <a:ext cx="266700" cy="39330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84162"/>
            <a:ext cx="24240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1.2.7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运行功耗估算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31896" y="626469"/>
            <a:ext cx="313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 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按钮，单击按钮，生成初始化代码</a:t>
            </a:r>
          </a:p>
        </p:txBody>
      </p:sp>
    </p:spTree>
    <p:extLst>
      <p:ext uri="{BB962C8B-B14F-4D97-AF65-F5344CB8AC3E}">
        <p14:creationId xmlns:p14="http://schemas.microsoft.com/office/powerpoint/2010/main" val="84943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61" y="306500"/>
            <a:ext cx="2335018" cy="11322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4" name="组合 13"/>
          <p:cNvGrpSpPr/>
          <p:nvPr/>
        </p:nvGrpSpPr>
        <p:grpSpPr>
          <a:xfrm>
            <a:off x="475521" y="1400175"/>
            <a:ext cx="8204801" cy="4839651"/>
            <a:chOff x="475521" y="1400175"/>
            <a:chExt cx="8204801" cy="4839651"/>
          </a:xfrm>
        </p:grpSpPr>
        <p:grpSp>
          <p:nvGrpSpPr>
            <p:cNvPr id="13" name="组合 12"/>
            <p:cNvGrpSpPr/>
            <p:nvPr/>
          </p:nvGrpSpPr>
          <p:grpSpPr>
            <a:xfrm>
              <a:off x="475521" y="1400175"/>
              <a:ext cx="8204801" cy="4839651"/>
              <a:chOff x="475521" y="1400175"/>
              <a:chExt cx="8204801" cy="483965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521" y="1600342"/>
                <a:ext cx="8204801" cy="4639484"/>
              </a:xfrm>
              <a:prstGeom prst="rect">
                <a:avLst/>
              </a:prstGeom>
            </p:spPr>
          </p:pic>
          <p:sp>
            <p:nvSpPr>
              <p:cNvPr id="12" name="下箭头 11"/>
              <p:cNvSpPr/>
              <p:nvPr/>
            </p:nvSpPr>
            <p:spPr>
              <a:xfrm>
                <a:off x="7071617" y="1400175"/>
                <a:ext cx="304800" cy="238267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3761645" y="4601449"/>
              <a:ext cx="2420080" cy="52322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dirty="0" smtClean="0"/>
                <a:t>Stm32Cube IDE</a:t>
              </a:r>
              <a:endParaRPr lang="zh-CN" altLang="en-US" sz="2800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0" y="584162"/>
            <a:ext cx="33730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1.2.8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集成开发环境：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CUBE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19238" y="653433"/>
            <a:ext cx="313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3288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20" y="346290"/>
            <a:ext cx="2335018" cy="11322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0" name="组合 9"/>
          <p:cNvGrpSpPr/>
          <p:nvPr/>
        </p:nvGrpSpPr>
        <p:grpSpPr>
          <a:xfrm>
            <a:off x="608873" y="1422170"/>
            <a:ext cx="7907838" cy="5144078"/>
            <a:chOff x="608873" y="1422170"/>
            <a:chExt cx="7907838" cy="5144078"/>
          </a:xfrm>
        </p:grpSpPr>
        <p:grpSp>
          <p:nvGrpSpPr>
            <p:cNvPr id="9" name="组合 8"/>
            <p:cNvGrpSpPr/>
            <p:nvPr/>
          </p:nvGrpSpPr>
          <p:grpSpPr>
            <a:xfrm>
              <a:off x="608873" y="1422170"/>
              <a:ext cx="7907838" cy="5144078"/>
              <a:chOff x="608873" y="1098323"/>
              <a:chExt cx="7907838" cy="547209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873" y="1296520"/>
                <a:ext cx="7907838" cy="5273901"/>
              </a:xfrm>
              <a:prstGeom prst="rect">
                <a:avLst/>
              </a:prstGeom>
            </p:spPr>
          </p:pic>
          <p:sp>
            <p:nvSpPr>
              <p:cNvPr id="8" name="下箭头 7"/>
              <p:cNvSpPr/>
              <p:nvPr/>
            </p:nvSpPr>
            <p:spPr>
              <a:xfrm>
                <a:off x="7052567" y="1098323"/>
                <a:ext cx="342900" cy="257175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742845" y="4601449"/>
              <a:ext cx="1273041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800" dirty="0" err="1" smtClean="0"/>
                <a:t>Keil</a:t>
              </a:r>
              <a:r>
                <a:rPr lang="en-US" altLang="zh-CN" sz="2800" dirty="0" smtClean="0"/>
                <a:t> IDE</a:t>
              </a:r>
              <a:endParaRPr lang="zh-CN" altLang="en-US" sz="2800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84162"/>
            <a:ext cx="32319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集成开发环境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KEIL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97531" y="634927"/>
            <a:ext cx="313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541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158876"/>
            <a:ext cx="9144000" cy="7694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初始化代码产生与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用户代码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3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 Black" panose="020B0A04020102020204" pitchFamily="34" charset="0"/>
              </a:rPr>
              <a:t>目录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Black" panose="020B0A04020102020204" pitchFamily="34" charset="0"/>
              </a:rPr>
              <a:t>1 </a:t>
            </a:r>
            <a:r>
              <a:rPr lang="zh-CN" altLang="en-US" dirty="0" smtClean="0">
                <a:latin typeface="Arial Black" panose="020B0A04020102020204" pitchFamily="34" charset="0"/>
              </a:rPr>
              <a:t>认识</a:t>
            </a:r>
            <a:r>
              <a:rPr lang="en-US" altLang="zh-CN" dirty="0" smtClean="0">
                <a:latin typeface="Arial Black" panose="020B0A04020102020204" pitchFamily="34" charset="0"/>
              </a:rPr>
              <a:t>Stm32CubeMx</a:t>
            </a:r>
            <a:r>
              <a:rPr lang="zh-CN" altLang="en-US" dirty="0" smtClean="0">
                <a:latin typeface="Arial Black" panose="020B0A04020102020204" pitchFamily="34" charset="0"/>
              </a:rPr>
              <a:t>配置平台</a:t>
            </a:r>
            <a:endParaRPr lang="en-US" altLang="zh-CN" dirty="0" smtClean="0">
              <a:latin typeface="Arial Black" panose="020B0A04020102020204" pitchFamily="34" charset="0"/>
            </a:endParaRPr>
          </a:p>
          <a:p>
            <a:pPr lvl="1"/>
            <a:r>
              <a:rPr lang="en-US" altLang="zh-CN" dirty="0" smtClean="0">
                <a:latin typeface="Arial Black" panose="020B0A04020102020204" pitchFamily="34" charset="0"/>
              </a:rPr>
              <a:t>1.1 </a:t>
            </a:r>
            <a:r>
              <a:rPr lang="zh-CN" altLang="en-US" dirty="0" smtClean="0">
                <a:latin typeface="Arial Black" panose="020B0A04020102020204" pitchFamily="34" charset="0"/>
              </a:rPr>
              <a:t>配置平台简介</a:t>
            </a:r>
            <a:endParaRPr lang="en-US" altLang="zh-CN" dirty="0" smtClean="0">
              <a:latin typeface="Arial Black" panose="020B0A04020102020204" pitchFamily="34" charset="0"/>
            </a:endParaRPr>
          </a:p>
          <a:p>
            <a:pPr lvl="1"/>
            <a:r>
              <a:rPr lang="en-US" altLang="zh-CN" dirty="0" smtClean="0">
                <a:latin typeface="Arial Black" panose="020B0A04020102020204" pitchFamily="34" charset="0"/>
              </a:rPr>
              <a:t>1.2 </a:t>
            </a:r>
            <a:r>
              <a:rPr lang="zh-CN" altLang="en-US" dirty="0" smtClean="0">
                <a:latin typeface="Arial Black" panose="020B0A04020102020204" pitchFamily="34" charset="0"/>
              </a:rPr>
              <a:t>主要界面应用</a:t>
            </a:r>
            <a:endParaRPr lang="en-US" altLang="zh-CN" dirty="0" smtClean="0">
              <a:latin typeface="Arial Black" panose="020B0A04020102020204" pitchFamily="34" charset="0"/>
            </a:endParaRPr>
          </a:p>
          <a:p>
            <a:r>
              <a:rPr lang="en-US" altLang="zh-CN" dirty="0" smtClean="0">
                <a:latin typeface="Arial Black" panose="020B0A04020102020204" pitchFamily="34" charset="0"/>
              </a:rPr>
              <a:t>2 </a:t>
            </a:r>
            <a:r>
              <a:rPr lang="zh-CN" altLang="en-US" dirty="0" smtClean="0">
                <a:latin typeface="Arial Black" panose="020B0A04020102020204" pitchFamily="34" charset="0"/>
              </a:rPr>
              <a:t>配置平台产生的初始化代码</a:t>
            </a:r>
            <a:endParaRPr lang="en-US" altLang="zh-CN" dirty="0" smtClean="0">
              <a:latin typeface="Arial Black" panose="020B0A04020102020204" pitchFamily="34" charset="0"/>
            </a:endParaRPr>
          </a:p>
          <a:p>
            <a:r>
              <a:rPr lang="en-US" altLang="zh-CN" dirty="0" smtClean="0">
                <a:latin typeface="Arial Black" panose="020B0A04020102020204" pitchFamily="34" charset="0"/>
              </a:rPr>
              <a:t>3 </a:t>
            </a:r>
            <a:r>
              <a:rPr lang="zh-CN" altLang="en-US" dirty="0">
                <a:latin typeface="Arial Black" panose="020B0A04020102020204" pitchFamily="34" charset="0"/>
              </a:rPr>
              <a:t>下载仿真器的</a:t>
            </a:r>
            <a:r>
              <a:rPr lang="zh-CN" altLang="en-US" dirty="0" smtClean="0">
                <a:latin typeface="Arial Black" panose="020B0A04020102020204" pitchFamily="34" charset="0"/>
              </a:rPr>
              <a:t>安装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Arial Black" panose="020B0A04020102020204" pitchFamily="34" charset="0"/>
            </a:endParaRPr>
          </a:p>
          <a:p>
            <a:pPr lvl="1"/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45" y="924186"/>
            <a:ext cx="7141029" cy="5468069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2221908" y="1170095"/>
            <a:ext cx="5144568" cy="353480"/>
          </a:xfrm>
          <a:prstGeom prst="wedgeRoundRectCallout">
            <a:avLst>
              <a:gd name="adj1" fmla="val -50341"/>
              <a:gd name="adj2" fmla="val 116980"/>
              <a:gd name="adj3" fmla="val 16667"/>
            </a:avLst>
          </a:prstGeom>
          <a:solidFill>
            <a:schemeClr val="accent4">
              <a:lumMod val="20000"/>
              <a:lumOff val="8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复位所有外设，并初始化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Systick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缺省即可！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238263" y="1698475"/>
            <a:ext cx="3506268" cy="277486"/>
          </a:xfrm>
          <a:prstGeom prst="wedgeRoundRectCallout">
            <a:avLst>
              <a:gd name="adj1" fmla="val -56051"/>
              <a:gd name="adj2" fmla="val 88207"/>
              <a:gd name="adj3" fmla="val 16667"/>
            </a:avLst>
          </a:prstGeom>
          <a:solidFill>
            <a:schemeClr val="accent4">
              <a:lumMod val="20000"/>
              <a:lumOff val="8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Cube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用户设置初始化所有时钟！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151403" y="2112244"/>
            <a:ext cx="4000616" cy="401144"/>
          </a:xfrm>
          <a:prstGeom prst="wedgeRoundRectCallout">
            <a:avLst>
              <a:gd name="adj1" fmla="val -62582"/>
              <a:gd name="adj2" fmla="val 41218"/>
              <a:gd name="adj3" fmla="val 16667"/>
            </a:avLst>
          </a:prstGeom>
          <a:solidFill>
            <a:schemeClr val="accent4">
              <a:lumMod val="20000"/>
              <a:lumOff val="8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按设置初始化所有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：引脚位置、时钟等！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flipH="1">
            <a:off x="2221906" y="2713219"/>
            <a:ext cx="2683663" cy="565297"/>
          </a:xfrm>
          <a:prstGeom prst="rightArrow">
            <a:avLst/>
          </a:prstGeom>
          <a:solidFill>
            <a:schemeClr val="accent4">
              <a:lumMod val="20000"/>
              <a:lumOff val="8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在此处编辑用户的代码！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6577" y="2642557"/>
            <a:ext cx="2301192" cy="2031325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注意：所有初始化代码用户都可以根据需要修改：所有用户修改编辑的代码在重新使用</a:t>
            </a:r>
            <a:r>
              <a:rPr lang="en-US" altLang="zh-CN" dirty="0" smtClean="0">
                <a:solidFill>
                  <a:srgbClr val="FF0000"/>
                </a:solidFill>
              </a:rPr>
              <a:t>Stm32CubeMx</a:t>
            </a:r>
            <a:r>
              <a:rPr lang="zh-CN" altLang="en-US" dirty="0" smtClean="0">
                <a:solidFill>
                  <a:srgbClr val="FF0000"/>
                </a:solidFill>
              </a:rPr>
              <a:t>时，可能丢失、被修改、重新排序。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仅配置外部时钟的平台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45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47438" y="1119894"/>
            <a:ext cx="6680312" cy="974380"/>
            <a:chOff x="447438" y="983161"/>
            <a:chExt cx="6680312" cy="9743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221047" y="452373"/>
              <a:ext cx="974380" cy="203595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47438" y="1055881"/>
              <a:ext cx="327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zh-CN" altLang="en-US" dirty="0" smtClean="0"/>
                <a:t>）指示灯接在</a:t>
              </a:r>
              <a:r>
                <a:rPr lang="en-US" altLang="zh-CN" dirty="0" smtClean="0"/>
                <a:t>PB13</a:t>
              </a:r>
              <a:r>
                <a:rPr lang="zh-CN" altLang="en-US" dirty="0" smtClean="0"/>
                <a:t>与</a:t>
              </a:r>
              <a:r>
                <a:rPr lang="en-US" altLang="zh-CN" dirty="0" smtClean="0"/>
                <a:t>PB14</a:t>
              </a:r>
            </a:p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）低电平点亮，高电平熄灭</a:t>
              </a:r>
              <a:endParaRPr lang="zh-CN" altLang="en-US" dirty="0"/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5764726" y="1100508"/>
              <a:ext cx="1363024" cy="557076"/>
            </a:xfrm>
            <a:prstGeom prst="wedgeRectCallout">
              <a:avLst>
                <a:gd name="adj1" fmla="val -55316"/>
                <a:gd name="adj2" fmla="val -188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来自原理图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5463" y="1860114"/>
            <a:ext cx="5873625" cy="3542409"/>
            <a:chOff x="155463" y="1860114"/>
            <a:chExt cx="5873625" cy="354240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463" y="2464061"/>
              <a:ext cx="3860550" cy="293846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47438" y="1860114"/>
              <a:ext cx="558165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方法：在</a:t>
              </a:r>
              <a:r>
                <a:rPr lang="en-US" altLang="zh-CN" dirty="0" err="1" smtClean="0"/>
                <a:t>CubeMx</a:t>
              </a:r>
              <a:r>
                <a:rPr lang="zh-CN" altLang="en-US" dirty="0" smtClean="0"/>
                <a:t>的</a:t>
              </a:r>
              <a:r>
                <a:rPr lang="en-US" altLang="zh-CN" dirty="0" err="1" smtClean="0"/>
                <a:t>Pinout&amp;Configuration</a:t>
              </a:r>
              <a:r>
                <a:rPr lang="zh-CN" altLang="en-US" dirty="0" smtClean="0"/>
                <a:t>页，选择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PB13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PB14</a:t>
              </a:r>
              <a:r>
                <a:rPr lang="zh-CN" altLang="en-US" dirty="0" smtClean="0"/>
                <a:t>引脚，单击并分别选择 </a:t>
              </a:r>
              <a:r>
                <a:rPr lang="en-US" altLang="zh-CN" dirty="0" smtClean="0"/>
                <a:t>“</a:t>
              </a:r>
              <a:r>
                <a:rPr lang="en-US" altLang="zh-CN" dirty="0" err="1" smtClean="0"/>
                <a:t>GPIO_Output</a:t>
              </a:r>
              <a:r>
                <a:rPr lang="en-US" altLang="zh-CN" dirty="0" smtClean="0"/>
                <a:t>”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56385" y="3383398"/>
            <a:ext cx="6400692" cy="3164288"/>
            <a:chOff x="2656385" y="3383398"/>
            <a:chExt cx="6400692" cy="3164288"/>
          </a:xfrm>
        </p:grpSpPr>
        <p:grpSp>
          <p:nvGrpSpPr>
            <p:cNvPr id="18" name="组合 17"/>
            <p:cNvGrpSpPr/>
            <p:nvPr/>
          </p:nvGrpSpPr>
          <p:grpSpPr>
            <a:xfrm>
              <a:off x="3624144" y="3383398"/>
              <a:ext cx="5432933" cy="3164288"/>
              <a:chOff x="3624144" y="3327400"/>
              <a:chExt cx="5432933" cy="3164288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5400" y="3327400"/>
                <a:ext cx="5221677" cy="3164288"/>
              </a:xfrm>
              <a:prstGeom prst="rect">
                <a:avLst/>
              </a:prstGeom>
            </p:spPr>
          </p:pic>
          <p:sp>
            <p:nvSpPr>
              <p:cNvPr id="17" name="右箭头 16"/>
              <p:cNvSpPr/>
              <p:nvPr/>
            </p:nvSpPr>
            <p:spPr>
              <a:xfrm>
                <a:off x="3624144" y="5808190"/>
                <a:ext cx="199788" cy="39052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2656385" y="5544805"/>
              <a:ext cx="9620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变化：配置完成标志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43115" y="715774"/>
            <a:ext cx="2969155" cy="369332"/>
            <a:chOff x="3835400" y="528647"/>
            <a:chExt cx="2969155" cy="369332"/>
          </a:xfrm>
        </p:grpSpPr>
        <p:sp>
          <p:nvSpPr>
            <p:cNvPr id="6" name="右箭头 5"/>
            <p:cNvSpPr/>
            <p:nvPr/>
          </p:nvSpPr>
          <p:spPr>
            <a:xfrm>
              <a:off x="3835400" y="528647"/>
              <a:ext cx="317500" cy="34861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330700" y="528647"/>
              <a:ext cx="2473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目标：</a:t>
              </a:r>
              <a:r>
                <a:rPr lang="zh-CN" altLang="en-US" dirty="0"/>
                <a:t>让指示灯闪烁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67400" y="5162550"/>
            <a:ext cx="2866402" cy="896900"/>
            <a:chOff x="5867400" y="5162550"/>
            <a:chExt cx="2866402" cy="896900"/>
          </a:xfrm>
        </p:grpSpPr>
        <p:sp>
          <p:nvSpPr>
            <p:cNvPr id="27" name="椭圆 26"/>
            <p:cNvSpPr/>
            <p:nvPr/>
          </p:nvSpPr>
          <p:spPr>
            <a:xfrm>
              <a:off x="5867400" y="5772150"/>
              <a:ext cx="571500" cy="2873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6229350" y="5402523"/>
              <a:ext cx="209550" cy="36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450368" y="5162550"/>
              <a:ext cx="228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第一次配置外部时钟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54808" y="6059450"/>
            <a:ext cx="936700" cy="593351"/>
            <a:chOff x="7754808" y="6059450"/>
            <a:chExt cx="936700" cy="593351"/>
          </a:xfrm>
        </p:grpSpPr>
        <p:grpSp>
          <p:nvGrpSpPr>
            <p:cNvPr id="23" name="组合 22"/>
            <p:cNvGrpSpPr/>
            <p:nvPr/>
          </p:nvGrpSpPr>
          <p:grpSpPr>
            <a:xfrm>
              <a:off x="7934325" y="6059450"/>
              <a:ext cx="400050" cy="168238"/>
              <a:chOff x="7934325" y="6059450"/>
              <a:chExt cx="400050" cy="168238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 flipH="1">
                <a:off x="7934325" y="6059450"/>
                <a:ext cx="40005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7934325" y="6227688"/>
                <a:ext cx="40005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/>
            <p:cNvSpPr txBox="1"/>
            <p:nvPr/>
          </p:nvSpPr>
          <p:spPr>
            <a:xfrm>
              <a:off x="7754808" y="6283469"/>
              <a:ext cx="9367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新添加</a:t>
              </a:r>
              <a:endParaRPr lang="zh-CN" altLang="en-US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584162"/>
            <a:ext cx="268054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配置依据与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47017" y="609747"/>
            <a:ext cx="285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单击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Generate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按钮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，再次生成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初始化代码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333499"/>
            <a:ext cx="7032625" cy="5143501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4486275" y="2265290"/>
            <a:ext cx="2266950" cy="506485"/>
          </a:xfrm>
          <a:prstGeom prst="wedgeRectCallout">
            <a:avLst>
              <a:gd name="adj1" fmla="val -96067"/>
              <a:gd name="adj2" fmla="val 2430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让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GPIOB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外设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时钟工作起来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参见时钟树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219218" y="3723932"/>
            <a:ext cx="2609850" cy="506485"/>
          </a:xfrm>
          <a:prstGeom prst="wedgeRectCallout">
            <a:avLst>
              <a:gd name="adj1" fmla="val -23378"/>
              <a:gd name="adj2" fmla="val 737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GPIOB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PB13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PB14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引脚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，并复位为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266301" y="1777993"/>
            <a:ext cx="2638425" cy="400050"/>
          </a:xfrm>
          <a:prstGeom prst="wedgeRoundRectCallout">
            <a:avLst>
              <a:gd name="adj1" fmla="val -23721"/>
              <a:gd name="adj2" fmla="val 8392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第一次时，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219218" y="4875728"/>
            <a:ext cx="2876907" cy="1487613"/>
            <a:chOff x="4219218" y="4875728"/>
            <a:chExt cx="2876907" cy="1487613"/>
          </a:xfrm>
        </p:grpSpPr>
        <p:sp>
          <p:nvSpPr>
            <p:cNvPr id="19" name="右箭头 18"/>
            <p:cNvSpPr/>
            <p:nvPr/>
          </p:nvSpPr>
          <p:spPr>
            <a:xfrm flipH="1">
              <a:off x="5314949" y="4875728"/>
              <a:ext cx="1781176" cy="40005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PB13/14</a:t>
              </a:r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 flipH="1">
              <a:off x="4981337" y="5135024"/>
              <a:ext cx="1781176" cy="40005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推挽输出方式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 flipH="1">
              <a:off x="4219218" y="5372624"/>
              <a:ext cx="1524238" cy="40005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缺省不改动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 flipH="1">
              <a:off x="5102840" y="5676364"/>
              <a:ext cx="1659673" cy="40005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电路响应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速度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右箭头 22"/>
            <p:cNvSpPr/>
            <p:nvPr/>
          </p:nvSpPr>
          <p:spPr>
            <a:xfrm flipH="1">
              <a:off x="4557119" y="5963291"/>
              <a:ext cx="1747664" cy="40005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实际执行配置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右大括号 24"/>
          <p:cNvSpPr/>
          <p:nvPr/>
        </p:nvSpPr>
        <p:spPr>
          <a:xfrm>
            <a:off x="7296150" y="3019425"/>
            <a:ext cx="349985" cy="3457575"/>
          </a:xfrm>
          <a:prstGeom prst="rightBrace">
            <a:avLst>
              <a:gd name="adj1" fmla="val 367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38210" y="4123944"/>
            <a:ext cx="981075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是不是自己可以依葫芦画瓢？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07691" y="5410713"/>
            <a:ext cx="842110" cy="625446"/>
            <a:chOff x="7807691" y="5410713"/>
            <a:chExt cx="842110" cy="625446"/>
          </a:xfrm>
        </p:grpSpPr>
        <p:sp>
          <p:nvSpPr>
            <p:cNvPr id="27" name="下箭头 26"/>
            <p:cNvSpPr/>
            <p:nvPr/>
          </p:nvSpPr>
          <p:spPr>
            <a:xfrm>
              <a:off x="8037820" y="5410713"/>
              <a:ext cx="381853" cy="2376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807691" y="5666827"/>
              <a:ext cx="842110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注意？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584162"/>
            <a:ext cx="37064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配置后生成的初始化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4" y="2643163"/>
            <a:ext cx="8258175" cy="24765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13344" y="1530642"/>
            <a:ext cx="2526506" cy="2457458"/>
            <a:chOff x="2613344" y="1252053"/>
            <a:chExt cx="2526506" cy="2457458"/>
          </a:xfrm>
        </p:grpSpPr>
        <p:cxnSp>
          <p:nvCxnSpPr>
            <p:cNvPr id="8" name="直接箭头连接符 7"/>
            <p:cNvCxnSpPr>
              <a:endCxn id="9" idx="2"/>
            </p:cNvCxnSpPr>
            <p:nvPr/>
          </p:nvCxnSpPr>
          <p:spPr>
            <a:xfrm flipV="1">
              <a:off x="2613344" y="1621385"/>
              <a:ext cx="1180680" cy="188809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943497" y="1252053"/>
              <a:ext cx="1701053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PB13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LED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灭</a:t>
              </a:r>
              <a:endPara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31177" y="1773546"/>
              <a:ext cx="1708673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PB13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LED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亮</a:t>
              </a:r>
              <a:endPara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endCxn id="10" idx="2"/>
            </p:cNvCxnSpPr>
            <p:nvPr/>
          </p:nvCxnSpPr>
          <p:spPr>
            <a:xfrm flipV="1">
              <a:off x="3130075" y="2142878"/>
              <a:ext cx="1155439" cy="156663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880293" y="2052135"/>
            <a:ext cx="2650332" cy="2150747"/>
            <a:chOff x="4880293" y="1773546"/>
            <a:chExt cx="2650332" cy="2150747"/>
          </a:xfrm>
        </p:grpSpPr>
        <p:sp>
          <p:nvSpPr>
            <p:cNvPr id="22" name="文本框 21"/>
            <p:cNvSpPr txBox="1"/>
            <p:nvPr/>
          </p:nvSpPr>
          <p:spPr>
            <a:xfrm>
              <a:off x="5337494" y="1773546"/>
              <a:ext cx="219313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PB14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LED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闪烁</a:t>
              </a:r>
            </a:p>
          </p:txBody>
        </p:sp>
        <p:cxnSp>
          <p:nvCxnSpPr>
            <p:cNvPr id="23" name="直接箭头连接符 22"/>
            <p:cNvCxnSpPr>
              <a:endCxn id="22" idx="2"/>
            </p:cNvCxnSpPr>
            <p:nvPr/>
          </p:nvCxnSpPr>
          <p:spPr>
            <a:xfrm flipV="1">
              <a:off x="4880293" y="2142878"/>
              <a:ext cx="1553767" cy="178141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右箭头 26"/>
          <p:cNvSpPr/>
          <p:nvPr/>
        </p:nvSpPr>
        <p:spPr>
          <a:xfrm>
            <a:off x="381543" y="5293070"/>
            <a:ext cx="2378870" cy="1053550"/>
          </a:xfrm>
          <a:prstGeom prst="rightArrow">
            <a:avLst>
              <a:gd name="adj1" fmla="val 61356"/>
              <a:gd name="adj2" fmla="val 305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怎么知道这些函数？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怎么理解使用方法？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24207" y="5272205"/>
            <a:ext cx="5719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的寄存器使用手册，不是引脚与参数说明手册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GPIO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相关的所有函数文件：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stm32f1xx_hal_gpio.c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其他有关手册：图书馆及网上有库函数说明，自查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5732" y="858355"/>
            <a:ext cx="1946490" cy="868936"/>
            <a:chOff x="5005732" y="1041239"/>
            <a:chExt cx="1946490" cy="868936"/>
          </a:xfrm>
        </p:grpSpPr>
        <p:sp>
          <p:nvSpPr>
            <p:cNvPr id="5" name="右大括号 4"/>
            <p:cNvSpPr/>
            <p:nvPr/>
          </p:nvSpPr>
          <p:spPr>
            <a:xfrm rot="17814829">
              <a:off x="5521695" y="1069472"/>
              <a:ext cx="324740" cy="1356665"/>
            </a:xfrm>
            <a:prstGeom prst="rightBrace">
              <a:avLst>
                <a:gd name="adj1" fmla="val 43782"/>
                <a:gd name="adj2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72623" y="1041239"/>
              <a:ext cx="11795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两种闪烁</a:t>
              </a:r>
              <a:endPara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编程方法</a:t>
              </a:r>
              <a:endPara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84162"/>
            <a:ext cx="42194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让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指示灯闪烁的用户代码添加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1" y="1371600"/>
            <a:ext cx="8675445" cy="490220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3017365" y="922304"/>
            <a:ext cx="1511300" cy="665153"/>
          </a:xfrm>
          <a:prstGeom prst="wedgeRoundRectCallout">
            <a:avLst>
              <a:gd name="adj1" fmla="val -39137"/>
              <a:gd name="adj2" fmla="val 1147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连接命令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22800" y="4998720"/>
            <a:ext cx="1386114" cy="589280"/>
          </a:xfrm>
          <a:prstGeom prst="wedgeRoundRectCallout">
            <a:avLst>
              <a:gd name="adj1" fmla="val -75511"/>
              <a:gd name="adj2" fmla="val 62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结果无误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8450" y="670478"/>
            <a:ext cx="244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Stm32CubeIDE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84162"/>
            <a:ext cx="21675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编译与连接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3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97"/>
            <a:ext cx="9144000" cy="5142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87900" y="4502150"/>
            <a:ext cx="12573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提示无法下载程序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14700" y="1949450"/>
            <a:ext cx="12573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调试按钮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911850" y="4630956"/>
            <a:ext cx="2283568" cy="2031325"/>
            <a:chOff x="5911850" y="4630956"/>
            <a:chExt cx="2283568" cy="2031325"/>
          </a:xfrm>
        </p:grpSpPr>
        <p:sp>
          <p:nvSpPr>
            <p:cNvPr id="8" name="右箭头 7"/>
            <p:cNvSpPr/>
            <p:nvPr/>
          </p:nvSpPr>
          <p:spPr>
            <a:xfrm>
              <a:off x="5911850" y="4964331"/>
              <a:ext cx="266700" cy="368300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303118" y="4630956"/>
              <a:ext cx="1892300" cy="203132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程序编译错误</a:t>
              </a:r>
              <a:endPara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电路板没供电</a:t>
              </a:r>
              <a:endPara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电路板烧坏</a:t>
              </a:r>
              <a:endPara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仿真器没连接</a:t>
              </a:r>
              <a:endPara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仿真器没配置</a:t>
              </a:r>
              <a:endPara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仿真器缺驱动</a:t>
              </a:r>
              <a:endPara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84162"/>
            <a:ext cx="1911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首次运行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8450" y="670478"/>
            <a:ext cx="244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Stm32CubeIDE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8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87" y="1138160"/>
            <a:ext cx="6707711" cy="49348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89937" y="5513226"/>
            <a:ext cx="2006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下载器已经连接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6543" y="1102605"/>
            <a:ext cx="2006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计算机查勘处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33142" y="4676395"/>
            <a:ext cx="182258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此处无报错：错误时驱动？坏？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89937" y="6103860"/>
            <a:ext cx="292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STLink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下载仿真器错误排查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584162"/>
            <a:ext cx="1911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首次运行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8278"/>
            <a:ext cx="5476875" cy="19808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6" y="2592286"/>
            <a:ext cx="6654800" cy="41986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8592" y="1354509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仿真下载器配置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778375" y="1954026"/>
            <a:ext cx="219868" cy="484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860007" y="3040806"/>
            <a:ext cx="219868" cy="484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558507" y="4356734"/>
            <a:ext cx="219868" cy="462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98723" y="1055143"/>
            <a:ext cx="98914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此处进入配置对话框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3867" y="2667442"/>
            <a:ext cx="18364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进入配置对话框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78375" y="4865998"/>
            <a:ext cx="24009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选择此项，其他缺省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84162"/>
            <a:ext cx="1911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首次运行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03975" y="708178"/>
            <a:ext cx="244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Stm32CubeIDE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731"/>
            <a:ext cx="9144000" cy="51805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61796" y="1901043"/>
            <a:ext cx="11303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再次单击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69696" y="4936343"/>
            <a:ext cx="11303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下载</a:t>
            </a:r>
            <a:r>
              <a:rPr lang="zh-CN" altLang="en-US" dirty="0"/>
              <a:t>正常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584162"/>
            <a:ext cx="1911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首次运行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160"/>
            <a:ext cx="9144000" cy="5162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61796" y="1810478"/>
            <a:ext cx="11303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再次单击：连续运行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08792" y="5931378"/>
            <a:ext cx="11303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连续运行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zh-CN" altLang="en-US" dirty="0"/>
              <a:t>正常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83996" y="686458"/>
            <a:ext cx="11303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再次单击：调试运行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84162"/>
            <a:ext cx="1911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首次运行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58876"/>
            <a:ext cx="9144000" cy="7694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Stm32CubeMx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配置平台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3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40" y="1263828"/>
            <a:ext cx="6150169" cy="46027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71715" y="2432228"/>
            <a:ext cx="15621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调试运行：</a:t>
            </a:r>
            <a:endParaRPr lang="en-US" altLang="zh-CN" dirty="0" smtClean="0"/>
          </a:p>
          <a:p>
            <a:r>
              <a:rPr lang="zh-CN" altLang="en-US" dirty="0" smtClean="0"/>
              <a:t>当前停在此处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09563" y="4730928"/>
            <a:ext cx="13353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调试运行：</a:t>
            </a:r>
            <a:endParaRPr lang="en-US" altLang="zh-CN" dirty="0" smtClean="0"/>
          </a:p>
          <a:p>
            <a:r>
              <a:rPr lang="zh-CN" altLang="en-US" dirty="0" smtClean="0"/>
              <a:t>下载正常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584162"/>
            <a:ext cx="1911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首次运行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2" y="1234003"/>
            <a:ext cx="6731149" cy="46460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0988" y="697801"/>
            <a:ext cx="212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运行于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IDE: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Keil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uVision5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69436" y="951699"/>
            <a:ext cx="1375873" cy="598205"/>
            <a:chOff x="4802736" y="256374"/>
            <a:chExt cx="1375873" cy="598205"/>
          </a:xfrm>
        </p:grpSpPr>
        <p:cxnSp>
          <p:nvCxnSpPr>
            <p:cNvPr id="9" name="直接箭头连接符 8"/>
            <p:cNvCxnSpPr/>
            <p:nvPr/>
          </p:nvCxnSpPr>
          <p:spPr>
            <a:xfrm flipH="1">
              <a:off x="4802736" y="538678"/>
              <a:ext cx="222191" cy="3159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990744" y="256374"/>
              <a:ext cx="11878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调试</a:t>
              </a:r>
              <a:r>
                <a:rPr lang="zh-CN" altLang="en-US" dirty="0" smtClean="0"/>
                <a:t>运行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6700" y="1737912"/>
            <a:ext cx="1264778" cy="2208787"/>
            <a:chOff x="0" y="1042587"/>
            <a:chExt cx="1264778" cy="2208787"/>
          </a:xfrm>
        </p:grpSpPr>
        <p:sp>
          <p:nvSpPr>
            <p:cNvPr id="11" name="文本框 10"/>
            <p:cNvSpPr txBox="1"/>
            <p:nvPr/>
          </p:nvSpPr>
          <p:spPr>
            <a:xfrm>
              <a:off x="0" y="2605043"/>
              <a:ext cx="1187865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Load</a:t>
              </a:r>
            </a:p>
            <a:p>
              <a:r>
                <a:rPr lang="zh-CN" altLang="en-US" dirty="0" smtClean="0"/>
                <a:t>调试运行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467126" y="1042587"/>
              <a:ext cx="797652" cy="1640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501076" y="1866098"/>
            <a:ext cx="6455580" cy="4855455"/>
            <a:chOff x="2501076" y="1866098"/>
            <a:chExt cx="6455580" cy="485545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607" y="3455617"/>
              <a:ext cx="5111049" cy="3265936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501076" y="1866098"/>
              <a:ext cx="2756367" cy="4719404"/>
              <a:chOff x="2221907" y="1187865"/>
              <a:chExt cx="2756367" cy="4719404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2221907" y="1187865"/>
                <a:ext cx="1462799" cy="15724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566437" y="5568715"/>
                <a:ext cx="1411837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配置下载器</a:t>
                </a:r>
                <a:endParaRPr lang="zh-CN" altLang="en-US" sz="1600" dirty="0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7017878" y="2630647"/>
            <a:ext cx="982765" cy="1316052"/>
            <a:chOff x="7896314" y="2033899"/>
            <a:chExt cx="982765" cy="1316052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8417607" y="2605043"/>
              <a:ext cx="0" cy="744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7896314" y="2033899"/>
              <a:ext cx="982765" cy="5866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进一步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配置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584162"/>
            <a:ext cx="1911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首次运行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739"/>
            <a:ext cx="5110385" cy="412836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60463" y="1691734"/>
            <a:ext cx="2125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运行于环境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Keil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uVision5</a:t>
            </a: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配置下载仿真器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04385" y="3230311"/>
            <a:ext cx="4152363" cy="3378104"/>
            <a:chOff x="4004385" y="3230311"/>
            <a:chExt cx="4152363" cy="337810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385" y="3230311"/>
              <a:ext cx="4152363" cy="3378104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289847" y="3461047"/>
              <a:ext cx="193989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下载后立即运行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584162"/>
            <a:ext cx="1911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首次运行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584162"/>
            <a:ext cx="1911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首次运行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7" y="1308166"/>
            <a:ext cx="2771775" cy="1819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flipH="1">
            <a:off x="2307366" y="1389663"/>
            <a:ext cx="1922802" cy="11222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Keil IDE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断点调试错误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0227" y="2146042"/>
            <a:ext cx="4664307" cy="4537738"/>
            <a:chOff x="130227" y="2146042"/>
            <a:chExt cx="4664307" cy="453773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0903" y="2146042"/>
              <a:ext cx="765917" cy="102122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27" y="3297447"/>
              <a:ext cx="4574886" cy="3386333"/>
            </a:xfrm>
            <a:prstGeom prst="rect">
              <a:avLst/>
            </a:prstGeom>
          </p:spPr>
        </p:pic>
        <p:sp>
          <p:nvSpPr>
            <p:cNvPr id="14" name="右箭头 13"/>
            <p:cNvSpPr/>
            <p:nvPr/>
          </p:nvSpPr>
          <p:spPr>
            <a:xfrm rot="19077847" flipH="1">
              <a:off x="2738121" y="3119140"/>
              <a:ext cx="2056413" cy="11222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Cube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单步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断点调试错误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905722" y="4795575"/>
            <a:ext cx="378363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找到文件 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stm32f1xx_hal_msp.c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，在工程中搜索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__HAL_AFIO_REMAP_SWJ_DISABLE 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可以定位到该文件。将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__HAL_AFIO_REMAP_SWJ_DISABLE();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改为：</a:t>
            </a: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HAL_AFIO_REMAP_SWJ_ENABLE();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113" y="498254"/>
            <a:ext cx="3080744" cy="27991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359" y="1888621"/>
            <a:ext cx="2939574" cy="28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652" y="1698807"/>
            <a:ext cx="8614161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 /* Infinite loop */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/* USER CODE BEGIN WHILE */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while (1)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/* USER CODE END WHILE */</a:t>
            </a:r>
          </a:p>
          <a:p>
            <a:endParaRPr lang="zh-CN" altLang="en-US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HAL_GPIO_WritePin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(GPIOB, GPIO_PIN_13,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GPIO_PIN_SET);</a:t>
            </a:r>
            <a:r>
              <a:rPr lang="en-US" altLang="zh-CN" i="1" dirty="0">
                <a:solidFill>
                  <a:srgbClr val="00B050"/>
                </a:solidFill>
              </a:rPr>
              <a:t>//PB13 Led Off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for(</a:t>
            </a:r>
            <a:r>
              <a:rPr lang="en-US" altLang="zh-CN" b="1" dirty="0" err="1">
                <a:solidFill>
                  <a:srgbClr val="FFFF00"/>
                </a:solidFill>
              </a:rPr>
              <a:t>idx</a:t>
            </a:r>
            <a:r>
              <a:rPr lang="en-US" altLang="zh-CN" b="1" dirty="0">
                <a:solidFill>
                  <a:srgbClr val="FFFF00"/>
                </a:solidFill>
              </a:rPr>
              <a:t>=0; </a:t>
            </a:r>
            <a:r>
              <a:rPr lang="en-US" altLang="zh-CN" b="1" dirty="0" err="1">
                <a:solidFill>
                  <a:srgbClr val="FFFF00"/>
                </a:solidFill>
              </a:rPr>
              <a:t>idx</a:t>
            </a:r>
            <a:r>
              <a:rPr lang="en-US" altLang="zh-CN" b="1" dirty="0">
                <a:solidFill>
                  <a:srgbClr val="FFFF00"/>
                </a:solidFill>
              </a:rPr>
              <a:t>&lt;30000; </a:t>
            </a:r>
            <a:r>
              <a:rPr lang="en-US" altLang="zh-CN" b="1" dirty="0" err="1">
                <a:solidFill>
                  <a:srgbClr val="FFFF00"/>
                </a:solidFill>
              </a:rPr>
              <a:t>idx</a:t>
            </a:r>
            <a:r>
              <a:rPr lang="en-US" altLang="zh-CN" b="1" dirty="0">
                <a:solidFill>
                  <a:srgbClr val="FFFF00"/>
                </a:solidFill>
              </a:rPr>
              <a:t>++) { }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HAL_GPIO_WritePin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(GPIOB, GPIO_PIN_13,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GPIO_PIN_RESET);</a:t>
            </a:r>
            <a:r>
              <a:rPr lang="en-US" altLang="zh-CN" i="1" dirty="0">
                <a:solidFill>
                  <a:srgbClr val="00B050"/>
                </a:solidFill>
              </a:rPr>
              <a:t>//PB13 Led On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for(</a:t>
            </a:r>
            <a:r>
              <a:rPr lang="en-US" altLang="zh-CN" b="1" dirty="0" err="1">
                <a:solidFill>
                  <a:srgbClr val="FFFF00"/>
                </a:solidFill>
              </a:rPr>
              <a:t>idx</a:t>
            </a:r>
            <a:r>
              <a:rPr lang="en-US" altLang="zh-CN" b="1" dirty="0">
                <a:solidFill>
                  <a:srgbClr val="FFFF00"/>
                </a:solidFill>
              </a:rPr>
              <a:t>=0; </a:t>
            </a:r>
            <a:r>
              <a:rPr lang="en-US" altLang="zh-CN" b="1" dirty="0" err="1">
                <a:solidFill>
                  <a:srgbClr val="FFFF00"/>
                </a:solidFill>
              </a:rPr>
              <a:t>idx</a:t>
            </a:r>
            <a:r>
              <a:rPr lang="en-US" altLang="zh-CN" b="1" dirty="0">
                <a:solidFill>
                  <a:srgbClr val="FFFF00"/>
                </a:solidFill>
              </a:rPr>
              <a:t>&lt;30000; </a:t>
            </a:r>
            <a:r>
              <a:rPr lang="en-US" altLang="zh-CN" b="1" dirty="0" err="1">
                <a:solidFill>
                  <a:srgbClr val="FFFF00"/>
                </a:solidFill>
              </a:rPr>
              <a:t>idx</a:t>
            </a:r>
            <a:r>
              <a:rPr lang="en-US" altLang="zh-CN" b="1" dirty="0">
                <a:solidFill>
                  <a:srgbClr val="FFFF00"/>
                </a:solidFill>
              </a:rPr>
              <a:t>++) { }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HAL_GPIO_TogglePin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(GPIOB, GPIO_PIN_14);</a:t>
            </a:r>
            <a:r>
              <a:rPr lang="en-US" altLang="zh-CN" dirty="0">
                <a:solidFill>
                  <a:srgbClr val="00B050"/>
                </a:solidFill>
              </a:rPr>
              <a:t>//PB14 Led </a:t>
            </a:r>
            <a:r>
              <a:rPr lang="en-US" altLang="zh-CN" dirty="0" smtClean="0">
                <a:solidFill>
                  <a:srgbClr val="00B050"/>
                </a:solidFill>
              </a:rPr>
              <a:t>Toggle</a:t>
            </a:r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/* USER CODE BEGIN 3 */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/* USER CODE END 3 */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651" y="1199995"/>
            <a:ext cx="64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问题：连续运行时，能够闪烁吗？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651" y="6075604"/>
            <a:ext cx="64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问题：闪烁时间可以控制吗？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84162"/>
            <a:ext cx="19111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首次运行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8706" y="1076893"/>
            <a:ext cx="57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建立文件 </a:t>
            </a:r>
            <a:r>
              <a:rPr lang="en-US" altLang="zh-CN" dirty="0" err="1" smtClean="0"/>
              <a:t>MeeTimer.h</a:t>
            </a:r>
            <a:r>
              <a:rPr lang="zh-CN" altLang="en-US" dirty="0" smtClean="0"/>
              <a:t>，输入如下代码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84162"/>
            <a:ext cx="31935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准确定时运行指示灯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6" y="1446225"/>
            <a:ext cx="5476875" cy="51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50" y="1507492"/>
            <a:ext cx="6867525" cy="4667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4112" y="1138160"/>
            <a:ext cx="57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</a:t>
            </a:r>
            <a:r>
              <a:rPr lang="en-US" altLang="zh-CN" dirty="0" smtClean="0"/>
              <a:t>stm32f1xx_it.c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SysTick_Handler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，添加用户代码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84162"/>
            <a:ext cx="31935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准确定时运行指示灯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4112" y="1138160"/>
            <a:ext cx="651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main.c</a:t>
            </a:r>
            <a:r>
              <a:rPr lang="zh-CN" altLang="en-US" dirty="0" smtClean="0"/>
              <a:t>中，添加如下代码，即可实现准确 </a:t>
            </a:r>
            <a:r>
              <a:rPr lang="en-US" altLang="zh-CN" dirty="0" smtClean="0"/>
              <a:t>1s </a:t>
            </a:r>
            <a:r>
              <a:rPr lang="zh-CN" altLang="en-US" dirty="0" smtClean="0"/>
              <a:t>指示灯闪烁一次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指示灯闪烁初始化代码与用户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84162"/>
            <a:ext cx="31935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准确定时运行指示灯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507492"/>
            <a:ext cx="74009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串口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初始化与循环缓冲区应用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84162"/>
            <a:ext cx="37953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2.3.1 USART2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串口配置的主页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616"/>
            <a:ext cx="9144000" cy="52415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95500" y="2499461"/>
            <a:ext cx="11049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异步模式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70300" y="2499461"/>
            <a:ext cx="1473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禁止流控制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00400" y="4026638"/>
            <a:ext cx="9017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波特率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27500" y="4356656"/>
            <a:ext cx="11620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位数据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33850" y="5124637"/>
            <a:ext cx="13525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无奇偶校验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65550" y="5707952"/>
            <a:ext cx="12509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收发运行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33600" y="5707952"/>
            <a:ext cx="12509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位停止位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03824" y="5761947"/>
            <a:ext cx="146367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PA2/PA3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引脚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00400" y="2655038"/>
            <a:ext cx="3870961" cy="1228699"/>
            <a:chOff x="3200400" y="2655038"/>
            <a:chExt cx="3870961" cy="12286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6845" y="2655038"/>
              <a:ext cx="1834516" cy="12286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9" name="直接箭头连接符 18"/>
            <p:cNvCxnSpPr/>
            <p:nvPr/>
          </p:nvCxnSpPr>
          <p:spPr>
            <a:xfrm>
              <a:off x="3200400" y="3017520"/>
              <a:ext cx="2003424" cy="2499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97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串口初始化与循环缓冲区应用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4162"/>
            <a:ext cx="44670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2.3.2 USART2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串口配置的其他次页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13" y="2984533"/>
            <a:ext cx="4247940" cy="1802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13" y="1317658"/>
            <a:ext cx="4247940" cy="1666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413" y="4906836"/>
            <a:ext cx="4247940" cy="168197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4230168" y="2514514"/>
            <a:ext cx="598206" cy="470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56729" y="4181389"/>
            <a:ext cx="598206" cy="470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202" y="1153682"/>
            <a:ext cx="8127050" cy="3821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/>
              <a:t>STM32CubeMX</a:t>
            </a:r>
            <a:r>
              <a:rPr lang="zh-CN" altLang="en-US" sz="2400" dirty="0"/>
              <a:t>是</a:t>
            </a:r>
            <a:r>
              <a:rPr lang="en-US" altLang="zh-CN" sz="2400" dirty="0"/>
              <a:t>ST</a:t>
            </a:r>
            <a:r>
              <a:rPr lang="zh-CN" altLang="en-US" sz="2400" dirty="0"/>
              <a:t>意法半导体的主动原创</a:t>
            </a:r>
            <a:r>
              <a:rPr lang="zh-CN" altLang="en-US" sz="2400" dirty="0" smtClean="0"/>
              <a:t>工具平台</a:t>
            </a:r>
            <a:r>
              <a:rPr lang="zh-CN" altLang="en-US" sz="2400" dirty="0"/>
              <a:t>，自动生成开发初期关于芯片相关的一些初始化</a:t>
            </a:r>
            <a:r>
              <a:rPr lang="zh-CN" altLang="en-US" sz="2400" dirty="0" smtClean="0"/>
              <a:t>代码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以减少开发</a:t>
            </a:r>
            <a:r>
              <a:rPr lang="zh-CN" altLang="en-US" sz="2400" dirty="0"/>
              <a:t>的时间和费用。包含了</a:t>
            </a:r>
            <a:r>
              <a:rPr lang="en-US" altLang="zh-CN" sz="2400" dirty="0"/>
              <a:t>STM32</a:t>
            </a:r>
            <a:r>
              <a:rPr lang="zh-CN" altLang="en-US" sz="2400" dirty="0"/>
              <a:t>所有系列的芯片： 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/>
              <a:t>示例和样本（</a:t>
            </a:r>
            <a:r>
              <a:rPr lang="en-US" altLang="zh-CN" sz="2400" dirty="0"/>
              <a:t>Examples and demos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中间</a:t>
            </a:r>
            <a:r>
              <a:rPr lang="zh-CN" altLang="en-US" sz="2400" dirty="0"/>
              <a:t>组件（</a:t>
            </a:r>
            <a:r>
              <a:rPr lang="en-US" altLang="zh-CN" sz="2400" dirty="0"/>
              <a:t>Middleware Components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硬件</a:t>
            </a:r>
            <a:r>
              <a:rPr lang="zh-CN" altLang="en-US" sz="2400" dirty="0"/>
              <a:t>抽象层（</a:t>
            </a:r>
            <a:r>
              <a:rPr lang="en-US" altLang="zh-CN" sz="2400" dirty="0" err="1"/>
              <a:t>Hardwaree</a:t>
            </a:r>
            <a:r>
              <a:rPr lang="en-US" altLang="zh-CN" sz="2400" dirty="0"/>
              <a:t> abstraction layer</a:t>
            </a:r>
            <a:r>
              <a:rPr lang="zh-CN" altLang="en-US" sz="2400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配置平台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3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串口初始化与循环缓冲区应用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4162"/>
            <a:ext cx="35389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2.3.3 USART2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的初始化代码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5" y="1138161"/>
            <a:ext cx="5072285" cy="3632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190" y="4481435"/>
            <a:ext cx="5462810" cy="2281933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200024" y="4957198"/>
            <a:ext cx="3595465" cy="1543050"/>
          </a:xfrm>
          <a:prstGeom prst="rightArrow">
            <a:avLst>
              <a:gd name="adj1" fmla="val 67284"/>
              <a:gd name="adj2" fmla="val 425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中断服务文件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stm32f1xx_it.c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中关于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USART2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1">
            <a:off x="4972050" y="1573095"/>
            <a:ext cx="3638549" cy="1543050"/>
          </a:xfrm>
          <a:prstGeom prst="rightArrow">
            <a:avLst>
              <a:gd name="adj1" fmla="val 67284"/>
              <a:gd name="adj2" fmla="val 543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中关于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USART2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3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58876"/>
            <a:ext cx="9144000" cy="7694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下载仿真器的安装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3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硬件连接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55" y="1028691"/>
            <a:ext cx="4053690" cy="26765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87723" y="4383993"/>
            <a:ext cx="897309" cy="1410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STLink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flipH="1">
            <a:off x="1119499" y="4836920"/>
            <a:ext cx="1068224" cy="504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09765" y="4888195"/>
            <a:ext cx="481547" cy="4016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085032" y="5036019"/>
            <a:ext cx="2340125" cy="3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51427" y="5303497"/>
            <a:ext cx="154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GND — GND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208233" y="4743211"/>
            <a:ext cx="22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SWDIO — PA13/JTMS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223189" y="4203723"/>
            <a:ext cx="22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SWCLK —PA14/JTCK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3085030" y="5623540"/>
            <a:ext cx="2340125" cy="3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085030" y="4479423"/>
            <a:ext cx="2340125" cy="3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425153" y="3896882"/>
            <a:ext cx="3112096" cy="2256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MPU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440109" y="4337775"/>
            <a:ext cx="418744" cy="13743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3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驱动安装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195" y="1138160"/>
            <a:ext cx="591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运行网络学堂上提供的 </a:t>
            </a:r>
            <a:r>
              <a:rPr lang="en-US" altLang="zh-CN" dirty="0" smtClean="0"/>
              <a:t>Setup_JLinkARM_V480.exe 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6" y="1629990"/>
            <a:ext cx="4051944" cy="30616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58" y="3734513"/>
            <a:ext cx="3972161" cy="2923952"/>
          </a:xfrm>
          <a:prstGeom prst="rect">
            <a:avLst/>
          </a:prstGeom>
        </p:spPr>
      </p:pic>
      <p:sp>
        <p:nvSpPr>
          <p:cNvPr id="7" name="虚尾箭头 6"/>
          <p:cNvSpPr/>
          <p:nvPr/>
        </p:nvSpPr>
        <p:spPr>
          <a:xfrm>
            <a:off x="3956704" y="4857515"/>
            <a:ext cx="545696" cy="495656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81728" y="3734514"/>
            <a:ext cx="12568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安装界面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622738" y="6023361"/>
            <a:ext cx="11016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成功标志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913832" y="6023361"/>
            <a:ext cx="717847" cy="249252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898290" y="434876"/>
            <a:ext cx="4459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/>
                <a:cs typeface="Tahoma" panose="020B0604030504040204" pitchFamily="34" charset="0"/>
              </a:rPr>
              <a:t>清华大学机械工程专业本科生课程</a:t>
            </a:r>
            <a:endParaRPr lang="zh-CN" altLang="en-US" sz="2000" b="1" dirty="0">
              <a:solidFill>
                <a:prstClr val="black"/>
              </a:solidFill>
              <a:latin typeface="微软雅黑"/>
              <a:cs typeface="Tahoma" panose="020B0604030504040204" pitchFamily="34" charset="0"/>
            </a:endParaRPr>
          </a:p>
        </p:txBody>
      </p:sp>
      <p:pic>
        <p:nvPicPr>
          <p:cNvPr id="5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072198" y="6429396"/>
            <a:ext cx="2857520" cy="315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pitchFamily="2" charset="-122"/>
                <a:cs typeface="Times New Roman" panose="02020603050405020304" pitchFamily="18" charset="0"/>
              </a:rPr>
              <a:t>Mechatronic Experiment Topic</a:t>
            </a:r>
            <a:endParaRPr lang="zh-CN" altLang="en-US" sz="1600" b="1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95244" y="6572272"/>
            <a:ext cx="5634078" cy="1910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95244" y="6643710"/>
            <a:ext cx="5634078" cy="7936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0" y="318891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7030A0"/>
                </a:solidFill>
                <a:latin typeface="Gigi" panose="04040504061007020D02" pitchFamily="82" charset="0"/>
              </a:rPr>
              <a:t>The End </a:t>
            </a:r>
            <a:endParaRPr lang="zh-CN" altLang="en-US" sz="9600" b="1" dirty="0">
              <a:solidFill>
                <a:srgbClr val="7030A0"/>
              </a:solidFill>
              <a:latin typeface="Gigi" panose="0404050406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6931" y="786405"/>
            <a:ext cx="801595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STM32CubeMX</a:t>
            </a:r>
            <a:r>
              <a:rPr lang="zh-CN" altLang="en-US" b="1" dirty="0"/>
              <a:t>的</a:t>
            </a:r>
            <a:r>
              <a:rPr lang="zh-CN" altLang="en-US" b="1" dirty="0" smtClean="0"/>
              <a:t>特性：</a:t>
            </a:r>
            <a:endParaRPr lang="zh-CN" altLang="en-US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选择 </a:t>
            </a:r>
            <a:r>
              <a:rPr lang="en-US" altLang="zh-CN" dirty="0"/>
              <a:t>STM32 </a:t>
            </a:r>
            <a:r>
              <a:rPr lang="zh-CN" altLang="en-US" dirty="0"/>
              <a:t>微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微</a:t>
            </a:r>
            <a:r>
              <a:rPr lang="zh-CN" altLang="en-US" dirty="0"/>
              <a:t>控制器图形化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自动</a:t>
            </a:r>
            <a:r>
              <a:rPr lang="zh-CN" altLang="en-US" dirty="0"/>
              <a:t>处理引脚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动态</a:t>
            </a:r>
            <a:r>
              <a:rPr lang="zh-CN" altLang="en-US" dirty="0"/>
              <a:t>设置确定的时钟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可以</a:t>
            </a:r>
            <a:r>
              <a:rPr lang="zh-CN" altLang="en-US" dirty="0"/>
              <a:t>动态确定参数设置的外围和中间件模式和</a:t>
            </a:r>
            <a:r>
              <a:rPr lang="zh-CN" altLang="en-US" dirty="0" smtClean="0"/>
              <a:t>初始化</a:t>
            </a:r>
            <a:endParaRPr lang="en-US" altLang="zh-CN" dirty="0"/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功耗预测</a:t>
            </a:r>
            <a:endParaRPr lang="en-US" altLang="zh-CN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dirty="0" smtClean="0"/>
              <a:t>C</a:t>
            </a:r>
            <a:r>
              <a:rPr lang="zh-CN" altLang="en-US" dirty="0"/>
              <a:t>代码工程生成器</a:t>
            </a:r>
            <a:r>
              <a:rPr lang="zh-CN" altLang="en-US" dirty="0" smtClean="0"/>
              <a:t>覆盖</a:t>
            </a:r>
            <a:r>
              <a:rPr lang="zh-CN" altLang="en-US" dirty="0"/>
              <a:t>多种</a:t>
            </a:r>
            <a:r>
              <a:rPr lang="zh-CN" altLang="en-US" dirty="0" smtClean="0"/>
              <a:t>编译</a:t>
            </a:r>
            <a:r>
              <a:rPr lang="zh-CN" altLang="en-US" dirty="0"/>
              <a:t>软件，如</a:t>
            </a:r>
            <a:r>
              <a:rPr lang="en-US" altLang="zh-CN" dirty="0"/>
              <a:t>IAR</a:t>
            </a:r>
            <a:r>
              <a:rPr lang="zh-CN" altLang="en-US" dirty="0"/>
              <a:t>、</a:t>
            </a:r>
            <a:r>
              <a:rPr lang="en-US" altLang="zh-CN" dirty="0"/>
              <a:t>KEIL</a:t>
            </a:r>
            <a:r>
              <a:rPr lang="zh-CN" altLang="en-US" dirty="0"/>
              <a:t>、</a:t>
            </a:r>
            <a:r>
              <a:rPr lang="en-US" altLang="zh-CN" dirty="0"/>
              <a:t>GCC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可独立</a:t>
            </a:r>
            <a:r>
              <a:rPr lang="zh-CN" altLang="en-US" dirty="0"/>
              <a:t>使用或作为 </a:t>
            </a:r>
            <a:r>
              <a:rPr lang="en-US" altLang="zh-CN" dirty="0"/>
              <a:t>Eclipse </a:t>
            </a:r>
            <a:r>
              <a:rPr lang="zh-CN" altLang="en-US" dirty="0"/>
              <a:t>插件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配置平台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931" y="4606184"/>
            <a:ext cx="8015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相关下载，包括：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STM32CubeMX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工具和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可到相应的官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JRE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STM32CubeMX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软件基于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环境运行的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，需安装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JRE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STM32CubeMX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工具平台软件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STM32CubeMX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相关运行库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7" y="1706234"/>
            <a:ext cx="7785586" cy="4412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77094"/>
            <a:ext cx="3372333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Stm32CubeMx</a:t>
            </a:r>
          </a:p>
        </p:txBody>
      </p:sp>
    </p:spTree>
    <p:extLst>
      <p:ext uri="{BB962C8B-B14F-4D97-AF65-F5344CB8AC3E}">
        <p14:creationId xmlns:p14="http://schemas.microsoft.com/office/powerpoint/2010/main" val="21599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9" y="1747157"/>
            <a:ext cx="8039856" cy="45196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2554"/>
            <a:ext cx="1911101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建立工程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6" y="1308885"/>
            <a:ext cx="7554014" cy="49504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46752" y="1361768"/>
            <a:ext cx="501471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注意与实物一致：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）主型号系列；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）尾缀；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）封装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81057"/>
            <a:ext cx="210666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1.2.3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MPU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94475" y="5563311"/>
            <a:ext cx="820396" cy="2221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21522" y="3002538"/>
            <a:ext cx="820396" cy="13525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7" y="1201995"/>
            <a:ext cx="4704938" cy="45323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6560" y="1230606"/>
            <a:ext cx="3657600" cy="5139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HSI 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内部时钟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振荡器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，频率为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8MHz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HSE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是高速外部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石英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陶瓷谐振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或外部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有源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4MHz~16MHz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③、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 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低速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振荡器，频率为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40kHz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。独立看门狗的时钟源只能是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LSI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可作为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RTC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的时钟源。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④、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LSE 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低速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32.768kHz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石英晶体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RTC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⑤、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PLL 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为锁相环倍频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可选为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HSI/2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HSE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HSE/2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倍频为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2~16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但最大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不得超过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72MHz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727" y="5689002"/>
            <a:ext cx="4593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外部时钟</a:t>
            </a:r>
            <a:r>
              <a:rPr lang="zh-CN" altLang="en-US" sz="1600" dirty="0" smtClean="0"/>
              <a:t>源：源自外部晶振或时钟信号</a:t>
            </a:r>
            <a:endParaRPr lang="en-US" altLang="zh-CN" sz="1600" dirty="0" smtClean="0"/>
          </a:p>
          <a:p>
            <a:r>
              <a:rPr lang="zh-CN" altLang="en-US" sz="1600" dirty="0" smtClean="0"/>
              <a:t>内部时钟源：源自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内部时钟信号发生器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5810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主要界面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2554"/>
            <a:ext cx="831670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1.2.3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认识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MPU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内部时钟：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包括五个时钟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HSI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HSE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LSI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PLL</a:t>
            </a:r>
          </a:p>
        </p:txBody>
      </p:sp>
    </p:spTree>
    <p:extLst>
      <p:ext uri="{BB962C8B-B14F-4D97-AF65-F5344CB8AC3E}">
        <p14:creationId xmlns:p14="http://schemas.microsoft.com/office/powerpoint/2010/main" val="16665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2023</Words>
  <Application>Microsoft Office PowerPoint</Application>
  <PresentationFormat>全屏显示(4:3)</PresentationFormat>
  <Paragraphs>293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Gigi</vt:lpstr>
      <vt:lpstr>等线</vt:lpstr>
      <vt:lpstr>等线 Light</vt:lpstr>
      <vt:lpstr>黑体</vt:lpstr>
      <vt:lpstr>宋体</vt:lpstr>
      <vt:lpstr>微软雅黑</vt:lpstr>
      <vt:lpstr>Arial</vt:lpstr>
      <vt:lpstr>Arial Black</vt:lpstr>
      <vt:lpstr>Bernard MT Condensed</vt:lpstr>
      <vt:lpstr>Calibri</vt:lpstr>
      <vt:lpstr>Calibri Light</vt:lpstr>
      <vt:lpstr>Tahoma</vt:lpstr>
      <vt:lpstr>Times New Roman</vt:lpstr>
      <vt:lpstr>Wingdings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ksioffice</dc:creator>
  <cp:lastModifiedBy>kesaihu</cp:lastModifiedBy>
  <cp:revision>312</cp:revision>
  <dcterms:created xsi:type="dcterms:W3CDTF">2021-08-10T09:21:16Z</dcterms:created>
  <dcterms:modified xsi:type="dcterms:W3CDTF">2022-07-05T01:30:48Z</dcterms:modified>
</cp:coreProperties>
</file>