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2" r:id="rId2"/>
    <p:sldId id="293" r:id="rId3"/>
    <p:sldId id="294" r:id="rId4"/>
    <p:sldId id="4763" r:id="rId5"/>
    <p:sldId id="4764" r:id="rId6"/>
    <p:sldId id="4765" r:id="rId7"/>
    <p:sldId id="4768" r:id="rId8"/>
    <p:sldId id="4769" r:id="rId9"/>
    <p:sldId id="4770" r:id="rId10"/>
    <p:sldId id="4771" r:id="rId11"/>
    <p:sldId id="4773" r:id="rId12"/>
    <p:sldId id="4774" r:id="rId13"/>
    <p:sldId id="295" r:id="rId14"/>
    <p:sldId id="4750" r:id="rId15"/>
    <p:sldId id="285" r:id="rId16"/>
    <p:sldId id="4751" r:id="rId17"/>
    <p:sldId id="4752" r:id="rId18"/>
    <p:sldId id="4753" r:id="rId19"/>
    <p:sldId id="4754" r:id="rId20"/>
    <p:sldId id="4755" r:id="rId21"/>
    <p:sldId id="4756" r:id="rId22"/>
    <p:sldId id="279" r:id="rId23"/>
    <p:sldId id="4747" r:id="rId24"/>
    <p:sldId id="4748" r:id="rId25"/>
    <p:sldId id="4749" r:id="rId26"/>
    <p:sldId id="265" r:id="rId27"/>
    <p:sldId id="297" r:id="rId28"/>
    <p:sldId id="4757" r:id="rId29"/>
    <p:sldId id="4758" r:id="rId30"/>
    <p:sldId id="4759" r:id="rId31"/>
    <p:sldId id="4761" r:id="rId32"/>
    <p:sldId id="4762" r:id="rId33"/>
    <p:sldId id="4746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A6A6A"/>
    <a:srgbClr val="EEEBDA"/>
    <a:srgbClr val="970B1C"/>
    <a:srgbClr val="D20E26"/>
    <a:srgbClr val="5A0610"/>
    <a:srgbClr val="D20F26"/>
    <a:srgbClr val="262626"/>
    <a:srgbClr val="560610"/>
    <a:srgbClr val="EF2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26" y="67"/>
      </p:cViewPr>
      <p:guideLst>
        <p:guide orient="horz" pos="2115"/>
        <p:guide pos="386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36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6F04-BCC3-48B0-A026-6DE75F265B17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DEA7-FF42-45D9-93FC-FE783969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0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76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61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98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6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07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4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75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24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06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56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2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71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76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2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27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07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40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89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42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75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09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07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38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57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00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0D82-7047-4CD6-8E7F-27AAC0BD12E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6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2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74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79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7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0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C7CC-61D9-4B7E-83DB-9898A9432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B2931C-6278-416A-9372-9B8765EF6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BB2BD-16B9-4225-A70C-E218E18E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87E36-EB10-4E10-860E-6CB55D5E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D80B9-CDA4-41B6-9D18-A69C335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BB1-40F6-4D07-86D7-241BA7650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93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5B6C029F-8549-426E-92CE-5A161F885E0B}"/>
              </a:ext>
            </a:extLst>
          </p:cNvPr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F4057E-E579-432B-B9B9-46A415903467}"/>
              </a:ext>
            </a:extLst>
          </p:cNvPr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9971C4C-0CD7-4DE2-BCD2-53C2A112EDB7}"/>
              </a:ext>
            </a:extLst>
          </p:cNvPr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F58269-2E40-455C-B73E-DBBB7CEFB28A}"/>
              </a:ext>
            </a:extLst>
          </p:cNvPr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55B7EE6-A342-4CE3-B9E1-5AFD555E8F66}"/>
              </a:ext>
            </a:extLst>
          </p:cNvPr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BA115E6-CD54-42A0-A563-EAAC0FB4CF63}"/>
              </a:ext>
            </a:extLst>
          </p:cNvPr>
          <p:cNvSpPr/>
          <p:nvPr/>
        </p:nvSpPr>
        <p:spPr>
          <a:xfrm>
            <a:off x="9899650" y="504825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38ACFE-12FC-4A06-A230-61EDAC0C87C5}"/>
              </a:ext>
            </a:extLst>
          </p:cNvPr>
          <p:cNvSpPr/>
          <p:nvPr/>
        </p:nvSpPr>
        <p:spPr>
          <a:xfrm>
            <a:off x="9686925" y="5324475"/>
            <a:ext cx="296863" cy="2952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0C458E2-4817-4739-8864-678690FAC96D}"/>
              </a:ext>
            </a:extLst>
          </p:cNvPr>
          <p:cNvSpPr/>
          <p:nvPr/>
        </p:nvSpPr>
        <p:spPr>
          <a:xfrm>
            <a:off x="9539288" y="5697538"/>
            <a:ext cx="165100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PA_蓝剑_组合 2">
            <a:extLst>
              <a:ext uri="{FF2B5EF4-FFF2-40B4-BE49-F238E27FC236}">
                <a16:creationId xmlns:a16="http://schemas.microsoft.com/office/drawing/2014/main" id="{C1B010BD-0B05-40EE-8166-E4E274EA5D8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957243" y="2707459"/>
            <a:ext cx="6340197" cy="1413054"/>
            <a:chOff x="2925910" y="2107471"/>
            <a:chExt cx="6340197" cy="1413054"/>
          </a:xfrm>
        </p:grpSpPr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5207E9B8-065B-4006-982D-44EB4CE487FF}"/>
                </a:ext>
              </a:extLst>
            </p:cNvPr>
            <p:cNvSpPr txBox="1"/>
            <p:nvPr/>
          </p:nvSpPr>
          <p:spPr>
            <a:xfrm>
              <a:off x="2925910" y="2107471"/>
              <a:ext cx="63401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sz="4800" dirty="0">
                  <a:solidFill>
                    <a:schemeClr val="bg2">
                      <a:lumMod val="25000"/>
                    </a:scheme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+mn-ea"/>
                  <a:sym typeface="+mn-lt"/>
                </a:rPr>
                <a:t>智能小车项目结题汇报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2356DF7-DD51-4D09-840E-AC79ECB61C2F}"/>
                </a:ext>
              </a:extLst>
            </p:cNvPr>
            <p:cNvSpPr/>
            <p:nvPr/>
          </p:nvSpPr>
          <p:spPr>
            <a:xfrm>
              <a:off x="3246589" y="3151193"/>
              <a:ext cx="56988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第一组：武昊 宁梓豪 杨瑞帆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E2E38F-7EDC-4026-A339-9E7BEF00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BB1-40F6-4D07-86D7-241BA76502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13606" y="1446353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0205" y="1288115"/>
            <a:ext cx="2779938" cy="96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车轮在车体外导致避障撞墙后较难调整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46930" y="286346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问题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思考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901146" y="374127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车体结构与机械手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E460F1B-2B25-451C-8BA7-92080EEB0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8756"/>
            <a:ext cx="5635413" cy="42265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28D8A1D-3AA2-4554-99A0-2A1FD8AE9F9B}"/>
              </a:ext>
            </a:extLst>
          </p:cNvPr>
          <p:cNvSpPr txBox="1"/>
          <p:nvPr/>
        </p:nvSpPr>
        <p:spPr>
          <a:xfrm>
            <a:off x="11085922" y="370631"/>
            <a:ext cx="5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5608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13606" y="1446353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03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0205" y="1288115"/>
            <a:ext cx="2779938" cy="96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MG995</a:t>
            </a:r>
            <a:r>
              <a:rPr lang="zh-CN" altLang="en-US" sz="20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舵机单边固定导致重心不稳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46930" y="286346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问题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思考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901146" y="374127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车体结构与机械手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3877703-3508-4A15-ABE0-45FEF4DDE2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3922"/>
            <a:ext cx="5630821" cy="42231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6A9E7E0-527A-40C4-B7C4-C404EE1ECF99}"/>
              </a:ext>
            </a:extLst>
          </p:cNvPr>
          <p:cNvSpPr txBox="1"/>
          <p:nvPr/>
        </p:nvSpPr>
        <p:spPr>
          <a:xfrm>
            <a:off x="11085921" y="370631"/>
            <a:ext cx="5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31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13606" y="1446353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04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0205" y="1288115"/>
            <a:ext cx="3035937" cy="96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限位螺栓螺母过松或过紧导致比赛时夹不住货物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46930" y="286346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问题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思考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901146" y="374127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车体结构与机械手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7DD558-EB6E-4774-9662-1113B7833A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3922"/>
            <a:ext cx="5630821" cy="42231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A1291BD-24A6-4373-8F53-87B22492EFA8}"/>
              </a:ext>
            </a:extLst>
          </p:cNvPr>
          <p:cNvSpPr txBox="1"/>
          <p:nvPr/>
        </p:nvSpPr>
        <p:spPr>
          <a:xfrm>
            <a:off x="11085921" y="370631"/>
            <a:ext cx="4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37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649" y="2786889"/>
            <a:ext cx="2519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 TWO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8229601-E331-4075-A7F7-8E95B89AB016}"/>
              </a:ext>
            </a:extLst>
          </p:cNvPr>
          <p:cNvGrpSpPr/>
          <p:nvPr/>
        </p:nvGrpSpPr>
        <p:grpSpPr>
          <a:xfrm>
            <a:off x="4092194" y="1011469"/>
            <a:ext cx="3446843" cy="5270657"/>
            <a:chOff x="-2524297" y="940746"/>
            <a:chExt cx="3798792" cy="5808831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6FD7CC4-64C4-4F5A-810D-74EB0571FE30}"/>
                </a:ext>
              </a:extLst>
            </p:cNvPr>
            <p:cNvSpPr/>
            <p:nvPr/>
          </p:nvSpPr>
          <p:spPr>
            <a:xfrm>
              <a:off x="-478970" y="944321"/>
              <a:ext cx="1742401" cy="4011207"/>
            </a:xfrm>
            <a:custGeom>
              <a:avLst/>
              <a:gdLst/>
              <a:ahLst/>
              <a:cxnLst/>
              <a:rect l="l" t="t" r="r" b="b"/>
              <a:pathLst>
                <a:path w="1742401" h="4011207">
                  <a:moveTo>
                    <a:pt x="0" y="0"/>
                  </a:moveTo>
                  <a:lnTo>
                    <a:pt x="99274" y="3254"/>
                  </a:lnTo>
                  <a:cubicBezTo>
                    <a:pt x="572317" y="35122"/>
                    <a:pt x="954060" y="178527"/>
                    <a:pt x="1244501" y="433470"/>
                  </a:cubicBezTo>
                  <a:cubicBezTo>
                    <a:pt x="1576434" y="724834"/>
                    <a:pt x="1742401" y="1126227"/>
                    <a:pt x="1742401" y="1637650"/>
                  </a:cubicBezTo>
                  <a:cubicBezTo>
                    <a:pt x="1742401" y="1922867"/>
                    <a:pt x="1694455" y="2180422"/>
                    <a:pt x="1598563" y="2410317"/>
                  </a:cubicBezTo>
                  <a:cubicBezTo>
                    <a:pt x="1502671" y="2640211"/>
                    <a:pt x="1363751" y="2855968"/>
                    <a:pt x="1181803" y="3057587"/>
                  </a:cubicBezTo>
                  <a:cubicBezTo>
                    <a:pt x="999854" y="3259205"/>
                    <a:pt x="708490" y="3501394"/>
                    <a:pt x="307711" y="3784152"/>
                  </a:cubicBezTo>
                  <a:cubicBezTo>
                    <a:pt x="211205" y="3852997"/>
                    <a:pt x="122612" y="3917924"/>
                    <a:pt x="41934" y="3978932"/>
                  </a:cubicBezTo>
                  <a:lnTo>
                    <a:pt x="0" y="4011207"/>
                  </a:lnTo>
                  <a:lnTo>
                    <a:pt x="0" y="2676307"/>
                  </a:lnTo>
                  <a:lnTo>
                    <a:pt x="24992" y="2651747"/>
                  </a:lnTo>
                  <a:cubicBezTo>
                    <a:pt x="111433" y="2563173"/>
                    <a:pt x="182315" y="2479009"/>
                    <a:pt x="237637" y="2399252"/>
                  </a:cubicBezTo>
                  <a:cubicBezTo>
                    <a:pt x="385163" y="2186569"/>
                    <a:pt x="458925" y="1960977"/>
                    <a:pt x="458925" y="1722477"/>
                  </a:cubicBezTo>
                  <a:cubicBezTo>
                    <a:pt x="458925" y="1401301"/>
                    <a:pt x="349433" y="1180493"/>
                    <a:pt x="130450" y="1060052"/>
                  </a:cubicBezTo>
                  <a:lnTo>
                    <a:pt x="0" y="1005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 dirty="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3690550-C401-4CC4-A13F-DF3FFFDDB172}"/>
                </a:ext>
              </a:extLst>
            </p:cNvPr>
            <p:cNvSpPr/>
            <p:nvPr/>
          </p:nvSpPr>
          <p:spPr>
            <a:xfrm>
              <a:off x="-478970" y="5757466"/>
              <a:ext cx="1753465" cy="992111"/>
            </a:xfrm>
            <a:custGeom>
              <a:avLst/>
              <a:gdLst/>
              <a:ahLst/>
              <a:cxnLst/>
              <a:rect l="l" t="t" r="r" b="b"/>
              <a:pathLst>
                <a:path w="1753465" h="992111">
                  <a:moveTo>
                    <a:pt x="0" y="0"/>
                  </a:moveTo>
                  <a:lnTo>
                    <a:pt x="1753465" y="0"/>
                  </a:lnTo>
                  <a:lnTo>
                    <a:pt x="1753465" y="992111"/>
                  </a:lnTo>
                  <a:lnTo>
                    <a:pt x="0" y="99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2C98904-285B-473F-8E16-ECEA75E5D94C}"/>
                </a:ext>
              </a:extLst>
            </p:cNvPr>
            <p:cNvSpPr/>
            <p:nvPr/>
          </p:nvSpPr>
          <p:spPr>
            <a:xfrm>
              <a:off x="-2269815" y="940746"/>
              <a:ext cx="1790844" cy="1545333"/>
            </a:xfrm>
            <a:custGeom>
              <a:avLst/>
              <a:gdLst/>
              <a:ahLst/>
              <a:cxnLst/>
              <a:rect l="l" t="t" r="r" b="b"/>
              <a:pathLst>
                <a:path w="1790844" h="1545333">
                  <a:moveTo>
                    <a:pt x="1681795" y="0"/>
                  </a:moveTo>
                  <a:lnTo>
                    <a:pt x="1790844" y="3575"/>
                  </a:lnTo>
                  <a:lnTo>
                    <a:pt x="1790844" y="1009273"/>
                  </a:lnTo>
                  <a:lnTo>
                    <a:pt x="1776764" y="1003406"/>
                  </a:lnTo>
                  <a:cubicBezTo>
                    <a:pt x="1671652" y="971289"/>
                    <a:pt x="1549021" y="955230"/>
                    <a:pt x="1408872" y="955230"/>
                  </a:cubicBezTo>
                  <a:cubicBezTo>
                    <a:pt x="917119" y="955230"/>
                    <a:pt x="447495" y="1151931"/>
                    <a:pt x="0" y="1545333"/>
                  </a:cubicBezTo>
                  <a:lnTo>
                    <a:pt x="0" y="483147"/>
                  </a:lnTo>
                  <a:cubicBezTo>
                    <a:pt x="499129" y="161049"/>
                    <a:pt x="1059728" y="0"/>
                    <a:pt x="16817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8A232D6-94F4-470D-BD10-642D99FB2A32}"/>
                </a:ext>
              </a:extLst>
            </p:cNvPr>
            <p:cNvSpPr/>
            <p:nvPr/>
          </p:nvSpPr>
          <p:spPr>
            <a:xfrm>
              <a:off x="-2524297" y="3620628"/>
              <a:ext cx="2045326" cy="3128949"/>
            </a:xfrm>
            <a:custGeom>
              <a:avLst/>
              <a:gdLst/>
              <a:ahLst/>
              <a:cxnLst/>
              <a:rect l="l" t="t" r="r" b="b"/>
              <a:pathLst>
                <a:path w="2045326" h="3128949">
                  <a:moveTo>
                    <a:pt x="2045326" y="0"/>
                  </a:moveTo>
                  <a:lnTo>
                    <a:pt x="2045326" y="1334900"/>
                  </a:lnTo>
                  <a:lnTo>
                    <a:pt x="1972178" y="1391198"/>
                  </a:lnTo>
                  <a:cubicBezTo>
                    <a:pt x="1790268" y="1533922"/>
                    <a:pt x="1657822" y="1652154"/>
                    <a:pt x="1574839" y="1745894"/>
                  </a:cubicBezTo>
                  <a:cubicBezTo>
                    <a:pt x="1442065" y="1895878"/>
                    <a:pt x="1375679" y="2026193"/>
                    <a:pt x="1375679" y="2136838"/>
                  </a:cubicBezTo>
                  <a:lnTo>
                    <a:pt x="2045326" y="2136838"/>
                  </a:lnTo>
                  <a:lnTo>
                    <a:pt x="2045326" y="3128949"/>
                  </a:lnTo>
                  <a:lnTo>
                    <a:pt x="0" y="3128949"/>
                  </a:lnTo>
                  <a:lnTo>
                    <a:pt x="0" y="2704812"/>
                  </a:lnTo>
                  <a:cubicBezTo>
                    <a:pt x="0" y="2407302"/>
                    <a:pt x="54707" y="2135608"/>
                    <a:pt x="164122" y="1889732"/>
                  </a:cubicBezTo>
                  <a:cubicBezTo>
                    <a:pt x="273537" y="1643855"/>
                    <a:pt x="424137" y="1414575"/>
                    <a:pt x="615920" y="1201892"/>
                  </a:cubicBezTo>
                  <a:cubicBezTo>
                    <a:pt x="807704" y="989209"/>
                    <a:pt x="1105214" y="740259"/>
                    <a:pt x="1508452" y="455043"/>
                  </a:cubicBezTo>
                  <a:cubicBezTo>
                    <a:pt x="1692859" y="317352"/>
                    <a:pt x="1849605" y="187499"/>
                    <a:pt x="1978691" y="65482"/>
                  </a:cubicBezTo>
                  <a:lnTo>
                    <a:pt x="20453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 sz="59500">
                <a:solidFill>
                  <a:schemeClr val="tx1"/>
                </a:solidFill>
                <a:ea typeface="迷你简汉真广标" panose="02010609000101010101" pitchFamily="49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96903A3-702E-4819-88EA-FCD9D3916D40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车体控制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B6EBE9-57D1-4F14-A672-126FC4558E68}"/>
              </a:ext>
            </a:extLst>
          </p:cNvPr>
          <p:cNvSpPr txBox="1"/>
          <p:nvPr/>
        </p:nvSpPr>
        <p:spPr>
          <a:xfrm>
            <a:off x="11085921" y="370631"/>
            <a:ext cx="6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8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9B4E243-8A9E-4791-B6E6-9DBF569A7135}"/>
              </a:ext>
            </a:extLst>
          </p:cNvPr>
          <p:cNvSpPr/>
          <p:nvPr/>
        </p:nvSpPr>
        <p:spPr>
          <a:xfrm>
            <a:off x="875279" y="376831"/>
            <a:ext cx="33361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通信协议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3D1CBA-C8EF-4167-B901-5909A6045FA5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BAE60B-3A9F-48FD-98D7-B1C0B2573068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BE4F813-3555-4157-8E1A-7EBEF52B4C08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6271B923-0567-40D4-8F64-01CA71BE8157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32A26DE9-0C64-4971-B5FD-8B7BAB0F4B8F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3E24FB4-4A65-46A2-8453-8AF4F639286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721474A-E4BD-47CA-846B-A4CDDE8820B3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E7CD8574-0763-4CB8-A9B5-A830B3CFDF38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AE375CE2-8E72-4059-BAD6-9286D526973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8FD5C7-6083-4031-9EE3-339BC9F0874E}"/>
              </a:ext>
            </a:extLst>
          </p:cNvPr>
          <p:cNvSpPr txBox="1"/>
          <p:nvPr/>
        </p:nvSpPr>
        <p:spPr>
          <a:xfrm>
            <a:off x="6375993" y="2195680"/>
            <a:ext cx="4403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无法通过手机蓝牙调试助手向小车发指令？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通信协议：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0x0a(/r/n)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结尾。只有当收到换行时，才会将接收状态寄存器（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USART_RX_STA)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两位置为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，表示完成接收。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上的串口调试助手会自动发送换行符，而手机上的串口调试助手则需要手动添加换行符。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AB7DCB-22F2-4E18-B20E-6E57975E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5" y="968645"/>
            <a:ext cx="5679434" cy="531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2CA861-474C-4260-BBDB-B70F3C40D7BE}"/>
              </a:ext>
            </a:extLst>
          </p:cNvPr>
          <p:cNvSpPr txBox="1"/>
          <p:nvPr/>
        </p:nvSpPr>
        <p:spPr>
          <a:xfrm>
            <a:off x="11085922" y="370631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071A3003-4CCE-4E40-92BD-90BD33956C5F}"/>
              </a:ext>
            </a:extLst>
          </p:cNvPr>
          <p:cNvSpPr/>
          <p:nvPr/>
        </p:nvSpPr>
        <p:spPr>
          <a:xfrm>
            <a:off x="847607" y="374730"/>
            <a:ext cx="33105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通信协议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6658BE6-7A39-45BC-B7D9-9F31B869D7F2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B4BBEE-0A0F-480C-A93F-0DA69B434FDE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0489F4-C58E-43B2-AE81-0BE70B185B49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71A4DA5E-36D5-495C-8C40-7715F253EC0C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E222D9B8-6D94-4C9D-A0B0-441ED8F733E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768661F-A08F-4469-892E-1DFA32C9C16E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AD8EBD37-4A17-44D0-92E9-91240121D93D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4E32643F-2476-47E4-87D2-28111D44D53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C5C5C318-6B3E-44B3-A66B-14570E82442A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51EA2BB-5566-47A4-874E-EDE26D560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74" y="1233092"/>
            <a:ext cx="8943370" cy="9688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E66956-D273-455A-9272-849F2EE7C81D}"/>
              </a:ext>
            </a:extLst>
          </p:cNvPr>
          <p:cNvSpPr txBox="1"/>
          <p:nvPr/>
        </p:nvSpPr>
        <p:spPr>
          <a:xfrm>
            <a:off x="1621409" y="2586085"/>
            <a:ext cx="8616099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openMV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进制字节的形式传递信息，每一帧信息需要加上帧头与帧尾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0x2C,0x12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信息：分两个字节，分别代表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的正负和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的绝对值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帧尾：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0x5B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接收：由于是分字节传递，每个字节的传输都需要开启一次中断，根据是否已经接收到帧头和帧尾判断此刻的接收状态，并将缓存中的数据存储到全局变量中。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E4FFC7-E35B-4229-A1CA-9E37C967566E}"/>
              </a:ext>
            </a:extLst>
          </p:cNvPr>
          <p:cNvSpPr txBox="1"/>
          <p:nvPr/>
        </p:nvSpPr>
        <p:spPr>
          <a:xfrm>
            <a:off x="11085921" y="370631"/>
            <a:ext cx="5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6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5B7DE51-8B21-4D76-88FA-DB482DC7ECD0}"/>
              </a:ext>
            </a:extLst>
          </p:cNvPr>
          <p:cNvSpPr/>
          <p:nvPr/>
        </p:nvSpPr>
        <p:spPr>
          <a:xfrm>
            <a:off x="888068" y="376831"/>
            <a:ext cx="39260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上下位机对接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41E545-CAC5-4151-BBCA-4AEE99D4DE5F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A48F78-7619-4E4E-95EE-93D4CFE53592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7AE1B5C-DDEA-4522-95D3-A8C0C0434CE4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A4D9AEA7-AC43-41E6-B612-223EDCE3A00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C6D74817-B569-49C3-B187-7745272C64C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3BACBD-AFA5-4EEA-86DA-CB77EFB5B9A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6706646-476D-4AE1-AC7D-9F9918A31C1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8D0A99B-6FD3-4F36-AB9D-197D6CEF7BB5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80A50D27-7D45-477D-9F51-5BD06F8D1FF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48063EB6-7DE5-4EF5-852A-26EA5048588D}"/>
              </a:ext>
            </a:extLst>
          </p:cNvPr>
          <p:cNvSpPr/>
          <p:nvPr/>
        </p:nvSpPr>
        <p:spPr>
          <a:xfrm>
            <a:off x="957294" y="934577"/>
            <a:ext cx="5745632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上位机：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端“小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科技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WiFiRobot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接收图像 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手机端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“蓝牙串口”            发送指令、检查回传信息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 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下位机：检查蓝牙收到信息执行操作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9D1426-1A6D-4492-9D4F-3092C74E7A4E}"/>
              </a:ext>
            </a:extLst>
          </p:cNvPr>
          <p:cNvSpPr/>
          <p:nvPr/>
        </p:nvSpPr>
        <p:spPr>
          <a:xfrm>
            <a:off x="70489" y="2270060"/>
            <a:ext cx="4243816" cy="32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 main(){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……                           //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各类初始化操作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while(1){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if(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strSysTimer.timeflagPeriod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==true)</a:t>
            </a:r>
            <a:endParaRPr lang="zh-CN" altLang="en-US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{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vDetect_UartRx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		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strSysTimer.timeflagPeriod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=false;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}    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D5C98F-6BD6-43B2-AFD1-CB027AD1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77" y="2270060"/>
            <a:ext cx="7874944" cy="363807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82548DF-D73A-4116-99E5-02010F7F8D89}"/>
              </a:ext>
            </a:extLst>
          </p:cNvPr>
          <p:cNvSpPr txBox="1"/>
          <p:nvPr/>
        </p:nvSpPr>
        <p:spPr>
          <a:xfrm>
            <a:off x="11085921" y="370631"/>
            <a:ext cx="5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27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57294" y="934577"/>
            <a:ext cx="5745632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增量式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速度环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转向环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四轮分别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——&gt;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弥补电机的差异性，转弯更顺滑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调试方法：  蓝牙将速度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偏差返回电脑，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Serialchart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绘制折线图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调试顺序：  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</a:t>
            </a:r>
            <a:endParaRPr lang="zh-CN" altLang="en-US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B7DE51-8B21-4D76-88FA-DB482DC7ECD0}"/>
              </a:ext>
            </a:extLst>
          </p:cNvPr>
          <p:cNvSpPr/>
          <p:nvPr/>
        </p:nvSpPr>
        <p:spPr>
          <a:xfrm>
            <a:off x="850885" y="376831"/>
            <a:ext cx="31758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——PID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41E545-CAC5-4151-BBCA-4AEE99D4DE5F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A48F78-7619-4E4E-95EE-93D4CFE53592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7AE1B5C-DDEA-4522-95D3-A8C0C0434CE4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A4D9AEA7-AC43-41E6-B612-223EDCE3A00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C6D74817-B569-49C3-B187-7745272C64C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3BACBD-AFA5-4EEA-86DA-CB77EFB5B9A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6706646-476D-4AE1-AC7D-9F9918A31C1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8D0A99B-6FD3-4F36-AB9D-197D6CEF7BB5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80A50D27-7D45-477D-9F51-5BD06F8D1FF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E77A55E-FD11-4E59-BE07-6E708D28AD5C}"/>
              </a:ext>
            </a:extLst>
          </p:cNvPr>
          <p:cNvSpPr/>
          <p:nvPr/>
        </p:nvSpPr>
        <p:spPr>
          <a:xfrm>
            <a:off x="346483" y="2309899"/>
            <a:ext cx="57456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FA7E6C1-316C-4BF1-A82F-FD37794D3B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946" y="2725060"/>
            <a:ext cx="2499699" cy="249902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867CD71-F6FE-454C-930D-8FADA2CF65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70388" y="2736550"/>
            <a:ext cx="2530845" cy="24760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6FBBD4C-A7C4-4A83-A9A4-6AB73E86380E}"/>
              </a:ext>
            </a:extLst>
          </p:cNvPr>
          <p:cNvPicPr/>
          <p:nvPr/>
        </p:nvPicPr>
        <p:blipFill rotWithShape="1">
          <a:blip r:embed="rId5"/>
          <a:srcRect l="909"/>
          <a:stretch/>
        </p:blipFill>
        <p:spPr bwMode="auto">
          <a:xfrm>
            <a:off x="6206976" y="2715725"/>
            <a:ext cx="2445416" cy="2455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749754-F4B4-4709-9884-6DF79A182241}"/>
              </a:ext>
            </a:extLst>
          </p:cNvPr>
          <p:cNvPicPr/>
          <p:nvPr/>
        </p:nvPicPr>
        <p:blipFill rotWithShape="1">
          <a:blip r:embed="rId6"/>
          <a:srcRect l="1586"/>
          <a:stretch/>
        </p:blipFill>
        <p:spPr bwMode="auto">
          <a:xfrm>
            <a:off x="9058135" y="2715725"/>
            <a:ext cx="2466773" cy="2464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A13CDEB-4352-4A71-94D6-1B389200187C}"/>
              </a:ext>
            </a:extLst>
          </p:cNvPr>
          <p:cNvSpPr/>
          <p:nvPr/>
        </p:nvSpPr>
        <p:spPr>
          <a:xfrm>
            <a:off x="1044983" y="5386731"/>
            <a:ext cx="104372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=0.05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71C1F9-8CCB-468F-AC91-604AC42B329D}"/>
              </a:ext>
            </a:extLst>
          </p:cNvPr>
          <p:cNvSpPr/>
          <p:nvPr/>
        </p:nvSpPr>
        <p:spPr>
          <a:xfrm>
            <a:off x="3920727" y="5386731"/>
            <a:ext cx="104372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=0.066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0F7A59-0AF0-47E2-8C2D-6BE4E37C76C2}"/>
              </a:ext>
            </a:extLst>
          </p:cNvPr>
          <p:cNvSpPr/>
          <p:nvPr/>
        </p:nvSpPr>
        <p:spPr>
          <a:xfrm>
            <a:off x="6907822" y="5385916"/>
            <a:ext cx="104372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=0.085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06FBD60-9761-4797-872D-D3BD7BD07E80}"/>
              </a:ext>
            </a:extLst>
          </p:cNvPr>
          <p:cNvSpPr/>
          <p:nvPr/>
        </p:nvSpPr>
        <p:spPr>
          <a:xfrm>
            <a:off x="9769659" y="5385916"/>
            <a:ext cx="104372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=0.1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F39CC118-BBC8-4214-A6D3-681FEF336276}"/>
              </a:ext>
            </a:extLst>
          </p:cNvPr>
          <p:cNvSpPr/>
          <p:nvPr/>
        </p:nvSpPr>
        <p:spPr>
          <a:xfrm>
            <a:off x="6702926" y="5296930"/>
            <a:ext cx="1345442" cy="626493"/>
          </a:xfrm>
          <a:prstGeom prst="frame">
            <a:avLst>
              <a:gd name="adj1" fmla="val 1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D96EE09-796F-47D3-AB24-8578F2A445AC}"/>
              </a:ext>
            </a:extLst>
          </p:cNvPr>
          <p:cNvSpPr txBox="1"/>
          <p:nvPr/>
        </p:nvSpPr>
        <p:spPr>
          <a:xfrm>
            <a:off x="11085922" y="370631"/>
            <a:ext cx="5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5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641E545-CAC5-4151-BBCA-4AEE99D4DE5F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A48F78-7619-4E4E-95EE-93D4CFE53592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7AE1B5C-DDEA-4522-95D3-A8C0C0434CE4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A4D9AEA7-AC43-41E6-B612-223EDCE3A00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C6D74817-B569-49C3-B187-7745272C64C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3BACBD-AFA5-4EEA-86DA-CB77EFB5B9A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6706646-476D-4AE1-AC7D-9F9918A31C1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8D0A99B-6FD3-4F36-AB9D-197D6CEF7BB5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80A50D27-7D45-477D-9F51-5BD06F8D1FF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E77A55E-FD11-4E59-BE07-6E708D28AD5C}"/>
              </a:ext>
            </a:extLst>
          </p:cNvPr>
          <p:cNvSpPr/>
          <p:nvPr/>
        </p:nvSpPr>
        <p:spPr>
          <a:xfrm>
            <a:off x="258794" y="934577"/>
            <a:ext cx="57456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0F7A59-0AF0-47E2-8C2D-6BE4E37C76C2}"/>
              </a:ext>
            </a:extLst>
          </p:cNvPr>
          <p:cNvSpPr/>
          <p:nvPr/>
        </p:nvSpPr>
        <p:spPr>
          <a:xfrm>
            <a:off x="1804241" y="3429000"/>
            <a:ext cx="104372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F39CC118-BBC8-4214-A6D3-681FEF336276}"/>
              </a:ext>
            </a:extLst>
          </p:cNvPr>
          <p:cNvSpPr/>
          <p:nvPr/>
        </p:nvSpPr>
        <p:spPr>
          <a:xfrm>
            <a:off x="3803604" y="3429000"/>
            <a:ext cx="1286603" cy="378886"/>
          </a:xfrm>
          <a:prstGeom prst="frame">
            <a:avLst>
              <a:gd name="adj1" fmla="val 1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ACF8EDE-5CD9-44A8-BB5B-B949786C0EE6}"/>
              </a:ext>
            </a:extLst>
          </p:cNvPr>
          <p:cNvPicPr/>
          <p:nvPr/>
        </p:nvPicPr>
        <p:blipFill rotWithShape="1">
          <a:blip r:embed="rId3"/>
          <a:srcRect l="1136" r="-1"/>
          <a:stretch/>
        </p:blipFill>
        <p:spPr bwMode="auto">
          <a:xfrm>
            <a:off x="1144295" y="1031804"/>
            <a:ext cx="1994321" cy="23971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9152E5B-178E-4901-A11D-0CD125E84F91}"/>
              </a:ext>
            </a:extLst>
          </p:cNvPr>
          <p:cNvPicPr/>
          <p:nvPr/>
        </p:nvPicPr>
        <p:blipFill rotWithShape="1">
          <a:blip r:embed="rId4"/>
          <a:srcRect l="454" b="4148"/>
          <a:stretch/>
        </p:blipFill>
        <p:spPr bwMode="auto">
          <a:xfrm>
            <a:off x="3431222" y="1217763"/>
            <a:ext cx="1994321" cy="2211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E9B86B8-E3D9-4AD5-A458-264C1709A863}"/>
              </a:ext>
            </a:extLst>
          </p:cNvPr>
          <p:cNvPicPr/>
          <p:nvPr/>
        </p:nvPicPr>
        <p:blipFill rotWithShape="1">
          <a:blip r:embed="rId5"/>
          <a:srcRect b="11536"/>
          <a:stretch/>
        </p:blipFill>
        <p:spPr>
          <a:xfrm>
            <a:off x="5718149" y="1388178"/>
            <a:ext cx="2198334" cy="2040822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AFB40E6B-5050-4454-A9E9-63E20B3508D9}"/>
              </a:ext>
            </a:extLst>
          </p:cNvPr>
          <p:cNvSpPr/>
          <p:nvPr/>
        </p:nvSpPr>
        <p:spPr>
          <a:xfrm>
            <a:off x="4029339" y="3429000"/>
            <a:ext cx="104372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=0.5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217175-613D-42D2-9C6E-96DF50246C27}"/>
              </a:ext>
            </a:extLst>
          </p:cNvPr>
          <p:cNvSpPr/>
          <p:nvPr/>
        </p:nvSpPr>
        <p:spPr>
          <a:xfrm>
            <a:off x="6484098" y="3429000"/>
            <a:ext cx="104372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BAC4C90-A76F-4AFB-992E-A0D541F24D3C}"/>
              </a:ext>
            </a:extLst>
          </p:cNvPr>
          <p:cNvSpPr/>
          <p:nvPr/>
        </p:nvSpPr>
        <p:spPr>
          <a:xfrm>
            <a:off x="364946" y="3712186"/>
            <a:ext cx="5745632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73938DA4-7533-4EA1-92B0-EC736056B457}"/>
              </a:ext>
            </a:extLst>
          </p:cNvPr>
          <p:cNvPicPr/>
          <p:nvPr/>
        </p:nvPicPr>
        <p:blipFill rotWithShape="1">
          <a:blip r:embed="rId6"/>
          <a:srcRect l="392"/>
          <a:stretch/>
        </p:blipFill>
        <p:spPr bwMode="auto">
          <a:xfrm>
            <a:off x="1144295" y="3865173"/>
            <a:ext cx="2348548" cy="23327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F088B32-052D-4C42-AD01-43A917319BB6}"/>
              </a:ext>
            </a:extLst>
          </p:cNvPr>
          <p:cNvPicPr/>
          <p:nvPr/>
        </p:nvPicPr>
        <p:blipFill rotWithShape="1">
          <a:blip r:embed="rId7"/>
          <a:srcRect l="1260"/>
          <a:stretch/>
        </p:blipFill>
        <p:spPr bwMode="auto">
          <a:xfrm>
            <a:off x="3912974" y="3865173"/>
            <a:ext cx="1968842" cy="23327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7E59E5F3-E8FA-4C50-9B93-76F3756E32CA}"/>
              </a:ext>
            </a:extLst>
          </p:cNvPr>
          <p:cNvSpPr/>
          <p:nvPr/>
        </p:nvSpPr>
        <p:spPr>
          <a:xfrm>
            <a:off x="1804241" y="6197954"/>
            <a:ext cx="104372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ki=0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4AA9E52-4718-4F81-AF7D-C3690A5F5DD2}"/>
              </a:ext>
            </a:extLst>
          </p:cNvPr>
          <p:cNvSpPr/>
          <p:nvPr/>
        </p:nvSpPr>
        <p:spPr>
          <a:xfrm>
            <a:off x="4446905" y="6197954"/>
            <a:ext cx="104372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ki=0.0001</a:t>
            </a:r>
            <a:endParaRPr lang="zh-CN" altLang="en-US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图文框 47">
            <a:extLst>
              <a:ext uri="{FF2B5EF4-FFF2-40B4-BE49-F238E27FC236}">
                <a16:creationId xmlns:a16="http://schemas.microsoft.com/office/drawing/2014/main" id="{25A59AA3-8A3B-44EC-AF2A-8B515244CD92}"/>
              </a:ext>
            </a:extLst>
          </p:cNvPr>
          <p:cNvSpPr/>
          <p:nvPr/>
        </p:nvSpPr>
        <p:spPr>
          <a:xfrm>
            <a:off x="4332934" y="6197954"/>
            <a:ext cx="1286603" cy="378886"/>
          </a:xfrm>
          <a:prstGeom prst="frame">
            <a:avLst>
              <a:gd name="adj1" fmla="val 1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A1DD8A-E4BD-480C-ACA6-83D8F49E6B81}"/>
              </a:ext>
            </a:extLst>
          </p:cNvPr>
          <p:cNvSpPr/>
          <p:nvPr/>
        </p:nvSpPr>
        <p:spPr>
          <a:xfrm>
            <a:off x="8365680" y="3865173"/>
            <a:ext cx="1733910" cy="152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速度环最终参数</a:t>
            </a:r>
            <a:endParaRPr lang="en-US" altLang="zh-CN" sz="16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r>
              <a:rPr lang="en-US" altLang="zh-CN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=0.085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ki=0.0001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r>
              <a:rPr lang="en-US" altLang="zh-CN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=0.5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0E100F-C151-4D60-AD10-93BDA73CCBA2}"/>
              </a:ext>
            </a:extLst>
          </p:cNvPr>
          <p:cNvSpPr/>
          <p:nvPr/>
        </p:nvSpPr>
        <p:spPr>
          <a:xfrm>
            <a:off x="850885" y="376831"/>
            <a:ext cx="31758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——PID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579526-A126-42EF-9FD5-125FE4E6BE7B}"/>
              </a:ext>
            </a:extLst>
          </p:cNvPr>
          <p:cNvSpPr txBox="1"/>
          <p:nvPr/>
        </p:nvSpPr>
        <p:spPr>
          <a:xfrm>
            <a:off x="11085922" y="370631"/>
            <a:ext cx="5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2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641E545-CAC5-4151-BBCA-4AEE99D4DE5F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A48F78-7619-4E4E-95EE-93D4CFE53592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7AE1B5C-DDEA-4522-95D3-A8C0C0434CE4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A4D9AEA7-AC43-41E6-B612-223EDCE3A00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C6D74817-B569-49C3-B187-7745272C64C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3BACBD-AFA5-4EEA-86DA-CB77EFB5B9A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6706646-476D-4AE1-AC7D-9F9918A31C1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8D0A99B-6FD3-4F36-AB9D-197D6CEF7BB5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80A50D27-7D45-477D-9F51-5BD06F8D1FF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E77A55E-FD11-4E59-BE07-6E708D28AD5C}"/>
              </a:ext>
            </a:extLst>
          </p:cNvPr>
          <p:cNvSpPr/>
          <p:nvPr/>
        </p:nvSpPr>
        <p:spPr>
          <a:xfrm>
            <a:off x="1044983" y="929814"/>
            <a:ext cx="5745632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转向环</a:t>
            </a: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PD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为主，根据</a:t>
            </a: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OpenMv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计算的偏差，左轮负</a:t>
            </a: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pwm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，右轮正</a:t>
            </a: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pwm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：转弯过小则</a:t>
            </a: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增大，转弯过大则</a:t>
            </a: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kp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减小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：加快小车直道收敛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A735976-3A6C-458D-9688-C9040FB8F997}"/>
              </a:ext>
            </a:extLst>
          </p:cNvPr>
          <p:cNvGraphicFramePr>
            <a:graphicFrameLocks noGrp="1"/>
          </p:cNvGraphicFramePr>
          <p:nvPr/>
        </p:nvGraphicFramePr>
        <p:xfrm>
          <a:off x="1044983" y="2584445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8423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111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28714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9346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0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5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2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8784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2208204B-A0B4-4C3B-B134-FDFE01BA63E5}"/>
              </a:ext>
            </a:extLst>
          </p:cNvPr>
          <p:cNvSpPr/>
          <p:nvPr/>
        </p:nvSpPr>
        <p:spPr>
          <a:xfrm>
            <a:off x="850885" y="376831"/>
            <a:ext cx="31758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——PID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BFC720-F2CD-4F6E-96D1-047C562DB065}"/>
              </a:ext>
            </a:extLst>
          </p:cNvPr>
          <p:cNvSpPr txBox="1"/>
          <p:nvPr/>
        </p:nvSpPr>
        <p:spPr>
          <a:xfrm>
            <a:off x="11085922" y="370631"/>
            <a:ext cx="5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28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AA66AC-6D63-4CDC-AEFE-88B69B18AB10}"/>
              </a:ext>
            </a:extLst>
          </p:cNvPr>
          <p:cNvSpPr/>
          <p:nvPr/>
        </p:nvSpPr>
        <p:spPr>
          <a:xfrm rot="1451767">
            <a:off x="6148858" y="1292186"/>
            <a:ext cx="4124681" cy="2182426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任意多边形 36">
            <a:extLst>
              <a:ext uri="{FF2B5EF4-FFF2-40B4-BE49-F238E27FC236}">
                <a16:creationId xmlns:a16="http://schemas.microsoft.com/office/drawing/2014/main" id="{7C988F14-EA63-411F-B7E1-92A4E2C6B995}"/>
              </a:ext>
            </a:extLst>
          </p:cNvPr>
          <p:cNvSpPr/>
          <p:nvPr/>
        </p:nvSpPr>
        <p:spPr>
          <a:xfrm>
            <a:off x="-30184" y="4048123"/>
            <a:ext cx="12233163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399"/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8E5F33FD-0D64-4B6B-B090-6A8044AB1AF5}"/>
              </a:ext>
            </a:extLst>
          </p:cNvPr>
          <p:cNvSpPr/>
          <p:nvPr/>
        </p:nvSpPr>
        <p:spPr>
          <a:xfrm rot="5400000">
            <a:off x="5146562" y="524732"/>
            <a:ext cx="2234461" cy="19262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338DA856-88F4-4D5B-B696-E9060C782D73}"/>
              </a:ext>
            </a:extLst>
          </p:cNvPr>
          <p:cNvSpPr/>
          <p:nvPr/>
        </p:nvSpPr>
        <p:spPr>
          <a:xfrm rot="5400000">
            <a:off x="5104182" y="406105"/>
            <a:ext cx="2194773" cy="189204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52A68-1332-4509-9C26-63184E928646}"/>
              </a:ext>
            </a:extLst>
          </p:cNvPr>
          <p:cNvSpPr txBox="1"/>
          <p:nvPr/>
        </p:nvSpPr>
        <p:spPr>
          <a:xfrm>
            <a:off x="5230418" y="844296"/>
            <a:ext cx="1917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7ABB4417-658A-4FAA-929A-A627ACD58BA9}"/>
              </a:ext>
            </a:extLst>
          </p:cNvPr>
          <p:cNvSpPr/>
          <p:nvPr/>
        </p:nvSpPr>
        <p:spPr>
          <a:xfrm rot="5400000">
            <a:off x="3715236" y="3597174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B64C89-E182-4287-8157-3A9F40E1441F}"/>
              </a:ext>
            </a:extLst>
          </p:cNvPr>
          <p:cNvSpPr/>
          <p:nvPr/>
        </p:nvSpPr>
        <p:spPr>
          <a:xfrm>
            <a:off x="3893635" y="3766400"/>
            <a:ext cx="1122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车体控制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77F9C052-B76B-4BC7-B46A-644F48DE0841}"/>
              </a:ext>
            </a:extLst>
          </p:cNvPr>
          <p:cNvSpPr/>
          <p:nvPr/>
        </p:nvSpPr>
        <p:spPr>
          <a:xfrm rot="5400000">
            <a:off x="9992226" y="4492509"/>
            <a:ext cx="1396951" cy="120426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461292-6ED5-4271-88E1-7353E9732CF9}"/>
              </a:ext>
            </a:extLst>
          </p:cNvPr>
          <p:cNvSpPr/>
          <p:nvPr/>
        </p:nvSpPr>
        <p:spPr>
          <a:xfrm>
            <a:off x="10213850" y="4651816"/>
            <a:ext cx="1204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避障任务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82150646-5D5A-469D-87E0-37A8168489F1}"/>
              </a:ext>
            </a:extLst>
          </p:cNvPr>
          <p:cNvSpPr/>
          <p:nvPr/>
        </p:nvSpPr>
        <p:spPr>
          <a:xfrm rot="5400000">
            <a:off x="884529" y="3366952"/>
            <a:ext cx="1396951" cy="120426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0B3898-AC32-4F7B-95A8-23C9C5148508}"/>
              </a:ext>
            </a:extLst>
          </p:cNvPr>
          <p:cNvSpPr/>
          <p:nvPr/>
        </p:nvSpPr>
        <p:spPr>
          <a:xfrm>
            <a:off x="1167282" y="3502461"/>
            <a:ext cx="831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车体结构</a:t>
            </a: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BF0E7242-B357-4206-9500-2BC101504367}"/>
              </a:ext>
            </a:extLst>
          </p:cNvPr>
          <p:cNvSpPr/>
          <p:nvPr/>
        </p:nvSpPr>
        <p:spPr>
          <a:xfrm rot="5400000">
            <a:off x="6948830" y="4470670"/>
            <a:ext cx="1396951" cy="1204268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A4C8A3-97F7-4B7C-8B80-ADF1B59B43CC}"/>
              </a:ext>
            </a:extLst>
          </p:cNvPr>
          <p:cNvSpPr/>
          <p:nvPr/>
        </p:nvSpPr>
        <p:spPr>
          <a:xfrm>
            <a:off x="7077329" y="4625479"/>
            <a:ext cx="1204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循迹任务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338F79-F6BE-4726-8430-289E22DA2B90}"/>
              </a:ext>
            </a:extLst>
          </p:cNvPr>
          <p:cNvSpPr txBox="1"/>
          <p:nvPr/>
        </p:nvSpPr>
        <p:spPr>
          <a:xfrm>
            <a:off x="11085922" y="370631"/>
            <a:ext cx="332196" cy="37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641E545-CAC5-4151-BBCA-4AEE99D4DE5F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A48F78-7619-4E4E-95EE-93D4CFE53592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7AE1B5C-DDEA-4522-95D3-A8C0C0434CE4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A4D9AEA7-AC43-41E6-B612-223EDCE3A00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C6D74817-B569-49C3-B187-7745272C64C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3BACBD-AFA5-4EEA-86DA-CB77EFB5B9A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6706646-476D-4AE1-AC7D-9F9918A31C1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8D0A99B-6FD3-4F36-AB9D-197D6CEF7BB5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80A50D27-7D45-477D-9F51-5BD06F8D1FF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E77A55E-FD11-4E59-BE07-6E708D28AD5C}"/>
              </a:ext>
            </a:extLst>
          </p:cNvPr>
          <p:cNvSpPr/>
          <p:nvPr/>
        </p:nvSpPr>
        <p:spPr>
          <a:xfrm>
            <a:off x="1044983" y="929814"/>
            <a:ext cx="7827168" cy="2964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进一步优化？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BangBang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控制结合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当目标速度与当前速度相差加大时，满功率加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减速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                     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相差较小时，才</a:t>
            </a:r>
            <a:r>
              <a:rPr lang="en-US" altLang="zh-CN" sz="1400" dirty="0" err="1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关键点：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如何做好</a:t>
            </a:r>
            <a:r>
              <a:rPr lang="en-US" altLang="zh-CN" sz="14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BangBang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  与  </a:t>
            </a:r>
            <a:r>
              <a:rPr lang="en-US" altLang="zh-CN" sz="14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控制的过渡？？？ </a:t>
            </a:r>
            <a:endParaRPr lang="en-US" altLang="zh-CN" sz="1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直接使用很容易出现“速度震荡”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BangBang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个阈值来回跳动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因为没有找到详细案例或文献，最终选择纯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PID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控制，求“稳”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希望其他同学或下届同学能提出建议或者进行尝试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6909F-75F0-48E9-819D-4CB5B2B8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476" y="722507"/>
            <a:ext cx="2047411" cy="607669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A103ECD-C258-49B8-BDCE-28DBEF64C636}"/>
              </a:ext>
            </a:extLst>
          </p:cNvPr>
          <p:cNvSpPr/>
          <p:nvPr/>
        </p:nvSpPr>
        <p:spPr>
          <a:xfrm>
            <a:off x="850885" y="376831"/>
            <a:ext cx="31758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车体控制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——PID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DF735A-3190-4038-9AA1-7F45CCD7C71A}"/>
              </a:ext>
            </a:extLst>
          </p:cNvPr>
          <p:cNvSpPr txBox="1"/>
          <p:nvPr/>
        </p:nvSpPr>
        <p:spPr>
          <a:xfrm>
            <a:off x="11085921" y="370631"/>
            <a:ext cx="4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51" y="2760744"/>
            <a:ext cx="2519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 </a:t>
            </a:r>
          </a:p>
          <a:p>
            <a:pPr algn="r"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THREE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C70E496-61D8-48BF-BDA8-99322E14C7B8}"/>
              </a:ext>
            </a:extLst>
          </p:cNvPr>
          <p:cNvGrpSpPr/>
          <p:nvPr/>
        </p:nvGrpSpPr>
        <p:grpSpPr>
          <a:xfrm>
            <a:off x="3913961" y="875128"/>
            <a:ext cx="3588568" cy="5351501"/>
            <a:chOff x="-3522428" y="704095"/>
            <a:chExt cx="3588568" cy="5351501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CCA39DE-BED1-46B6-8703-A446F58FD990}"/>
                </a:ext>
              </a:extLst>
            </p:cNvPr>
            <p:cNvSpPr/>
            <p:nvPr/>
          </p:nvSpPr>
          <p:spPr>
            <a:xfrm>
              <a:off x="-1709311" y="704161"/>
              <a:ext cx="1775451" cy="5351370"/>
            </a:xfrm>
            <a:custGeom>
              <a:avLst/>
              <a:gdLst/>
              <a:ahLst/>
              <a:cxnLst/>
              <a:rect l="l" t="t" r="r" b="b"/>
              <a:pathLst>
                <a:path w="1775451" h="5351370">
                  <a:moveTo>
                    <a:pt x="0" y="0"/>
                  </a:moveTo>
                  <a:lnTo>
                    <a:pt x="189375" y="5553"/>
                  </a:lnTo>
                  <a:cubicBezTo>
                    <a:pt x="623155" y="31773"/>
                    <a:pt x="963752" y="149765"/>
                    <a:pt x="1211165" y="359528"/>
                  </a:cubicBezTo>
                  <a:cubicBezTo>
                    <a:pt x="1493923" y="599257"/>
                    <a:pt x="1635301" y="939181"/>
                    <a:pt x="1635301" y="1379301"/>
                  </a:cubicBezTo>
                  <a:cubicBezTo>
                    <a:pt x="1635301" y="1691564"/>
                    <a:pt x="1547401" y="1955266"/>
                    <a:pt x="1371599" y="2170408"/>
                  </a:cubicBezTo>
                  <a:cubicBezTo>
                    <a:pt x="1195797" y="2385550"/>
                    <a:pt x="925948" y="2531232"/>
                    <a:pt x="562051" y="2607454"/>
                  </a:cubicBezTo>
                  <a:lnTo>
                    <a:pt x="562051" y="2622207"/>
                  </a:lnTo>
                  <a:cubicBezTo>
                    <a:pt x="940701" y="2664005"/>
                    <a:pt x="1237596" y="2793091"/>
                    <a:pt x="1452738" y="3009462"/>
                  </a:cubicBezTo>
                  <a:cubicBezTo>
                    <a:pt x="1667880" y="3225833"/>
                    <a:pt x="1775451" y="3501215"/>
                    <a:pt x="1775451" y="3835607"/>
                  </a:cubicBezTo>
                  <a:cubicBezTo>
                    <a:pt x="1775451" y="4327360"/>
                    <a:pt x="1622393" y="4702936"/>
                    <a:pt x="1316277" y="4962335"/>
                  </a:cubicBezTo>
                  <a:cubicBezTo>
                    <a:pt x="1048426" y="5189310"/>
                    <a:pt x="678448" y="5316984"/>
                    <a:pt x="206346" y="5345355"/>
                  </a:cubicBezTo>
                  <a:lnTo>
                    <a:pt x="0" y="5351370"/>
                  </a:lnTo>
                  <a:lnTo>
                    <a:pt x="0" y="4661599"/>
                  </a:lnTo>
                  <a:lnTo>
                    <a:pt x="204300" y="4647690"/>
                  </a:lnTo>
                  <a:cubicBezTo>
                    <a:pt x="397928" y="4619569"/>
                    <a:pt x="552831" y="4549264"/>
                    <a:pt x="669007" y="4436775"/>
                  </a:cubicBezTo>
                  <a:cubicBezTo>
                    <a:pt x="823909" y="4286790"/>
                    <a:pt x="901360" y="4072878"/>
                    <a:pt x="901360" y="3795037"/>
                  </a:cubicBezTo>
                  <a:cubicBezTo>
                    <a:pt x="901360" y="3539325"/>
                    <a:pt x="805468" y="3340780"/>
                    <a:pt x="613685" y="3199401"/>
                  </a:cubicBezTo>
                  <a:cubicBezTo>
                    <a:pt x="469847" y="3093368"/>
                    <a:pt x="275528" y="3027096"/>
                    <a:pt x="30727" y="3000587"/>
                  </a:cubicBezTo>
                  <a:lnTo>
                    <a:pt x="0" y="2998175"/>
                  </a:lnTo>
                  <a:lnTo>
                    <a:pt x="0" y="2267036"/>
                  </a:lnTo>
                  <a:lnTo>
                    <a:pt x="190470" y="2230802"/>
                  </a:lnTo>
                  <a:cubicBezTo>
                    <a:pt x="317711" y="2196072"/>
                    <a:pt x="425590" y="2143977"/>
                    <a:pt x="514105" y="2074516"/>
                  </a:cubicBezTo>
                  <a:cubicBezTo>
                    <a:pt x="691136" y="1935596"/>
                    <a:pt x="779651" y="1737051"/>
                    <a:pt x="779651" y="1478881"/>
                  </a:cubicBezTo>
                  <a:cubicBezTo>
                    <a:pt x="779651" y="1213334"/>
                    <a:pt x="711421" y="1014789"/>
                    <a:pt x="574959" y="883245"/>
                  </a:cubicBezTo>
                  <a:cubicBezTo>
                    <a:pt x="472613" y="784587"/>
                    <a:pt x="336728" y="722926"/>
                    <a:pt x="167304" y="698261"/>
                  </a:cubicBezTo>
                  <a:lnTo>
                    <a:pt x="0" y="686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D0B607D-B3F5-445F-9E52-83C8E8CED9F6}"/>
                </a:ext>
              </a:extLst>
            </p:cNvPr>
            <p:cNvSpPr/>
            <p:nvPr/>
          </p:nvSpPr>
          <p:spPr>
            <a:xfrm>
              <a:off x="-3411784" y="704095"/>
              <a:ext cx="1702472" cy="1456818"/>
            </a:xfrm>
            <a:custGeom>
              <a:avLst/>
              <a:gdLst/>
              <a:ahLst/>
              <a:cxnLst/>
              <a:rect l="l" t="t" r="r" b="b"/>
              <a:pathLst>
                <a:path w="1702472" h="1456818">
                  <a:moveTo>
                    <a:pt x="1700236" y="0"/>
                  </a:moveTo>
                  <a:lnTo>
                    <a:pt x="1702472" y="66"/>
                  </a:lnTo>
                  <a:lnTo>
                    <a:pt x="1702472" y="686903"/>
                  </a:lnTo>
                  <a:lnTo>
                    <a:pt x="1689172" y="685995"/>
                  </a:lnTo>
                  <a:cubicBezTo>
                    <a:pt x="1182666" y="685995"/>
                    <a:pt x="899908" y="942936"/>
                    <a:pt x="840898" y="1456818"/>
                  </a:cubicBezTo>
                  <a:lnTo>
                    <a:pt x="0" y="1394119"/>
                  </a:lnTo>
                  <a:cubicBezTo>
                    <a:pt x="51634" y="951542"/>
                    <a:pt x="227436" y="608544"/>
                    <a:pt x="527405" y="365126"/>
                  </a:cubicBezTo>
                  <a:cubicBezTo>
                    <a:pt x="827375" y="121709"/>
                    <a:pt x="1218318" y="0"/>
                    <a:pt x="1700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68E53B5-D3ED-450E-BBBF-F52D4A36551F}"/>
                </a:ext>
              </a:extLst>
            </p:cNvPr>
            <p:cNvSpPr/>
            <p:nvPr/>
          </p:nvSpPr>
          <p:spPr>
            <a:xfrm>
              <a:off x="-2320092" y="2971197"/>
              <a:ext cx="610780" cy="731139"/>
            </a:xfrm>
            <a:custGeom>
              <a:avLst/>
              <a:gdLst/>
              <a:ahLst/>
              <a:cxnLst/>
              <a:rect l="l" t="t" r="r" b="b"/>
              <a:pathLst>
                <a:path w="610780" h="731139">
                  <a:moveTo>
                    <a:pt x="610780" y="0"/>
                  </a:moveTo>
                  <a:lnTo>
                    <a:pt x="610780" y="731139"/>
                  </a:lnTo>
                  <a:lnTo>
                    <a:pt x="514900" y="723611"/>
                  </a:lnTo>
                  <a:cubicBezTo>
                    <a:pt x="471295" y="721402"/>
                    <a:pt x="426288" y="720297"/>
                    <a:pt x="379879" y="720297"/>
                  </a:cubicBezTo>
                  <a:lnTo>
                    <a:pt x="0" y="720297"/>
                  </a:lnTo>
                  <a:lnTo>
                    <a:pt x="0" y="15861"/>
                  </a:lnTo>
                  <a:lnTo>
                    <a:pt x="361438" y="15861"/>
                  </a:lnTo>
                  <a:cubicBezTo>
                    <a:pt x="444421" y="15861"/>
                    <a:pt x="522564" y="11520"/>
                    <a:pt x="595866" y="2837"/>
                  </a:cubicBezTo>
                  <a:lnTo>
                    <a:pt x="610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021A544-A258-4E32-94E0-94F6F174718E}"/>
                </a:ext>
              </a:extLst>
            </p:cNvPr>
            <p:cNvSpPr/>
            <p:nvPr/>
          </p:nvSpPr>
          <p:spPr>
            <a:xfrm>
              <a:off x="-3522428" y="4528703"/>
              <a:ext cx="1813116" cy="1526893"/>
            </a:xfrm>
            <a:custGeom>
              <a:avLst/>
              <a:gdLst/>
              <a:ahLst/>
              <a:cxnLst/>
              <a:rect l="l" t="t" r="r" b="b"/>
              <a:pathLst>
                <a:path w="1813116" h="1526893">
                  <a:moveTo>
                    <a:pt x="859338" y="0"/>
                  </a:moveTo>
                  <a:cubicBezTo>
                    <a:pt x="898678" y="285217"/>
                    <a:pt x="997029" y="496056"/>
                    <a:pt x="1154390" y="632517"/>
                  </a:cubicBezTo>
                  <a:cubicBezTo>
                    <a:pt x="1311751" y="768979"/>
                    <a:pt x="1530581" y="837209"/>
                    <a:pt x="1810880" y="837209"/>
                  </a:cubicBezTo>
                  <a:lnTo>
                    <a:pt x="1813116" y="837057"/>
                  </a:lnTo>
                  <a:lnTo>
                    <a:pt x="1813116" y="1526828"/>
                  </a:lnTo>
                  <a:lnTo>
                    <a:pt x="1810880" y="1526893"/>
                  </a:lnTo>
                  <a:cubicBezTo>
                    <a:pt x="1277328" y="1526893"/>
                    <a:pt x="856879" y="1405799"/>
                    <a:pt x="549534" y="1163611"/>
                  </a:cubicBezTo>
                  <a:cubicBezTo>
                    <a:pt x="242188" y="921422"/>
                    <a:pt x="59010" y="559369"/>
                    <a:pt x="0" y="77451"/>
                  </a:cubicBezTo>
                  <a:lnTo>
                    <a:pt x="859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9973B95-9A0D-405B-B098-A7C525E2BF58}"/>
              </a:ext>
            </a:extLst>
          </p:cNvPr>
          <p:cNvSpPr/>
          <p:nvPr/>
        </p:nvSpPr>
        <p:spPr>
          <a:xfrm>
            <a:off x="7795132" y="5635795"/>
            <a:ext cx="4325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循迹算法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E734C4-2EF4-4E71-9530-063428C8BB98}"/>
              </a:ext>
            </a:extLst>
          </p:cNvPr>
          <p:cNvSpPr txBox="1"/>
          <p:nvPr/>
        </p:nvSpPr>
        <p:spPr>
          <a:xfrm>
            <a:off x="11085922" y="370631"/>
            <a:ext cx="4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336806" y="1686087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A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36806" y="4786978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B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6000" y="1071462"/>
            <a:ext cx="2779938" cy="167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计算量限制：由于采用核心为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STM32H743CPU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算力有限，故而采用的滤波和赛道识别算法均需要使用较低计算量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达到较好的效果。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073405" y="4266476"/>
            <a:ext cx="2768642" cy="167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视野限制：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openMV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配置摄像头的视野在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部分时段只能看到一条赛道，在另一些时段可以看到三条赛道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，视野情况复杂，故而应采取时间记忆以选择正确的赛道。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567395" y="326357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算法限制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205117" y="374127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循迹算法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" name="左大括号 5">
            <a:extLst>
              <a:ext uri="{FF2B5EF4-FFF2-40B4-BE49-F238E27FC236}">
                <a16:creationId xmlns:a16="http://schemas.microsoft.com/office/drawing/2014/main" id="{9BD83073-1340-4E9D-B05C-3468BA7D29B5}"/>
              </a:ext>
            </a:extLst>
          </p:cNvPr>
          <p:cNvSpPr/>
          <p:nvPr/>
        </p:nvSpPr>
        <p:spPr>
          <a:xfrm>
            <a:off x="4786680" y="2075589"/>
            <a:ext cx="276542" cy="2899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2CB3F6-D082-4DAF-B3B6-E3A860FAA33E}"/>
              </a:ext>
            </a:extLst>
          </p:cNvPr>
          <p:cNvSpPr txBox="1"/>
          <p:nvPr/>
        </p:nvSpPr>
        <p:spPr>
          <a:xfrm>
            <a:off x="11085921" y="370631"/>
            <a:ext cx="5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75757" y="376831"/>
            <a:ext cx="33904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循迹算法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图像处理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9759CEC6-8C2E-4F03-87B0-4A5454A8F6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5" y="1977768"/>
            <a:ext cx="3607993" cy="257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130B79B-0911-4A38-9E46-91D145FCAE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38" y="1977767"/>
            <a:ext cx="3684254" cy="257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6A4C37-9C10-4FC2-8C99-29864A26C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745" y="1977767"/>
            <a:ext cx="3418963" cy="25758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F28D42-8213-4D94-9F0B-B9EFCF54AC9A}"/>
              </a:ext>
            </a:extLst>
          </p:cNvPr>
          <p:cNvSpPr txBox="1"/>
          <p:nvPr/>
        </p:nvSpPr>
        <p:spPr>
          <a:xfrm>
            <a:off x="1297420" y="4911365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灰度图像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2A8028-FAFE-4EB1-B663-5593A190633B}"/>
              </a:ext>
            </a:extLst>
          </p:cNvPr>
          <p:cNvSpPr txBox="1"/>
          <p:nvPr/>
        </p:nvSpPr>
        <p:spPr>
          <a:xfrm>
            <a:off x="5237404" y="4911365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二值化处理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8B7DEEE-8939-41A6-8E3E-2E56F22D84CB}"/>
              </a:ext>
            </a:extLst>
          </p:cNvPr>
          <p:cNvSpPr txBox="1"/>
          <p:nvPr/>
        </p:nvSpPr>
        <p:spPr>
          <a:xfrm>
            <a:off x="8997265" y="4911365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中值滤波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248EE3-164B-4666-8580-7FB9583029E8}"/>
              </a:ext>
            </a:extLst>
          </p:cNvPr>
          <p:cNvSpPr/>
          <p:nvPr/>
        </p:nvSpPr>
        <p:spPr>
          <a:xfrm>
            <a:off x="4458878" y="2950590"/>
            <a:ext cx="631596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C19DA43-BA99-406A-81CD-8B93B473F37C}"/>
              </a:ext>
            </a:extLst>
          </p:cNvPr>
          <p:cNvSpPr/>
          <p:nvPr/>
        </p:nvSpPr>
        <p:spPr>
          <a:xfrm>
            <a:off x="8401748" y="2950590"/>
            <a:ext cx="631596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A7872D7-3AF3-4941-BA6D-E3A2E33BAFA2}"/>
              </a:ext>
            </a:extLst>
          </p:cNvPr>
          <p:cNvSpPr/>
          <p:nvPr/>
        </p:nvSpPr>
        <p:spPr>
          <a:xfrm>
            <a:off x="6863528" y="2808503"/>
            <a:ext cx="631596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6BC8DDD-443B-446A-B389-F6F8BF5C99BF}"/>
              </a:ext>
            </a:extLst>
          </p:cNvPr>
          <p:cNvSpPr/>
          <p:nvPr/>
        </p:nvSpPr>
        <p:spPr>
          <a:xfrm>
            <a:off x="10623389" y="2808503"/>
            <a:ext cx="631596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AEF7E1-F236-4F87-8D4C-AAF7A2B5A0F8}"/>
              </a:ext>
            </a:extLst>
          </p:cNvPr>
          <p:cNvSpPr txBox="1"/>
          <p:nvPr/>
        </p:nvSpPr>
        <p:spPr>
          <a:xfrm>
            <a:off x="11085922" y="370631"/>
            <a:ext cx="5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8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9B4E243-8A9E-4791-B6E6-9DBF569A7135}"/>
              </a:ext>
            </a:extLst>
          </p:cNvPr>
          <p:cNvSpPr/>
          <p:nvPr/>
        </p:nvSpPr>
        <p:spPr>
          <a:xfrm>
            <a:off x="888068" y="376831"/>
            <a:ext cx="33105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循迹算法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赛道检测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3D1CBA-C8EF-4167-B901-5909A6045FA5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BAE60B-3A9F-48FD-98D7-B1C0B2573068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BE4F813-3555-4157-8E1A-7EBEF52B4C08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6271B923-0567-40D4-8F64-01CA71BE8157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32A26DE9-0C64-4971-B5FD-8B7BAB0F4B8F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3E24FB4-4A65-46A2-8453-8AF4F639286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721474A-E4BD-47CA-846B-A4CDDE8820B3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E7CD8574-0763-4CB8-A9B5-A830B3CFDF38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AE375CE2-8E72-4059-BAD6-9286D526973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2674D17-0315-4376-A0C1-C334F802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33" y="934577"/>
            <a:ext cx="4403278" cy="5384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8FD5C7-6083-4031-9EE3-339BC9F0874E}"/>
              </a:ext>
            </a:extLst>
          </p:cNvPr>
          <p:cNvSpPr txBox="1"/>
          <p:nvPr/>
        </p:nvSpPr>
        <p:spPr>
          <a:xfrm>
            <a:off x="6096000" y="2334181"/>
            <a:ext cx="4403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赛道检测算法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：基于记忆的赛道边缘检测算法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连续性检测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：由上两次的赛道位置数据计算得出此次赛道位置的线性预测。若色块位置与赛道预测位置之差在一定范围内，则认为检测到了赛道。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B94DF2-0695-4429-A4FD-12A40BBCC85C}"/>
              </a:ext>
            </a:extLst>
          </p:cNvPr>
          <p:cNvSpPr txBox="1"/>
          <p:nvPr/>
        </p:nvSpPr>
        <p:spPr>
          <a:xfrm>
            <a:off x="11085922" y="370631"/>
            <a:ext cx="5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0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88068" y="376831"/>
            <a:ext cx="48494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循迹算法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中心位置与误差计算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DA17C30-6D2E-451C-BA84-808B8F0D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08" y="1649195"/>
            <a:ext cx="3004678" cy="2253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75FF65-66E3-4E26-ACF7-1DE1AC371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101" y="1649195"/>
            <a:ext cx="3004678" cy="22535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00B101-4634-48D5-841F-6EA7DC157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5" y="1649195"/>
            <a:ext cx="3004678" cy="22535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8CC826-A631-4CF1-AEEA-5818D8286422}"/>
              </a:ext>
            </a:extLst>
          </p:cNvPr>
          <p:cNvSpPr txBox="1"/>
          <p:nvPr/>
        </p:nvSpPr>
        <p:spPr>
          <a:xfrm>
            <a:off x="1184635" y="4617321"/>
            <a:ext cx="9822730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视野中检测到多少条赛道，均对所有色块进行连续性检测，最后的中心位置更新情况取决于左边赛道和右边赛道是否更新，若两侧赛道均更新，中心位置为左右边沿的中点位置；若只有一侧更新，中心位置由更新的赛道边沿与记忆中的赛道宽度计算得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748D2F-0651-4DA8-AA1D-085AEC0C5291}"/>
              </a:ext>
            </a:extLst>
          </p:cNvPr>
          <p:cNvSpPr txBox="1"/>
          <p:nvPr/>
        </p:nvSpPr>
        <p:spPr>
          <a:xfrm>
            <a:off x="11085921" y="370631"/>
            <a:ext cx="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8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8600" y="3357563"/>
            <a:ext cx="6153150" cy="3062287"/>
          </a:xfrm>
          <a:prstGeom prst="rect">
            <a:avLst/>
          </a:prstGeom>
          <a:noFill/>
          <a:ln w="254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94053" y="1707241"/>
            <a:ext cx="3708462" cy="4419601"/>
            <a:chOff x="1894053" y="1821541"/>
            <a:chExt cx="3708462" cy="4419601"/>
          </a:xfrm>
        </p:grpSpPr>
        <p:sp>
          <p:nvSpPr>
            <p:cNvPr id="7" name="矩形 6"/>
            <p:cNvSpPr/>
            <p:nvPr/>
          </p:nvSpPr>
          <p:spPr>
            <a:xfrm>
              <a:off x="1894053" y="1821541"/>
              <a:ext cx="3708462" cy="4419601"/>
            </a:xfrm>
            <a:prstGeom prst="rect">
              <a:avLst/>
            </a:prstGeom>
            <a:solidFill>
              <a:srgbClr val="6A6A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Broadway" panose="04040905080B02020502" pitchFamily="82" charset="0"/>
                <a:ea typeface="方正清刻本悦宋简体" panose="02000000000000000000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289597" y="3126594"/>
              <a:ext cx="2917372" cy="2639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1.</a:t>
              </a:r>
              <a:r>
                <a:rPr lang="zh-CN" altLang="en-US" sz="14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计算量小，采取了计算量较小的滤波方法和图像处理方法，最终在</a:t>
              </a:r>
              <a:r>
                <a:rPr lang="en-US" altLang="zh-CN" sz="14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openMV</a:t>
              </a:r>
              <a:r>
                <a:rPr lang="zh-CN" altLang="en-US" sz="14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上实测图片处理速度约</a:t>
              </a:r>
              <a:r>
                <a:rPr lang="en-US" altLang="zh-CN" sz="14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40ms/</a:t>
              </a:r>
              <a:r>
                <a:rPr lang="zh-CN" altLang="en-US" sz="14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帧。</a:t>
              </a:r>
              <a:endParaRPr lang="en-US" altLang="zh-CN" sz="14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2.</a:t>
              </a:r>
              <a:r>
                <a:rPr lang="zh-CN" altLang="en-US" sz="1400" dirty="0">
                  <a:solidFill>
                    <a:schemeClr val="bg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抗干扰能力强，无论视野中出现几条赛道，均能通过记忆实现比较牢固的跟踪，始终反映较为合适的赛道中点位置及误差信息。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782040" y="2104571"/>
            <a:ext cx="1932487" cy="61553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优势</a:t>
            </a:r>
          </a:p>
        </p:txBody>
      </p:sp>
      <p:sp>
        <p:nvSpPr>
          <p:cNvPr id="9" name="矩形 8"/>
          <p:cNvSpPr/>
          <p:nvPr/>
        </p:nvSpPr>
        <p:spPr>
          <a:xfrm>
            <a:off x="6289744" y="4332078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2921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9745" y="2340999"/>
            <a:ext cx="736599" cy="646803"/>
          </a:xfrm>
          <a:prstGeom prst="rect">
            <a:avLst/>
          </a:prstGeom>
          <a:noFill/>
          <a:ln>
            <a:solidFill>
              <a:srgbClr val="404040"/>
            </a:solidFill>
          </a:ln>
          <a:effectLst>
            <a:outerShdw blurRad="2921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8914" y="2045919"/>
            <a:ext cx="2768642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前瞻性差，尚未实现对于赛道趋势的预测，可以尝试通过加入斜率增强算法的预测性，但控制量计算公式仍需试验</a:t>
            </a:r>
          </a:p>
        </p:txBody>
      </p:sp>
      <p:sp>
        <p:nvSpPr>
          <p:cNvPr id="21" name="矩形 20"/>
          <p:cNvSpPr/>
          <p:nvPr/>
        </p:nvSpPr>
        <p:spPr>
          <a:xfrm>
            <a:off x="7098914" y="3819705"/>
            <a:ext cx="2768642" cy="167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性能浪费，目前只使用了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openMV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摄像头视野的一行，但对于图像的处理却是全图进行的，这白白增加了图像处理的运算量，降低了控制频率。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B4E243-8A9E-4791-B6E6-9DBF569A7135}"/>
              </a:ext>
            </a:extLst>
          </p:cNvPr>
          <p:cNvSpPr/>
          <p:nvPr/>
        </p:nvSpPr>
        <p:spPr>
          <a:xfrm>
            <a:off x="850432" y="376831"/>
            <a:ext cx="33858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循迹算法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优劣分析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3D1CBA-C8EF-4167-B901-5909A6045FA5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BAE60B-3A9F-48FD-98D7-B1C0B2573068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BE4F813-3555-4157-8E1A-7EBEF52B4C08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6271B923-0567-40D4-8F64-01CA71BE8157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32A26DE9-0C64-4971-B5FD-8B7BAB0F4B8F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3E24FB4-4A65-46A2-8453-8AF4F639286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721474A-E4BD-47CA-846B-A4CDDE8820B3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E7CD8574-0763-4CB8-A9B5-A830B3CFDF38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AE375CE2-8E72-4059-BAD6-9286D526973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44E419F-9C31-4C78-973D-1BEBC0B16739}"/>
              </a:ext>
            </a:extLst>
          </p:cNvPr>
          <p:cNvSpPr/>
          <p:nvPr/>
        </p:nvSpPr>
        <p:spPr>
          <a:xfrm>
            <a:off x="6930889" y="1294492"/>
            <a:ext cx="1932487" cy="615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劣势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AA0955-4238-4E87-9BCC-65F2B9C9FBD3}"/>
              </a:ext>
            </a:extLst>
          </p:cNvPr>
          <p:cNvSpPr txBox="1"/>
          <p:nvPr/>
        </p:nvSpPr>
        <p:spPr>
          <a:xfrm>
            <a:off x="11085921" y="370631"/>
            <a:ext cx="5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 p14:presetBounceEnd="7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33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34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 animBg="1"/>
          <p:bldP spid="9" grpId="0" animBg="1"/>
          <p:bldP spid="18" grpId="0" animBg="1"/>
          <p:bldP spid="20" grpId="0"/>
          <p:bldP spid="21" grpId="0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4" presetClass="entr" presetSubtype="1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4" presetClass="entr" presetSubtype="1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" grpId="0" animBg="1"/>
          <p:bldP spid="9" grpId="0" animBg="1"/>
          <p:bldP spid="18" grpId="0" animBg="1"/>
          <p:bldP spid="20" grpId="0"/>
          <p:bldP spid="21" grpId="0"/>
          <p:bldP spid="27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592" y="3087308"/>
            <a:ext cx="2519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</a:t>
            </a:r>
          </a:p>
          <a:p>
            <a:pPr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FOUR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B6B97D0-87AD-4ACD-A99C-CF57C09D3A0E}"/>
              </a:ext>
            </a:extLst>
          </p:cNvPr>
          <p:cNvGrpSpPr/>
          <p:nvPr/>
        </p:nvGrpSpPr>
        <p:grpSpPr>
          <a:xfrm>
            <a:off x="3971499" y="1030030"/>
            <a:ext cx="3880215" cy="5196599"/>
            <a:chOff x="-3944524" y="1072014"/>
            <a:chExt cx="3880215" cy="519659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F7E1B25-CFB1-4380-8838-83D2EFE40633}"/>
                </a:ext>
              </a:extLst>
            </p:cNvPr>
            <p:cNvSpPr txBox="1"/>
            <p:nvPr/>
          </p:nvSpPr>
          <p:spPr>
            <a:xfrm>
              <a:off x="-1640114" y="1072014"/>
              <a:ext cx="1575805" cy="5196599"/>
            </a:xfrm>
            <a:custGeom>
              <a:avLst/>
              <a:gdLst/>
              <a:ahLst/>
              <a:cxnLst/>
              <a:rect l="l" t="t" r="r" b="b"/>
              <a:pathLst>
                <a:path w="1575805" h="5196599">
                  <a:moveTo>
                    <a:pt x="0" y="0"/>
                  </a:moveTo>
                  <a:lnTo>
                    <a:pt x="816047" y="0"/>
                  </a:lnTo>
                  <a:lnTo>
                    <a:pt x="816047" y="3422600"/>
                  </a:lnTo>
                  <a:lnTo>
                    <a:pt x="1575805" y="3422600"/>
                  </a:lnTo>
                  <a:lnTo>
                    <a:pt x="1575805" y="4108596"/>
                  </a:lnTo>
                  <a:lnTo>
                    <a:pt x="816047" y="4108596"/>
                  </a:lnTo>
                  <a:lnTo>
                    <a:pt x="816047" y="5196599"/>
                  </a:lnTo>
                  <a:lnTo>
                    <a:pt x="967" y="5196599"/>
                  </a:lnTo>
                  <a:lnTo>
                    <a:pt x="967" y="4108596"/>
                  </a:lnTo>
                  <a:lnTo>
                    <a:pt x="0" y="4108596"/>
                  </a:lnTo>
                  <a:lnTo>
                    <a:pt x="0" y="3422600"/>
                  </a:lnTo>
                  <a:lnTo>
                    <a:pt x="967" y="3422600"/>
                  </a:lnTo>
                  <a:lnTo>
                    <a:pt x="967" y="885155"/>
                  </a:lnTo>
                  <a:lnTo>
                    <a:pt x="0" y="886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59500">
                  <a:ea typeface="迷你简汉真广标" panose="02010609000101010101" pitchFamily="49" charset="-122"/>
                </a:defRPr>
              </a:lvl1pPr>
            </a:lstStyle>
            <a:p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C940D0B-18CF-4051-A793-65A136ADF991}"/>
                </a:ext>
              </a:extLst>
            </p:cNvPr>
            <p:cNvSpPr txBox="1"/>
            <p:nvPr/>
          </p:nvSpPr>
          <p:spPr>
            <a:xfrm>
              <a:off x="-3944524" y="1072014"/>
              <a:ext cx="2307813" cy="4108596"/>
            </a:xfrm>
            <a:custGeom>
              <a:avLst/>
              <a:gdLst/>
              <a:ahLst/>
              <a:cxnLst/>
              <a:rect l="l" t="t" r="r" b="b"/>
              <a:pathLst>
                <a:path w="2307813" h="4108596">
                  <a:moveTo>
                    <a:pt x="2142813" y="0"/>
                  </a:moveTo>
                  <a:lnTo>
                    <a:pt x="2307813" y="0"/>
                  </a:lnTo>
                  <a:lnTo>
                    <a:pt x="2307813" y="886720"/>
                  </a:lnTo>
                  <a:lnTo>
                    <a:pt x="741317" y="3422600"/>
                  </a:lnTo>
                  <a:lnTo>
                    <a:pt x="2307813" y="3422600"/>
                  </a:lnTo>
                  <a:lnTo>
                    <a:pt x="2307813" y="4108596"/>
                  </a:lnTo>
                  <a:lnTo>
                    <a:pt x="0" y="4108596"/>
                  </a:lnTo>
                  <a:lnTo>
                    <a:pt x="0" y="3411536"/>
                  </a:lnTo>
                  <a:lnTo>
                    <a:pt x="2142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>
                <a:defRPr sz="59500">
                  <a:ea typeface="迷你简汉真广标" panose="02010609000101010101" pitchFamily="49" charset="-122"/>
                </a:defRPr>
              </a:lvl1pPr>
            </a:lstStyle>
            <a:p>
              <a:endParaRPr lang="zh-CN" altLang="en-US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584B33B-9264-4D38-A234-4276E2DED628}"/>
              </a:ext>
            </a:extLst>
          </p:cNvPr>
          <p:cNvSpPr/>
          <p:nvPr/>
        </p:nvSpPr>
        <p:spPr>
          <a:xfrm>
            <a:off x="7795132" y="5635795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避障算法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CB4FA1-C36C-4AE0-8254-2B0947D97D63}"/>
              </a:ext>
            </a:extLst>
          </p:cNvPr>
          <p:cNvSpPr txBox="1"/>
          <p:nvPr/>
        </p:nvSpPr>
        <p:spPr>
          <a:xfrm>
            <a:off x="11085921" y="370631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58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5B7DE51-8B21-4D76-88FA-DB482DC7ECD0}"/>
              </a:ext>
            </a:extLst>
          </p:cNvPr>
          <p:cNvSpPr/>
          <p:nvPr/>
        </p:nvSpPr>
        <p:spPr>
          <a:xfrm>
            <a:off x="977658" y="398197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避障算法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41E545-CAC5-4151-BBCA-4AEE99D4DE5F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A48F78-7619-4E4E-95EE-93D4CFE53592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7AE1B5C-DDEA-4522-95D3-A8C0C0434CE4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A4D9AEA7-AC43-41E6-B612-223EDCE3A00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C6D74817-B569-49C3-B187-7745272C64C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3BACBD-AFA5-4EEA-86DA-CB77EFB5B9A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6706646-476D-4AE1-AC7D-9F9918A31C1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8D0A99B-6FD3-4F36-AB9D-197D6CEF7BB5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80A50D27-7D45-477D-9F51-5BD06F8D1FF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E77A55E-FD11-4E59-BE07-6E708D28AD5C}"/>
              </a:ext>
            </a:extLst>
          </p:cNvPr>
          <p:cNvSpPr/>
          <p:nvPr/>
        </p:nvSpPr>
        <p:spPr>
          <a:xfrm>
            <a:off x="1285434" y="1112694"/>
            <a:ext cx="7827168" cy="347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为什么要选择“低效”的贴墙策略？</a:t>
            </a:r>
            <a:endParaRPr lang="en-US" altLang="zh-CN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车体条件限制：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轮子在车体 “左上角”和“右上角”露出， 容易卡住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四轮车体积较大，宽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204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，长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275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对角线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342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重心分布不均，原地转弯有明显位置偏移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主要想法：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正左、左上、正前、右上、正右设置超声传感器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个方向障碍物远近，决定小车转动方向和幅度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0B1F1C-A790-45F5-A499-528D06FB062E}"/>
              </a:ext>
            </a:extLst>
          </p:cNvPr>
          <p:cNvSpPr txBox="1"/>
          <p:nvPr/>
        </p:nvSpPr>
        <p:spPr>
          <a:xfrm>
            <a:off x="11085921" y="370631"/>
            <a:ext cx="5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2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5B7DE51-8B21-4D76-88FA-DB482DC7ECD0}"/>
              </a:ext>
            </a:extLst>
          </p:cNvPr>
          <p:cNvSpPr/>
          <p:nvPr/>
        </p:nvSpPr>
        <p:spPr>
          <a:xfrm>
            <a:off x="977658" y="398197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避障算法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41E545-CAC5-4151-BBCA-4AEE99D4DE5F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A48F78-7619-4E4E-95EE-93D4CFE53592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7AE1B5C-DDEA-4522-95D3-A8C0C0434CE4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A4D9AEA7-AC43-41E6-B612-223EDCE3A00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C6D74817-B569-49C3-B187-7745272C64C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3BACBD-AFA5-4EEA-86DA-CB77EFB5B9A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6706646-476D-4AE1-AC7D-9F9918A31C1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8D0A99B-6FD3-4F36-AB9D-197D6CEF7BB5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80A50D27-7D45-477D-9F51-5BD06F8D1FF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E77A55E-FD11-4E59-BE07-6E708D28AD5C}"/>
              </a:ext>
            </a:extLst>
          </p:cNvPr>
          <p:cNvSpPr/>
          <p:nvPr/>
        </p:nvSpPr>
        <p:spPr>
          <a:xfrm>
            <a:off x="1285434" y="934577"/>
            <a:ext cx="7827168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以“贴左墙”为例，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贴右墙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只需对此处理，但因重心分布不对称，部分参数需进行调整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48E4B6-3887-4798-BB74-EDCE629C0A7D}"/>
              </a:ext>
            </a:extLst>
          </p:cNvPr>
          <p:cNvSpPr/>
          <p:nvPr/>
        </p:nvSpPr>
        <p:spPr>
          <a:xfrm>
            <a:off x="346483" y="1388178"/>
            <a:ext cx="2870542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对所有情况进行枚举讨论</a:t>
            </a:r>
            <a:endParaRPr lang="en-US" altLang="zh-CN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“近”记作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，“远”记作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D505ABD-F332-4571-8CFD-4BADC5639287}"/>
              </a:ext>
            </a:extLst>
          </p:cNvPr>
          <p:cNvGraphicFramePr>
            <a:graphicFrameLocks noGrp="1"/>
          </p:cNvGraphicFramePr>
          <p:nvPr/>
        </p:nvGraphicFramePr>
        <p:xfrm>
          <a:off x="364946" y="2257278"/>
          <a:ext cx="436499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49">
                  <a:extLst>
                    <a:ext uri="{9D8B030D-6E8A-4147-A177-3AD203B41FA5}">
                      <a16:colId xmlns:a16="http://schemas.microsoft.com/office/drawing/2014/main" val="788523400"/>
                    </a:ext>
                  </a:extLst>
                </a:gridCol>
                <a:gridCol w="1091249">
                  <a:extLst>
                    <a:ext uri="{9D8B030D-6E8A-4147-A177-3AD203B41FA5}">
                      <a16:colId xmlns:a16="http://schemas.microsoft.com/office/drawing/2014/main" val="3377783354"/>
                    </a:ext>
                  </a:extLst>
                </a:gridCol>
                <a:gridCol w="1091249">
                  <a:extLst>
                    <a:ext uri="{9D8B030D-6E8A-4147-A177-3AD203B41FA5}">
                      <a16:colId xmlns:a16="http://schemas.microsoft.com/office/drawing/2014/main" val="3526613718"/>
                    </a:ext>
                  </a:extLst>
                </a:gridCol>
                <a:gridCol w="1091249">
                  <a:extLst>
                    <a:ext uri="{9D8B030D-6E8A-4147-A177-3AD203B41FA5}">
                      <a16:colId xmlns:a16="http://schemas.microsoft.com/office/drawing/2014/main" val="1015926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右转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6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7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2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7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5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0970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12EE3BE0-993F-4A9A-AA05-65795EC89905}"/>
              </a:ext>
            </a:extLst>
          </p:cNvPr>
          <p:cNvSpPr/>
          <p:nvPr/>
        </p:nvSpPr>
        <p:spPr>
          <a:xfrm>
            <a:off x="5178829" y="3345873"/>
            <a:ext cx="1088967" cy="507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3553E90-1483-48F3-865C-28AAFDBF6E7E}"/>
              </a:ext>
            </a:extLst>
          </p:cNvPr>
          <p:cNvGraphicFramePr>
            <a:graphicFrameLocks noGrp="1"/>
          </p:cNvGraphicFramePr>
          <p:nvPr/>
        </p:nvGraphicFramePr>
        <p:xfrm>
          <a:off x="6564403" y="2723111"/>
          <a:ext cx="436499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49">
                  <a:extLst>
                    <a:ext uri="{9D8B030D-6E8A-4147-A177-3AD203B41FA5}">
                      <a16:colId xmlns:a16="http://schemas.microsoft.com/office/drawing/2014/main" val="3072743685"/>
                    </a:ext>
                  </a:extLst>
                </a:gridCol>
                <a:gridCol w="1091249">
                  <a:extLst>
                    <a:ext uri="{9D8B030D-6E8A-4147-A177-3AD203B41FA5}">
                      <a16:colId xmlns:a16="http://schemas.microsoft.com/office/drawing/2014/main" val="2527623517"/>
                    </a:ext>
                  </a:extLst>
                </a:gridCol>
                <a:gridCol w="1091249">
                  <a:extLst>
                    <a:ext uri="{9D8B030D-6E8A-4147-A177-3AD203B41FA5}">
                      <a16:colId xmlns:a16="http://schemas.microsoft.com/office/drawing/2014/main" val="3430898531"/>
                    </a:ext>
                  </a:extLst>
                </a:gridCol>
                <a:gridCol w="1091249">
                  <a:extLst>
                    <a:ext uri="{9D8B030D-6E8A-4147-A177-3AD203B41FA5}">
                      <a16:colId xmlns:a16="http://schemas.microsoft.com/office/drawing/2014/main" val="2519648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右转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4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</a:p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右偏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3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28379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7F19DF1-3FEE-4F41-809C-E9DF7550A621}"/>
              </a:ext>
            </a:extLst>
          </p:cNvPr>
          <p:cNvSpPr/>
          <p:nvPr/>
        </p:nvSpPr>
        <p:spPr>
          <a:xfrm>
            <a:off x="6564403" y="4563963"/>
            <a:ext cx="3964520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实际调试发现：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左转与正前方距离无关，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更多在墙角凸出处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正左很近，左前很远  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 1   X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正左很远，左前很远  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 0  X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75ADDD-FD33-4F73-B917-0D48A28D6F7B}"/>
              </a:ext>
            </a:extLst>
          </p:cNvPr>
          <p:cNvSpPr txBox="1"/>
          <p:nvPr/>
        </p:nvSpPr>
        <p:spPr>
          <a:xfrm>
            <a:off x="11085922" y="370631"/>
            <a:ext cx="5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6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>
            <a:extLst>
              <a:ext uri="{FF2B5EF4-FFF2-40B4-BE49-F238E27FC236}">
                <a16:creationId xmlns:a16="http://schemas.microsoft.com/office/drawing/2014/main" id="{BEADA388-BAF3-418A-B0F3-6B69B3A767EE}"/>
              </a:ext>
            </a:extLst>
          </p:cNvPr>
          <p:cNvGrpSpPr>
            <a:grpSpLocks/>
          </p:cNvGrpSpPr>
          <p:nvPr/>
        </p:nvGrpSpPr>
        <p:grpSpPr bwMode="auto">
          <a:xfrm>
            <a:off x="3905249" y="1031875"/>
            <a:ext cx="2452688" cy="5156200"/>
            <a:chOff x="5258250" y="1050900"/>
            <a:chExt cx="2452035" cy="51569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4FB08DF-26F6-488D-9128-9A0C75A32A43}"/>
                </a:ext>
              </a:extLst>
            </p:cNvPr>
            <p:cNvSpPr txBox="1"/>
            <p:nvPr/>
          </p:nvSpPr>
          <p:spPr>
            <a:xfrm>
              <a:off x="7038951" y="1050900"/>
              <a:ext cx="671334" cy="5156930"/>
            </a:xfrm>
            <a:custGeom>
              <a:avLst/>
              <a:gdLst>
                <a:gd name="connsiteX0" fmla="*/ 0 w 671085"/>
                <a:gd name="connsiteY0" fmla="*/ 0 h 5156930"/>
                <a:gd name="connsiteX1" fmla="*/ 671085 w 671085"/>
                <a:gd name="connsiteY1" fmla="*/ 0 h 5156930"/>
                <a:gd name="connsiteX2" fmla="*/ 671085 w 671085"/>
                <a:gd name="connsiteY2" fmla="*/ 5156930 h 5156930"/>
                <a:gd name="connsiteX3" fmla="*/ 0 w 671085"/>
                <a:gd name="connsiteY3" fmla="*/ 5156930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085" h="5156930">
                  <a:moveTo>
                    <a:pt x="0" y="0"/>
                  </a:moveTo>
                  <a:lnTo>
                    <a:pt x="671085" y="0"/>
                  </a:lnTo>
                  <a:lnTo>
                    <a:pt x="671085" y="5156930"/>
                  </a:lnTo>
                  <a:lnTo>
                    <a:pt x="0" y="51569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ECD4BAC-6E4C-4F62-BDB3-44057F6C3470}"/>
                </a:ext>
              </a:extLst>
            </p:cNvPr>
            <p:cNvSpPr txBox="1"/>
            <p:nvPr/>
          </p:nvSpPr>
          <p:spPr>
            <a:xfrm>
              <a:off x="5258250" y="1050900"/>
              <a:ext cx="1780701" cy="5156930"/>
            </a:xfrm>
            <a:custGeom>
              <a:avLst/>
              <a:gdLst>
                <a:gd name="connsiteX0" fmla="*/ 685004 w 1780950"/>
                <a:gd name="connsiteY0" fmla="*/ 0 h 5156930"/>
                <a:gd name="connsiteX1" fmla="*/ 1780950 w 1780950"/>
                <a:gd name="connsiteY1" fmla="*/ 0 h 5156930"/>
                <a:gd name="connsiteX2" fmla="*/ 1780950 w 1780950"/>
                <a:gd name="connsiteY2" fmla="*/ 5156930 h 5156930"/>
                <a:gd name="connsiteX3" fmla="*/ 1275818 w 1780950"/>
                <a:gd name="connsiteY3" fmla="*/ 5156930 h 5156930"/>
                <a:gd name="connsiteX4" fmla="*/ 1275818 w 1780950"/>
                <a:gd name="connsiteY4" fmla="*/ 916932 h 5156930"/>
                <a:gd name="connsiteX5" fmla="*/ 0 w 1780950"/>
                <a:gd name="connsiteY5" fmla="*/ 916932 h 515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0950" h="5156930">
                  <a:moveTo>
                    <a:pt x="685004" y="0"/>
                  </a:moveTo>
                  <a:lnTo>
                    <a:pt x="1780950" y="0"/>
                  </a:lnTo>
                  <a:lnTo>
                    <a:pt x="1780950" y="5156930"/>
                  </a:lnTo>
                  <a:lnTo>
                    <a:pt x="1275818" y="5156930"/>
                  </a:lnTo>
                  <a:lnTo>
                    <a:pt x="1275818" y="916932"/>
                  </a:lnTo>
                  <a:lnTo>
                    <a:pt x="0" y="9169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9500" dirty="0"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</p:grpSp>
      <p:sp>
        <p:nvSpPr>
          <p:cNvPr id="7" name="文本框 24">
            <a:extLst>
              <a:ext uri="{FF2B5EF4-FFF2-40B4-BE49-F238E27FC236}">
                <a16:creationId xmlns:a16="http://schemas.microsoft.com/office/drawing/2014/main" id="{01CC3887-8A58-467B-9A18-903641E7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436" y="2698467"/>
            <a:ext cx="277021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6000" dirty="0">
                <a:solidFill>
                  <a:schemeClr val="accent4"/>
                </a:solidFill>
                <a:latin typeface="迷你简汉真广标"/>
                <a:ea typeface="迷你简汉真广标"/>
                <a:cs typeface="迷你简汉真广标"/>
              </a:rPr>
              <a:t>PART     ONE</a:t>
            </a:r>
            <a:endParaRPr lang="zh-CN" altLang="en-US" sz="6000" dirty="0">
              <a:solidFill>
                <a:schemeClr val="accent4"/>
              </a:solidFill>
              <a:latin typeface="迷你简汉真广标"/>
              <a:ea typeface="迷你简汉真广标"/>
              <a:cs typeface="迷你简汉真广标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989916-206F-44C1-BB0D-C9B2606431D8}"/>
              </a:ext>
            </a:extLst>
          </p:cNvPr>
          <p:cNvSpPr/>
          <p:nvPr/>
        </p:nvSpPr>
        <p:spPr>
          <a:xfrm>
            <a:off x="6677214" y="5625720"/>
            <a:ext cx="38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车体结构与机械手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73C8A-A6C6-4517-87EE-81FF9773ECC2}"/>
              </a:ext>
            </a:extLst>
          </p:cNvPr>
          <p:cNvSpPr txBox="1"/>
          <p:nvPr/>
        </p:nvSpPr>
        <p:spPr>
          <a:xfrm>
            <a:off x="11085922" y="370631"/>
            <a:ext cx="332196" cy="37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5B7DE51-8B21-4D76-88FA-DB482DC7ECD0}"/>
              </a:ext>
            </a:extLst>
          </p:cNvPr>
          <p:cNvSpPr/>
          <p:nvPr/>
        </p:nvSpPr>
        <p:spPr>
          <a:xfrm>
            <a:off x="977658" y="398197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避障算法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641E545-CAC5-4151-BBCA-4AEE99D4DE5F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A48F78-7619-4E4E-95EE-93D4CFE53592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7AE1B5C-DDEA-4522-95D3-A8C0C0434CE4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A4D9AEA7-AC43-41E6-B612-223EDCE3A002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C6D74817-B569-49C3-B187-7745272C64C7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3BACBD-AFA5-4EEA-86DA-CB77EFB5B9A5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F6706646-476D-4AE1-AC7D-9F9918A31C1F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8D0A99B-6FD3-4F36-AB9D-197D6CEF7BB5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80A50D27-7D45-477D-9F51-5BD06F8D1FF9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E77A55E-FD11-4E59-BE07-6E708D28AD5C}"/>
              </a:ext>
            </a:extLst>
          </p:cNvPr>
          <p:cNvSpPr/>
          <p:nvPr/>
        </p:nvSpPr>
        <p:spPr>
          <a:xfrm>
            <a:off x="1285430" y="884453"/>
            <a:ext cx="7827168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优先级为：右转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左转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右偏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左偏，其余情况直走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F30DC8C-3CBF-410F-B76C-3E4DA5B88A18}"/>
              </a:ext>
            </a:extLst>
          </p:cNvPr>
          <p:cNvGraphicFramePr>
            <a:graphicFrameLocks noGrp="1"/>
          </p:cNvGraphicFramePr>
          <p:nvPr/>
        </p:nvGraphicFramePr>
        <p:xfrm>
          <a:off x="1285430" y="1342532"/>
          <a:ext cx="588845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961">
                  <a:extLst>
                    <a:ext uri="{9D8B030D-6E8A-4147-A177-3AD203B41FA5}">
                      <a16:colId xmlns:a16="http://schemas.microsoft.com/office/drawing/2014/main" val="1815671263"/>
                    </a:ext>
                  </a:extLst>
                </a:gridCol>
                <a:gridCol w="1226822">
                  <a:extLst>
                    <a:ext uri="{9D8B030D-6E8A-4147-A177-3AD203B41FA5}">
                      <a16:colId xmlns:a16="http://schemas.microsoft.com/office/drawing/2014/main" val="2271860608"/>
                    </a:ext>
                  </a:extLst>
                </a:gridCol>
                <a:gridCol w="1175346">
                  <a:extLst>
                    <a:ext uri="{9D8B030D-6E8A-4147-A177-3AD203B41FA5}">
                      <a16:colId xmlns:a16="http://schemas.microsoft.com/office/drawing/2014/main" val="2720061491"/>
                    </a:ext>
                  </a:extLst>
                </a:gridCol>
                <a:gridCol w="2256324">
                  <a:extLst>
                    <a:ext uri="{9D8B030D-6E8A-4147-A177-3AD203B41FA5}">
                      <a16:colId xmlns:a16="http://schemas.microsoft.com/office/drawing/2014/main" val="4244058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正左距离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左前距离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正前距离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策略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停车，原地右转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&gt;175</a:t>
                      </a:r>
                    </a:p>
                    <a:p>
                      <a:r>
                        <a:rPr lang="en-US" altLang="zh-CN" dirty="0"/>
                        <a:t>&lt;100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停车，原地左转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6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右轮加快，左轮减慢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4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&gt;=125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左轮加快，右轮小逆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3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慢速直走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43685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3FD7B8CC-47E3-4DD1-B31A-B1FE7B0AC4B2}"/>
              </a:ext>
            </a:extLst>
          </p:cNvPr>
          <p:cNvSpPr/>
          <p:nvPr/>
        </p:nvSpPr>
        <p:spPr>
          <a:xfrm>
            <a:off x="1213386" y="3920650"/>
            <a:ext cx="5960497" cy="171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引入机制：</a:t>
            </a:r>
            <a:endParaRPr lang="en-US" altLang="zh-CN" sz="16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不对电机重复设置相同转速。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脱困机制：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卡住后后退，再根据情况小角度左转或右转</a:t>
            </a:r>
            <a:endParaRPr lang="en-US" altLang="zh-CN" sz="14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卡住标准：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个方向距离与第前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次的差都小于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 </a:t>
            </a:r>
            <a:r>
              <a:rPr lang="zh-CN" altLang="en-US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不连续多次执行同一操作</a:t>
            </a:r>
            <a:r>
              <a: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——&gt;  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避免转弯过度</a:t>
            </a:r>
            <a:r>
              <a: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 </a:t>
            </a:r>
            <a:r>
              <a:rPr lang="zh-CN" altLang="en-US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后退太多</a:t>
            </a:r>
            <a:endParaRPr lang="en-US" altLang="zh-CN" sz="14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114F75-6C30-47A0-908D-55ED4FCAFF8E}"/>
              </a:ext>
            </a:extLst>
          </p:cNvPr>
          <p:cNvSpPr txBox="1"/>
          <p:nvPr/>
        </p:nvSpPr>
        <p:spPr>
          <a:xfrm>
            <a:off x="11085921" y="370631"/>
            <a:ext cx="5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1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52644" y="2386252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7700" y="2386252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96467" y="2386252"/>
            <a:ext cx="736599" cy="646803"/>
          </a:xfrm>
          <a:prstGeom prst="rect">
            <a:avLst/>
          </a:prstGeom>
          <a:noFill/>
          <a:ln>
            <a:solidFill>
              <a:srgbClr val="6A6A6A"/>
            </a:solidFill>
          </a:ln>
          <a:effectLst>
            <a:outerShdw blurRad="266700" dist="63500" dir="8100000" sx="109000" sy="10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endParaRPr lang="zh-CN" altLang="en-US" sz="3200" b="1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51402" y="3277302"/>
            <a:ext cx="2339102" cy="1509481"/>
            <a:chOff x="1300906" y="3999521"/>
            <a:chExt cx="2339102" cy="895721"/>
          </a:xfrm>
        </p:grpSpPr>
        <p:sp>
          <p:nvSpPr>
            <p:cNvPr id="17" name="矩形 16"/>
            <p:cNvSpPr/>
            <p:nvPr/>
          </p:nvSpPr>
          <p:spPr>
            <a:xfrm>
              <a:off x="1300906" y="4286882"/>
              <a:ext cx="2339102" cy="60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设计有时决定了控制难度</a:t>
              </a:r>
              <a:endPara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四轮车与两轮车系统转弯控制的复杂程度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198588" y="3999521"/>
              <a:ext cx="543739" cy="182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设计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856E5810-2FCF-4828-95C2-6D28C3A5A775}"/>
              </a:ext>
            </a:extLst>
          </p:cNvPr>
          <p:cNvSpPr/>
          <p:nvPr/>
        </p:nvSpPr>
        <p:spPr>
          <a:xfrm>
            <a:off x="869348" y="376831"/>
            <a:ext cx="36182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课程感想与建议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感想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5F210D-BE98-4692-B392-E0C0BC31C030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C7D5983-1DC1-479D-9293-29B2982B885B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CBEBD5C-4113-4A9A-AAD1-BBE335CC8B92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388B3A01-1A80-4C60-9121-39D449E35808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9D4E327E-9B72-4704-9576-4B5CE3FDB8BC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62BF3A3-9583-44F3-90C6-0B566DC66D1F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DDD90F07-2591-4793-B277-2A958F7E14D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4658D032-3579-41E6-9FB4-27F2FC20CFF0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74A965F-7506-4BBB-8063-E3D6391A423F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AD3A253-121B-4517-8C71-B758C48FD0D0}"/>
              </a:ext>
            </a:extLst>
          </p:cNvPr>
          <p:cNvGrpSpPr/>
          <p:nvPr/>
        </p:nvGrpSpPr>
        <p:grpSpPr>
          <a:xfrm>
            <a:off x="4926448" y="3277302"/>
            <a:ext cx="2339102" cy="1509481"/>
            <a:chOff x="1300906" y="3999521"/>
            <a:chExt cx="2339102" cy="89572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376C399-9904-4C58-B7E4-F1AB5E6BC3D3}"/>
                </a:ext>
              </a:extLst>
            </p:cNvPr>
            <p:cNvSpPr/>
            <p:nvPr/>
          </p:nvSpPr>
          <p:spPr>
            <a:xfrm>
              <a:off x="1300906" y="4286882"/>
              <a:ext cx="2339102" cy="60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采取规范的设计流程、程序框架与操作调试方式可以使得故障率大大降低</a:t>
              </a:r>
              <a:endPara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03742BE-6B29-47A2-9AC3-3FCCCD20D003}"/>
                </a:ext>
              </a:extLst>
            </p:cNvPr>
            <p:cNvSpPr/>
            <p:nvPr/>
          </p:nvSpPr>
          <p:spPr>
            <a:xfrm>
              <a:off x="2198593" y="3999521"/>
              <a:ext cx="543739" cy="182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规范</a:t>
              </a:r>
              <a:endPara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158D049-73DA-4ADC-9C9F-D45BC9979116}"/>
              </a:ext>
            </a:extLst>
          </p:cNvPr>
          <p:cNvGrpSpPr/>
          <p:nvPr/>
        </p:nvGrpSpPr>
        <p:grpSpPr>
          <a:xfrm>
            <a:off x="8301490" y="3277302"/>
            <a:ext cx="2339102" cy="1509481"/>
            <a:chOff x="1300906" y="3999521"/>
            <a:chExt cx="2339102" cy="89572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6FC0A0-6973-4CEF-8B76-BA118C901154}"/>
                </a:ext>
              </a:extLst>
            </p:cNvPr>
            <p:cNvSpPr/>
            <p:nvPr/>
          </p:nvSpPr>
          <p:spPr>
            <a:xfrm>
              <a:off x="1300906" y="4286882"/>
              <a:ext cx="2339102" cy="60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对于较为复杂的系统，必须保证其单个环节的可靠率很高，才能保证整体可靠率</a:t>
              </a:r>
              <a:endParaRPr lang="en-US" altLang="zh-CN" sz="14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1C22C48-C532-4B0F-9E44-855A453585C7}"/>
                </a:ext>
              </a:extLst>
            </p:cNvPr>
            <p:cNvSpPr/>
            <p:nvPr/>
          </p:nvSpPr>
          <p:spPr>
            <a:xfrm>
              <a:off x="2198593" y="3999521"/>
              <a:ext cx="543739" cy="182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40404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可靠</a:t>
              </a:r>
              <a:endParaRPr lang="en-US" altLang="zh-CN" sz="1400" b="1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53D244C-776E-4A18-A1D3-CFFEA9DDA4E8}"/>
              </a:ext>
            </a:extLst>
          </p:cNvPr>
          <p:cNvSpPr txBox="1"/>
          <p:nvPr/>
        </p:nvSpPr>
        <p:spPr>
          <a:xfrm>
            <a:off x="11085922" y="370631"/>
            <a:ext cx="4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34FE0D-6614-42DF-B282-CA3FC6179E72}"/>
              </a:ext>
            </a:extLst>
          </p:cNvPr>
          <p:cNvSpPr txBox="1"/>
          <p:nvPr/>
        </p:nvSpPr>
        <p:spPr>
          <a:xfrm>
            <a:off x="4926448" y="5330629"/>
            <a:ext cx="2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受益匪浅，亦有遗憾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B60538-B213-4006-979B-14E9A28A4C7C}"/>
              </a:ext>
            </a:extLst>
          </p:cNvPr>
          <p:cNvSpPr txBox="1"/>
          <p:nvPr/>
        </p:nvSpPr>
        <p:spPr>
          <a:xfrm>
            <a:off x="3676454" y="5825411"/>
            <a:ext cx="49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感谢老师的指导，感谢实力强劲的同学，我们也相信我们其实可以做得更好！</a:t>
            </a:r>
          </a:p>
        </p:txBody>
      </p:sp>
    </p:spTree>
    <p:extLst>
      <p:ext uri="{BB962C8B-B14F-4D97-AF65-F5344CB8AC3E}">
        <p14:creationId xmlns:p14="http://schemas.microsoft.com/office/powerpoint/2010/main" val="10677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335F210D-BE98-4692-B392-E0C0BC31C030}"/>
              </a:ext>
            </a:extLst>
          </p:cNvPr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C7D5983-1DC1-479D-9293-29B2982B885B}"/>
              </a:ext>
            </a:extLst>
          </p:cNvPr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CBEBD5C-4113-4A9A-AAD1-BBE335CC8B92}"/>
                </a:ext>
              </a:extLst>
            </p:cNvPr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388B3A01-1A80-4C60-9121-39D449E35808}"/>
                  </a:ext>
                </a:extLst>
              </p:cNvPr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9D4E327E-9B72-4704-9576-4B5CE3FDB8BC}"/>
                  </a:ext>
                </a:extLst>
              </p:cNvPr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62BF3A3-9583-44F3-90C6-0B566DC66D1F}"/>
                </a:ext>
              </a:extLst>
            </p:cNvPr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DDD90F07-2591-4793-B277-2A958F7E14D7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4658D032-3579-41E6-9FB4-27F2FC20CFF0}"/>
                  </a:ext>
                </a:extLst>
              </p:cNvPr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74A965F-7506-4BBB-8063-E3D6391A423F}"/>
                  </a:ext>
                </a:extLst>
              </p:cNvPr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91ACE86-5911-4F20-8BFC-A656B98FFD9C}"/>
              </a:ext>
            </a:extLst>
          </p:cNvPr>
          <p:cNvSpPr/>
          <p:nvPr/>
        </p:nvSpPr>
        <p:spPr>
          <a:xfrm>
            <a:off x="762333" y="378492"/>
            <a:ext cx="43075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课程感想与建议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一点想法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4431F0-B12A-4981-9BDC-71ADDAA6FBB4}"/>
              </a:ext>
            </a:extLst>
          </p:cNvPr>
          <p:cNvSpPr txBox="1"/>
          <p:nvPr/>
        </p:nvSpPr>
        <p:spPr>
          <a:xfrm>
            <a:off x="1250622" y="1488264"/>
            <a:ext cx="9162854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在调试过程中，我们组因为四轮车的转向控制花费了很多精力，最后的控制结果显然也没有两轮车做得好；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某些组采取了将图像传到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上的方式进行循迹，因而其速度也受到了硬件条件的限制；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在实际工程中，对技术路线的选择不同的确会左右任务的成功与否，甚至于一个错误的技术路线造成的代价是极大的。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当然，我们也非常愿意向其他几个优秀的小组学习，能比我们更好地完成任务，必然是有很多比我们做得更好的方面。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但是因为技术路线的偏差导致整体任务完成效果打折扣，这一点总归还是有一点不甘心。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虽然测验已经完成，但是还是希望能和大家一起探讨，深入学习，谢谢大家！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7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prism isContent="1"/>
      </p:transition>
    </mc:Choice>
    <mc:Fallback xmlns="">
      <p:transition spd="slow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5B6C029F-8549-426E-92CE-5A161F885E0B}"/>
              </a:ext>
            </a:extLst>
          </p:cNvPr>
          <p:cNvSpPr/>
          <p:nvPr/>
        </p:nvSpPr>
        <p:spPr>
          <a:xfrm>
            <a:off x="2074863" y="-592138"/>
            <a:ext cx="8042275" cy="80422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F4057E-E579-432B-B9B9-46A415903467}"/>
              </a:ext>
            </a:extLst>
          </p:cNvPr>
          <p:cNvSpPr/>
          <p:nvPr/>
        </p:nvSpPr>
        <p:spPr>
          <a:xfrm>
            <a:off x="1862138" y="-804863"/>
            <a:ext cx="8467725" cy="846772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9971C4C-0CD7-4DE2-BCD2-53C2A112EDB7}"/>
              </a:ext>
            </a:extLst>
          </p:cNvPr>
          <p:cNvSpPr/>
          <p:nvPr/>
        </p:nvSpPr>
        <p:spPr bwMode="auto">
          <a:xfrm>
            <a:off x="1976438" y="2074863"/>
            <a:ext cx="163512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F58269-2E40-455C-B73E-DBBB7CEFB28A}"/>
              </a:ext>
            </a:extLst>
          </p:cNvPr>
          <p:cNvSpPr/>
          <p:nvPr/>
        </p:nvSpPr>
        <p:spPr bwMode="auto">
          <a:xfrm>
            <a:off x="1820863" y="2332038"/>
            <a:ext cx="295275" cy="295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55B7EE6-A342-4CE3-B9E1-5AFD555E8F66}"/>
              </a:ext>
            </a:extLst>
          </p:cNvPr>
          <p:cNvSpPr/>
          <p:nvPr/>
        </p:nvSpPr>
        <p:spPr bwMode="auto">
          <a:xfrm>
            <a:off x="1820863" y="2705100"/>
            <a:ext cx="163512" cy="163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BA115E6-CD54-42A0-A563-EAAC0FB4CF63}"/>
              </a:ext>
            </a:extLst>
          </p:cNvPr>
          <p:cNvSpPr/>
          <p:nvPr/>
        </p:nvSpPr>
        <p:spPr>
          <a:xfrm>
            <a:off x="9899650" y="5048250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38ACFE-12FC-4A06-A230-61EDAC0C87C5}"/>
              </a:ext>
            </a:extLst>
          </p:cNvPr>
          <p:cNvSpPr/>
          <p:nvPr/>
        </p:nvSpPr>
        <p:spPr>
          <a:xfrm>
            <a:off x="9686925" y="5324475"/>
            <a:ext cx="296863" cy="2952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0C458E2-4817-4739-8864-678690FAC96D}"/>
              </a:ext>
            </a:extLst>
          </p:cNvPr>
          <p:cNvSpPr/>
          <p:nvPr/>
        </p:nvSpPr>
        <p:spPr>
          <a:xfrm>
            <a:off x="9539288" y="5697538"/>
            <a:ext cx="165100" cy="1635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PA_蓝剑_组合 2">
            <a:extLst>
              <a:ext uri="{FF2B5EF4-FFF2-40B4-BE49-F238E27FC236}">
                <a16:creationId xmlns:a16="http://schemas.microsoft.com/office/drawing/2014/main" id="{C1B010BD-0B05-40EE-8166-E4E274EA5D8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418624" y="2833941"/>
            <a:ext cx="5698837" cy="1324753"/>
            <a:chOff x="3246590" y="2107471"/>
            <a:chExt cx="5698837" cy="1324753"/>
          </a:xfrm>
        </p:grpSpPr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5207E9B8-065B-4006-982D-44EB4CE487FF}"/>
                </a:ext>
              </a:extLst>
            </p:cNvPr>
            <p:cNvSpPr txBox="1"/>
            <p:nvPr/>
          </p:nvSpPr>
          <p:spPr>
            <a:xfrm>
              <a:off x="4464793" y="2107471"/>
              <a:ext cx="32624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sz="4800" dirty="0">
                  <a:solidFill>
                    <a:schemeClr val="bg2">
                      <a:lumMod val="25000"/>
                    </a:scheme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+mn-ea"/>
                  <a:sym typeface="+mn-lt"/>
                </a:rPr>
                <a:t>谢谢大家！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2356DF7-DD51-4D09-840E-AC79ECB61C2F}"/>
                </a:ext>
              </a:extLst>
            </p:cNvPr>
            <p:cNvSpPr/>
            <p:nvPr/>
          </p:nvSpPr>
          <p:spPr>
            <a:xfrm>
              <a:off x="3246590" y="3062892"/>
              <a:ext cx="56988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如有错误 敬请指正 不胜感激！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8A5871-C7A9-461B-9FEA-9AA88E3D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F20CBC-512B-4A33-8980-E17A165FE83A}"/>
              </a:ext>
            </a:extLst>
          </p:cNvPr>
          <p:cNvSpPr txBox="1"/>
          <p:nvPr/>
        </p:nvSpPr>
        <p:spPr>
          <a:xfrm>
            <a:off x="11085921" y="370631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81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199511" y="1472287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10808" y="3046233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6110" y="1329963"/>
            <a:ext cx="2779938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增大前后轮中心距，从而减小转向时四轮的摩擦力</a:t>
            </a:r>
            <a:endParaRPr lang="zh-CN" altLang="en-US" sz="16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58705" y="3106228"/>
            <a:ext cx="2768642" cy="41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模块增高与层次结构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46930" y="286346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结构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优化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901146" y="374127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车体结构与机械手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6EBAFA36-6F22-4433-8006-27F1BFCE054A}"/>
              </a:ext>
            </a:extLst>
          </p:cNvPr>
          <p:cNvSpPr/>
          <p:nvPr/>
        </p:nvSpPr>
        <p:spPr>
          <a:xfrm>
            <a:off x="6199512" y="4513161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03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0DA2E9-9249-46EB-8E31-5086F468A2C4}"/>
              </a:ext>
            </a:extLst>
          </p:cNvPr>
          <p:cNvSpPr/>
          <p:nvPr/>
        </p:nvSpPr>
        <p:spPr>
          <a:xfrm>
            <a:off x="6947408" y="4573156"/>
            <a:ext cx="2779939" cy="41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死点原理与实际应用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65D53B-A5D4-4604-852D-16B1B20BEE90}"/>
              </a:ext>
            </a:extLst>
          </p:cNvPr>
          <p:cNvSpPr txBox="1"/>
          <p:nvPr/>
        </p:nvSpPr>
        <p:spPr>
          <a:xfrm>
            <a:off x="11085922" y="370631"/>
            <a:ext cx="332196" cy="37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7" grpId="0"/>
      <p:bldP spid="28" grpId="0"/>
      <p:bldP spid="41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13606" y="1446353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0205" y="1289602"/>
            <a:ext cx="3069804" cy="963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增大前后轮中心距，从而减小转向时四轮的摩擦力</a:t>
            </a:r>
            <a:endParaRPr lang="zh-CN" altLang="en-US" sz="20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46930" y="286346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结构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优化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901146" y="374127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车体结构与机械手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CB02BFC-D1F4-4C78-BD03-BCDF5CABF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2200"/>
            <a:ext cx="5635413" cy="42265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0B42B7-25FB-4AA0-BE23-ACFB55A18F21}"/>
              </a:ext>
            </a:extLst>
          </p:cNvPr>
          <p:cNvSpPr txBox="1"/>
          <p:nvPr/>
        </p:nvSpPr>
        <p:spPr>
          <a:xfrm>
            <a:off x="11085922" y="370631"/>
            <a:ext cx="332196" cy="37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12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13606" y="1446353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0205" y="1518948"/>
            <a:ext cx="2779938" cy="50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模块增高与层次结构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46930" y="286346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结构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优化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901146" y="374127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车体结构与机械手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FD054F9-0B82-46CF-A184-D414563810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3922"/>
            <a:ext cx="5630821" cy="42231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32D318D-7ACA-469A-9D98-0F41D839F318}"/>
              </a:ext>
            </a:extLst>
          </p:cNvPr>
          <p:cNvSpPr txBox="1"/>
          <p:nvPr/>
        </p:nvSpPr>
        <p:spPr>
          <a:xfrm>
            <a:off x="11085922" y="370631"/>
            <a:ext cx="332196" cy="37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13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13606" y="1446353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03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0204" y="1518948"/>
            <a:ext cx="3485267" cy="50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从死点四连杆机构获得灵感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46930" y="286346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结构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优化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901146" y="374127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车体结构与机械手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073B59C-3573-4528-9C20-2FDA86CD0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3922"/>
            <a:ext cx="5630821" cy="42231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B904A76-49D4-4719-9F41-34FDD479E462}"/>
              </a:ext>
            </a:extLst>
          </p:cNvPr>
          <p:cNvSpPr txBox="1"/>
          <p:nvPr/>
        </p:nvSpPr>
        <p:spPr>
          <a:xfrm>
            <a:off x="11085922" y="370631"/>
            <a:ext cx="332196" cy="37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21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22106" y="1743435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19857" y="2730573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02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70003" y="1803430"/>
            <a:ext cx="2779938" cy="41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方形车与四轮驱动</a:t>
            </a:r>
          </a:p>
        </p:txBody>
      </p:sp>
      <p:sp>
        <p:nvSpPr>
          <p:cNvPr id="28" name="矩形 27"/>
          <p:cNvSpPr/>
          <p:nvPr/>
        </p:nvSpPr>
        <p:spPr>
          <a:xfrm>
            <a:off x="6967754" y="2790568"/>
            <a:ext cx="2768642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车轮在车体外导致避障撞墙后较难调整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46930" y="286346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问题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思考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901146" y="374127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车体结构与机械手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05CD612D-61F4-466A-8376-650BBB3207FC}"/>
              </a:ext>
            </a:extLst>
          </p:cNvPr>
          <p:cNvSpPr/>
          <p:nvPr/>
        </p:nvSpPr>
        <p:spPr>
          <a:xfrm>
            <a:off x="6219856" y="3863499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03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BAFA36-6F22-4433-8006-27F1BFCE054A}"/>
              </a:ext>
            </a:extLst>
          </p:cNvPr>
          <p:cNvSpPr/>
          <p:nvPr/>
        </p:nvSpPr>
        <p:spPr>
          <a:xfrm>
            <a:off x="6222105" y="4850637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04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1D327EF-3AD2-42EA-B0E8-52DFC53B80D8}"/>
              </a:ext>
            </a:extLst>
          </p:cNvPr>
          <p:cNvSpPr/>
          <p:nvPr/>
        </p:nvSpPr>
        <p:spPr>
          <a:xfrm>
            <a:off x="6967753" y="3923494"/>
            <a:ext cx="2768642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MG995</a:t>
            </a:r>
            <a:r>
              <a:rPr lang="zh-CN" altLang="en-US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舵机单边固定导致重心不稳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0DA2E9-9249-46EB-8E31-5086F468A2C4}"/>
              </a:ext>
            </a:extLst>
          </p:cNvPr>
          <p:cNvSpPr/>
          <p:nvPr/>
        </p:nvSpPr>
        <p:spPr>
          <a:xfrm>
            <a:off x="6970001" y="4910632"/>
            <a:ext cx="277993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限位螺栓螺母预紧力不足导致比赛时夹不住货物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1C87F7-3D4F-4699-9D94-79857FAFDEBF}"/>
              </a:ext>
            </a:extLst>
          </p:cNvPr>
          <p:cNvSpPr txBox="1"/>
          <p:nvPr/>
        </p:nvSpPr>
        <p:spPr>
          <a:xfrm>
            <a:off x="11085922" y="370631"/>
            <a:ext cx="332196" cy="37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04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7" grpId="0"/>
      <p:bldP spid="28" grpId="0"/>
      <p:bldP spid="40" grpId="0" animBg="1"/>
      <p:bldP spid="41" grpId="0" animBg="1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213606" y="1446353"/>
            <a:ext cx="736599" cy="64680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01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0205" y="1518948"/>
            <a:ext cx="2779938" cy="50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方形车与四轮驱动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51108" y="2634884"/>
            <a:ext cx="1802237" cy="1780596"/>
            <a:chOff x="2451108" y="2634884"/>
            <a:chExt cx="1802237" cy="1780596"/>
          </a:xfrm>
        </p:grpSpPr>
        <p:sp>
          <p:nvSpPr>
            <p:cNvPr id="4" name="矩形 3"/>
            <p:cNvSpPr/>
            <p:nvPr/>
          </p:nvSpPr>
          <p:spPr>
            <a:xfrm>
              <a:off x="2451108" y="2634884"/>
              <a:ext cx="1802237" cy="178059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746930" y="286346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问题</a:t>
              </a:r>
              <a:endPara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思考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901146" y="374127"/>
            <a:ext cx="26468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车体结构与机械手</a:t>
            </a:r>
          </a:p>
        </p:txBody>
      </p:sp>
      <p:sp>
        <p:nvSpPr>
          <p:cNvPr id="21" name="矩形 20"/>
          <p:cNvSpPr/>
          <p:nvPr/>
        </p:nvSpPr>
        <p:spPr>
          <a:xfrm>
            <a:off x="258794" y="334428"/>
            <a:ext cx="698500" cy="546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483" y="280751"/>
            <a:ext cx="523122" cy="653826"/>
            <a:chOff x="2668588" y="1189513"/>
            <a:chExt cx="3238500" cy="40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2668588" y="1189513"/>
              <a:ext cx="3238500" cy="1309688"/>
              <a:chOff x="4478338" y="1241901"/>
              <a:chExt cx="3238500" cy="1309688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4478338" y="1241901"/>
                <a:ext cx="3238500" cy="1309688"/>
              </a:xfrm>
              <a:custGeom>
                <a:avLst/>
                <a:gdLst>
                  <a:gd name="T0" fmla="*/ 13 w 2040"/>
                  <a:gd name="T1" fmla="*/ 825 h 825"/>
                  <a:gd name="T2" fmla="*/ 13 w 2040"/>
                  <a:gd name="T3" fmla="*/ 603 h 825"/>
                  <a:gd name="T4" fmla="*/ 1020 w 2040"/>
                  <a:gd name="T5" fmla="*/ 22 h 825"/>
                  <a:gd name="T6" fmla="*/ 2026 w 2040"/>
                  <a:gd name="T7" fmla="*/ 603 h 825"/>
                  <a:gd name="T8" fmla="*/ 2026 w 2040"/>
                  <a:gd name="T9" fmla="*/ 825 h 825"/>
                  <a:gd name="T10" fmla="*/ 2040 w 2040"/>
                  <a:gd name="T11" fmla="*/ 825 h 825"/>
                  <a:gd name="T12" fmla="*/ 2040 w 2040"/>
                  <a:gd name="T13" fmla="*/ 591 h 825"/>
                  <a:gd name="T14" fmla="*/ 1020 w 2040"/>
                  <a:gd name="T15" fmla="*/ 0 h 825"/>
                  <a:gd name="T16" fmla="*/ 0 w 2040"/>
                  <a:gd name="T17" fmla="*/ 591 h 825"/>
                  <a:gd name="T18" fmla="*/ 0 w 2040"/>
                  <a:gd name="T19" fmla="*/ 825 h 825"/>
                  <a:gd name="T20" fmla="*/ 13 w 2040"/>
                  <a:gd name="T21" fmla="*/ 825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5">
                    <a:moveTo>
                      <a:pt x="13" y="825"/>
                    </a:moveTo>
                    <a:lnTo>
                      <a:pt x="13" y="603"/>
                    </a:lnTo>
                    <a:lnTo>
                      <a:pt x="1020" y="22"/>
                    </a:lnTo>
                    <a:lnTo>
                      <a:pt x="2026" y="603"/>
                    </a:lnTo>
                    <a:lnTo>
                      <a:pt x="2026" y="825"/>
                    </a:lnTo>
                    <a:lnTo>
                      <a:pt x="2040" y="825"/>
                    </a:lnTo>
                    <a:lnTo>
                      <a:pt x="2040" y="591"/>
                    </a:lnTo>
                    <a:lnTo>
                      <a:pt x="1020" y="0"/>
                    </a:lnTo>
                    <a:lnTo>
                      <a:pt x="0" y="591"/>
                    </a:lnTo>
                    <a:lnTo>
                      <a:pt x="0" y="825"/>
                    </a:lnTo>
                    <a:lnTo>
                      <a:pt x="13" y="8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4592638" y="1386364"/>
                <a:ext cx="3008313" cy="1165225"/>
              </a:xfrm>
              <a:custGeom>
                <a:avLst/>
                <a:gdLst>
                  <a:gd name="T0" fmla="*/ 66 w 1895"/>
                  <a:gd name="T1" fmla="*/ 734 h 734"/>
                  <a:gd name="T2" fmla="*/ 66 w 1895"/>
                  <a:gd name="T3" fmla="*/ 587 h 734"/>
                  <a:gd name="T4" fmla="*/ 944 w 1895"/>
                  <a:gd name="T5" fmla="*/ 81 h 734"/>
                  <a:gd name="T6" fmla="*/ 1822 w 1895"/>
                  <a:gd name="T7" fmla="*/ 587 h 734"/>
                  <a:gd name="T8" fmla="*/ 1822 w 1895"/>
                  <a:gd name="T9" fmla="*/ 734 h 734"/>
                  <a:gd name="T10" fmla="*/ 1895 w 1895"/>
                  <a:gd name="T11" fmla="*/ 734 h 734"/>
                  <a:gd name="T12" fmla="*/ 1895 w 1895"/>
                  <a:gd name="T13" fmla="*/ 546 h 734"/>
                  <a:gd name="T14" fmla="*/ 948 w 1895"/>
                  <a:gd name="T15" fmla="*/ 0 h 734"/>
                  <a:gd name="T16" fmla="*/ 0 w 1895"/>
                  <a:gd name="T17" fmla="*/ 546 h 734"/>
                  <a:gd name="T18" fmla="*/ 0 w 1895"/>
                  <a:gd name="T19" fmla="*/ 734 h 734"/>
                  <a:gd name="T20" fmla="*/ 66 w 1895"/>
                  <a:gd name="T21" fmla="*/ 734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4">
                    <a:moveTo>
                      <a:pt x="66" y="734"/>
                    </a:moveTo>
                    <a:lnTo>
                      <a:pt x="66" y="587"/>
                    </a:lnTo>
                    <a:lnTo>
                      <a:pt x="944" y="81"/>
                    </a:lnTo>
                    <a:lnTo>
                      <a:pt x="1822" y="587"/>
                    </a:lnTo>
                    <a:lnTo>
                      <a:pt x="1822" y="734"/>
                    </a:lnTo>
                    <a:lnTo>
                      <a:pt x="1895" y="734"/>
                    </a:lnTo>
                    <a:lnTo>
                      <a:pt x="1895" y="546"/>
                    </a:lnTo>
                    <a:lnTo>
                      <a:pt x="948" y="0"/>
                    </a:lnTo>
                    <a:lnTo>
                      <a:pt x="0" y="546"/>
                    </a:lnTo>
                    <a:lnTo>
                      <a:pt x="0" y="734"/>
                    </a:lnTo>
                    <a:lnTo>
                      <a:pt x="66" y="73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668588" y="3924300"/>
              <a:ext cx="3238500" cy="1312863"/>
              <a:chOff x="4478338" y="3976688"/>
              <a:chExt cx="3238500" cy="1312863"/>
            </a:xfrm>
          </p:grpSpPr>
          <p:sp>
            <p:nvSpPr>
              <p:cNvPr id="33" name="Freeform 6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  <a:gd name="T20" fmla="*/ 1020 w 2040"/>
                  <a:gd name="T21" fmla="*/ 80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  <a:lnTo>
                      <a:pt x="1020" y="80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4478338" y="3976688"/>
                <a:ext cx="3238500" cy="1312863"/>
              </a:xfrm>
              <a:custGeom>
                <a:avLst/>
                <a:gdLst>
                  <a:gd name="T0" fmla="*/ 1020 w 2040"/>
                  <a:gd name="T1" fmla="*/ 807 h 827"/>
                  <a:gd name="T2" fmla="*/ 13 w 2040"/>
                  <a:gd name="T3" fmla="*/ 226 h 827"/>
                  <a:gd name="T4" fmla="*/ 13 w 2040"/>
                  <a:gd name="T5" fmla="*/ 0 h 827"/>
                  <a:gd name="T6" fmla="*/ 0 w 2040"/>
                  <a:gd name="T7" fmla="*/ 0 h 827"/>
                  <a:gd name="T8" fmla="*/ 0 w 2040"/>
                  <a:gd name="T9" fmla="*/ 236 h 827"/>
                  <a:gd name="T10" fmla="*/ 1020 w 2040"/>
                  <a:gd name="T11" fmla="*/ 827 h 827"/>
                  <a:gd name="T12" fmla="*/ 2040 w 2040"/>
                  <a:gd name="T13" fmla="*/ 236 h 827"/>
                  <a:gd name="T14" fmla="*/ 2040 w 2040"/>
                  <a:gd name="T15" fmla="*/ 0 h 827"/>
                  <a:gd name="T16" fmla="*/ 2026 w 2040"/>
                  <a:gd name="T17" fmla="*/ 0 h 827"/>
                  <a:gd name="T18" fmla="*/ 2026 w 2040"/>
                  <a:gd name="T19" fmla="*/ 225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0" h="827">
                    <a:moveTo>
                      <a:pt x="1020" y="807"/>
                    </a:moveTo>
                    <a:lnTo>
                      <a:pt x="13" y="226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36"/>
                    </a:lnTo>
                    <a:lnTo>
                      <a:pt x="1020" y="827"/>
                    </a:lnTo>
                    <a:lnTo>
                      <a:pt x="2040" y="236"/>
                    </a:lnTo>
                    <a:lnTo>
                      <a:pt x="2040" y="0"/>
                    </a:lnTo>
                    <a:lnTo>
                      <a:pt x="2026" y="0"/>
                    </a:lnTo>
                    <a:lnTo>
                      <a:pt x="2026" y="2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4592638" y="3976688"/>
                <a:ext cx="3008313" cy="1171575"/>
              </a:xfrm>
              <a:custGeom>
                <a:avLst/>
                <a:gdLst>
                  <a:gd name="T0" fmla="*/ 1822 w 1895"/>
                  <a:gd name="T1" fmla="*/ 0 h 738"/>
                  <a:gd name="T2" fmla="*/ 1822 w 1895"/>
                  <a:gd name="T3" fmla="*/ 150 h 738"/>
                  <a:gd name="T4" fmla="*/ 944 w 1895"/>
                  <a:gd name="T5" fmla="*/ 655 h 738"/>
                  <a:gd name="T6" fmla="*/ 66 w 1895"/>
                  <a:gd name="T7" fmla="*/ 150 h 738"/>
                  <a:gd name="T8" fmla="*/ 66 w 1895"/>
                  <a:gd name="T9" fmla="*/ 0 h 738"/>
                  <a:gd name="T10" fmla="*/ 0 w 1895"/>
                  <a:gd name="T11" fmla="*/ 0 h 738"/>
                  <a:gd name="T12" fmla="*/ 0 w 1895"/>
                  <a:gd name="T13" fmla="*/ 192 h 738"/>
                  <a:gd name="T14" fmla="*/ 948 w 1895"/>
                  <a:gd name="T15" fmla="*/ 738 h 738"/>
                  <a:gd name="T16" fmla="*/ 1895 w 1895"/>
                  <a:gd name="T17" fmla="*/ 192 h 738"/>
                  <a:gd name="T18" fmla="*/ 1895 w 1895"/>
                  <a:gd name="T19" fmla="*/ 0 h 738"/>
                  <a:gd name="T20" fmla="*/ 1822 w 1895"/>
                  <a:gd name="T21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95" h="738">
                    <a:moveTo>
                      <a:pt x="1822" y="0"/>
                    </a:moveTo>
                    <a:lnTo>
                      <a:pt x="1822" y="150"/>
                    </a:lnTo>
                    <a:lnTo>
                      <a:pt x="944" y="655"/>
                    </a:lnTo>
                    <a:lnTo>
                      <a:pt x="66" y="15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948" y="738"/>
                    </a:lnTo>
                    <a:lnTo>
                      <a:pt x="1895" y="192"/>
                    </a:lnTo>
                    <a:lnTo>
                      <a:pt x="1895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01B2511-7650-40B4-A54E-48FDD64EC6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3922"/>
            <a:ext cx="5630822" cy="42231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62FD01-5C0A-4840-A732-61C3D66345B5}"/>
              </a:ext>
            </a:extLst>
          </p:cNvPr>
          <p:cNvSpPr txBox="1"/>
          <p:nvPr/>
        </p:nvSpPr>
        <p:spPr>
          <a:xfrm>
            <a:off x="11085922" y="370631"/>
            <a:ext cx="332196" cy="37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56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505-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04040"/>
      </a:accent1>
      <a:accent2>
        <a:srgbClr val="6A6A6A"/>
      </a:accent2>
      <a:accent3>
        <a:srgbClr val="454141"/>
      </a:accent3>
      <a:accent4>
        <a:srgbClr val="6A6A6A"/>
      </a:accent4>
      <a:accent5>
        <a:srgbClr val="454141"/>
      </a:accent5>
      <a:accent6>
        <a:srgbClr val="6A6A6A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04040"/>
    </a:accent1>
    <a:accent2>
      <a:srgbClr val="6A6A6A"/>
    </a:accent2>
    <a:accent3>
      <a:srgbClr val="454141"/>
    </a:accent3>
    <a:accent4>
      <a:srgbClr val="6A6A6A"/>
    </a:accent4>
    <a:accent5>
      <a:srgbClr val="454141"/>
    </a:accent5>
    <a:accent6>
      <a:srgbClr val="6A6A6A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04040"/>
    </a:accent1>
    <a:accent2>
      <a:srgbClr val="6A6A6A"/>
    </a:accent2>
    <a:accent3>
      <a:srgbClr val="454141"/>
    </a:accent3>
    <a:accent4>
      <a:srgbClr val="6A6A6A"/>
    </a:accent4>
    <a:accent5>
      <a:srgbClr val="454141"/>
    </a:accent5>
    <a:accent6>
      <a:srgbClr val="6A6A6A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1897</Words>
  <Application>Microsoft Office PowerPoint</Application>
  <PresentationFormat>宽屏</PresentationFormat>
  <Paragraphs>394</Paragraphs>
  <Slides>33</Slides>
  <Notes>33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方正清刻本悦宋简体</vt:lpstr>
      <vt:lpstr>迷你简汉真广标</vt:lpstr>
      <vt:lpstr>迷你简菱心</vt:lpstr>
      <vt:lpstr>微软雅黑</vt:lpstr>
      <vt:lpstr>微软雅黑 Light</vt:lpstr>
      <vt:lpstr>Arial</vt:lpstr>
      <vt:lpstr>Broadway</vt:lpstr>
      <vt:lpstr>Calibri</vt:lpstr>
      <vt:lpstr>Calibri Light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1-0505-17</dc:title>
  <dc:subject/>
  <dc:creator>Administrator</dc:creator>
  <cp:keywords/>
  <dc:description/>
  <cp:lastModifiedBy>Wu Max</cp:lastModifiedBy>
  <cp:revision>797</cp:revision>
  <dcterms:created xsi:type="dcterms:W3CDTF">2015-11-05T08:05:00Z</dcterms:created>
  <dcterms:modified xsi:type="dcterms:W3CDTF">2021-09-10T03:59:54Z</dcterms:modified>
  <dc:identifier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