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handoutMasterIdLst>
    <p:handoutMasterId r:id="rId31"/>
  </p:handoutMasterIdLst>
  <p:sldIdLst>
    <p:sldId id="256" r:id="rId3"/>
    <p:sldId id="258" r:id="rId4"/>
    <p:sldId id="257" r:id="rId5"/>
    <p:sldId id="279" r:id="rId6"/>
    <p:sldId id="260" r:id="rId7"/>
    <p:sldId id="290" r:id="rId8"/>
    <p:sldId id="289" r:id="rId9"/>
    <p:sldId id="261" r:id="rId10"/>
    <p:sldId id="298" r:id="rId11"/>
    <p:sldId id="299" r:id="rId12"/>
    <p:sldId id="300" r:id="rId13"/>
    <p:sldId id="301" r:id="rId14"/>
    <p:sldId id="302" r:id="rId15"/>
    <p:sldId id="303" r:id="rId16"/>
    <p:sldId id="304" r:id="rId17"/>
    <p:sldId id="305" r:id="rId18"/>
    <p:sldId id="306" r:id="rId19"/>
    <p:sldId id="307" r:id="rId20"/>
    <p:sldId id="308" r:id="rId21"/>
    <p:sldId id="264" r:id="rId22"/>
    <p:sldId id="293" r:id="rId23"/>
    <p:sldId id="292" r:id="rId24"/>
    <p:sldId id="294" r:id="rId25"/>
    <p:sldId id="295" r:id="rId26"/>
    <p:sldId id="267" r:id="rId27"/>
    <p:sldId id="296" r:id="rId28"/>
    <p:sldId id="309" r:id="rId29"/>
    <p:sldId id="27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A3B8"/>
    <a:srgbClr val="C1CBD7"/>
    <a:srgbClr val="4A5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70" y="4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43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772EA5-C443-43F2-8D19-1FE842F4BE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a:extLst>
              <a:ext uri="{FF2B5EF4-FFF2-40B4-BE49-F238E27FC236}">
                <a16:creationId xmlns:a16="http://schemas.microsoft.com/office/drawing/2014/main" id="{01EBADD0-61EF-4F7C-AD87-78A019B91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t>2022/7/3</a:t>
            </a:fld>
            <a:endParaRPr lang="zh-CN" altLang="en-US" dirty="0">
              <a:latin typeface="包图简圆体" panose="02010601030101010101" pitchFamily="2" charset="-122"/>
              <a:ea typeface="包图简圆体" panose="02010601030101010101" pitchFamily="2" charset="-122"/>
            </a:endParaRPr>
          </a:p>
        </p:txBody>
      </p:sp>
      <p:sp>
        <p:nvSpPr>
          <p:cNvPr id="4" name="页脚占位符 3">
            <a:extLst>
              <a:ext uri="{FF2B5EF4-FFF2-40B4-BE49-F238E27FC236}">
                <a16:creationId xmlns:a16="http://schemas.microsoft.com/office/drawing/2014/main" id="{C3D979CB-6C77-4D34-A846-CE5882E28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a:extLst>
              <a:ext uri="{FF2B5EF4-FFF2-40B4-BE49-F238E27FC236}">
                <a16:creationId xmlns:a16="http://schemas.microsoft.com/office/drawing/2014/main" id="{167F3BE5-D273-4D37-B42C-F97635A16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t>‹#›</a:t>
            </a:fld>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1616494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18.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1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2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7.png"/><Relationship Id="rId4" Type="http://schemas.openxmlformats.org/officeDocument/2006/relationships/image" Target="../media/image22.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E9B0DB71-075D-4822-A400-0EC98CC86D6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8431" t="12611"/>
          <a:stretch/>
        </p:blipFill>
        <p:spPr>
          <a:xfrm>
            <a:off x="0" y="-2"/>
            <a:ext cx="5281020" cy="3429001"/>
          </a:xfrm>
          <a:prstGeom prst="rect">
            <a:avLst/>
          </a:prstGeom>
        </p:spPr>
      </p:pic>
      <p:pic>
        <p:nvPicPr>
          <p:cNvPr id="9" name="图形 8">
            <a:extLst>
              <a:ext uri="{FF2B5EF4-FFF2-40B4-BE49-F238E27FC236}">
                <a16:creationId xmlns:a16="http://schemas.microsoft.com/office/drawing/2014/main" id="{41771A36-1D24-45D6-A8D0-E8EE46441875}"/>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r="27701" b="23388"/>
          <a:stretch/>
        </p:blipFill>
        <p:spPr>
          <a:xfrm>
            <a:off x="4542584" y="1540708"/>
            <a:ext cx="7649416" cy="5317292"/>
          </a:xfrm>
          <a:prstGeom prst="rect">
            <a:avLst/>
          </a:prstGeom>
        </p:spPr>
      </p:pic>
      <p:pic>
        <p:nvPicPr>
          <p:cNvPr id="10" name="图形 9">
            <a:extLst>
              <a:ext uri="{FF2B5EF4-FFF2-40B4-BE49-F238E27FC236}">
                <a16:creationId xmlns:a16="http://schemas.microsoft.com/office/drawing/2014/main" id="{6247E4D3-AC34-4303-8E8F-0BCA73072083}"/>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t="45385" r="50000"/>
          <a:stretch/>
        </p:blipFill>
        <p:spPr>
          <a:xfrm>
            <a:off x="9012730" y="-1"/>
            <a:ext cx="3179270" cy="1540709"/>
          </a:xfrm>
          <a:prstGeom prst="rect">
            <a:avLst/>
          </a:prstGeom>
        </p:spPr>
      </p:pic>
      <p:pic>
        <p:nvPicPr>
          <p:cNvPr id="8" name="图形 7">
            <a:extLst>
              <a:ext uri="{FF2B5EF4-FFF2-40B4-BE49-F238E27FC236}">
                <a16:creationId xmlns:a16="http://schemas.microsoft.com/office/drawing/2014/main" id="{3238666D-4D6F-4367-A82C-A790B0D17670}"/>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70956"/>
          <a:stretch/>
        </p:blipFill>
        <p:spPr>
          <a:xfrm>
            <a:off x="0" y="4889049"/>
            <a:ext cx="1252548" cy="2613719"/>
          </a:xfrm>
          <a:prstGeom prst="rect">
            <a:avLst/>
          </a:prstGeom>
        </p:spPr>
      </p:pic>
      <p:pic>
        <p:nvPicPr>
          <p:cNvPr id="11" name="图形 10">
            <a:extLst>
              <a:ext uri="{FF2B5EF4-FFF2-40B4-BE49-F238E27FC236}">
                <a16:creationId xmlns:a16="http://schemas.microsoft.com/office/drawing/2014/main" id="{A4BE88C1-ADA3-4A05-9F5E-E140A857D6F5}"/>
              </a:ext>
            </a:extLst>
          </p:cNvPr>
          <p:cNvPicPr>
            <a:picLocks noChangeAspect="1"/>
          </p:cNvPicPr>
          <p:nvPr userDrawn="1"/>
        </p:nvPicPr>
        <p:blipFill rotWithShape="1">
          <a:blip r:embed="rId8">
            <a:extLst>
              <a:ext uri="{96DAC541-7B7A-43D3-8B79-37D633B846F1}">
                <asvg:svgBlip xmlns="" xmlns:asvg="http://schemas.microsoft.com/office/drawing/2016/SVG/main" r:embed="rId9"/>
              </a:ext>
            </a:extLst>
          </a:blip>
          <a:srcRect l="17782" t="1243" r="5319" b="26177"/>
          <a:stretch/>
        </p:blipFill>
        <p:spPr>
          <a:xfrm>
            <a:off x="0" y="-1"/>
            <a:ext cx="12192000" cy="6858001"/>
          </a:xfrm>
          <a:prstGeom prst="rect">
            <a:avLst/>
          </a:prstGeom>
        </p:spPr>
      </p:pic>
    </p:spTree>
    <p:extLst>
      <p:ext uri="{BB962C8B-B14F-4D97-AF65-F5344CB8AC3E}">
        <p14:creationId xmlns:p14="http://schemas.microsoft.com/office/powerpoint/2010/main" val="305182762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2022/7/3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1598607"/>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2022/7/3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44826"/>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63214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5FF671B4-69EF-46A8-AA4D-1DB8D520E438}"/>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a:extLst>
              <a:ext uri="{FF2B5EF4-FFF2-40B4-BE49-F238E27FC236}">
                <a16:creationId xmlns:a16="http://schemas.microsoft.com/office/drawing/2014/main" id="{661E660C-CF9C-43C4-BA5F-63FE4059E4B8}"/>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a:extLst>
              <a:ext uri="{FF2B5EF4-FFF2-40B4-BE49-F238E27FC236}">
                <a16:creationId xmlns:a16="http://schemas.microsoft.com/office/drawing/2014/main" id="{120FB746-6790-4BE4-91F5-B633BA8FDA22}"/>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61852" t="10321" r="14601" b="57357"/>
          <a:stretch/>
        </p:blipFill>
        <p:spPr>
          <a:xfrm flipH="1" flipV="1">
            <a:off x="0" y="5597874"/>
            <a:ext cx="1981199" cy="1260126"/>
          </a:xfrm>
          <a:prstGeom prst="rect">
            <a:avLst/>
          </a:prstGeom>
        </p:spPr>
      </p:pic>
      <p:pic>
        <p:nvPicPr>
          <p:cNvPr id="10" name="图形 9">
            <a:extLst>
              <a:ext uri="{FF2B5EF4-FFF2-40B4-BE49-F238E27FC236}">
                <a16:creationId xmlns:a16="http://schemas.microsoft.com/office/drawing/2014/main" id="{52E20B1E-C314-4E88-B9AE-CD5F10BE8F7B}"/>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11" name="图形 10">
            <a:extLst>
              <a:ext uri="{FF2B5EF4-FFF2-40B4-BE49-F238E27FC236}">
                <a16:creationId xmlns:a16="http://schemas.microsoft.com/office/drawing/2014/main" id="{9288FC45-837D-48BC-BDC9-3CD533C1EC33}"/>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6282E280-B99C-4EDB-9B3D-E0D560AE7E12}"/>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61852" t="10321" r="14601" b="57357"/>
          <a:stretch/>
        </p:blipFill>
        <p:spPr>
          <a:xfrm>
            <a:off x="10210801" y="1219"/>
            <a:ext cx="1981199" cy="1260126"/>
          </a:xfrm>
          <a:prstGeom prst="rect">
            <a:avLst/>
          </a:prstGeom>
        </p:spPr>
      </p:pic>
    </p:spTree>
    <p:extLst>
      <p:ext uri="{BB962C8B-B14F-4D97-AF65-F5344CB8AC3E}">
        <p14:creationId xmlns:p14="http://schemas.microsoft.com/office/powerpoint/2010/main" val="59865394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E1C8710A-6895-427A-9044-A17382BCEE40}"/>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41714" t="46779"/>
          <a:stretch/>
        </p:blipFill>
        <p:spPr>
          <a:xfrm>
            <a:off x="0" y="-1"/>
            <a:ext cx="3268584" cy="1617786"/>
          </a:xfrm>
          <a:prstGeom prst="rect">
            <a:avLst/>
          </a:prstGeom>
        </p:spPr>
      </p:pic>
      <p:pic>
        <p:nvPicPr>
          <p:cNvPr id="7" name="图形 6">
            <a:extLst>
              <a:ext uri="{FF2B5EF4-FFF2-40B4-BE49-F238E27FC236}">
                <a16:creationId xmlns:a16="http://schemas.microsoft.com/office/drawing/2014/main" id="{56F5A750-6CF6-4662-93D5-746C3C54783B}"/>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t="14714" r="31351" b="14323"/>
          <a:stretch/>
        </p:blipFill>
        <p:spPr>
          <a:xfrm>
            <a:off x="6565767" y="0"/>
            <a:ext cx="5626234" cy="6858000"/>
          </a:xfrm>
          <a:prstGeom prst="rect">
            <a:avLst/>
          </a:prstGeom>
        </p:spPr>
      </p:pic>
      <p:pic>
        <p:nvPicPr>
          <p:cNvPr id="10" name="图形 9">
            <a:extLst>
              <a:ext uri="{FF2B5EF4-FFF2-40B4-BE49-F238E27FC236}">
                <a16:creationId xmlns:a16="http://schemas.microsoft.com/office/drawing/2014/main" id="{63CDA7F3-A6F9-4F2B-AAB7-F659EFA1F07A}"/>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t="24772" r="23374"/>
          <a:stretch/>
        </p:blipFill>
        <p:spPr>
          <a:xfrm>
            <a:off x="7793442" y="-1"/>
            <a:ext cx="4398558" cy="4318316"/>
          </a:xfrm>
          <a:prstGeom prst="rect">
            <a:avLst/>
          </a:prstGeom>
        </p:spPr>
      </p:pic>
      <p:pic>
        <p:nvPicPr>
          <p:cNvPr id="11" name="图形 10">
            <a:extLst>
              <a:ext uri="{FF2B5EF4-FFF2-40B4-BE49-F238E27FC236}">
                <a16:creationId xmlns:a16="http://schemas.microsoft.com/office/drawing/2014/main" id="{92EA1398-ED99-401F-B813-6303D52E288B}"/>
              </a:ext>
            </a:extLst>
          </p:cNvPr>
          <p:cNvPicPr>
            <a:picLocks noChangeAspect="1"/>
          </p:cNvPicPr>
          <p:nvPr userDrawn="1"/>
        </p:nvPicPr>
        <p:blipFill rotWithShape="1">
          <a:blip r:embed="rId8">
            <a:extLst>
              <a:ext uri="{96DAC541-7B7A-43D3-8B79-37D633B846F1}">
                <asvg:svgBlip xmlns="" xmlns:asvg="http://schemas.microsoft.com/office/drawing/2016/SVG/main" r:embed="rId9"/>
              </a:ext>
            </a:extLst>
          </a:blip>
          <a:srcRect l="19667" t="10322" r="14601" b="9883"/>
          <a:stretch/>
        </p:blipFill>
        <p:spPr>
          <a:xfrm>
            <a:off x="-1" y="1"/>
            <a:ext cx="12192001" cy="6858000"/>
          </a:xfrm>
          <a:prstGeom prst="rect">
            <a:avLst/>
          </a:prstGeom>
        </p:spPr>
      </p:pic>
      <p:pic>
        <p:nvPicPr>
          <p:cNvPr id="9" name="图形 8">
            <a:extLst>
              <a:ext uri="{FF2B5EF4-FFF2-40B4-BE49-F238E27FC236}">
                <a16:creationId xmlns:a16="http://schemas.microsoft.com/office/drawing/2014/main" id="{B5C6DDD2-9D92-429A-8147-20B650405733}"/>
              </a:ext>
            </a:extLst>
          </p:cNvPr>
          <p:cNvPicPr>
            <a:picLocks noChangeAspect="1"/>
          </p:cNvPicPr>
          <p:nvPr userDrawn="1"/>
        </p:nvPicPr>
        <p:blipFill rotWithShape="1">
          <a:blip r:embed="rId10">
            <a:extLst>
              <a:ext uri="{96DAC541-7B7A-43D3-8B79-37D633B846F1}">
                <asvg:svgBlip xmlns="" xmlns:asvg="http://schemas.microsoft.com/office/drawing/2016/SVG/main" r:embed="rId11"/>
              </a:ext>
            </a:extLst>
          </a:blip>
          <a:srcRect l="38116" t="1648" b="50000"/>
          <a:stretch/>
        </p:blipFill>
        <p:spPr>
          <a:xfrm>
            <a:off x="0" y="6260123"/>
            <a:ext cx="2419684" cy="597878"/>
          </a:xfrm>
          <a:prstGeom prst="rect">
            <a:avLst/>
          </a:prstGeom>
        </p:spPr>
      </p:pic>
    </p:spTree>
    <p:extLst>
      <p:ext uri="{BB962C8B-B14F-4D97-AF65-F5344CB8AC3E}">
        <p14:creationId xmlns:p14="http://schemas.microsoft.com/office/powerpoint/2010/main" val="161218415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3E83A048-910D-4508-BAC9-48FD133773F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8116" t="1648" b="50000"/>
          <a:stretch/>
        </p:blipFill>
        <p:spPr>
          <a:xfrm flipH="1">
            <a:off x="9772316" y="6260123"/>
            <a:ext cx="2419684" cy="597878"/>
          </a:xfrm>
          <a:prstGeom prst="rect">
            <a:avLst/>
          </a:prstGeom>
        </p:spPr>
      </p:pic>
      <p:pic>
        <p:nvPicPr>
          <p:cNvPr id="12" name="图形 11">
            <a:extLst>
              <a:ext uri="{FF2B5EF4-FFF2-40B4-BE49-F238E27FC236}">
                <a16:creationId xmlns:a16="http://schemas.microsoft.com/office/drawing/2014/main" id="{16BF96F3-AA64-4EC2-AF2E-F399E198B2E7}"/>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t="45385" r="50000"/>
          <a:stretch/>
        </p:blipFill>
        <p:spPr>
          <a:xfrm flipH="1">
            <a:off x="0" y="0"/>
            <a:ext cx="2264250" cy="1097280"/>
          </a:xfrm>
          <a:prstGeom prst="rect">
            <a:avLst/>
          </a:prstGeom>
        </p:spPr>
      </p:pic>
      <p:pic>
        <p:nvPicPr>
          <p:cNvPr id="8" name="图形 7">
            <a:extLst>
              <a:ext uri="{FF2B5EF4-FFF2-40B4-BE49-F238E27FC236}">
                <a16:creationId xmlns:a16="http://schemas.microsoft.com/office/drawing/2014/main" id="{DB083549-C44D-4E9B-8FDA-822856827A40}"/>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9" name="图形 8">
            <a:extLst>
              <a:ext uri="{FF2B5EF4-FFF2-40B4-BE49-F238E27FC236}">
                <a16:creationId xmlns:a16="http://schemas.microsoft.com/office/drawing/2014/main" id="{9B1678A8-AC47-4A01-9C12-0C5AE37CE8F8}"/>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61852" t="10321" r="14601" b="57357"/>
          <a:stretch/>
        </p:blipFill>
        <p:spPr>
          <a:xfrm flipH="1">
            <a:off x="0" y="1219"/>
            <a:ext cx="1981199" cy="1260126"/>
          </a:xfrm>
          <a:prstGeom prst="rect">
            <a:avLst/>
          </a:prstGeom>
        </p:spPr>
      </p:pic>
      <p:pic>
        <p:nvPicPr>
          <p:cNvPr id="10" name="图形 9">
            <a:extLst>
              <a:ext uri="{FF2B5EF4-FFF2-40B4-BE49-F238E27FC236}">
                <a16:creationId xmlns:a16="http://schemas.microsoft.com/office/drawing/2014/main" id="{9FAD0AF5-84CD-4EBB-AB6E-13229D157E22}"/>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19667" t="79832" r="58888" b="9883"/>
          <a:stretch/>
        </p:blipFill>
        <p:spPr>
          <a:xfrm>
            <a:off x="-1" y="6211146"/>
            <a:ext cx="2910841" cy="646854"/>
          </a:xfrm>
          <a:prstGeom prst="rect">
            <a:avLst/>
          </a:prstGeom>
        </p:spPr>
      </p:pic>
      <p:pic>
        <p:nvPicPr>
          <p:cNvPr id="11" name="图形 10">
            <a:extLst>
              <a:ext uri="{FF2B5EF4-FFF2-40B4-BE49-F238E27FC236}">
                <a16:creationId xmlns:a16="http://schemas.microsoft.com/office/drawing/2014/main" id="{ACD991FB-BEF0-4E36-8819-B104477B915A}"/>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19667" t="79832" r="58888" b="9883"/>
          <a:stretch/>
        </p:blipFill>
        <p:spPr>
          <a:xfrm flipH="1" flipV="1">
            <a:off x="9281159" y="0"/>
            <a:ext cx="2910841" cy="646854"/>
          </a:xfrm>
          <a:prstGeom prst="rect">
            <a:avLst/>
          </a:prstGeom>
        </p:spPr>
      </p:pic>
    </p:spTree>
    <p:extLst>
      <p:ext uri="{BB962C8B-B14F-4D97-AF65-F5344CB8AC3E}">
        <p14:creationId xmlns:p14="http://schemas.microsoft.com/office/powerpoint/2010/main" val="290582571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latin typeface="包图简圆体" panose="02010601030101010101" pitchFamily="2" charset="-122"/>
            </a:endParaRP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latin typeface="包图简圆体" panose="02010601030101010101" pitchFamily="2" charset="-122"/>
            </a:endParaRPr>
          </a:p>
        </p:txBody>
      </p:sp>
      <p:pic>
        <p:nvPicPr>
          <p:cNvPr id="8" name="图形 7">
            <a:extLst>
              <a:ext uri="{FF2B5EF4-FFF2-40B4-BE49-F238E27FC236}">
                <a16:creationId xmlns:a16="http://schemas.microsoft.com/office/drawing/2014/main" id="{B774A3AC-1F35-41BC-B3CF-D3F3B378602E}"/>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t="45385" r="50000"/>
          <a:stretch/>
        </p:blipFill>
        <p:spPr>
          <a:xfrm flipH="1">
            <a:off x="0" y="0"/>
            <a:ext cx="2264250" cy="1097280"/>
          </a:xfrm>
          <a:prstGeom prst="rect">
            <a:avLst/>
          </a:prstGeom>
        </p:spPr>
      </p:pic>
      <p:pic>
        <p:nvPicPr>
          <p:cNvPr id="9" name="图形 8">
            <a:extLst>
              <a:ext uri="{FF2B5EF4-FFF2-40B4-BE49-F238E27FC236}">
                <a16:creationId xmlns:a16="http://schemas.microsoft.com/office/drawing/2014/main" id="{545C809C-F42D-45F7-941B-7AEB9E791E9E}"/>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54F1EA52-6B53-4932-B52C-753B03F11A0C}"/>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19667" t="79832" r="58888" b="9883"/>
          <a:stretch/>
        </p:blipFill>
        <p:spPr>
          <a:xfrm flipH="1" flipV="1">
            <a:off x="9281159" y="0"/>
            <a:ext cx="2910841" cy="646854"/>
          </a:xfrm>
          <a:prstGeom prst="rect">
            <a:avLst/>
          </a:prstGeom>
        </p:spPr>
      </p:pic>
    </p:spTree>
    <p:extLst>
      <p:ext uri="{BB962C8B-B14F-4D97-AF65-F5344CB8AC3E}">
        <p14:creationId xmlns:p14="http://schemas.microsoft.com/office/powerpoint/2010/main" val="147017984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207835219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pPr/>
              <a:t>2022/7/3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62" r:id="rId7"/>
    <p:sldLayoutId id="2147483654" r:id="rId8"/>
    <p:sldLayoutId id="2147483655" r:id="rId9"/>
    <p:sldLayoutId id="2147483656" r:id="rId10"/>
    <p:sldLayoutId id="2147483657" r:id="rId11"/>
    <p:sldLayoutId id="2147483658" r:id="rId12"/>
    <p:sldLayoutId id="2147483659" r:id="rId13"/>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443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ransition>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3926175" y="2756776"/>
            <a:ext cx="4339650" cy="923330"/>
          </a:xfrm>
          <a:prstGeom prst="rect">
            <a:avLst/>
          </a:prstGeom>
          <a:noFill/>
        </p:spPr>
        <p:txBody>
          <a:bodyPr wrap="none" rtlCol="0">
            <a:spAutoFit/>
          </a:bodyPr>
          <a:lstStyle/>
          <a:p>
            <a:pPr algn="ctr"/>
            <a:r>
              <a:rPr lang="zh-CN" altLang="en-US" sz="5400" dirty="0">
                <a:solidFill>
                  <a:srgbClr val="4A5A69"/>
                </a:solidFill>
                <a:cs typeface="+mn-ea"/>
                <a:sym typeface="+mn-lt"/>
              </a:rPr>
              <a:t>机电系统初探</a:t>
            </a:r>
          </a:p>
        </p:txBody>
      </p:sp>
      <p:sp>
        <p:nvSpPr>
          <p:cNvPr id="3" name="文本框 2">
            <a:extLst>
              <a:ext uri="{FF2B5EF4-FFF2-40B4-BE49-F238E27FC236}">
                <a16:creationId xmlns:a16="http://schemas.microsoft.com/office/drawing/2014/main" id="{8C005801-86F4-4334-970E-1301BE18E335}"/>
              </a:ext>
            </a:extLst>
          </p:cNvPr>
          <p:cNvSpPr txBox="1"/>
          <p:nvPr/>
        </p:nvSpPr>
        <p:spPr>
          <a:xfrm>
            <a:off x="4080066" y="3645381"/>
            <a:ext cx="4031868" cy="369332"/>
          </a:xfrm>
          <a:prstGeom prst="rect">
            <a:avLst/>
          </a:prstGeom>
          <a:noFill/>
        </p:spPr>
        <p:txBody>
          <a:bodyPr wrap="square" rtlCol="0">
            <a:spAutoFit/>
          </a:bodyPr>
          <a:lstStyle/>
          <a:p>
            <a:pPr algn="dist"/>
            <a:r>
              <a:rPr lang="zh-CN" altLang="en-US" dirty="0">
                <a:solidFill>
                  <a:srgbClr val="92A3B8"/>
                </a:solidFill>
                <a:cs typeface="+mn-ea"/>
                <a:sym typeface="+mn-lt"/>
              </a:rPr>
              <a:t>文献调研与初步方案</a:t>
            </a:r>
          </a:p>
        </p:txBody>
      </p:sp>
      <p:sp>
        <p:nvSpPr>
          <p:cNvPr id="4" name="文本框 3">
            <a:extLst>
              <a:ext uri="{FF2B5EF4-FFF2-40B4-BE49-F238E27FC236}">
                <a16:creationId xmlns:a16="http://schemas.microsoft.com/office/drawing/2014/main" id="{4D08CD19-BC77-489A-8FF2-FFC6B178C382}"/>
              </a:ext>
            </a:extLst>
          </p:cNvPr>
          <p:cNvSpPr txBox="1"/>
          <p:nvPr/>
        </p:nvSpPr>
        <p:spPr>
          <a:xfrm>
            <a:off x="2541180" y="4049438"/>
            <a:ext cx="7109640" cy="338554"/>
          </a:xfrm>
          <a:prstGeom prst="rect">
            <a:avLst/>
          </a:prstGeom>
          <a:noFill/>
        </p:spPr>
        <p:txBody>
          <a:bodyPr wrap="square" rtlCol="0">
            <a:spAutoFit/>
          </a:bodyPr>
          <a:lstStyle/>
          <a:p>
            <a:pPr algn="ctr">
              <a:buNone/>
            </a:pPr>
            <a:r>
              <a:rPr lang="zh-CN" altLang="en-US" sz="1600" dirty="0">
                <a:solidFill>
                  <a:schemeClr val="tx1">
                    <a:lumMod val="75000"/>
                    <a:lumOff val="25000"/>
                  </a:schemeClr>
                </a:solidFill>
                <a:cs typeface="+mn-ea"/>
                <a:sym typeface="+mn-lt"/>
              </a:rPr>
              <a:t>汇报人：荆尹浩宇 张佳悦 滕一铭</a:t>
            </a: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59748" y="147986"/>
            <a:ext cx="3485249" cy="369332"/>
          </a:xfrm>
          <a:prstGeom prst="rect">
            <a:avLst/>
          </a:prstGeom>
        </p:spPr>
        <p:txBody>
          <a:bodyPr wrap="none">
            <a:spAutoFit/>
          </a:bodyPr>
          <a:lstStyle/>
          <a:p>
            <a:r>
              <a:rPr lang="zh-CN" altLang="en-US" dirty="0">
                <a:solidFill>
                  <a:schemeClr val="bg1"/>
                </a:solidFill>
              </a:rPr>
              <a:t>机电系统设计实践课程初期汇报 </a:t>
            </a:r>
          </a:p>
        </p:txBody>
      </p:sp>
    </p:spTree>
    <p:extLst>
      <p:ext uri="{BB962C8B-B14F-4D97-AF65-F5344CB8AC3E}">
        <p14:creationId xmlns:p14="http://schemas.microsoft.com/office/powerpoint/2010/main" val="1714358029"/>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15560" y="602680"/>
            <a:ext cx="1960880" cy="521970"/>
          </a:xfrm>
          <a:prstGeom prst="rect">
            <a:avLst/>
          </a:prstGeom>
          <a:noFill/>
        </p:spPr>
        <p:txBody>
          <a:bodyPr wrap="none" rtlCol="0">
            <a:spAutoFit/>
          </a:bodyPr>
          <a:lstStyle/>
          <a:p>
            <a:pPr algn="ctr"/>
            <a:r>
              <a:rPr lang="zh-CN" altLang="en-US" sz="2800" b="1" dirty="0">
                <a:solidFill>
                  <a:srgbClr val="4A5A69"/>
                </a:solidFill>
                <a:cs typeface="+mn-ea"/>
                <a:sym typeface="+mn-lt"/>
              </a:rPr>
              <a:t>红外传感器</a:t>
            </a:r>
          </a:p>
        </p:txBody>
      </p:sp>
      <p:sp>
        <p:nvSpPr>
          <p:cNvPr id="40" name="TextBox 38"/>
          <p:cNvSpPr txBox="1"/>
          <p:nvPr/>
        </p:nvSpPr>
        <p:spPr>
          <a:xfrm>
            <a:off x="5514975" y="1608207"/>
            <a:ext cx="6561455" cy="1692771"/>
          </a:xfrm>
          <a:prstGeom prst="rect">
            <a:avLst/>
          </a:prstGeom>
          <a:noFill/>
        </p:spPr>
        <p:txBody>
          <a:bodyPr wrap="square" rtlCol="0" anchor="ctr">
            <a:spAutoFit/>
          </a:bodyPr>
          <a:lstStyle/>
          <a:p>
            <a:pPr algn="ctr"/>
            <a:r>
              <a:rPr lang="zh-CN" sz="2400" b="1" dirty="0">
                <a:solidFill>
                  <a:srgbClr val="4A5A69"/>
                </a:solidFill>
                <a:cs typeface="+mn-ea"/>
                <a:sym typeface="+mn-lt"/>
              </a:rPr>
              <a:t>具体流程</a:t>
            </a:r>
          </a:p>
          <a:p>
            <a:pPr algn="ctr"/>
            <a:r>
              <a:rPr lang="zh-CN" sz="2000" dirty="0">
                <a:solidFill>
                  <a:srgbClr val="4A5A69"/>
                </a:solidFill>
                <a:cs typeface="+mn-ea"/>
                <a:sym typeface="+mn-lt"/>
              </a:rPr>
              <a:t>先后判断前方、左侧、右侧传感器</a:t>
            </a:r>
          </a:p>
          <a:p>
            <a:pPr algn="ctr"/>
            <a:r>
              <a:rPr lang="zh-CN" sz="2000" dirty="0">
                <a:solidFill>
                  <a:srgbClr val="4A5A69"/>
                </a:solidFill>
                <a:cs typeface="+mn-ea"/>
                <a:sym typeface="+mn-lt"/>
              </a:rPr>
              <a:t>决策是否直行、右转、左转</a:t>
            </a:r>
          </a:p>
          <a:p>
            <a:pPr algn="ctr"/>
            <a:r>
              <a:rPr lang="zh-CN" sz="2000" dirty="0">
                <a:solidFill>
                  <a:srgbClr val="4A5A69"/>
                </a:solidFill>
                <a:cs typeface="+mn-ea"/>
                <a:sym typeface="+mn-lt"/>
              </a:rPr>
              <a:t>若三者均有信号，则小车前方为黑线</a:t>
            </a:r>
          </a:p>
          <a:p>
            <a:pPr algn="ctr"/>
            <a:r>
              <a:rPr lang="zh-CN" sz="2000" dirty="0">
                <a:solidFill>
                  <a:srgbClr val="4A5A69"/>
                </a:solidFill>
                <a:cs typeface="+mn-ea"/>
                <a:sym typeface="+mn-lt"/>
              </a:rPr>
              <a:t>小车先后退再左转，继续循迹</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rgbClr val="4A5A69"/>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chemeClr val="accent5">
                    <a:lumMod val="60000"/>
                    <a:lumOff val="40000"/>
                  </a:schemeClr>
                </a:solidFill>
                <a:cs typeface="+mn-ea"/>
                <a:sym typeface="+mn-lt"/>
              </a:rPr>
              <a:t>避障部分</a:t>
            </a:r>
            <a:r>
              <a:rPr lang="en-US" altLang="zh-CN" sz="2800" dirty="0">
                <a:solidFill>
                  <a:srgbClr val="4A5A69"/>
                </a:solidFill>
                <a:cs typeface="+mn-ea"/>
                <a:sym typeface="+mn-lt"/>
              </a:rPr>
              <a:t> </a:t>
            </a:r>
          </a:p>
        </p:txBody>
      </p:sp>
      <p:pic>
        <p:nvPicPr>
          <p:cNvPr id="6"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b="5359"/>
          <a:stretch>
            <a:fillRect/>
          </a:stretch>
        </p:blipFill>
        <p:spPr>
          <a:xfrm>
            <a:off x="0" y="1454785"/>
            <a:ext cx="5837555" cy="4407535"/>
          </a:xfrm>
          <a:prstGeom prst="rect">
            <a:avLst/>
          </a:prstGeom>
          <a:noFill/>
          <a:ln>
            <a:noFill/>
          </a:ln>
        </p:spPr>
      </p:pic>
      <p:sp>
        <p:nvSpPr>
          <p:cNvPr id="7" name="TextBox 38"/>
          <p:cNvSpPr txBox="1"/>
          <p:nvPr/>
        </p:nvSpPr>
        <p:spPr>
          <a:xfrm>
            <a:off x="5781040" y="4478843"/>
            <a:ext cx="6029325" cy="1077218"/>
          </a:xfrm>
          <a:prstGeom prst="rect">
            <a:avLst/>
          </a:prstGeom>
          <a:noFill/>
        </p:spPr>
        <p:txBody>
          <a:bodyPr wrap="square" rtlCol="0" anchor="ctr">
            <a:spAutoFit/>
          </a:bodyPr>
          <a:lstStyle/>
          <a:p>
            <a:pPr algn="ctr"/>
            <a:r>
              <a:rPr lang="zh-CN" sz="2400" b="1" dirty="0">
                <a:solidFill>
                  <a:srgbClr val="4A5A69"/>
                </a:solidFill>
                <a:cs typeface="+mn-ea"/>
                <a:sym typeface="+mn-lt"/>
              </a:rPr>
              <a:t>性能比较</a:t>
            </a:r>
          </a:p>
          <a:p>
            <a:pPr algn="l"/>
            <a:r>
              <a:rPr lang="zh-CN" sz="2000" dirty="0">
                <a:solidFill>
                  <a:srgbClr val="4A5A69"/>
                </a:solidFill>
                <a:cs typeface="+mn-ea"/>
                <a:sym typeface="+mn-lt"/>
              </a:rPr>
              <a:t>优点：灵敏度高、体积小、易于安装等</a:t>
            </a:r>
          </a:p>
          <a:p>
            <a:pPr algn="l"/>
            <a:r>
              <a:rPr lang="zh-CN" sz="2000" dirty="0">
                <a:solidFill>
                  <a:srgbClr val="4A5A69"/>
                </a:solidFill>
                <a:cs typeface="+mn-ea"/>
                <a:sym typeface="+mn-lt"/>
              </a:rPr>
              <a:t>缺点：对道路的前瞻性不强，循迹效率不高</a:t>
            </a:r>
          </a:p>
        </p:txBody>
      </p:sp>
    </p:spTree>
    <p:extLst>
      <p:ext uri="{BB962C8B-B14F-4D97-AF65-F5344CB8AC3E}">
        <p14:creationId xmlns:p14="http://schemas.microsoft.com/office/powerpoint/2010/main" val="4121147037"/>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74628" y="602680"/>
            <a:ext cx="1642745" cy="521970"/>
          </a:xfrm>
          <a:prstGeom prst="rect">
            <a:avLst/>
          </a:prstGeom>
          <a:noFill/>
        </p:spPr>
        <p:txBody>
          <a:bodyPr wrap="none" rtlCol="0">
            <a:spAutoFit/>
          </a:bodyPr>
          <a:lstStyle/>
          <a:p>
            <a:pPr algn="ctr"/>
            <a:r>
              <a:rPr lang="zh-CN" altLang="en-US" sz="2800" b="1" dirty="0">
                <a:solidFill>
                  <a:srgbClr val="4A5A69"/>
                </a:solidFill>
                <a:cs typeface="+mn-ea"/>
                <a:sym typeface="+mn-lt"/>
              </a:rPr>
              <a:t>线阵</a:t>
            </a:r>
            <a:r>
              <a:rPr lang="en-US" altLang="zh-CN" sz="2800" b="1" dirty="0">
                <a:solidFill>
                  <a:srgbClr val="4A5A69"/>
                </a:solidFill>
                <a:cs typeface="+mn-ea"/>
                <a:sym typeface="+mn-lt"/>
              </a:rPr>
              <a:t>CCD</a:t>
            </a:r>
          </a:p>
        </p:txBody>
      </p:sp>
      <p:sp>
        <p:nvSpPr>
          <p:cNvPr id="40" name="TextBox 38"/>
          <p:cNvSpPr txBox="1"/>
          <p:nvPr/>
        </p:nvSpPr>
        <p:spPr>
          <a:xfrm>
            <a:off x="5932170" y="1608207"/>
            <a:ext cx="5419002" cy="1692771"/>
          </a:xfrm>
          <a:prstGeom prst="rect">
            <a:avLst/>
          </a:prstGeom>
          <a:noFill/>
        </p:spPr>
        <p:txBody>
          <a:bodyPr wrap="square" rtlCol="0" anchor="ctr">
            <a:spAutoFit/>
          </a:bodyPr>
          <a:lstStyle/>
          <a:p>
            <a:pPr algn="ctr"/>
            <a:r>
              <a:rPr lang="zh-CN" sz="2400" b="1" dirty="0">
                <a:solidFill>
                  <a:srgbClr val="4A5A69"/>
                </a:solidFill>
                <a:cs typeface="+mn-ea"/>
                <a:sym typeface="+mn-lt"/>
              </a:rPr>
              <a:t>使用方法</a:t>
            </a:r>
          </a:p>
          <a:p>
            <a:pPr algn="l"/>
            <a:r>
              <a:rPr lang="zh-CN" sz="2000" dirty="0">
                <a:solidFill>
                  <a:srgbClr val="4A5A69"/>
                </a:solidFill>
                <a:cs typeface="+mn-ea"/>
                <a:sym typeface="+mn-lt"/>
              </a:rPr>
              <a:t>在图像信息采集时,将单片机的端口与CCD的图像灰度信息输出引脚相连，采集得到图像灰度值，对灰度值进行二值化和滤波处理后,最终可以确定道路的情况</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rgbClr val="4A5A69"/>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chemeClr val="accent5">
                    <a:lumMod val="60000"/>
                    <a:lumOff val="40000"/>
                  </a:schemeClr>
                </a:solidFill>
                <a:cs typeface="+mn-ea"/>
                <a:sym typeface="+mn-lt"/>
              </a:rPr>
              <a:t>避障部分</a:t>
            </a:r>
            <a:r>
              <a:rPr lang="en-US" altLang="zh-CN" sz="2800" dirty="0">
                <a:solidFill>
                  <a:srgbClr val="4A5A69"/>
                </a:solidFill>
                <a:cs typeface="+mn-ea"/>
                <a:sym typeface="+mn-lt"/>
              </a:rPr>
              <a:t> </a:t>
            </a:r>
          </a:p>
        </p:txBody>
      </p:sp>
      <p:sp>
        <p:nvSpPr>
          <p:cNvPr id="7" name="TextBox 38"/>
          <p:cNvSpPr txBox="1"/>
          <p:nvPr/>
        </p:nvSpPr>
        <p:spPr>
          <a:xfrm>
            <a:off x="5989320" y="3247390"/>
            <a:ext cx="5361852" cy="1692771"/>
          </a:xfrm>
          <a:prstGeom prst="rect">
            <a:avLst/>
          </a:prstGeom>
          <a:noFill/>
        </p:spPr>
        <p:txBody>
          <a:bodyPr wrap="square" rtlCol="0" anchor="ctr">
            <a:spAutoFit/>
          </a:bodyPr>
          <a:lstStyle/>
          <a:p>
            <a:pPr algn="ctr"/>
            <a:r>
              <a:rPr lang="zh-CN" sz="2400" b="1" dirty="0">
                <a:solidFill>
                  <a:srgbClr val="4A5A69"/>
                </a:solidFill>
                <a:cs typeface="+mn-ea"/>
                <a:sym typeface="+mn-lt"/>
              </a:rPr>
              <a:t>多重处理</a:t>
            </a:r>
          </a:p>
          <a:p>
            <a:pPr algn="l"/>
            <a:r>
              <a:rPr lang="zh-CN" sz="2000" dirty="0">
                <a:solidFill>
                  <a:srgbClr val="4A5A69"/>
                </a:solidFill>
                <a:cs typeface="+mn-ea"/>
                <a:sym typeface="+mn-lt"/>
              </a:rPr>
              <a:t>滤波处理</a:t>
            </a:r>
            <a:r>
              <a:rPr lang="en-US" altLang="zh-CN" sz="2000" dirty="0">
                <a:solidFill>
                  <a:srgbClr val="4A5A69"/>
                </a:solidFill>
                <a:cs typeface="+mn-ea"/>
                <a:sym typeface="+mn-lt"/>
              </a:rPr>
              <a:t>(</a:t>
            </a:r>
            <a:r>
              <a:rPr lang="zh-CN" altLang="en-US" sz="2000" dirty="0">
                <a:solidFill>
                  <a:srgbClr val="4A5A69"/>
                </a:solidFill>
                <a:cs typeface="+mn-ea"/>
                <a:sym typeface="+mn-lt"/>
              </a:rPr>
              <a:t>时域滤波法</a:t>
            </a:r>
            <a:r>
              <a:rPr lang="en-US" altLang="zh-CN" sz="2000" dirty="0">
                <a:solidFill>
                  <a:srgbClr val="4A5A69"/>
                </a:solidFill>
                <a:cs typeface="+mn-ea"/>
                <a:sym typeface="+mn-lt"/>
              </a:rPr>
              <a:t>)</a:t>
            </a:r>
            <a:r>
              <a:rPr lang="zh-CN" sz="2000" dirty="0">
                <a:solidFill>
                  <a:srgbClr val="4A5A69"/>
                </a:solidFill>
                <a:cs typeface="+mn-ea"/>
                <a:sym typeface="+mn-lt"/>
              </a:rPr>
              <a:t>：平均值滤波、中值滤波、限值滤波与滑动平均值滤波</a:t>
            </a:r>
          </a:p>
          <a:p>
            <a:pPr algn="l"/>
            <a:r>
              <a:rPr lang="zh-CN" sz="2000" dirty="0">
                <a:solidFill>
                  <a:srgbClr val="4A5A69"/>
                </a:solidFill>
                <a:cs typeface="+mn-ea"/>
                <a:sym typeface="+mn-lt"/>
              </a:rPr>
              <a:t>阈值求解</a:t>
            </a:r>
            <a:r>
              <a:rPr lang="en-US" altLang="zh-CN" sz="2000" dirty="0">
                <a:solidFill>
                  <a:srgbClr val="4A5A69"/>
                </a:solidFill>
                <a:cs typeface="+mn-ea"/>
                <a:sym typeface="+mn-lt"/>
              </a:rPr>
              <a:t>(</a:t>
            </a:r>
            <a:r>
              <a:rPr lang="zh-CN" altLang="en-US" sz="2000" dirty="0">
                <a:solidFill>
                  <a:srgbClr val="4A5A69"/>
                </a:solidFill>
                <a:cs typeface="+mn-ea"/>
                <a:sym typeface="+mn-lt"/>
              </a:rPr>
              <a:t>动态阈值法</a:t>
            </a:r>
            <a:r>
              <a:rPr lang="en-US" altLang="zh-CN" sz="2000" dirty="0">
                <a:solidFill>
                  <a:srgbClr val="4A5A69"/>
                </a:solidFill>
                <a:cs typeface="+mn-ea"/>
                <a:sym typeface="+mn-lt"/>
              </a:rPr>
              <a:t>)</a:t>
            </a:r>
            <a:r>
              <a:rPr lang="zh-CN" sz="2000" dirty="0">
                <a:solidFill>
                  <a:srgbClr val="4A5A69"/>
                </a:solidFill>
                <a:cs typeface="+mn-ea"/>
                <a:sym typeface="+mn-lt"/>
              </a:rPr>
              <a:t>：取平均电压值、最大值与最小值的均值、大津算法</a:t>
            </a:r>
          </a:p>
        </p:txBody>
      </p:sp>
      <p:pic>
        <p:nvPicPr>
          <p:cNvPr id="8" name="图片 7"/>
          <p:cNvPicPr>
            <a:picLocks noChangeAspect="1"/>
          </p:cNvPicPr>
          <p:nvPr/>
        </p:nvPicPr>
        <p:blipFill>
          <a:blip r:embed="rId2"/>
          <a:stretch>
            <a:fillRect/>
          </a:stretch>
        </p:blipFill>
        <p:spPr>
          <a:xfrm>
            <a:off x="652780" y="1570990"/>
            <a:ext cx="5128260" cy="3352800"/>
          </a:xfrm>
          <a:prstGeom prst="rect">
            <a:avLst/>
          </a:prstGeom>
        </p:spPr>
      </p:pic>
      <p:sp>
        <p:nvSpPr>
          <p:cNvPr id="9" name="TextBox 38"/>
          <p:cNvSpPr txBox="1"/>
          <p:nvPr/>
        </p:nvSpPr>
        <p:spPr>
          <a:xfrm>
            <a:off x="383737" y="5131776"/>
            <a:ext cx="11550650" cy="1077218"/>
          </a:xfrm>
          <a:prstGeom prst="rect">
            <a:avLst/>
          </a:prstGeom>
          <a:noFill/>
        </p:spPr>
        <p:txBody>
          <a:bodyPr wrap="square" rtlCol="0" anchor="ctr">
            <a:spAutoFit/>
          </a:bodyPr>
          <a:lstStyle/>
          <a:p>
            <a:pPr algn="l"/>
            <a:r>
              <a:rPr lang="zh-CN" sz="2400" b="1" dirty="0">
                <a:solidFill>
                  <a:srgbClr val="4A5A69"/>
                </a:solidFill>
                <a:cs typeface="+mn-ea"/>
                <a:sym typeface="+mn-lt"/>
              </a:rPr>
              <a:t>性能比较</a:t>
            </a:r>
          </a:p>
          <a:p>
            <a:pPr algn="l"/>
            <a:r>
              <a:rPr lang="zh-CN" sz="2000" dirty="0">
                <a:solidFill>
                  <a:srgbClr val="4A5A69"/>
                </a:solidFill>
                <a:cs typeface="+mn-ea"/>
                <a:sym typeface="+mn-lt"/>
              </a:rPr>
              <a:t>优点：路径分辨率高，前瞻性较强，可以实时监控路径的位置，及时纠偏</a:t>
            </a:r>
          </a:p>
          <a:p>
            <a:pPr algn="l"/>
            <a:r>
              <a:rPr lang="zh-CN" sz="2000" dirty="0">
                <a:solidFill>
                  <a:srgbClr val="4A5A69"/>
                </a:solidFill>
                <a:cs typeface="+mn-ea"/>
                <a:sym typeface="+mn-lt"/>
              </a:rPr>
              <a:t>缺点：图像获取时间较长，测量效率较低，且图像精度可能受到扫描运动精度的影响</a:t>
            </a:r>
          </a:p>
        </p:txBody>
      </p:sp>
    </p:spTree>
    <p:extLst>
      <p:ext uri="{BB962C8B-B14F-4D97-AF65-F5344CB8AC3E}">
        <p14:creationId xmlns:p14="http://schemas.microsoft.com/office/powerpoint/2010/main" val="647160789"/>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71161" y="602680"/>
            <a:ext cx="1249680" cy="521970"/>
          </a:xfrm>
          <a:prstGeom prst="rect">
            <a:avLst/>
          </a:prstGeom>
          <a:noFill/>
        </p:spPr>
        <p:txBody>
          <a:bodyPr wrap="none" rtlCol="0">
            <a:spAutoFit/>
          </a:bodyPr>
          <a:lstStyle/>
          <a:p>
            <a:pPr algn="ctr"/>
            <a:r>
              <a:rPr lang="zh-CN" sz="2800" b="1" dirty="0">
                <a:solidFill>
                  <a:srgbClr val="4A5A69"/>
                </a:solidFill>
                <a:cs typeface="+mn-ea"/>
                <a:sym typeface="+mn-lt"/>
              </a:rPr>
              <a:t>摄像头</a:t>
            </a:r>
          </a:p>
        </p:txBody>
      </p:sp>
      <p:sp>
        <p:nvSpPr>
          <p:cNvPr id="40" name="TextBox 38"/>
          <p:cNvSpPr txBox="1"/>
          <p:nvPr/>
        </p:nvSpPr>
        <p:spPr>
          <a:xfrm>
            <a:off x="5925864" y="1195282"/>
            <a:ext cx="5217204" cy="1692771"/>
          </a:xfrm>
          <a:prstGeom prst="rect">
            <a:avLst/>
          </a:prstGeom>
          <a:noFill/>
        </p:spPr>
        <p:txBody>
          <a:bodyPr wrap="square" rtlCol="0" anchor="ctr">
            <a:spAutoFit/>
          </a:bodyPr>
          <a:lstStyle/>
          <a:p>
            <a:pPr algn="ctr"/>
            <a:r>
              <a:rPr lang="zh-CN" sz="2400" b="1" dirty="0">
                <a:solidFill>
                  <a:srgbClr val="4A5A69"/>
                </a:solidFill>
                <a:cs typeface="+mn-ea"/>
                <a:sym typeface="+mn-lt"/>
              </a:rPr>
              <a:t>处理方法</a:t>
            </a:r>
          </a:p>
          <a:p>
            <a:pPr algn="l"/>
            <a:r>
              <a:rPr lang="zh-CN" sz="2000" dirty="0">
                <a:solidFill>
                  <a:srgbClr val="4A5A69"/>
                </a:solidFill>
                <a:cs typeface="+mn-ea"/>
                <a:sym typeface="+mn-lt"/>
              </a:rPr>
              <a:t>首先读取有效部分的灰度值并提取赛道信息。</a:t>
            </a:r>
          </a:p>
          <a:p>
            <a:pPr algn="l"/>
            <a:r>
              <a:rPr lang="zh-CN" sz="2000" dirty="0">
                <a:solidFill>
                  <a:srgbClr val="4A5A69"/>
                </a:solidFill>
                <a:cs typeface="+mn-ea"/>
                <a:sym typeface="+mn-lt"/>
              </a:rPr>
              <a:t>获得赛道信息后，根据小车的具体偏移量利用PD控制算法来计算舵机的转角，再利用PID算法闭环调节小车的速度。</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rgbClr val="4A5A69"/>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chemeClr val="accent5">
                    <a:lumMod val="60000"/>
                    <a:lumOff val="40000"/>
                  </a:schemeClr>
                </a:solidFill>
                <a:cs typeface="+mn-ea"/>
                <a:sym typeface="+mn-lt"/>
              </a:rPr>
              <a:t>避障部分</a:t>
            </a:r>
            <a:r>
              <a:rPr lang="en-US" altLang="zh-CN" sz="2800" dirty="0">
                <a:solidFill>
                  <a:srgbClr val="4A5A69"/>
                </a:solidFill>
                <a:cs typeface="+mn-ea"/>
                <a:sym typeface="+mn-lt"/>
              </a:rPr>
              <a:t> </a:t>
            </a:r>
          </a:p>
        </p:txBody>
      </p:sp>
      <p:sp>
        <p:nvSpPr>
          <p:cNvPr id="7" name="TextBox 38"/>
          <p:cNvSpPr txBox="1"/>
          <p:nvPr/>
        </p:nvSpPr>
        <p:spPr>
          <a:xfrm>
            <a:off x="5925864" y="2955974"/>
            <a:ext cx="5095963" cy="1384995"/>
          </a:xfrm>
          <a:prstGeom prst="rect">
            <a:avLst/>
          </a:prstGeom>
          <a:noFill/>
        </p:spPr>
        <p:txBody>
          <a:bodyPr wrap="square" rtlCol="0" anchor="ctr">
            <a:spAutoFit/>
          </a:bodyPr>
          <a:lstStyle/>
          <a:p>
            <a:pPr algn="ctr"/>
            <a:r>
              <a:rPr lang="zh-CN" sz="2400" b="1" dirty="0">
                <a:solidFill>
                  <a:srgbClr val="4A5A69"/>
                </a:solidFill>
                <a:cs typeface="+mn-ea"/>
                <a:sym typeface="+mn-lt"/>
              </a:rPr>
              <a:t>畸变矫正</a:t>
            </a:r>
          </a:p>
          <a:p>
            <a:pPr algn="l"/>
            <a:r>
              <a:rPr sz="2000" dirty="0" err="1">
                <a:solidFill>
                  <a:srgbClr val="4A5A69"/>
                </a:solidFill>
                <a:cs typeface="+mn-ea"/>
                <a:sym typeface="+mn-lt"/>
              </a:rPr>
              <a:t>由于摄像头与地面之间存在俯角,</a:t>
            </a:r>
            <a:r>
              <a:rPr sz="2000" dirty="0" err="1" smtClean="0">
                <a:solidFill>
                  <a:srgbClr val="4A5A69"/>
                </a:solidFill>
                <a:cs typeface="+mn-ea"/>
                <a:sym typeface="+mn-lt"/>
              </a:rPr>
              <a:t>导致采集到的图像并不是方形区域</a:t>
            </a:r>
            <a:r>
              <a:rPr sz="2000" dirty="0" err="1">
                <a:solidFill>
                  <a:srgbClr val="4A5A69"/>
                </a:solidFill>
                <a:cs typeface="+mn-ea"/>
                <a:sym typeface="+mn-lt"/>
              </a:rPr>
              <a:t>,图像</a:t>
            </a:r>
            <a:r>
              <a:rPr lang="zh-CN" sz="2000" dirty="0">
                <a:solidFill>
                  <a:srgbClr val="4A5A69"/>
                </a:solidFill>
                <a:cs typeface="+mn-ea"/>
                <a:sym typeface="+mn-lt"/>
              </a:rPr>
              <a:t>会</a:t>
            </a:r>
            <a:r>
              <a:rPr sz="2000" dirty="0">
                <a:solidFill>
                  <a:srgbClr val="4A5A69"/>
                </a:solidFill>
                <a:cs typeface="+mn-ea"/>
                <a:sym typeface="+mn-lt"/>
              </a:rPr>
              <a:t>出现失真</a:t>
            </a:r>
            <a:r>
              <a:rPr lang="zh-CN" sz="2000" dirty="0">
                <a:solidFill>
                  <a:srgbClr val="4A5A69"/>
                </a:solidFill>
                <a:cs typeface="+mn-ea"/>
                <a:sym typeface="+mn-lt"/>
              </a:rPr>
              <a:t>，可以通过非均匀行采集的算法对畸变进行矫正。</a:t>
            </a:r>
          </a:p>
        </p:txBody>
      </p:sp>
      <p:pic>
        <p:nvPicPr>
          <p:cNvPr id="6" name="图片 6"/>
          <p:cNvPicPr>
            <a:picLocks noChangeAspect="1"/>
          </p:cNvPicPr>
          <p:nvPr/>
        </p:nvPicPr>
        <p:blipFill>
          <a:blip r:embed="rId2"/>
          <a:stretch>
            <a:fillRect/>
          </a:stretch>
        </p:blipFill>
        <p:spPr>
          <a:xfrm>
            <a:off x="0" y="1124585"/>
            <a:ext cx="5823585" cy="2149475"/>
          </a:xfrm>
          <a:prstGeom prst="rect">
            <a:avLst/>
          </a:prstGeom>
        </p:spPr>
      </p:pic>
      <p:sp>
        <p:nvSpPr>
          <p:cNvPr id="3" name="文本框 2"/>
          <p:cNvSpPr txBox="1"/>
          <p:nvPr/>
        </p:nvSpPr>
        <p:spPr>
          <a:xfrm>
            <a:off x="1380490" y="3401060"/>
            <a:ext cx="3161665" cy="368300"/>
          </a:xfrm>
          <a:prstGeom prst="rect">
            <a:avLst/>
          </a:prstGeom>
          <a:noFill/>
        </p:spPr>
        <p:txBody>
          <a:bodyPr wrap="square" rtlCol="0">
            <a:spAutoFit/>
          </a:bodyPr>
          <a:lstStyle/>
          <a:p>
            <a:pPr algn="ctr"/>
            <a:r>
              <a:rPr lang="zh-CN" altLang="en-US"/>
              <a:t>梯形失真示意图</a:t>
            </a:r>
          </a:p>
        </p:txBody>
      </p:sp>
      <p:pic>
        <p:nvPicPr>
          <p:cNvPr id="10"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794510" y="3769360"/>
            <a:ext cx="2415540" cy="2594610"/>
          </a:xfrm>
          <a:prstGeom prst="rect">
            <a:avLst/>
          </a:prstGeom>
          <a:noFill/>
          <a:ln>
            <a:noFill/>
          </a:ln>
        </p:spPr>
      </p:pic>
      <p:sp>
        <p:nvSpPr>
          <p:cNvPr id="11" name="文本框 10"/>
          <p:cNvSpPr txBox="1"/>
          <p:nvPr/>
        </p:nvSpPr>
        <p:spPr>
          <a:xfrm>
            <a:off x="1330960" y="6363970"/>
            <a:ext cx="3161665" cy="368300"/>
          </a:xfrm>
          <a:prstGeom prst="rect">
            <a:avLst/>
          </a:prstGeom>
          <a:noFill/>
        </p:spPr>
        <p:txBody>
          <a:bodyPr wrap="square" rtlCol="0">
            <a:spAutoFit/>
          </a:bodyPr>
          <a:lstStyle/>
          <a:p>
            <a:pPr algn="ctr"/>
            <a:r>
              <a:rPr lang="zh-CN" altLang="en-US"/>
              <a:t>非均匀行采样示意图</a:t>
            </a:r>
          </a:p>
        </p:txBody>
      </p:sp>
      <p:sp>
        <p:nvSpPr>
          <p:cNvPr id="12" name="TextBox 38"/>
          <p:cNvSpPr txBox="1"/>
          <p:nvPr/>
        </p:nvSpPr>
        <p:spPr>
          <a:xfrm>
            <a:off x="5925864" y="4436012"/>
            <a:ext cx="5095963" cy="1384995"/>
          </a:xfrm>
          <a:prstGeom prst="rect">
            <a:avLst/>
          </a:prstGeom>
          <a:noFill/>
        </p:spPr>
        <p:txBody>
          <a:bodyPr wrap="square" rtlCol="0" anchor="ctr">
            <a:spAutoFit/>
          </a:bodyPr>
          <a:lstStyle/>
          <a:p>
            <a:pPr algn="ctr"/>
            <a:r>
              <a:rPr lang="zh-CN" sz="2400" b="1" dirty="0">
                <a:solidFill>
                  <a:srgbClr val="4A5A69"/>
                </a:solidFill>
                <a:cs typeface="+mn-ea"/>
                <a:sym typeface="+mn-lt"/>
              </a:rPr>
              <a:t>性能特点</a:t>
            </a:r>
          </a:p>
          <a:p>
            <a:pPr algn="l"/>
            <a:r>
              <a:rPr lang="zh-CN" sz="2000" dirty="0">
                <a:solidFill>
                  <a:srgbClr val="4A5A69"/>
                </a:solidFill>
                <a:cs typeface="+mn-ea"/>
                <a:sym typeface="+mn-lt"/>
              </a:rPr>
              <a:t>优点：可以获得二维的图像信息，前瞻性和纠偏能力优于线阵CCD</a:t>
            </a:r>
          </a:p>
          <a:p>
            <a:pPr algn="l"/>
            <a:r>
              <a:rPr lang="zh-CN" sz="2000" dirty="0">
                <a:solidFill>
                  <a:srgbClr val="4A5A69"/>
                </a:solidFill>
                <a:cs typeface="+mn-ea"/>
                <a:sym typeface="+mn-lt"/>
              </a:rPr>
              <a:t>缺点：图像分辨率低于线阵CCD</a:t>
            </a:r>
          </a:p>
        </p:txBody>
      </p:sp>
    </p:spTree>
    <p:extLst>
      <p:ext uri="{BB962C8B-B14F-4D97-AF65-F5344CB8AC3E}">
        <p14:creationId xmlns:p14="http://schemas.microsoft.com/office/powerpoint/2010/main" val="3954858566"/>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37761" y="602680"/>
            <a:ext cx="2316480" cy="521970"/>
          </a:xfrm>
          <a:prstGeom prst="rect">
            <a:avLst/>
          </a:prstGeom>
          <a:noFill/>
        </p:spPr>
        <p:txBody>
          <a:bodyPr wrap="none" rtlCol="0">
            <a:spAutoFit/>
          </a:bodyPr>
          <a:lstStyle/>
          <a:p>
            <a:pPr algn="ctr"/>
            <a:r>
              <a:rPr lang="zh-CN" sz="2800" b="1" dirty="0">
                <a:solidFill>
                  <a:srgbClr val="4A5A69"/>
                </a:solidFill>
                <a:cs typeface="+mn-ea"/>
                <a:sym typeface="+mn-lt"/>
              </a:rPr>
              <a:t>初步选定方案</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rgbClr val="4A5A69"/>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chemeClr val="accent5">
                    <a:lumMod val="60000"/>
                    <a:lumOff val="40000"/>
                  </a:schemeClr>
                </a:solidFill>
                <a:cs typeface="+mn-ea"/>
                <a:sym typeface="+mn-lt"/>
              </a:rPr>
              <a:t>避障部分</a:t>
            </a:r>
            <a:r>
              <a:rPr lang="en-US" altLang="zh-CN" sz="2800" dirty="0">
                <a:solidFill>
                  <a:srgbClr val="4A5A69"/>
                </a:solidFill>
                <a:cs typeface="+mn-ea"/>
                <a:sym typeface="+mn-lt"/>
              </a:rPr>
              <a:t> </a:t>
            </a:r>
          </a:p>
        </p:txBody>
      </p:sp>
      <p:sp>
        <p:nvSpPr>
          <p:cNvPr id="8" name="文本框 7"/>
          <p:cNvSpPr txBox="1"/>
          <p:nvPr/>
        </p:nvSpPr>
        <p:spPr>
          <a:xfrm>
            <a:off x="4053841" y="3192845"/>
            <a:ext cx="1249680" cy="521970"/>
          </a:xfrm>
          <a:prstGeom prst="rect">
            <a:avLst/>
          </a:prstGeom>
          <a:noFill/>
        </p:spPr>
        <p:txBody>
          <a:bodyPr wrap="none" rtlCol="0">
            <a:spAutoFit/>
          </a:bodyPr>
          <a:lstStyle/>
          <a:p>
            <a:pPr algn="ctr"/>
            <a:r>
              <a:rPr lang="zh-CN" altLang="en-US" sz="2800" b="1" dirty="0">
                <a:solidFill>
                  <a:srgbClr val="4A5A69"/>
                </a:solidFill>
                <a:cs typeface="+mn-ea"/>
                <a:sym typeface="+mn-lt"/>
              </a:rPr>
              <a:t>摄像头</a:t>
            </a:r>
          </a:p>
        </p:txBody>
      </p:sp>
      <p:sp>
        <p:nvSpPr>
          <p:cNvPr id="9" name="文本框 8"/>
          <p:cNvSpPr txBox="1"/>
          <p:nvPr/>
        </p:nvSpPr>
        <p:spPr>
          <a:xfrm>
            <a:off x="9166544" y="1920940"/>
            <a:ext cx="1642745" cy="521970"/>
          </a:xfrm>
          <a:prstGeom prst="rect">
            <a:avLst/>
          </a:prstGeom>
          <a:noFill/>
        </p:spPr>
        <p:txBody>
          <a:bodyPr wrap="none" rtlCol="0">
            <a:spAutoFit/>
          </a:bodyPr>
          <a:lstStyle/>
          <a:p>
            <a:pPr algn="ctr"/>
            <a:r>
              <a:rPr lang="zh-CN" altLang="en-US" sz="2800" b="1" dirty="0">
                <a:solidFill>
                  <a:srgbClr val="4A5A69"/>
                </a:solidFill>
                <a:cs typeface="+mn-ea"/>
                <a:sym typeface="+mn-lt"/>
              </a:rPr>
              <a:t>线阵</a:t>
            </a:r>
            <a:r>
              <a:rPr lang="en-US" sz="2800" b="1" dirty="0">
                <a:solidFill>
                  <a:srgbClr val="4A5A69"/>
                </a:solidFill>
                <a:cs typeface="+mn-ea"/>
                <a:sym typeface="+mn-lt"/>
              </a:rPr>
              <a:t>CCD</a:t>
            </a:r>
          </a:p>
        </p:txBody>
      </p:sp>
      <p:sp>
        <p:nvSpPr>
          <p:cNvPr id="10" name="文本框 9"/>
          <p:cNvSpPr txBox="1"/>
          <p:nvPr/>
        </p:nvSpPr>
        <p:spPr>
          <a:xfrm>
            <a:off x="9166862" y="4524440"/>
            <a:ext cx="1960880" cy="521970"/>
          </a:xfrm>
          <a:prstGeom prst="rect">
            <a:avLst/>
          </a:prstGeom>
          <a:noFill/>
        </p:spPr>
        <p:txBody>
          <a:bodyPr wrap="none" rtlCol="0">
            <a:spAutoFit/>
          </a:bodyPr>
          <a:lstStyle/>
          <a:p>
            <a:pPr algn="ctr"/>
            <a:r>
              <a:rPr lang="zh-CN" sz="2800" b="1" dirty="0">
                <a:solidFill>
                  <a:srgbClr val="4A5A69"/>
                </a:solidFill>
                <a:cs typeface="+mn-ea"/>
                <a:sym typeface="+mn-lt"/>
              </a:rPr>
              <a:t>红外传感器</a:t>
            </a:r>
          </a:p>
        </p:txBody>
      </p:sp>
      <p:cxnSp>
        <p:nvCxnSpPr>
          <p:cNvPr id="11" name="直接箭头连接符 10"/>
          <p:cNvCxnSpPr>
            <a:stCxn id="8" idx="3"/>
            <a:endCxn id="9" idx="1"/>
          </p:cNvCxnSpPr>
          <p:nvPr/>
        </p:nvCxnSpPr>
        <p:spPr>
          <a:xfrm flipV="1">
            <a:off x="5303520" y="2181860"/>
            <a:ext cx="3863340" cy="127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10" idx="1"/>
          </p:cNvCxnSpPr>
          <p:nvPr/>
        </p:nvCxnSpPr>
        <p:spPr>
          <a:xfrm>
            <a:off x="5303520" y="3453765"/>
            <a:ext cx="3863340" cy="1331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04280" y="2266315"/>
            <a:ext cx="2398395" cy="368300"/>
          </a:xfrm>
          <a:prstGeom prst="rect">
            <a:avLst/>
          </a:prstGeom>
          <a:noFill/>
        </p:spPr>
        <p:txBody>
          <a:bodyPr wrap="square" rtlCol="0">
            <a:spAutoFit/>
          </a:bodyPr>
          <a:lstStyle/>
          <a:p>
            <a:r>
              <a:rPr lang="zh-CN" altLang="en-US"/>
              <a:t>更强的前瞻能力</a:t>
            </a:r>
          </a:p>
        </p:txBody>
      </p:sp>
      <p:sp>
        <p:nvSpPr>
          <p:cNvPr id="14" name="文本框 13"/>
          <p:cNvSpPr txBox="1"/>
          <p:nvPr/>
        </p:nvSpPr>
        <p:spPr>
          <a:xfrm>
            <a:off x="6304280" y="4285615"/>
            <a:ext cx="2398395" cy="645160"/>
          </a:xfrm>
          <a:prstGeom prst="rect">
            <a:avLst/>
          </a:prstGeom>
          <a:noFill/>
        </p:spPr>
        <p:txBody>
          <a:bodyPr wrap="square" rtlCol="0">
            <a:spAutoFit/>
          </a:bodyPr>
          <a:lstStyle/>
          <a:p>
            <a:r>
              <a:rPr lang="zh-CN" altLang="en-US"/>
              <a:t>更强的纠偏能力</a:t>
            </a:r>
          </a:p>
          <a:p>
            <a:r>
              <a:rPr lang="zh-CN" altLang="en-US"/>
              <a:t>更短的图像获取时间</a:t>
            </a:r>
          </a:p>
        </p:txBody>
      </p:sp>
      <p:sp>
        <p:nvSpPr>
          <p:cNvPr id="15" name="文本框 14"/>
          <p:cNvSpPr txBox="1"/>
          <p:nvPr/>
        </p:nvSpPr>
        <p:spPr>
          <a:xfrm>
            <a:off x="469266" y="3192845"/>
            <a:ext cx="1767840" cy="521970"/>
          </a:xfrm>
          <a:prstGeom prst="rect">
            <a:avLst/>
          </a:prstGeom>
          <a:noFill/>
        </p:spPr>
        <p:txBody>
          <a:bodyPr wrap="none" rtlCol="0">
            <a:spAutoFit/>
          </a:bodyPr>
          <a:lstStyle/>
          <a:p>
            <a:pPr algn="ctr"/>
            <a:r>
              <a:rPr lang="en-US" altLang="zh-CN" sz="2800" b="1" dirty="0">
                <a:solidFill>
                  <a:srgbClr val="4A5A69"/>
                </a:solidFill>
                <a:cs typeface="+mn-ea"/>
                <a:sym typeface="+mn-lt"/>
              </a:rPr>
              <a:t>OpenMV</a:t>
            </a:r>
          </a:p>
        </p:txBody>
      </p:sp>
      <p:cxnSp>
        <p:nvCxnSpPr>
          <p:cNvPr id="16" name="直接箭头连接符 15"/>
          <p:cNvCxnSpPr>
            <a:stCxn id="15" idx="3"/>
            <a:endCxn id="8" idx="1"/>
          </p:cNvCxnSpPr>
          <p:nvPr/>
        </p:nvCxnSpPr>
        <p:spPr>
          <a:xfrm>
            <a:off x="2237105" y="3453765"/>
            <a:ext cx="18167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385060" y="3453765"/>
            <a:ext cx="1778000" cy="645160"/>
          </a:xfrm>
          <a:prstGeom prst="rect">
            <a:avLst/>
          </a:prstGeom>
          <a:noFill/>
        </p:spPr>
        <p:txBody>
          <a:bodyPr wrap="square" rtlCol="0">
            <a:spAutoFit/>
          </a:bodyPr>
          <a:lstStyle/>
          <a:p>
            <a:r>
              <a:rPr lang="zh-CN" altLang="en-US"/>
              <a:t>更多的资源</a:t>
            </a:r>
          </a:p>
          <a:p>
            <a:r>
              <a:rPr lang="zh-CN" altLang="en-US"/>
              <a:t>更强大的功能</a:t>
            </a:r>
          </a:p>
        </p:txBody>
      </p:sp>
    </p:spTree>
    <p:extLst>
      <p:ext uri="{BB962C8B-B14F-4D97-AF65-F5344CB8AC3E}">
        <p14:creationId xmlns:p14="http://schemas.microsoft.com/office/powerpoint/2010/main" val="185854795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59960" y="602680"/>
            <a:ext cx="2672080" cy="521970"/>
          </a:xfrm>
          <a:prstGeom prst="rect">
            <a:avLst/>
          </a:prstGeom>
          <a:noFill/>
        </p:spPr>
        <p:txBody>
          <a:bodyPr wrap="none" rtlCol="0">
            <a:spAutoFit/>
          </a:bodyPr>
          <a:lstStyle/>
          <a:p>
            <a:pPr algn="ctr"/>
            <a:r>
              <a:rPr lang="zh-CN" altLang="en-US" sz="2800" b="1" dirty="0">
                <a:solidFill>
                  <a:srgbClr val="4A5A69"/>
                </a:solidFill>
                <a:cs typeface="+mn-ea"/>
                <a:sym typeface="+mn-lt"/>
              </a:rPr>
              <a:t>红外避障传感器</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chemeClr val="accent5">
                    <a:lumMod val="60000"/>
                    <a:lumOff val="40000"/>
                  </a:schemeClr>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rgbClr val="4A5A69"/>
                </a:solidFill>
                <a:cs typeface="+mn-ea"/>
                <a:sym typeface="+mn-lt"/>
              </a:rPr>
              <a:t>避障部分</a:t>
            </a:r>
            <a:r>
              <a:rPr lang="en-US" altLang="zh-CN" sz="2800" dirty="0">
                <a:solidFill>
                  <a:srgbClr val="4A5A69"/>
                </a:solidFill>
                <a:cs typeface="+mn-ea"/>
                <a:sym typeface="+mn-lt"/>
              </a:rPr>
              <a:t> </a:t>
            </a:r>
          </a:p>
        </p:txBody>
      </p:sp>
      <p:sp>
        <p:nvSpPr>
          <p:cNvPr id="3" name="TextBox 38"/>
          <p:cNvSpPr txBox="1"/>
          <p:nvPr/>
        </p:nvSpPr>
        <p:spPr>
          <a:xfrm>
            <a:off x="5827899" y="1240081"/>
            <a:ext cx="5186308" cy="1077218"/>
          </a:xfrm>
          <a:prstGeom prst="rect">
            <a:avLst/>
          </a:prstGeom>
          <a:noFill/>
        </p:spPr>
        <p:txBody>
          <a:bodyPr wrap="square" rtlCol="0" anchor="ctr">
            <a:spAutoFit/>
          </a:bodyPr>
          <a:lstStyle/>
          <a:p>
            <a:pPr algn="ctr"/>
            <a:r>
              <a:rPr lang="zh-CN" sz="2400" b="1" dirty="0">
                <a:solidFill>
                  <a:srgbClr val="4A5A69"/>
                </a:solidFill>
                <a:cs typeface="+mn-ea"/>
                <a:sym typeface="+mn-lt"/>
              </a:rPr>
              <a:t>基本原理</a:t>
            </a:r>
          </a:p>
          <a:p>
            <a:pPr algn="l"/>
            <a:r>
              <a:rPr lang="zh-CN" sz="2000" dirty="0">
                <a:solidFill>
                  <a:srgbClr val="4A5A69"/>
                </a:solidFill>
                <a:cs typeface="+mn-ea"/>
                <a:sym typeface="+mn-lt"/>
              </a:rPr>
              <a:t>红外避障传感器主要以红外测距传感器为主。红外测距都是采用三角测距的原理</a:t>
            </a:r>
          </a:p>
        </p:txBody>
      </p:sp>
      <p:sp>
        <p:nvSpPr>
          <p:cNvPr id="4" name="TextBox 38"/>
          <p:cNvSpPr txBox="1"/>
          <p:nvPr/>
        </p:nvSpPr>
        <p:spPr>
          <a:xfrm>
            <a:off x="5827898" y="2531453"/>
            <a:ext cx="5186309" cy="1384995"/>
          </a:xfrm>
          <a:prstGeom prst="rect">
            <a:avLst/>
          </a:prstGeom>
          <a:noFill/>
        </p:spPr>
        <p:txBody>
          <a:bodyPr wrap="square" rtlCol="0" anchor="ctr">
            <a:spAutoFit/>
          </a:bodyPr>
          <a:lstStyle/>
          <a:p>
            <a:pPr algn="ctr"/>
            <a:r>
              <a:rPr lang="zh-CN" sz="2400" b="1" dirty="0">
                <a:solidFill>
                  <a:srgbClr val="4A5A69"/>
                </a:solidFill>
                <a:cs typeface="+mn-ea"/>
                <a:sym typeface="+mn-lt"/>
              </a:rPr>
              <a:t>适用范围</a:t>
            </a:r>
          </a:p>
          <a:p>
            <a:pPr algn="l"/>
            <a:r>
              <a:rPr sz="2000" dirty="0">
                <a:solidFill>
                  <a:srgbClr val="4A5A69"/>
                </a:solidFill>
                <a:cs typeface="+mn-ea"/>
                <a:sym typeface="+mn-lt"/>
              </a:rPr>
              <a:t>有效距离范围为0-20cm,可以通过电位器旋钮调节探测距离，广泛应用于避障小车、流水线计数等场合</a:t>
            </a:r>
          </a:p>
        </p:txBody>
      </p:sp>
      <p:sp>
        <p:nvSpPr>
          <p:cNvPr id="6" name="TextBox 38"/>
          <p:cNvSpPr txBox="1"/>
          <p:nvPr/>
        </p:nvSpPr>
        <p:spPr>
          <a:xfrm>
            <a:off x="5827899" y="4192395"/>
            <a:ext cx="5243064" cy="1692771"/>
          </a:xfrm>
          <a:prstGeom prst="rect">
            <a:avLst/>
          </a:prstGeom>
          <a:noFill/>
        </p:spPr>
        <p:txBody>
          <a:bodyPr wrap="square" rtlCol="0" anchor="ctr">
            <a:spAutoFit/>
          </a:bodyPr>
          <a:lstStyle/>
          <a:p>
            <a:pPr algn="ctr"/>
            <a:r>
              <a:rPr lang="zh-CN" sz="2400" b="1" dirty="0">
                <a:solidFill>
                  <a:srgbClr val="4A5A69"/>
                </a:solidFill>
                <a:cs typeface="+mn-ea"/>
                <a:sym typeface="+mn-lt"/>
              </a:rPr>
              <a:t>性能比较</a:t>
            </a:r>
          </a:p>
          <a:p>
            <a:pPr algn="l"/>
            <a:r>
              <a:rPr lang="zh-CN" sz="2000" dirty="0">
                <a:solidFill>
                  <a:srgbClr val="4A5A69"/>
                </a:solidFill>
                <a:cs typeface="+mn-ea"/>
                <a:sym typeface="+mn-lt"/>
              </a:rPr>
              <a:t>优点：结构简明，便于装配，成本低廉，反应灵敏且抗干扰能力强</a:t>
            </a:r>
          </a:p>
          <a:p>
            <a:pPr algn="l"/>
            <a:r>
              <a:rPr lang="zh-CN" sz="2000" dirty="0">
                <a:solidFill>
                  <a:srgbClr val="4A5A69"/>
                </a:solidFill>
                <a:cs typeface="+mn-ea"/>
                <a:sym typeface="+mn-lt"/>
              </a:rPr>
              <a:t>缺点：检测距离和精度有限，传感器高度位置的差异可能会对其检测造成干扰</a:t>
            </a:r>
          </a:p>
        </p:txBody>
      </p:sp>
      <p:pic>
        <p:nvPicPr>
          <p:cNvPr id="17" name="图片 16"/>
          <p:cNvPicPr>
            <a:picLocks noChangeAspect="1"/>
          </p:cNvPicPr>
          <p:nvPr/>
        </p:nvPicPr>
        <p:blipFill>
          <a:blip r:embed="rId2"/>
          <a:stretch>
            <a:fillRect/>
          </a:stretch>
        </p:blipFill>
        <p:spPr>
          <a:xfrm>
            <a:off x="589280" y="1600835"/>
            <a:ext cx="5028565" cy="4948555"/>
          </a:xfrm>
          <a:prstGeom prst="rect">
            <a:avLst/>
          </a:prstGeom>
        </p:spPr>
      </p:pic>
    </p:spTree>
    <p:extLst>
      <p:ext uri="{BB962C8B-B14F-4D97-AF65-F5344CB8AC3E}">
        <p14:creationId xmlns:p14="http://schemas.microsoft.com/office/powerpoint/2010/main" val="3750428291"/>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82160" y="602680"/>
            <a:ext cx="3027680" cy="521970"/>
          </a:xfrm>
          <a:prstGeom prst="rect">
            <a:avLst/>
          </a:prstGeom>
          <a:noFill/>
        </p:spPr>
        <p:txBody>
          <a:bodyPr wrap="none" rtlCol="0">
            <a:spAutoFit/>
          </a:bodyPr>
          <a:lstStyle/>
          <a:p>
            <a:pPr algn="ctr"/>
            <a:r>
              <a:rPr lang="zh-CN" altLang="en-US" sz="2800" b="1" dirty="0">
                <a:solidFill>
                  <a:srgbClr val="4A5A69"/>
                </a:solidFill>
                <a:cs typeface="+mn-ea"/>
                <a:sym typeface="+mn-lt"/>
              </a:rPr>
              <a:t>超声波避障传感器</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chemeClr val="accent5">
                    <a:lumMod val="60000"/>
                    <a:lumOff val="40000"/>
                  </a:schemeClr>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rgbClr val="4A5A69"/>
                </a:solidFill>
                <a:cs typeface="+mn-ea"/>
                <a:sym typeface="+mn-lt"/>
              </a:rPr>
              <a:t>避障部分</a:t>
            </a:r>
            <a:r>
              <a:rPr lang="en-US" altLang="zh-CN" sz="2800" dirty="0">
                <a:solidFill>
                  <a:srgbClr val="4A5A69"/>
                </a:solidFill>
                <a:cs typeface="+mn-ea"/>
                <a:sym typeface="+mn-lt"/>
              </a:rPr>
              <a:t> </a:t>
            </a:r>
          </a:p>
        </p:txBody>
      </p:sp>
      <p:sp>
        <p:nvSpPr>
          <p:cNvPr id="3" name="TextBox 38"/>
          <p:cNvSpPr txBox="1"/>
          <p:nvPr/>
        </p:nvSpPr>
        <p:spPr>
          <a:xfrm>
            <a:off x="5672981" y="1303143"/>
            <a:ext cx="5444863" cy="1077218"/>
          </a:xfrm>
          <a:prstGeom prst="rect">
            <a:avLst/>
          </a:prstGeom>
          <a:noFill/>
        </p:spPr>
        <p:txBody>
          <a:bodyPr wrap="square" rtlCol="0" anchor="ctr">
            <a:spAutoFit/>
          </a:bodyPr>
          <a:lstStyle/>
          <a:p>
            <a:pPr algn="ctr"/>
            <a:r>
              <a:rPr lang="zh-CN" sz="2400" b="1" dirty="0">
                <a:solidFill>
                  <a:srgbClr val="4A5A69"/>
                </a:solidFill>
                <a:cs typeface="+mn-ea"/>
                <a:sym typeface="+mn-lt"/>
              </a:rPr>
              <a:t>基本原理</a:t>
            </a:r>
          </a:p>
          <a:p>
            <a:pPr algn="l"/>
            <a:r>
              <a:rPr lang="zh-CN" sz="2000" dirty="0">
                <a:solidFill>
                  <a:srgbClr val="4A5A69"/>
                </a:solidFill>
                <a:cs typeface="+mn-ea"/>
                <a:sym typeface="+mn-lt"/>
              </a:rPr>
              <a:t>主要通过发射到接收声波的时间差计算出测量距离</a:t>
            </a:r>
          </a:p>
        </p:txBody>
      </p:sp>
      <p:sp>
        <p:nvSpPr>
          <p:cNvPr id="4" name="TextBox 38"/>
          <p:cNvSpPr txBox="1"/>
          <p:nvPr/>
        </p:nvSpPr>
        <p:spPr>
          <a:xfrm>
            <a:off x="5672982" y="2594514"/>
            <a:ext cx="5444862" cy="1384995"/>
          </a:xfrm>
          <a:prstGeom prst="rect">
            <a:avLst/>
          </a:prstGeom>
          <a:noFill/>
        </p:spPr>
        <p:txBody>
          <a:bodyPr wrap="square" rtlCol="0" anchor="ctr">
            <a:spAutoFit/>
          </a:bodyPr>
          <a:lstStyle/>
          <a:p>
            <a:pPr algn="ctr"/>
            <a:r>
              <a:rPr lang="zh-CN" sz="2400" b="1" dirty="0">
                <a:solidFill>
                  <a:srgbClr val="4A5A69"/>
                </a:solidFill>
                <a:cs typeface="+mn-ea"/>
                <a:sym typeface="+mn-lt"/>
              </a:rPr>
              <a:t>适用范围</a:t>
            </a:r>
          </a:p>
          <a:p>
            <a:pPr algn="l"/>
            <a:r>
              <a:rPr sz="2000" dirty="0">
                <a:solidFill>
                  <a:srgbClr val="4A5A69"/>
                </a:solidFill>
                <a:cs typeface="+mn-ea"/>
                <a:sym typeface="+mn-lt"/>
              </a:rPr>
              <a:t>有效距离范围一般在5-10m，但会存在一个最小探测盲区，一般在几十毫米，它常用于移动机器人，AGV，无人机，汽车避障</a:t>
            </a:r>
          </a:p>
        </p:txBody>
      </p:sp>
      <p:sp>
        <p:nvSpPr>
          <p:cNvPr id="6" name="TextBox 38"/>
          <p:cNvSpPr txBox="1"/>
          <p:nvPr/>
        </p:nvSpPr>
        <p:spPr>
          <a:xfrm>
            <a:off x="5672981" y="4255456"/>
            <a:ext cx="5489005" cy="1692771"/>
          </a:xfrm>
          <a:prstGeom prst="rect">
            <a:avLst/>
          </a:prstGeom>
          <a:noFill/>
        </p:spPr>
        <p:txBody>
          <a:bodyPr wrap="square" rtlCol="0" anchor="ctr">
            <a:spAutoFit/>
          </a:bodyPr>
          <a:lstStyle/>
          <a:p>
            <a:pPr algn="ctr"/>
            <a:r>
              <a:rPr lang="zh-CN" sz="2400" b="1" dirty="0">
                <a:solidFill>
                  <a:srgbClr val="4A5A69"/>
                </a:solidFill>
                <a:cs typeface="+mn-ea"/>
                <a:sym typeface="+mn-lt"/>
              </a:rPr>
              <a:t>性能比较</a:t>
            </a:r>
          </a:p>
          <a:p>
            <a:pPr algn="l"/>
            <a:r>
              <a:rPr lang="zh-CN" sz="2000" dirty="0">
                <a:solidFill>
                  <a:srgbClr val="4A5A69"/>
                </a:solidFill>
                <a:cs typeface="+mn-ea"/>
                <a:sym typeface="+mn-lt"/>
              </a:rPr>
              <a:t>优点：结构简单，制造方便，成本较低，不易受恶劣天气及环境电磁场的干扰</a:t>
            </a:r>
          </a:p>
          <a:p>
            <a:pPr algn="l"/>
            <a:r>
              <a:rPr lang="zh-CN" sz="2000" dirty="0">
                <a:solidFill>
                  <a:srgbClr val="4A5A69"/>
                </a:solidFill>
                <a:cs typeface="+mn-ea"/>
                <a:sym typeface="+mn-lt"/>
              </a:rPr>
              <a:t>缺点：测距速度不如激光测距和毫米波测距，且只能测量距离，不可以测量方位</a:t>
            </a:r>
          </a:p>
        </p:txBody>
      </p:sp>
      <p:pic>
        <p:nvPicPr>
          <p:cNvPr id="7" name="图片 6"/>
          <p:cNvPicPr>
            <a:picLocks noChangeAspect="1"/>
          </p:cNvPicPr>
          <p:nvPr/>
        </p:nvPicPr>
        <p:blipFill>
          <a:blip r:embed="rId2"/>
          <a:stretch>
            <a:fillRect/>
          </a:stretch>
        </p:blipFill>
        <p:spPr>
          <a:xfrm>
            <a:off x="632460" y="1260475"/>
            <a:ext cx="4872355" cy="4949190"/>
          </a:xfrm>
          <a:prstGeom prst="rect">
            <a:avLst/>
          </a:prstGeom>
        </p:spPr>
      </p:pic>
    </p:spTree>
    <p:extLst>
      <p:ext uri="{BB962C8B-B14F-4D97-AF65-F5344CB8AC3E}">
        <p14:creationId xmlns:p14="http://schemas.microsoft.com/office/powerpoint/2010/main" val="2482495599"/>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59960" y="602680"/>
            <a:ext cx="2672080" cy="521970"/>
          </a:xfrm>
          <a:prstGeom prst="rect">
            <a:avLst/>
          </a:prstGeom>
          <a:noFill/>
        </p:spPr>
        <p:txBody>
          <a:bodyPr wrap="none" rtlCol="0">
            <a:spAutoFit/>
          </a:bodyPr>
          <a:lstStyle/>
          <a:p>
            <a:pPr algn="ctr"/>
            <a:r>
              <a:rPr lang="zh-CN" altLang="en-US" sz="2800" b="1" dirty="0">
                <a:solidFill>
                  <a:srgbClr val="4A5A69"/>
                </a:solidFill>
                <a:cs typeface="+mn-ea"/>
                <a:sym typeface="+mn-lt"/>
              </a:rPr>
              <a:t>激光雷达传感器</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chemeClr val="accent5">
                    <a:lumMod val="60000"/>
                    <a:lumOff val="40000"/>
                  </a:schemeClr>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rgbClr val="4A5A69"/>
                </a:solidFill>
                <a:cs typeface="+mn-ea"/>
                <a:sym typeface="+mn-lt"/>
              </a:rPr>
              <a:t>避障部分</a:t>
            </a:r>
            <a:r>
              <a:rPr lang="en-US" altLang="zh-CN" sz="2800" dirty="0">
                <a:solidFill>
                  <a:srgbClr val="4A5A69"/>
                </a:solidFill>
                <a:cs typeface="+mn-ea"/>
                <a:sym typeface="+mn-lt"/>
              </a:rPr>
              <a:t> </a:t>
            </a:r>
          </a:p>
        </p:txBody>
      </p:sp>
      <p:sp>
        <p:nvSpPr>
          <p:cNvPr id="3" name="TextBox 38"/>
          <p:cNvSpPr txBox="1"/>
          <p:nvPr/>
        </p:nvSpPr>
        <p:spPr>
          <a:xfrm>
            <a:off x="5641450" y="1485370"/>
            <a:ext cx="5596212" cy="1384995"/>
          </a:xfrm>
          <a:prstGeom prst="rect">
            <a:avLst/>
          </a:prstGeom>
          <a:noFill/>
        </p:spPr>
        <p:txBody>
          <a:bodyPr wrap="square" rtlCol="0" anchor="ctr">
            <a:spAutoFit/>
          </a:bodyPr>
          <a:lstStyle/>
          <a:p>
            <a:pPr algn="ctr"/>
            <a:r>
              <a:rPr lang="zh-CN" sz="2400" b="1" dirty="0">
                <a:solidFill>
                  <a:srgbClr val="4A5A69"/>
                </a:solidFill>
                <a:cs typeface="+mn-ea"/>
                <a:sym typeface="+mn-lt"/>
              </a:rPr>
              <a:t>基本原理</a:t>
            </a:r>
          </a:p>
          <a:p>
            <a:pPr algn="l"/>
            <a:r>
              <a:rPr lang="zh-CN" sz="2000" dirty="0">
                <a:solidFill>
                  <a:srgbClr val="4A5A69"/>
                </a:solidFill>
                <a:cs typeface="+mn-ea"/>
                <a:sym typeface="+mn-lt"/>
              </a:rPr>
              <a:t>主要通过接收和反射之间的时间间隔确定到目标的距离，通过几何变换激光束角度</a:t>
            </a:r>
            <a:r>
              <a:rPr lang="zh-CN" sz="2000" dirty="0" smtClean="0">
                <a:solidFill>
                  <a:srgbClr val="4A5A69"/>
                </a:solidFill>
                <a:cs typeface="+mn-ea"/>
                <a:sym typeface="+mn-lt"/>
              </a:rPr>
              <a:t>获得对象</a:t>
            </a:r>
            <a:r>
              <a:rPr lang="zh-CN" sz="2000" dirty="0">
                <a:solidFill>
                  <a:srgbClr val="4A5A69"/>
                </a:solidFill>
                <a:cs typeface="+mn-ea"/>
                <a:sym typeface="+mn-lt"/>
              </a:rPr>
              <a:t>位置的信息</a:t>
            </a:r>
          </a:p>
        </p:txBody>
      </p:sp>
      <p:sp>
        <p:nvSpPr>
          <p:cNvPr id="4" name="TextBox 38"/>
          <p:cNvSpPr txBox="1"/>
          <p:nvPr/>
        </p:nvSpPr>
        <p:spPr>
          <a:xfrm>
            <a:off x="5641451" y="2870365"/>
            <a:ext cx="5596212" cy="1077218"/>
          </a:xfrm>
          <a:prstGeom prst="rect">
            <a:avLst/>
          </a:prstGeom>
          <a:noFill/>
        </p:spPr>
        <p:txBody>
          <a:bodyPr wrap="square" rtlCol="0" anchor="ctr">
            <a:spAutoFit/>
          </a:bodyPr>
          <a:lstStyle/>
          <a:p>
            <a:pPr algn="ctr"/>
            <a:r>
              <a:rPr lang="zh-CN" sz="2400" b="1" dirty="0">
                <a:solidFill>
                  <a:srgbClr val="4A5A69"/>
                </a:solidFill>
                <a:cs typeface="+mn-ea"/>
                <a:sym typeface="+mn-lt"/>
              </a:rPr>
              <a:t>适用范围</a:t>
            </a:r>
          </a:p>
          <a:p>
            <a:pPr algn="l"/>
            <a:r>
              <a:rPr sz="2000" dirty="0">
                <a:solidFill>
                  <a:srgbClr val="4A5A69"/>
                </a:solidFill>
                <a:cs typeface="+mn-ea"/>
                <a:sym typeface="+mn-lt"/>
              </a:rPr>
              <a:t>三角波测距原理的激光雷达探测距离只有几米，而TOF法测距距离可达几百米</a:t>
            </a:r>
          </a:p>
        </p:txBody>
      </p:sp>
      <p:sp>
        <p:nvSpPr>
          <p:cNvPr id="6" name="TextBox 38"/>
          <p:cNvSpPr txBox="1"/>
          <p:nvPr/>
        </p:nvSpPr>
        <p:spPr>
          <a:xfrm>
            <a:off x="5641450" y="3860310"/>
            <a:ext cx="5596212" cy="1692771"/>
          </a:xfrm>
          <a:prstGeom prst="rect">
            <a:avLst/>
          </a:prstGeom>
          <a:noFill/>
        </p:spPr>
        <p:txBody>
          <a:bodyPr wrap="square" rtlCol="0" anchor="ctr">
            <a:spAutoFit/>
          </a:bodyPr>
          <a:lstStyle/>
          <a:p>
            <a:pPr algn="ctr"/>
            <a:r>
              <a:rPr lang="zh-CN" sz="2400" b="1" dirty="0">
                <a:solidFill>
                  <a:srgbClr val="4A5A69"/>
                </a:solidFill>
                <a:cs typeface="+mn-ea"/>
                <a:sym typeface="+mn-lt"/>
              </a:rPr>
              <a:t>性能比较</a:t>
            </a:r>
          </a:p>
          <a:p>
            <a:pPr algn="l"/>
            <a:r>
              <a:rPr lang="zh-CN" sz="2000" dirty="0">
                <a:solidFill>
                  <a:srgbClr val="4A5A69"/>
                </a:solidFill>
                <a:cs typeface="+mn-ea"/>
                <a:sym typeface="+mn-lt"/>
              </a:rPr>
              <a:t>优点：探测范围更广，探测精度更高，可以获取比较致密的点云信息</a:t>
            </a:r>
          </a:p>
          <a:p>
            <a:pPr algn="l"/>
            <a:r>
              <a:rPr lang="zh-CN" sz="2000" dirty="0">
                <a:solidFill>
                  <a:srgbClr val="4A5A69"/>
                </a:solidFill>
                <a:cs typeface="+mn-ea"/>
                <a:sym typeface="+mn-lt"/>
              </a:rPr>
              <a:t>缺点：受环境影响大且无穿透能力，价格较为昂贵</a:t>
            </a:r>
          </a:p>
        </p:txBody>
      </p:sp>
      <p:pic>
        <p:nvPicPr>
          <p:cNvPr id="7" name="图片 6"/>
          <p:cNvPicPr>
            <a:picLocks noChangeAspect="1"/>
          </p:cNvPicPr>
          <p:nvPr/>
        </p:nvPicPr>
        <p:blipFill>
          <a:blip r:embed="rId2"/>
          <a:stretch>
            <a:fillRect/>
          </a:stretch>
        </p:blipFill>
        <p:spPr>
          <a:xfrm>
            <a:off x="703580" y="1474470"/>
            <a:ext cx="4665345" cy="4841875"/>
          </a:xfrm>
          <a:prstGeom prst="rect">
            <a:avLst/>
          </a:prstGeom>
        </p:spPr>
      </p:pic>
    </p:spTree>
    <p:extLst>
      <p:ext uri="{BB962C8B-B14F-4D97-AF65-F5344CB8AC3E}">
        <p14:creationId xmlns:p14="http://schemas.microsoft.com/office/powerpoint/2010/main" val="2504996726"/>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82160" y="602680"/>
            <a:ext cx="3027680" cy="521970"/>
          </a:xfrm>
          <a:prstGeom prst="rect">
            <a:avLst/>
          </a:prstGeom>
          <a:noFill/>
        </p:spPr>
        <p:txBody>
          <a:bodyPr wrap="none" rtlCol="0">
            <a:spAutoFit/>
          </a:bodyPr>
          <a:lstStyle/>
          <a:p>
            <a:pPr algn="ctr"/>
            <a:r>
              <a:rPr lang="zh-CN" altLang="en-US" sz="2800" b="1" dirty="0">
                <a:solidFill>
                  <a:srgbClr val="4A5A69"/>
                </a:solidFill>
                <a:cs typeface="+mn-ea"/>
                <a:sym typeface="+mn-lt"/>
              </a:rPr>
              <a:t>毫米波雷达传感器</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chemeClr val="accent5">
                    <a:lumMod val="60000"/>
                    <a:lumOff val="40000"/>
                  </a:schemeClr>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rgbClr val="4A5A69"/>
                </a:solidFill>
                <a:cs typeface="+mn-ea"/>
                <a:sym typeface="+mn-lt"/>
              </a:rPr>
              <a:t>避障部分</a:t>
            </a:r>
            <a:r>
              <a:rPr lang="en-US" altLang="zh-CN" sz="2800" dirty="0">
                <a:solidFill>
                  <a:srgbClr val="4A5A69"/>
                </a:solidFill>
                <a:cs typeface="+mn-ea"/>
                <a:sym typeface="+mn-lt"/>
              </a:rPr>
              <a:t> </a:t>
            </a:r>
          </a:p>
        </p:txBody>
      </p:sp>
      <p:sp>
        <p:nvSpPr>
          <p:cNvPr id="3" name="TextBox 38"/>
          <p:cNvSpPr txBox="1"/>
          <p:nvPr/>
        </p:nvSpPr>
        <p:spPr>
          <a:xfrm>
            <a:off x="5755641" y="1788463"/>
            <a:ext cx="5788978" cy="1077218"/>
          </a:xfrm>
          <a:prstGeom prst="rect">
            <a:avLst/>
          </a:prstGeom>
          <a:noFill/>
        </p:spPr>
        <p:txBody>
          <a:bodyPr wrap="square" rtlCol="0" anchor="ctr">
            <a:spAutoFit/>
          </a:bodyPr>
          <a:lstStyle/>
          <a:p>
            <a:pPr algn="ctr"/>
            <a:r>
              <a:rPr lang="zh-CN" sz="2400" b="1" dirty="0">
                <a:solidFill>
                  <a:srgbClr val="4A5A69"/>
                </a:solidFill>
                <a:cs typeface="+mn-ea"/>
                <a:sym typeface="+mn-lt"/>
              </a:rPr>
              <a:t>基本原理</a:t>
            </a:r>
          </a:p>
          <a:p>
            <a:pPr algn="l"/>
            <a:r>
              <a:rPr lang="zh-CN" sz="2000" dirty="0">
                <a:solidFill>
                  <a:srgbClr val="4A5A69"/>
                </a:solidFill>
                <a:cs typeface="+mn-ea"/>
                <a:sym typeface="+mn-lt"/>
              </a:rPr>
              <a:t>主要通过检测发出波形与返回波形之间差拍频率的高低计算时延长度进而判断传感器到障碍物的距离</a:t>
            </a:r>
          </a:p>
        </p:txBody>
      </p:sp>
      <p:sp>
        <p:nvSpPr>
          <p:cNvPr id="4" name="TextBox 38"/>
          <p:cNvSpPr txBox="1"/>
          <p:nvPr/>
        </p:nvSpPr>
        <p:spPr>
          <a:xfrm>
            <a:off x="5755641" y="2865681"/>
            <a:ext cx="5788978" cy="1384995"/>
          </a:xfrm>
          <a:prstGeom prst="rect">
            <a:avLst/>
          </a:prstGeom>
          <a:noFill/>
        </p:spPr>
        <p:txBody>
          <a:bodyPr wrap="square" rtlCol="0" anchor="ctr">
            <a:spAutoFit/>
          </a:bodyPr>
          <a:lstStyle/>
          <a:p>
            <a:pPr algn="ctr"/>
            <a:r>
              <a:rPr lang="zh-CN" sz="2400" b="1" dirty="0">
                <a:solidFill>
                  <a:srgbClr val="4A5A69"/>
                </a:solidFill>
                <a:cs typeface="+mn-ea"/>
                <a:sym typeface="+mn-lt"/>
              </a:rPr>
              <a:t>适用范围</a:t>
            </a:r>
          </a:p>
          <a:p>
            <a:pPr algn="l"/>
            <a:r>
              <a:rPr sz="2000" dirty="0">
                <a:solidFill>
                  <a:srgbClr val="4A5A69"/>
                </a:solidFill>
                <a:cs typeface="+mn-ea"/>
                <a:sym typeface="+mn-lt"/>
              </a:rPr>
              <a:t>探测距离较长,可以达到200多米，它广泛应用于导弹制导、目标监视和截获、炮火控制和跟踪和雷达测量等方面</a:t>
            </a:r>
          </a:p>
        </p:txBody>
      </p:sp>
      <p:sp>
        <p:nvSpPr>
          <p:cNvPr id="6" name="TextBox 38"/>
          <p:cNvSpPr txBox="1"/>
          <p:nvPr/>
        </p:nvSpPr>
        <p:spPr>
          <a:xfrm>
            <a:off x="5755641" y="4206838"/>
            <a:ext cx="5788978" cy="1384995"/>
          </a:xfrm>
          <a:prstGeom prst="rect">
            <a:avLst/>
          </a:prstGeom>
          <a:noFill/>
        </p:spPr>
        <p:txBody>
          <a:bodyPr wrap="square" rtlCol="0" anchor="ctr">
            <a:spAutoFit/>
          </a:bodyPr>
          <a:lstStyle/>
          <a:p>
            <a:pPr algn="ctr"/>
            <a:r>
              <a:rPr lang="zh-CN" sz="2400" b="1" dirty="0">
                <a:solidFill>
                  <a:srgbClr val="4A5A69"/>
                </a:solidFill>
                <a:cs typeface="+mn-ea"/>
                <a:sym typeface="+mn-lt"/>
              </a:rPr>
              <a:t>性能比较</a:t>
            </a:r>
          </a:p>
          <a:p>
            <a:pPr algn="l"/>
            <a:r>
              <a:rPr lang="zh-CN" sz="2000" dirty="0">
                <a:solidFill>
                  <a:srgbClr val="4A5A69"/>
                </a:solidFill>
                <a:cs typeface="+mn-ea"/>
                <a:sym typeface="+mn-lt"/>
              </a:rPr>
              <a:t>优点：探测距离远、可靠性高、受环境影响较小</a:t>
            </a:r>
          </a:p>
          <a:p>
            <a:pPr algn="l"/>
            <a:r>
              <a:rPr lang="zh-CN" sz="2000" dirty="0">
                <a:solidFill>
                  <a:srgbClr val="4A5A69"/>
                </a:solidFill>
                <a:cs typeface="+mn-ea"/>
                <a:sym typeface="+mn-lt"/>
              </a:rPr>
              <a:t>缺点：毫米波在高潮湿环境会有所衰减，且价格也较为高昂</a:t>
            </a:r>
          </a:p>
        </p:txBody>
      </p:sp>
      <p:pic>
        <p:nvPicPr>
          <p:cNvPr id="8" name="图片 7"/>
          <p:cNvPicPr>
            <a:picLocks noChangeAspect="1"/>
          </p:cNvPicPr>
          <p:nvPr/>
        </p:nvPicPr>
        <p:blipFill>
          <a:blip r:embed="rId2"/>
          <a:stretch>
            <a:fillRect/>
          </a:stretch>
        </p:blipFill>
        <p:spPr>
          <a:xfrm>
            <a:off x="177165" y="2473325"/>
            <a:ext cx="5578475" cy="3074670"/>
          </a:xfrm>
          <a:prstGeom prst="rect">
            <a:avLst/>
          </a:prstGeom>
        </p:spPr>
      </p:pic>
    </p:spTree>
    <p:extLst>
      <p:ext uri="{BB962C8B-B14F-4D97-AF65-F5344CB8AC3E}">
        <p14:creationId xmlns:p14="http://schemas.microsoft.com/office/powerpoint/2010/main" val="3962264457"/>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82160" y="602680"/>
            <a:ext cx="3027680" cy="521970"/>
          </a:xfrm>
          <a:prstGeom prst="rect">
            <a:avLst/>
          </a:prstGeom>
          <a:noFill/>
        </p:spPr>
        <p:txBody>
          <a:bodyPr wrap="none" rtlCol="0">
            <a:spAutoFit/>
          </a:bodyPr>
          <a:lstStyle/>
          <a:p>
            <a:pPr algn="ctr"/>
            <a:r>
              <a:rPr lang="zh-CN" altLang="en-US" sz="2800" b="1" dirty="0">
                <a:solidFill>
                  <a:srgbClr val="4A5A69"/>
                </a:solidFill>
                <a:cs typeface="+mn-ea"/>
                <a:sym typeface="+mn-lt"/>
              </a:rPr>
              <a:t>摄像头及图像处理</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chemeClr val="accent5">
                    <a:lumMod val="60000"/>
                    <a:lumOff val="40000"/>
                  </a:schemeClr>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rgbClr val="4A5A69"/>
                </a:solidFill>
                <a:cs typeface="+mn-ea"/>
                <a:sym typeface="+mn-lt"/>
              </a:rPr>
              <a:t>避障部分</a:t>
            </a:r>
            <a:r>
              <a:rPr lang="en-US" altLang="zh-CN" sz="2800" dirty="0">
                <a:solidFill>
                  <a:srgbClr val="4A5A69"/>
                </a:solidFill>
                <a:cs typeface="+mn-ea"/>
                <a:sym typeface="+mn-lt"/>
              </a:rPr>
              <a:t> </a:t>
            </a:r>
          </a:p>
        </p:txBody>
      </p:sp>
      <p:sp>
        <p:nvSpPr>
          <p:cNvPr id="3" name="TextBox 38"/>
          <p:cNvSpPr txBox="1"/>
          <p:nvPr/>
        </p:nvSpPr>
        <p:spPr>
          <a:xfrm>
            <a:off x="5931534" y="1533022"/>
            <a:ext cx="5520539" cy="1384995"/>
          </a:xfrm>
          <a:prstGeom prst="rect">
            <a:avLst/>
          </a:prstGeom>
          <a:noFill/>
        </p:spPr>
        <p:txBody>
          <a:bodyPr wrap="square" rtlCol="0" anchor="ctr">
            <a:spAutoFit/>
          </a:bodyPr>
          <a:lstStyle/>
          <a:p>
            <a:pPr algn="ctr"/>
            <a:r>
              <a:rPr lang="zh-CN" sz="2400" b="1" dirty="0">
                <a:solidFill>
                  <a:srgbClr val="4A5A69"/>
                </a:solidFill>
                <a:cs typeface="+mn-ea"/>
                <a:sym typeface="+mn-lt"/>
              </a:rPr>
              <a:t>基本原理</a:t>
            </a:r>
          </a:p>
          <a:p>
            <a:pPr algn="l"/>
            <a:r>
              <a:rPr lang="zh-CN" sz="2000" dirty="0">
                <a:solidFill>
                  <a:srgbClr val="4A5A69"/>
                </a:solidFill>
                <a:cs typeface="+mn-ea"/>
                <a:sym typeface="+mn-lt"/>
              </a:rPr>
              <a:t>具体的提取有效部分图像、扫描灰度值、获得附近区域信息及畸变矫正的过程均与循迹部分相同，在摄像头角度与处理图像上有所不同</a:t>
            </a:r>
          </a:p>
        </p:txBody>
      </p:sp>
      <p:sp>
        <p:nvSpPr>
          <p:cNvPr id="4" name="TextBox 38"/>
          <p:cNvSpPr txBox="1"/>
          <p:nvPr/>
        </p:nvSpPr>
        <p:spPr>
          <a:xfrm>
            <a:off x="5931535" y="3042255"/>
            <a:ext cx="5520537" cy="1077218"/>
          </a:xfrm>
          <a:prstGeom prst="rect">
            <a:avLst/>
          </a:prstGeom>
          <a:noFill/>
        </p:spPr>
        <p:txBody>
          <a:bodyPr wrap="square" rtlCol="0" anchor="ctr">
            <a:spAutoFit/>
          </a:bodyPr>
          <a:lstStyle/>
          <a:p>
            <a:pPr algn="ctr"/>
            <a:r>
              <a:rPr lang="zh-CN" sz="2400" b="1" dirty="0">
                <a:solidFill>
                  <a:srgbClr val="4A5A69"/>
                </a:solidFill>
                <a:cs typeface="+mn-ea"/>
                <a:sym typeface="+mn-lt"/>
              </a:rPr>
              <a:t>适用范围</a:t>
            </a:r>
          </a:p>
          <a:p>
            <a:pPr algn="l"/>
            <a:r>
              <a:rPr sz="2000" dirty="0">
                <a:solidFill>
                  <a:srgbClr val="4A5A69"/>
                </a:solidFill>
                <a:cs typeface="+mn-ea"/>
                <a:sym typeface="+mn-lt"/>
              </a:rPr>
              <a:t>探测距离与具体型号有关</a:t>
            </a:r>
            <a:r>
              <a:rPr lang="zh-CN" sz="2000" dirty="0">
                <a:solidFill>
                  <a:srgbClr val="4A5A69"/>
                </a:solidFill>
                <a:cs typeface="+mn-ea"/>
                <a:sym typeface="+mn-lt"/>
              </a:rPr>
              <a:t>，</a:t>
            </a:r>
            <a:r>
              <a:rPr sz="2000" dirty="0">
                <a:solidFill>
                  <a:srgbClr val="4A5A69"/>
                </a:solidFill>
                <a:cs typeface="+mn-ea"/>
                <a:sym typeface="+mn-lt"/>
              </a:rPr>
              <a:t>也广泛应用于无人机避障、小车避障等方面</a:t>
            </a:r>
          </a:p>
        </p:txBody>
      </p:sp>
      <p:sp>
        <p:nvSpPr>
          <p:cNvPr id="6" name="TextBox 38"/>
          <p:cNvSpPr txBox="1"/>
          <p:nvPr/>
        </p:nvSpPr>
        <p:spPr>
          <a:xfrm>
            <a:off x="5931534" y="4243711"/>
            <a:ext cx="5520538" cy="1692771"/>
          </a:xfrm>
          <a:prstGeom prst="rect">
            <a:avLst/>
          </a:prstGeom>
          <a:noFill/>
        </p:spPr>
        <p:txBody>
          <a:bodyPr wrap="square" rtlCol="0" anchor="ctr">
            <a:spAutoFit/>
          </a:bodyPr>
          <a:lstStyle/>
          <a:p>
            <a:pPr algn="ctr"/>
            <a:r>
              <a:rPr lang="zh-CN" sz="2400" b="1" dirty="0">
                <a:solidFill>
                  <a:srgbClr val="4A5A69"/>
                </a:solidFill>
                <a:cs typeface="+mn-ea"/>
                <a:sym typeface="+mn-lt"/>
              </a:rPr>
              <a:t>性能比较</a:t>
            </a:r>
          </a:p>
          <a:p>
            <a:pPr algn="l"/>
            <a:r>
              <a:rPr lang="zh-CN" sz="2000" dirty="0">
                <a:solidFill>
                  <a:srgbClr val="4A5A69"/>
                </a:solidFill>
                <a:cs typeface="+mn-ea"/>
                <a:sym typeface="+mn-lt"/>
              </a:rPr>
              <a:t>优点：可以获得二维的图像信息，有较好的前瞻性</a:t>
            </a:r>
          </a:p>
          <a:p>
            <a:pPr algn="l"/>
            <a:r>
              <a:rPr lang="zh-CN" sz="2000" dirty="0">
                <a:solidFill>
                  <a:srgbClr val="4A5A69"/>
                </a:solidFill>
                <a:cs typeface="+mn-ea"/>
                <a:sym typeface="+mn-lt"/>
              </a:rPr>
              <a:t>缺点：不适用于要求视场大、图像分辨率高的情形</a:t>
            </a:r>
          </a:p>
        </p:txBody>
      </p:sp>
      <p:pic>
        <p:nvPicPr>
          <p:cNvPr id="7" name="图片 6"/>
          <p:cNvPicPr>
            <a:picLocks noChangeAspect="1"/>
          </p:cNvPicPr>
          <p:nvPr/>
        </p:nvPicPr>
        <p:blipFill>
          <a:blip r:embed="rId2"/>
          <a:stretch>
            <a:fillRect/>
          </a:stretch>
        </p:blipFill>
        <p:spPr>
          <a:xfrm>
            <a:off x="617220" y="1863725"/>
            <a:ext cx="4804410" cy="3742055"/>
          </a:xfrm>
          <a:prstGeom prst="rect">
            <a:avLst/>
          </a:prstGeom>
        </p:spPr>
      </p:pic>
    </p:spTree>
    <p:extLst>
      <p:ext uri="{BB962C8B-B14F-4D97-AF65-F5344CB8AC3E}">
        <p14:creationId xmlns:p14="http://schemas.microsoft.com/office/powerpoint/2010/main" val="1735423617"/>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93360" y="602680"/>
            <a:ext cx="1605280" cy="521970"/>
          </a:xfrm>
          <a:prstGeom prst="rect">
            <a:avLst/>
          </a:prstGeom>
          <a:noFill/>
        </p:spPr>
        <p:txBody>
          <a:bodyPr wrap="none" rtlCol="0">
            <a:spAutoFit/>
          </a:bodyPr>
          <a:lstStyle/>
          <a:p>
            <a:pPr algn="ctr"/>
            <a:r>
              <a:rPr lang="zh-CN" altLang="en-US" sz="2800" b="1" dirty="0">
                <a:solidFill>
                  <a:srgbClr val="4A5A69"/>
                </a:solidFill>
                <a:cs typeface="+mn-ea"/>
                <a:sym typeface="+mn-lt"/>
              </a:rPr>
              <a:t>算法比较</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chemeClr val="accent5">
                    <a:lumMod val="60000"/>
                    <a:lumOff val="40000"/>
                  </a:schemeClr>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rgbClr val="4A5A69"/>
                </a:solidFill>
                <a:cs typeface="+mn-ea"/>
                <a:sym typeface="+mn-lt"/>
              </a:rPr>
              <a:t>避障部分</a:t>
            </a:r>
            <a:r>
              <a:rPr lang="en-US" altLang="zh-CN" sz="2800" dirty="0">
                <a:solidFill>
                  <a:srgbClr val="4A5A69"/>
                </a:solidFill>
                <a:cs typeface="+mn-ea"/>
                <a:sym typeface="+mn-lt"/>
              </a:rPr>
              <a:t> </a:t>
            </a:r>
          </a:p>
        </p:txBody>
      </p:sp>
      <p:sp>
        <p:nvSpPr>
          <p:cNvPr id="4" name="TextBox 38"/>
          <p:cNvSpPr txBox="1"/>
          <p:nvPr/>
        </p:nvSpPr>
        <p:spPr>
          <a:xfrm>
            <a:off x="662305" y="5766544"/>
            <a:ext cx="4631055" cy="830997"/>
          </a:xfrm>
          <a:prstGeom prst="rect">
            <a:avLst/>
          </a:prstGeom>
          <a:noFill/>
        </p:spPr>
        <p:txBody>
          <a:bodyPr wrap="square" rtlCol="0" anchor="ctr">
            <a:spAutoFit/>
          </a:bodyPr>
          <a:lstStyle/>
          <a:p>
            <a:pPr algn="ctr"/>
            <a:r>
              <a:rPr lang="zh-CN" sz="2400" b="1" dirty="0">
                <a:solidFill>
                  <a:srgbClr val="4A5A69"/>
                </a:solidFill>
                <a:cs typeface="+mn-ea"/>
                <a:sym typeface="+mn-lt"/>
              </a:rPr>
              <a:t>全局路径规划算法的优缺点</a:t>
            </a:r>
          </a:p>
          <a:p>
            <a:pPr algn="ctr"/>
            <a:r>
              <a:rPr lang="zh-CN" sz="2400" b="1" dirty="0">
                <a:solidFill>
                  <a:srgbClr val="4A5A69"/>
                </a:solidFill>
                <a:cs typeface="+mn-ea"/>
                <a:sym typeface="+mn-lt"/>
              </a:rPr>
              <a:t>以及其改进方式</a:t>
            </a:r>
          </a:p>
        </p:txBody>
      </p:sp>
      <p:sp>
        <p:nvSpPr>
          <p:cNvPr id="6" name="TextBox 38"/>
          <p:cNvSpPr txBox="1"/>
          <p:nvPr/>
        </p:nvSpPr>
        <p:spPr>
          <a:xfrm>
            <a:off x="5931535" y="5766544"/>
            <a:ext cx="6029325" cy="830997"/>
          </a:xfrm>
          <a:prstGeom prst="rect">
            <a:avLst/>
          </a:prstGeom>
          <a:noFill/>
        </p:spPr>
        <p:txBody>
          <a:bodyPr wrap="square" rtlCol="0" anchor="ctr">
            <a:spAutoFit/>
          </a:bodyPr>
          <a:lstStyle/>
          <a:p>
            <a:pPr algn="ctr"/>
            <a:r>
              <a:rPr lang="zh-CN" sz="2400" b="1" dirty="0">
                <a:solidFill>
                  <a:srgbClr val="4A5A69"/>
                </a:solidFill>
                <a:cs typeface="+mn-ea"/>
                <a:sym typeface="+mn-lt"/>
              </a:rPr>
              <a:t>局部路径规划算法的优缺点</a:t>
            </a:r>
          </a:p>
          <a:p>
            <a:pPr algn="ctr"/>
            <a:r>
              <a:rPr lang="zh-CN" sz="2400" b="1" dirty="0">
                <a:solidFill>
                  <a:srgbClr val="4A5A69"/>
                </a:solidFill>
                <a:cs typeface="+mn-ea"/>
                <a:sym typeface="+mn-lt"/>
              </a:rPr>
              <a:t>以及其改进方式</a:t>
            </a:r>
          </a:p>
        </p:txBody>
      </p:sp>
      <p:pic>
        <p:nvPicPr>
          <p:cNvPr id="23" name="图片 23" descr="JCGC202205004_03000(2)"/>
          <p:cNvPicPr>
            <a:picLocks noChangeAspect="1"/>
          </p:cNvPicPr>
          <p:nvPr/>
        </p:nvPicPr>
        <p:blipFill>
          <a:blip r:embed="rId2"/>
          <a:stretch>
            <a:fillRect/>
          </a:stretch>
        </p:blipFill>
        <p:spPr>
          <a:xfrm>
            <a:off x="1245870" y="1203325"/>
            <a:ext cx="3463290" cy="4451350"/>
          </a:xfrm>
          <a:prstGeom prst="rect">
            <a:avLst/>
          </a:prstGeom>
        </p:spPr>
      </p:pic>
      <p:pic>
        <p:nvPicPr>
          <p:cNvPr id="24" name="图片 24" descr="JCGC202205004_04400(3)"/>
          <p:cNvPicPr>
            <a:picLocks noChangeAspect="1"/>
          </p:cNvPicPr>
          <p:nvPr/>
        </p:nvPicPr>
        <p:blipFill>
          <a:blip r:embed="rId3"/>
          <a:stretch>
            <a:fillRect/>
          </a:stretch>
        </p:blipFill>
        <p:spPr>
          <a:xfrm>
            <a:off x="6219190" y="1261110"/>
            <a:ext cx="5079365" cy="4334510"/>
          </a:xfrm>
          <a:prstGeom prst="rect">
            <a:avLst/>
          </a:prstGeom>
        </p:spPr>
      </p:pic>
    </p:spTree>
    <p:extLst>
      <p:ext uri="{BB962C8B-B14F-4D97-AF65-F5344CB8AC3E}">
        <p14:creationId xmlns:p14="http://schemas.microsoft.com/office/powerpoint/2010/main" val="3560036606"/>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EBAF07-0387-4482-800B-5492EEFB2B50}"/>
              </a:ext>
            </a:extLst>
          </p:cNvPr>
          <p:cNvSpPr txBox="1"/>
          <p:nvPr/>
        </p:nvSpPr>
        <p:spPr>
          <a:xfrm>
            <a:off x="2708267" y="3014843"/>
            <a:ext cx="1569660" cy="461665"/>
          </a:xfrm>
          <a:prstGeom prst="rect">
            <a:avLst/>
          </a:prstGeom>
          <a:noFill/>
        </p:spPr>
        <p:txBody>
          <a:bodyPr wrap="none" rtlCol="0">
            <a:spAutoFit/>
          </a:bodyPr>
          <a:lstStyle/>
          <a:p>
            <a:r>
              <a:rPr lang="zh-CN" altLang="en-US" sz="2400" b="1" spc="300" dirty="0">
                <a:solidFill>
                  <a:srgbClr val="231E1F"/>
                </a:solidFill>
                <a:cs typeface="+mn-ea"/>
                <a:sym typeface="+mn-lt"/>
              </a:rPr>
              <a:t>车体结构</a:t>
            </a:r>
          </a:p>
        </p:txBody>
      </p:sp>
      <p:sp>
        <p:nvSpPr>
          <p:cNvPr id="4" name="文本框 3">
            <a:extLst>
              <a:ext uri="{FF2B5EF4-FFF2-40B4-BE49-F238E27FC236}">
                <a16:creationId xmlns:a16="http://schemas.microsoft.com/office/drawing/2014/main" id="{8C5E9D3B-FFF9-4F7E-AA00-2325AC6EE4D9}"/>
              </a:ext>
            </a:extLst>
          </p:cNvPr>
          <p:cNvSpPr txBox="1"/>
          <p:nvPr/>
        </p:nvSpPr>
        <p:spPr>
          <a:xfrm>
            <a:off x="1789104"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01</a:t>
            </a:r>
            <a:endParaRPr lang="zh-CN" altLang="en-US" sz="3200" dirty="0">
              <a:solidFill>
                <a:schemeClr val="tx1">
                  <a:lumMod val="95000"/>
                  <a:lumOff val="5000"/>
                </a:schemeClr>
              </a:solidFill>
              <a:cs typeface="+mn-ea"/>
              <a:sym typeface="+mn-lt"/>
            </a:endParaRPr>
          </a:p>
        </p:txBody>
      </p:sp>
      <p:sp>
        <p:nvSpPr>
          <p:cNvPr id="5" name="椭圆 4">
            <a:extLst>
              <a:ext uri="{FF2B5EF4-FFF2-40B4-BE49-F238E27FC236}">
                <a16:creationId xmlns:a16="http://schemas.microsoft.com/office/drawing/2014/main" id="{E29248D5-C5C4-43DC-A265-3F74DF3FFBD5}"/>
              </a:ext>
            </a:extLst>
          </p:cNvPr>
          <p:cNvSpPr/>
          <p:nvPr/>
        </p:nvSpPr>
        <p:spPr>
          <a:xfrm>
            <a:off x="2514410" y="3267447"/>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B230314-2E02-4B30-9054-4779C273DA91}"/>
              </a:ext>
            </a:extLst>
          </p:cNvPr>
          <p:cNvSpPr txBox="1"/>
          <p:nvPr/>
        </p:nvSpPr>
        <p:spPr>
          <a:xfrm>
            <a:off x="8131120" y="3014843"/>
            <a:ext cx="1569660" cy="461665"/>
          </a:xfrm>
          <a:prstGeom prst="rect">
            <a:avLst/>
          </a:prstGeom>
          <a:noFill/>
        </p:spPr>
        <p:txBody>
          <a:bodyPr wrap="none" rtlCol="0">
            <a:spAutoFit/>
          </a:bodyPr>
          <a:lstStyle/>
          <a:p>
            <a:r>
              <a:rPr lang="zh-CN" altLang="en-US" sz="2400" b="1" spc="300" dirty="0">
                <a:solidFill>
                  <a:srgbClr val="231E1F"/>
                </a:solidFill>
                <a:cs typeface="+mn-ea"/>
                <a:sym typeface="+mn-lt"/>
              </a:rPr>
              <a:t>功能传感</a:t>
            </a:r>
          </a:p>
        </p:txBody>
      </p:sp>
      <p:sp>
        <p:nvSpPr>
          <p:cNvPr id="8" name="文本框 7">
            <a:extLst>
              <a:ext uri="{FF2B5EF4-FFF2-40B4-BE49-F238E27FC236}">
                <a16:creationId xmlns:a16="http://schemas.microsoft.com/office/drawing/2014/main" id="{FD90482C-F472-4702-812A-BF6B6FD7E134}"/>
              </a:ext>
            </a:extLst>
          </p:cNvPr>
          <p:cNvSpPr txBox="1"/>
          <p:nvPr/>
        </p:nvSpPr>
        <p:spPr>
          <a:xfrm>
            <a:off x="7211957" y="3037094"/>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02</a:t>
            </a:r>
            <a:endParaRPr lang="zh-CN" altLang="en-US" sz="3200" dirty="0">
              <a:solidFill>
                <a:schemeClr val="tx1">
                  <a:lumMod val="95000"/>
                  <a:lumOff val="5000"/>
                </a:schemeClr>
              </a:solidFill>
              <a:cs typeface="+mn-ea"/>
              <a:sym typeface="+mn-lt"/>
            </a:endParaRPr>
          </a:p>
        </p:txBody>
      </p:sp>
      <p:sp>
        <p:nvSpPr>
          <p:cNvPr id="9" name="椭圆 8">
            <a:extLst>
              <a:ext uri="{FF2B5EF4-FFF2-40B4-BE49-F238E27FC236}">
                <a16:creationId xmlns:a16="http://schemas.microsoft.com/office/drawing/2014/main" id="{8BAF026F-3213-4170-92A4-D9E07511B4F2}"/>
              </a:ext>
            </a:extLst>
          </p:cNvPr>
          <p:cNvSpPr/>
          <p:nvPr/>
        </p:nvSpPr>
        <p:spPr>
          <a:xfrm>
            <a:off x="7937263" y="3267447"/>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文本框 9">
            <a:extLst>
              <a:ext uri="{FF2B5EF4-FFF2-40B4-BE49-F238E27FC236}">
                <a16:creationId xmlns:a16="http://schemas.microsoft.com/office/drawing/2014/main" id="{F36313CD-AF96-4780-90A4-5B059244512B}"/>
              </a:ext>
            </a:extLst>
          </p:cNvPr>
          <p:cNvSpPr txBox="1"/>
          <p:nvPr/>
        </p:nvSpPr>
        <p:spPr>
          <a:xfrm>
            <a:off x="2708267" y="4496238"/>
            <a:ext cx="1569660" cy="461665"/>
          </a:xfrm>
          <a:prstGeom prst="rect">
            <a:avLst/>
          </a:prstGeom>
          <a:noFill/>
        </p:spPr>
        <p:txBody>
          <a:bodyPr wrap="none" rtlCol="0">
            <a:spAutoFit/>
          </a:bodyPr>
          <a:lstStyle/>
          <a:p>
            <a:r>
              <a:rPr lang="zh-CN" altLang="en-US" sz="2400" b="1" spc="300" dirty="0">
                <a:solidFill>
                  <a:srgbClr val="231E1F"/>
                </a:solidFill>
                <a:cs typeface="+mn-ea"/>
                <a:sym typeface="+mn-lt"/>
              </a:rPr>
              <a:t>驱动控制</a:t>
            </a:r>
          </a:p>
        </p:txBody>
      </p:sp>
      <p:sp>
        <p:nvSpPr>
          <p:cNvPr id="12" name="文本框 11">
            <a:extLst>
              <a:ext uri="{FF2B5EF4-FFF2-40B4-BE49-F238E27FC236}">
                <a16:creationId xmlns:a16="http://schemas.microsoft.com/office/drawing/2014/main" id="{F040A6B6-65AF-484A-AD21-E987D1C56528}"/>
              </a:ext>
            </a:extLst>
          </p:cNvPr>
          <p:cNvSpPr txBox="1"/>
          <p:nvPr/>
        </p:nvSpPr>
        <p:spPr>
          <a:xfrm>
            <a:off x="1789104"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03</a:t>
            </a:r>
            <a:endParaRPr lang="zh-CN" altLang="en-US" sz="3200" dirty="0">
              <a:solidFill>
                <a:schemeClr val="tx1">
                  <a:lumMod val="95000"/>
                  <a:lumOff val="5000"/>
                </a:schemeClr>
              </a:solidFill>
              <a:cs typeface="+mn-ea"/>
              <a:sym typeface="+mn-lt"/>
            </a:endParaRPr>
          </a:p>
        </p:txBody>
      </p:sp>
      <p:sp>
        <p:nvSpPr>
          <p:cNvPr id="13" name="椭圆 12">
            <a:extLst>
              <a:ext uri="{FF2B5EF4-FFF2-40B4-BE49-F238E27FC236}">
                <a16:creationId xmlns:a16="http://schemas.microsoft.com/office/drawing/2014/main" id="{9CDD0062-E2BF-47D1-898B-DBB3871F672C}"/>
              </a:ext>
            </a:extLst>
          </p:cNvPr>
          <p:cNvSpPr/>
          <p:nvPr/>
        </p:nvSpPr>
        <p:spPr>
          <a:xfrm>
            <a:off x="2514410" y="4748842"/>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a:extLst>
              <a:ext uri="{FF2B5EF4-FFF2-40B4-BE49-F238E27FC236}">
                <a16:creationId xmlns:a16="http://schemas.microsoft.com/office/drawing/2014/main" id="{0CFEF408-244A-4E28-BE30-D7F3C0AF3B95}"/>
              </a:ext>
            </a:extLst>
          </p:cNvPr>
          <p:cNvSpPr txBox="1"/>
          <p:nvPr/>
        </p:nvSpPr>
        <p:spPr>
          <a:xfrm>
            <a:off x="8131120" y="4496238"/>
            <a:ext cx="1569660" cy="461665"/>
          </a:xfrm>
          <a:prstGeom prst="rect">
            <a:avLst/>
          </a:prstGeom>
          <a:noFill/>
        </p:spPr>
        <p:txBody>
          <a:bodyPr wrap="none" rtlCol="0">
            <a:spAutoFit/>
          </a:bodyPr>
          <a:lstStyle/>
          <a:p>
            <a:r>
              <a:rPr lang="zh-CN" altLang="en-US" sz="2400" b="1" spc="300" dirty="0">
                <a:solidFill>
                  <a:srgbClr val="231E1F"/>
                </a:solidFill>
                <a:cs typeface="+mn-ea"/>
                <a:sym typeface="+mn-lt"/>
              </a:rPr>
              <a:t>电机电源</a:t>
            </a:r>
          </a:p>
        </p:txBody>
      </p:sp>
      <p:sp>
        <p:nvSpPr>
          <p:cNvPr id="16" name="文本框 15">
            <a:extLst>
              <a:ext uri="{FF2B5EF4-FFF2-40B4-BE49-F238E27FC236}">
                <a16:creationId xmlns:a16="http://schemas.microsoft.com/office/drawing/2014/main" id="{EF6C7994-4E43-4C2B-B79B-945F067F4EB3}"/>
              </a:ext>
            </a:extLst>
          </p:cNvPr>
          <p:cNvSpPr txBox="1"/>
          <p:nvPr/>
        </p:nvSpPr>
        <p:spPr>
          <a:xfrm>
            <a:off x="7211957" y="451848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04</a:t>
            </a:r>
            <a:endParaRPr lang="zh-CN" altLang="en-US" sz="3200" dirty="0">
              <a:solidFill>
                <a:schemeClr val="tx1">
                  <a:lumMod val="95000"/>
                  <a:lumOff val="5000"/>
                </a:schemeClr>
              </a:solidFill>
              <a:cs typeface="+mn-ea"/>
              <a:sym typeface="+mn-lt"/>
            </a:endParaRPr>
          </a:p>
        </p:txBody>
      </p:sp>
      <p:sp>
        <p:nvSpPr>
          <p:cNvPr id="17" name="椭圆 16">
            <a:extLst>
              <a:ext uri="{FF2B5EF4-FFF2-40B4-BE49-F238E27FC236}">
                <a16:creationId xmlns:a16="http://schemas.microsoft.com/office/drawing/2014/main" id="{EE51F88B-BA04-485C-8983-CF2A4FDE5709}"/>
              </a:ext>
            </a:extLst>
          </p:cNvPr>
          <p:cNvSpPr/>
          <p:nvPr/>
        </p:nvSpPr>
        <p:spPr>
          <a:xfrm>
            <a:off x="7937263" y="4748842"/>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a:extLst>
              <a:ext uri="{FF2B5EF4-FFF2-40B4-BE49-F238E27FC236}">
                <a16:creationId xmlns:a16="http://schemas.microsoft.com/office/drawing/2014/main" id="{9D3A82EB-1636-4512-8C0C-C61F590A1DF0}"/>
              </a:ext>
            </a:extLst>
          </p:cNvPr>
          <p:cNvSpPr txBox="1"/>
          <p:nvPr/>
        </p:nvSpPr>
        <p:spPr>
          <a:xfrm>
            <a:off x="5399335" y="791623"/>
            <a:ext cx="1393330" cy="769441"/>
          </a:xfrm>
          <a:prstGeom prst="rect">
            <a:avLst/>
          </a:prstGeom>
          <a:noFill/>
        </p:spPr>
        <p:txBody>
          <a:bodyPr wrap="none" rtlCol="0">
            <a:spAutoFit/>
          </a:bodyPr>
          <a:lstStyle/>
          <a:p>
            <a:pPr algn="ctr"/>
            <a:r>
              <a:rPr lang="zh-CN" altLang="en-US" sz="4400" b="1" spc="300" dirty="0">
                <a:solidFill>
                  <a:schemeClr val="bg1"/>
                </a:solidFill>
                <a:cs typeface="+mn-ea"/>
                <a:sym typeface="+mn-lt"/>
              </a:rPr>
              <a:t>目录</a:t>
            </a:r>
          </a:p>
        </p:txBody>
      </p:sp>
      <p:sp>
        <p:nvSpPr>
          <p:cNvPr id="19" name="文本框 18">
            <a:extLst>
              <a:ext uri="{FF2B5EF4-FFF2-40B4-BE49-F238E27FC236}">
                <a16:creationId xmlns:a16="http://schemas.microsoft.com/office/drawing/2014/main" id="{471EC023-AA7B-4D19-ACDB-C2284FB6D57F}"/>
              </a:ext>
            </a:extLst>
          </p:cNvPr>
          <p:cNvSpPr txBox="1"/>
          <p:nvPr/>
        </p:nvSpPr>
        <p:spPr>
          <a:xfrm>
            <a:off x="4920343" y="1580892"/>
            <a:ext cx="2351314" cy="400110"/>
          </a:xfrm>
          <a:prstGeom prst="rect">
            <a:avLst/>
          </a:prstGeom>
          <a:noFill/>
        </p:spPr>
        <p:txBody>
          <a:bodyPr wrap="square" rtlCol="0">
            <a:spAutoFit/>
          </a:bodyPr>
          <a:lstStyle>
            <a:defPPr>
              <a:defRPr lang="zh-CN"/>
            </a:defPPr>
            <a:lvl1pPr algn="r">
              <a:defRPr sz="4000"/>
            </a:lvl1pPr>
          </a:lstStyle>
          <a:p>
            <a:pPr algn="ctr"/>
            <a:r>
              <a:rPr lang="en-US" altLang="zh-CN" sz="2000" dirty="0">
                <a:solidFill>
                  <a:schemeClr val="tx1">
                    <a:lumMod val="95000"/>
                    <a:lumOff val="5000"/>
                  </a:schemeClr>
                </a:solidFill>
                <a:cs typeface="+mn-ea"/>
                <a:sym typeface="+mn-lt"/>
              </a:rPr>
              <a:t>CONTENTS</a:t>
            </a:r>
            <a:endParaRPr lang="zh-CN" altLang="en-US" sz="2000" dirty="0">
              <a:solidFill>
                <a:schemeClr val="tx1">
                  <a:lumMod val="95000"/>
                  <a:lumOff val="5000"/>
                </a:schemeClr>
              </a:solidFill>
              <a:cs typeface="+mn-ea"/>
              <a:sym typeface="+mn-lt"/>
            </a:endParaRPr>
          </a:p>
        </p:txBody>
      </p:sp>
    </p:spTree>
    <p:extLst>
      <p:ext uri="{BB962C8B-B14F-4D97-AF65-F5344CB8AC3E}">
        <p14:creationId xmlns:p14="http://schemas.microsoft.com/office/powerpoint/2010/main" val="2943651721"/>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243095" y="3235264"/>
            <a:ext cx="2595582" cy="769441"/>
          </a:xfrm>
          <a:prstGeom prst="rect">
            <a:avLst/>
          </a:prstGeom>
          <a:noFill/>
        </p:spPr>
        <p:txBody>
          <a:bodyPr wrap="none" rtlCol="0">
            <a:spAutoFit/>
          </a:bodyPr>
          <a:lstStyle/>
          <a:p>
            <a:pPr algn="ctr"/>
            <a:r>
              <a:rPr lang="zh-CN" altLang="en-US" sz="4400" spc="300" dirty="0">
                <a:solidFill>
                  <a:srgbClr val="4A5A69"/>
                </a:solidFill>
                <a:cs typeface="+mn-ea"/>
                <a:sym typeface="+mn-lt"/>
              </a:rPr>
              <a:t>驱动控制</a:t>
            </a:r>
          </a:p>
        </p:txBody>
      </p:sp>
      <p:sp>
        <p:nvSpPr>
          <p:cNvPr id="7" name="文本框 6">
            <a:extLst>
              <a:ext uri="{FF2B5EF4-FFF2-40B4-BE49-F238E27FC236}">
                <a16:creationId xmlns:a16="http://schemas.microsoft.com/office/drawing/2014/main" id="{90014C8E-126E-40BA-B3DE-790ACC9A8B5D}"/>
              </a:ext>
            </a:extLst>
          </p:cNvPr>
          <p:cNvSpPr txBox="1"/>
          <p:nvPr/>
        </p:nvSpPr>
        <p:spPr>
          <a:xfrm>
            <a:off x="2243095" y="4130754"/>
            <a:ext cx="5569817" cy="307777"/>
          </a:xfrm>
          <a:prstGeom prst="rect">
            <a:avLst/>
          </a:prstGeom>
          <a:noFill/>
        </p:spPr>
        <p:txBody>
          <a:bodyPr wrap="square" rtlCol="0">
            <a:spAutoFit/>
          </a:bodyPr>
          <a:lstStyle/>
          <a:p>
            <a:r>
              <a:rPr lang="en-US" altLang="zh-CN" sz="1400" dirty="0" smtClean="0">
                <a:solidFill>
                  <a:schemeClr val="tx1">
                    <a:lumMod val="95000"/>
                    <a:lumOff val="5000"/>
                  </a:schemeClr>
                </a:solidFill>
                <a:cs typeface="+mn-ea"/>
                <a:sym typeface="+mn-lt"/>
              </a:rPr>
              <a:t>·</a:t>
            </a:r>
            <a:r>
              <a:rPr lang="zh-CN" altLang="en-US" sz="1400" dirty="0" smtClean="0">
                <a:solidFill>
                  <a:schemeClr val="tx1">
                    <a:lumMod val="95000"/>
                    <a:lumOff val="5000"/>
                  </a:schemeClr>
                </a:solidFill>
                <a:cs typeface="+mn-ea"/>
                <a:sym typeface="+mn-lt"/>
              </a:rPr>
              <a:t>驱动方式   </a:t>
            </a:r>
            <a:r>
              <a:rPr lang="en-US" altLang="zh-CN" sz="1400" dirty="0" smtClean="0">
                <a:solidFill>
                  <a:schemeClr val="tx1">
                    <a:lumMod val="95000"/>
                    <a:lumOff val="5000"/>
                  </a:schemeClr>
                </a:solidFill>
                <a:cs typeface="+mn-ea"/>
                <a:sym typeface="+mn-lt"/>
              </a:rPr>
              <a:t>·</a:t>
            </a:r>
            <a:r>
              <a:rPr lang="zh-CN" altLang="en-US" sz="1400" dirty="0" smtClean="0">
                <a:solidFill>
                  <a:schemeClr val="tx1">
                    <a:lumMod val="95000"/>
                    <a:lumOff val="5000"/>
                  </a:schemeClr>
                </a:solidFill>
                <a:cs typeface="+mn-ea"/>
                <a:sym typeface="+mn-lt"/>
              </a:rPr>
              <a:t>转向方式   </a:t>
            </a:r>
            <a:r>
              <a:rPr lang="en-US" altLang="zh-CN" sz="1400" dirty="0" smtClean="0">
                <a:solidFill>
                  <a:schemeClr val="tx1">
                    <a:lumMod val="95000"/>
                    <a:lumOff val="5000"/>
                  </a:schemeClr>
                </a:solidFill>
                <a:cs typeface="+mn-ea"/>
                <a:sym typeface="+mn-lt"/>
              </a:rPr>
              <a:t>·</a:t>
            </a:r>
            <a:r>
              <a:rPr lang="zh-CN" altLang="en-US" sz="1400" dirty="0" smtClean="0">
                <a:solidFill>
                  <a:schemeClr val="tx1">
                    <a:lumMod val="95000"/>
                    <a:lumOff val="5000"/>
                  </a:schemeClr>
                </a:solidFill>
                <a:cs typeface="+mn-ea"/>
                <a:sym typeface="+mn-lt"/>
              </a:rPr>
              <a:t>控制器硬件   </a:t>
            </a:r>
            <a:r>
              <a:rPr lang="en-US" altLang="zh-CN" sz="1400" dirty="0" smtClean="0">
                <a:solidFill>
                  <a:schemeClr val="tx1">
                    <a:lumMod val="95000"/>
                    <a:lumOff val="5000"/>
                  </a:schemeClr>
                </a:solidFill>
                <a:cs typeface="+mn-ea"/>
                <a:sym typeface="+mn-lt"/>
              </a:rPr>
              <a:t>·</a:t>
            </a:r>
            <a:r>
              <a:rPr lang="zh-CN" altLang="en-US" sz="1400" dirty="0" smtClean="0">
                <a:solidFill>
                  <a:schemeClr val="tx1">
                    <a:lumMod val="95000"/>
                    <a:lumOff val="5000"/>
                  </a:schemeClr>
                </a:solidFill>
                <a:cs typeface="+mn-ea"/>
                <a:sym typeface="+mn-lt"/>
              </a:rPr>
              <a:t>数据通讯</a:t>
            </a:r>
            <a:endParaRPr lang="en-US" altLang="zh-CN" sz="1400" dirty="0">
              <a:solidFill>
                <a:schemeClr val="tx1">
                  <a:lumMod val="95000"/>
                  <a:lumOff val="5000"/>
                </a:schemeClr>
              </a:solidFill>
              <a:cs typeface="+mn-ea"/>
              <a:sym typeface="+mn-lt"/>
            </a:endParaRP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03</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977384371"/>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85521" y="602680"/>
            <a:ext cx="1620957" cy="523220"/>
          </a:xfrm>
          <a:prstGeom prst="rect">
            <a:avLst/>
          </a:prstGeom>
          <a:noFill/>
        </p:spPr>
        <p:txBody>
          <a:bodyPr wrap="none" rtlCol="0">
            <a:spAutoFit/>
          </a:bodyPr>
          <a:lstStyle/>
          <a:p>
            <a:pPr algn="ctr"/>
            <a:r>
              <a:rPr lang="zh-CN" altLang="en-US" sz="2800" dirty="0">
                <a:solidFill>
                  <a:srgbClr val="4A5A69"/>
                </a:solidFill>
                <a:cs typeface="+mn-ea"/>
                <a:sym typeface="+mn-lt"/>
              </a:rPr>
              <a:t>驱动方式</a:t>
            </a:r>
          </a:p>
        </p:txBody>
      </p:sp>
      <p:sp>
        <p:nvSpPr>
          <p:cNvPr id="9" name="TextBox 5">
            <a:extLst>
              <a:ext uri="{FF2B5EF4-FFF2-40B4-BE49-F238E27FC236}">
                <a16:creationId xmlns:a16="http://schemas.microsoft.com/office/drawing/2014/main" id="{A5BBA1D3-078E-419A-8E13-6CB34037D845}"/>
              </a:ext>
            </a:extLst>
          </p:cNvPr>
          <p:cNvSpPr txBox="1"/>
          <p:nvPr/>
        </p:nvSpPr>
        <p:spPr>
          <a:xfrm>
            <a:off x="1928831" y="2562478"/>
            <a:ext cx="4043847" cy="1323439"/>
          </a:xfrm>
          <a:prstGeom prst="rect">
            <a:avLst/>
          </a:prstGeom>
          <a:noFill/>
        </p:spPr>
        <p:txBody>
          <a:bodyPr wrap="square" lIns="108000" rIns="108000" rtlCol="0">
            <a:spAutoFit/>
          </a:bodyPr>
          <a:lstStyle/>
          <a:p>
            <a:r>
              <a:rPr lang="zh-CN" altLang="en-US" sz="2000" b="1" dirty="0">
                <a:solidFill>
                  <a:schemeClr val="tx1">
                    <a:lumMod val="75000"/>
                    <a:lumOff val="25000"/>
                  </a:schemeClr>
                </a:solidFill>
                <a:cs typeface="+mn-ea"/>
                <a:sym typeface="+mn-lt"/>
              </a:rPr>
              <a:t>前驱或者后驱</a:t>
            </a:r>
            <a:r>
              <a:rPr lang="zh-CN" altLang="en-US" sz="2000" dirty="0">
                <a:solidFill>
                  <a:schemeClr val="tx1">
                    <a:lumMod val="75000"/>
                    <a:lumOff val="25000"/>
                  </a:schemeClr>
                </a:solidFill>
                <a:cs typeface="+mn-ea"/>
                <a:sym typeface="+mn-lt"/>
              </a:rPr>
              <a:t>由于驱动电机数量</a:t>
            </a:r>
            <a:r>
              <a:rPr lang="zh-CN" altLang="en-US" sz="2000" dirty="0" smtClean="0">
                <a:solidFill>
                  <a:schemeClr val="tx1">
                    <a:lumMod val="75000"/>
                    <a:lumOff val="25000"/>
                  </a:schemeClr>
                </a:solidFill>
                <a:cs typeface="+mn-ea"/>
                <a:sym typeface="+mn-lt"/>
              </a:rPr>
              <a:t>少</a:t>
            </a:r>
            <a:endParaRPr lang="en-US" altLang="zh-CN" sz="2000" dirty="0" smtClean="0">
              <a:solidFill>
                <a:schemeClr val="tx1">
                  <a:lumMod val="75000"/>
                  <a:lumOff val="25000"/>
                </a:schemeClr>
              </a:solidFill>
              <a:cs typeface="+mn-ea"/>
              <a:sym typeface="+mn-lt"/>
            </a:endParaRPr>
          </a:p>
          <a:p>
            <a:r>
              <a:rPr lang="zh-CN" altLang="en-US" sz="2000" dirty="0" smtClean="0">
                <a:solidFill>
                  <a:schemeClr val="tx1">
                    <a:lumMod val="75000"/>
                    <a:lumOff val="25000"/>
                  </a:schemeClr>
                </a:solidFill>
                <a:cs typeface="+mn-ea"/>
                <a:sym typeface="+mn-lt"/>
              </a:rPr>
              <a:t>空间利用率高</a:t>
            </a:r>
            <a:endParaRPr lang="en-US" altLang="zh-CN" sz="2000" dirty="0" smtClean="0">
              <a:solidFill>
                <a:schemeClr val="tx1">
                  <a:lumMod val="75000"/>
                  <a:lumOff val="25000"/>
                </a:schemeClr>
              </a:solidFill>
              <a:cs typeface="+mn-ea"/>
              <a:sym typeface="+mn-lt"/>
            </a:endParaRPr>
          </a:p>
          <a:p>
            <a:r>
              <a:rPr lang="zh-CN" altLang="en-US" sz="2000" dirty="0">
                <a:solidFill>
                  <a:schemeClr val="tx1">
                    <a:lumMod val="75000"/>
                    <a:lumOff val="25000"/>
                  </a:schemeClr>
                </a:solidFill>
                <a:cs typeface="+mn-ea"/>
                <a:sym typeface="+mn-lt"/>
              </a:rPr>
              <a:t>轻</a:t>
            </a:r>
            <a:r>
              <a:rPr lang="zh-CN" altLang="en-US" sz="2000" dirty="0" smtClean="0">
                <a:solidFill>
                  <a:schemeClr val="tx1">
                    <a:lumMod val="75000"/>
                    <a:lumOff val="25000"/>
                  </a:schemeClr>
                </a:solidFill>
                <a:cs typeface="+mn-ea"/>
                <a:sym typeface="+mn-lt"/>
              </a:rPr>
              <a:t>量化、耗能低</a:t>
            </a:r>
            <a:endParaRPr lang="en-US" altLang="zh-CN" sz="2000" dirty="0" smtClean="0">
              <a:solidFill>
                <a:schemeClr val="tx1">
                  <a:lumMod val="75000"/>
                  <a:lumOff val="25000"/>
                </a:schemeClr>
              </a:solidFill>
              <a:cs typeface="+mn-ea"/>
              <a:sym typeface="+mn-lt"/>
            </a:endParaRPr>
          </a:p>
          <a:p>
            <a:r>
              <a:rPr lang="zh-CN" altLang="en-US" sz="2000" dirty="0" smtClean="0">
                <a:solidFill>
                  <a:schemeClr val="tx1">
                    <a:lumMod val="75000"/>
                    <a:lumOff val="25000"/>
                  </a:schemeClr>
                </a:solidFill>
                <a:cs typeface="+mn-ea"/>
                <a:sym typeface="+mn-lt"/>
              </a:rPr>
              <a:t>操控性差，转向时易打滑</a:t>
            </a:r>
            <a:endParaRPr lang="ko-KR" altLang="en-US" sz="2000" dirty="0">
              <a:solidFill>
                <a:schemeClr val="tx1">
                  <a:lumMod val="75000"/>
                  <a:lumOff val="25000"/>
                </a:schemeClr>
              </a:solidFill>
              <a:cs typeface="+mn-ea"/>
              <a:sym typeface="+mn-lt"/>
            </a:endParaRPr>
          </a:p>
        </p:txBody>
      </p:sp>
      <p:sp>
        <p:nvSpPr>
          <p:cNvPr id="10" name="TextBox 6">
            <a:extLst>
              <a:ext uri="{FF2B5EF4-FFF2-40B4-BE49-F238E27FC236}">
                <a16:creationId xmlns:a16="http://schemas.microsoft.com/office/drawing/2014/main" id="{FD8494E5-B1BB-4899-9DE5-6680B6D0CA01}"/>
              </a:ext>
            </a:extLst>
          </p:cNvPr>
          <p:cNvSpPr txBox="1"/>
          <p:nvPr/>
        </p:nvSpPr>
        <p:spPr>
          <a:xfrm>
            <a:off x="1928831" y="1578384"/>
            <a:ext cx="1577420" cy="830997"/>
          </a:xfrm>
          <a:prstGeom prst="rect">
            <a:avLst/>
          </a:prstGeom>
          <a:noFill/>
        </p:spPr>
        <p:txBody>
          <a:bodyPr wrap="square" rtlCol="0" anchor="ctr">
            <a:spAutoFit/>
          </a:bodyPr>
          <a:lstStyle/>
          <a:p>
            <a:r>
              <a:rPr lang="zh-CN" altLang="en-US" sz="4800" b="1" dirty="0" smtClean="0">
                <a:solidFill>
                  <a:srgbClr val="4A5A69"/>
                </a:solidFill>
                <a:cs typeface="+mn-ea"/>
                <a:sym typeface="+mn-lt"/>
              </a:rPr>
              <a:t>两驱</a:t>
            </a:r>
            <a:endParaRPr lang="en-US" altLang="ko-KR" sz="2400" b="1" dirty="0">
              <a:solidFill>
                <a:srgbClr val="4A5A69"/>
              </a:solidFill>
              <a:cs typeface="+mn-ea"/>
              <a:sym typeface="+mn-lt"/>
            </a:endParaRPr>
          </a:p>
        </p:txBody>
      </p:sp>
      <p:sp>
        <p:nvSpPr>
          <p:cNvPr id="13" name="TextBox 9">
            <a:extLst>
              <a:ext uri="{FF2B5EF4-FFF2-40B4-BE49-F238E27FC236}">
                <a16:creationId xmlns:a16="http://schemas.microsoft.com/office/drawing/2014/main" id="{656EBA1D-240D-4189-BA08-A101965167D9}"/>
              </a:ext>
            </a:extLst>
          </p:cNvPr>
          <p:cNvSpPr txBox="1"/>
          <p:nvPr/>
        </p:nvSpPr>
        <p:spPr>
          <a:xfrm>
            <a:off x="6906478" y="2562477"/>
            <a:ext cx="4081941" cy="1323439"/>
          </a:xfrm>
          <a:prstGeom prst="rect">
            <a:avLst/>
          </a:prstGeom>
          <a:noFill/>
        </p:spPr>
        <p:txBody>
          <a:bodyPr wrap="square" lIns="108000" rIns="108000" rtlCol="0">
            <a:spAutoFit/>
          </a:bodyPr>
          <a:lstStyle/>
          <a:p>
            <a:r>
              <a:rPr lang="zh-CN" altLang="en-US" sz="2000" b="1" dirty="0">
                <a:solidFill>
                  <a:schemeClr val="tx1">
                    <a:lumMod val="75000"/>
                    <a:lumOff val="25000"/>
                  </a:schemeClr>
                </a:solidFill>
                <a:cs typeface="+mn-ea"/>
                <a:sym typeface="+mn-lt"/>
              </a:rPr>
              <a:t>四</a:t>
            </a:r>
            <a:r>
              <a:rPr lang="zh-CN" altLang="en-US" sz="2000" b="1" dirty="0" smtClean="0">
                <a:solidFill>
                  <a:schemeClr val="tx1">
                    <a:lumMod val="75000"/>
                    <a:lumOff val="25000"/>
                  </a:schemeClr>
                </a:solidFill>
                <a:cs typeface="+mn-ea"/>
                <a:sym typeface="+mn-lt"/>
              </a:rPr>
              <a:t>驱小车</a:t>
            </a:r>
            <a:r>
              <a:rPr lang="zh-CN" altLang="en-US" sz="2000" dirty="0" smtClean="0">
                <a:solidFill>
                  <a:schemeClr val="tx1">
                    <a:lumMod val="75000"/>
                    <a:lumOff val="25000"/>
                  </a:schemeClr>
                </a:solidFill>
                <a:cs typeface="+mn-ea"/>
                <a:sym typeface="+mn-lt"/>
              </a:rPr>
              <a:t>四</a:t>
            </a:r>
            <a:r>
              <a:rPr lang="zh-CN" altLang="en-US" sz="2000" dirty="0">
                <a:solidFill>
                  <a:schemeClr val="tx1">
                    <a:lumMod val="75000"/>
                    <a:lumOff val="25000"/>
                  </a:schemeClr>
                </a:solidFill>
                <a:cs typeface="+mn-ea"/>
                <a:sym typeface="+mn-lt"/>
              </a:rPr>
              <a:t>轮均能够获得</a:t>
            </a:r>
            <a:r>
              <a:rPr lang="zh-CN" altLang="en-US" sz="2000" dirty="0" smtClean="0">
                <a:solidFill>
                  <a:schemeClr val="tx1">
                    <a:lumMod val="75000"/>
                    <a:lumOff val="25000"/>
                  </a:schemeClr>
                </a:solidFill>
                <a:cs typeface="+mn-ea"/>
                <a:sym typeface="+mn-lt"/>
              </a:rPr>
              <a:t>动力</a:t>
            </a:r>
            <a:endParaRPr lang="en-US" altLang="zh-CN" sz="2000" dirty="0" smtClean="0">
              <a:solidFill>
                <a:schemeClr val="tx1">
                  <a:lumMod val="75000"/>
                  <a:lumOff val="25000"/>
                </a:schemeClr>
              </a:solidFill>
              <a:cs typeface="+mn-ea"/>
              <a:sym typeface="+mn-lt"/>
            </a:endParaRPr>
          </a:p>
          <a:p>
            <a:r>
              <a:rPr lang="zh-CN" altLang="en-US" sz="2000" dirty="0">
                <a:solidFill>
                  <a:schemeClr val="tx1">
                    <a:lumMod val="75000"/>
                    <a:lumOff val="25000"/>
                  </a:schemeClr>
                </a:solidFill>
                <a:cs typeface="+mn-ea"/>
                <a:sym typeface="+mn-lt"/>
              </a:rPr>
              <a:t>前后配重相对</a:t>
            </a:r>
            <a:r>
              <a:rPr lang="zh-CN" altLang="en-US" sz="2000" dirty="0" smtClean="0">
                <a:solidFill>
                  <a:schemeClr val="tx1">
                    <a:lumMod val="75000"/>
                    <a:lumOff val="25000"/>
                  </a:schemeClr>
                </a:solidFill>
                <a:cs typeface="+mn-ea"/>
                <a:sym typeface="+mn-lt"/>
              </a:rPr>
              <a:t>均匀，操</a:t>
            </a:r>
            <a:r>
              <a:rPr lang="zh-CN" altLang="en-US" sz="2000" dirty="0">
                <a:solidFill>
                  <a:schemeClr val="tx1">
                    <a:lumMod val="75000"/>
                    <a:lumOff val="25000"/>
                  </a:schemeClr>
                </a:solidFill>
                <a:cs typeface="+mn-ea"/>
                <a:sym typeface="+mn-lt"/>
              </a:rPr>
              <a:t>控性</a:t>
            </a:r>
            <a:r>
              <a:rPr lang="zh-CN" altLang="en-US" sz="2000" dirty="0" smtClean="0">
                <a:solidFill>
                  <a:schemeClr val="tx1">
                    <a:lumMod val="75000"/>
                    <a:lumOff val="25000"/>
                  </a:schemeClr>
                </a:solidFill>
                <a:cs typeface="+mn-ea"/>
                <a:sym typeface="+mn-lt"/>
              </a:rPr>
              <a:t>更好</a:t>
            </a:r>
            <a:endParaRPr lang="en-US" altLang="zh-CN" sz="2000" dirty="0" smtClean="0">
              <a:solidFill>
                <a:schemeClr val="tx1">
                  <a:lumMod val="75000"/>
                  <a:lumOff val="25000"/>
                </a:schemeClr>
              </a:solidFill>
              <a:cs typeface="+mn-ea"/>
              <a:sym typeface="+mn-lt"/>
            </a:endParaRPr>
          </a:p>
          <a:p>
            <a:r>
              <a:rPr lang="zh-CN" altLang="en-US" sz="2000" dirty="0" smtClean="0">
                <a:solidFill>
                  <a:schemeClr val="tx1">
                    <a:lumMod val="75000"/>
                    <a:lumOff val="25000"/>
                  </a:schemeClr>
                </a:solidFill>
                <a:cs typeface="+mn-ea"/>
                <a:sym typeface="+mn-lt"/>
              </a:rPr>
              <a:t>适应路面能力强</a:t>
            </a:r>
            <a:endParaRPr lang="en-US" altLang="zh-CN" sz="2000" dirty="0" smtClean="0">
              <a:solidFill>
                <a:schemeClr val="tx1">
                  <a:lumMod val="75000"/>
                  <a:lumOff val="25000"/>
                </a:schemeClr>
              </a:solidFill>
              <a:cs typeface="+mn-ea"/>
              <a:sym typeface="+mn-lt"/>
            </a:endParaRPr>
          </a:p>
          <a:p>
            <a:r>
              <a:rPr lang="zh-CN" altLang="en-US" sz="2000" dirty="0">
                <a:solidFill>
                  <a:schemeClr val="tx1">
                    <a:lumMod val="75000"/>
                    <a:lumOff val="25000"/>
                  </a:schemeClr>
                </a:solidFill>
                <a:cs typeface="+mn-ea"/>
                <a:sym typeface="+mn-lt"/>
              </a:rPr>
              <a:t>导致小车自重</a:t>
            </a:r>
            <a:r>
              <a:rPr lang="zh-CN" altLang="en-US" sz="2000" dirty="0" smtClean="0">
                <a:solidFill>
                  <a:schemeClr val="tx1">
                    <a:lumMod val="75000"/>
                    <a:lumOff val="25000"/>
                  </a:schemeClr>
                </a:solidFill>
                <a:cs typeface="+mn-ea"/>
                <a:sym typeface="+mn-lt"/>
              </a:rPr>
              <a:t>较大，耗能高</a:t>
            </a:r>
            <a:endParaRPr lang="en-US" altLang="zh-CN" sz="2000" dirty="0" smtClean="0">
              <a:solidFill>
                <a:schemeClr val="tx1">
                  <a:lumMod val="75000"/>
                  <a:lumOff val="25000"/>
                </a:schemeClr>
              </a:solidFill>
              <a:cs typeface="+mn-ea"/>
              <a:sym typeface="+mn-lt"/>
            </a:endParaRPr>
          </a:p>
        </p:txBody>
      </p:sp>
      <p:sp>
        <p:nvSpPr>
          <p:cNvPr id="14" name="TextBox 10">
            <a:extLst>
              <a:ext uri="{FF2B5EF4-FFF2-40B4-BE49-F238E27FC236}">
                <a16:creationId xmlns:a16="http://schemas.microsoft.com/office/drawing/2014/main" id="{584929D8-6231-40A1-AE6A-51292E55D5AD}"/>
              </a:ext>
            </a:extLst>
          </p:cNvPr>
          <p:cNvSpPr txBox="1"/>
          <p:nvPr/>
        </p:nvSpPr>
        <p:spPr>
          <a:xfrm>
            <a:off x="6906478" y="1578383"/>
            <a:ext cx="1539326" cy="830997"/>
          </a:xfrm>
          <a:prstGeom prst="rect">
            <a:avLst/>
          </a:prstGeom>
          <a:noFill/>
        </p:spPr>
        <p:txBody>
          <a:bodyPr wrap="square" rtlCol="0" anchor="ctr">
            <a:spAutoFit/>
          </a:bodyPr>
          <a:lstStyle/>
          <a:p>
            <a:r>
              <a:rPr lang="zh-CN" altLang="en-US" sz="4800" b="1" dirty="0" smtClean="0">
                <a:solidFill>
                  <a:srgbClr val="92A3B8"/>
                </a:solidFill>
                <a:cs typeface="+mn-ea"/>
                <a:sym typeface="+mn-lt"/>
              </a:rPr>
              <a:t>四驱</a:t>
            </a:r>
            <a:endParaRPr lang="en-US" altLang="ko-KR" sz="2400" b="1" dirty="0">
              <a:solidFill>
                <a:srgbClr val="92A3B8"/>
              </a:solidFill>
              <a:cs typeface="+mn-ea"/>
              <a:sym typeface="+mn-lt"/>
            </a:endParaRPr>
          </a:p>
        </p:txBody>
      </p:sp>
    </p:spTree>
    <p:extLst>
      <p:ext uri="{BB962C8B-B14F-4D97-AF65-F5344CB8AC3E}">
        <p14:creationId xmlns:p14="http://schemas.microsoft.com/office/powerpoint/2010/main" val="3811903231"/>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85524" y="602680"/>
            <a:ext cx="1620957"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转向方式</a:t>
            </a:r>
            <a:endParaRPr lang="zh-CN" altLang="en-US" sz="2800" dirty="0">
              <a:solidFill>
                <a:srgbClr val="4A5A69"/>
              </a:solidFill>
              <a:cs typeface="+mn-ea"/>
              <a:sym typeface="+mn-lt"/>
            </a:endParaRPr>
          </a:p>
        </p:txBody>
      </p:sp>
      <p:grpSp>
        <p:nvGrpSpPr>
          <p:cNvPr id="27" name="Group 32">
            <a:extLst>
              <a:ext uri="{FF2B5EF4-FFF2-40B4-BE49-F238E27FC236}">
                <a16:creationId xmlns:a16="http://schemas.microsoft.com/office/drawing/2014/main" id="{AB22909A-5FC8-407E-903C-95A6EE04983E}"/>
              </a:ext>
            </a:extLst>
          </p:cNvPr>
          <p:cNvGrpSpPr/>
          <p:nvPr/>
        </p:nvGrpSpPr>
        <p:grpSpPr>
          <a:xfrm>
            <a:off x="7787591" y="1313524"/>
            <a:ext cx="3539044" cy="2979411"/>
            <a:chOff x="3017859" y="4283314"/>
            <a:chExt cx="1249476" cy="2979411"/>
          </a:xfrm>
        </p:grpSpPr>
        <p:sp>
          <p:nvSpPr>
            <p:cNvPr id="28" name="TextBox 81">
              <a:extLst>
                <a:ext uri="{FF2B5EF4-FFF2-40B4-BE49-F238E27FC236}">
                  <a16:creationId xmlns:a16="http://schemas.microsoft.com/office/drawing/2014/main" id="{A1189890-91B4-419F-9550-13BBF9B2E373}"/>
                </a:ext>
              </a:extLst>
            </p:cNvPr>
            <p:cNvSpPr txBox="1"/>
            <p:nvPr/>
          </p:nvSpPr>
          <p:spPr>
            <a:xfrm>
              <a:off x="3019858" y="4677402"/>
              <a:ext cx="1245478" cy="2585323"/>
            </a:xfrm>
            <a:prstGeom prst="rect">
              <a:avLst/>
            </a:prstGeom>
            <a:noFill/>
          </p:spPr>
          <p:txBody>
            <a:bodyPr wrap="square" rtlCol="0">
              <a:spAutoFit/>
            </a:bodyPr>
            <a:lstStyle/>
            <a:p>
              <a:r>
                <a:rPr lang="zh-CN" altLang="en-US" dirty="0" smtClean="0">
                  <a:solidFill>
                    <a:schemeClr val="tx1">
                      <a:lumMod val="75000"/>
                      <a:lumOff val="25000"/>
                    </a:schemeClr>
                  </a:solidFill>
                  <a:cs typeface="+mn-ea"/>
                  <a:sym typeface="+mn-lt"/>
                </a:rPr>
                <a:t>      麦克纳姆轮移动平台具有平面上</a:t>
              </a:r>
              <a:r>
                <a:rPr lang="en-US" altLang="zh-CN" dirty="0" smtClean="0">
                  <a:solidFill>
                    <a:schemeClr val="tx1">
                      <a:lumMod val="75000"/>
                      <a:lumOff val="25000"/>
                    </a:schemeClr>
                  </a:solidFill>
                  <a:cs typeface="+mn-ea"/>
                  <a:sym typeface="+mn-lt"/>
                </a:rPr>
                <a:t>3</a:t>
              </a:r>
              <a:r>
                <a:rPr lang="zh-CN" altLang="en-US" dirty="0" smtClean="0">
                  <a:solidFill>
                    <a:schemeClr val="tx1">
                      <a:lumMod val="75000"/>
                      <a:lumOff val="25000"/>
                    </a:schemeClr>
                  </a:solidFill>
                  <a:cs typeface="+mn-ea"/>
                  <a:sym typeface="+mn-lt"/>
                </a:rPr>
                <a:t>个自由度的移动能力。它依靠</a:t>
              </a:r>
              <a:r>
                <a:rPr lang="en-US" altLang="zh-CN" dirty="0" smtClean="0">
                  <a:solidFill>
                    <a:schemeClr val="tx1">
                      <a:lumMod val="75000"/>
                      <a:lumOff val="25000"/>
                    </a:schemeClr>
                  </a:solidFill>
                  <a:cs typeface="+mn-ea"/>
                  <a:sym typeface="+mn-lt"/>
                </a:rPr>
                <a:t>4</a:t>
              </a:r>
              <a:r>
                <a:rPr lang="zh-CN" altLang="en-US" dirty="0" smtClean="0">
                  <a:solidFill>
                    <a:schemeClr val="tx1">
                      <a:lumMod val="75000"/>
                      <a:lumOff val="25000"/>
                    </a:schemeClr>
                  </a:solidFill>
                  <a:cs typeface="+mn-ea"/>
                  <a:sym typeface="+mn-lt"/>
                </a:rPr>
                <a:t>个轮子各自转速的配合来实现全向移动。      </a:t>
              </a:r>
              <a:endParaRPr lang="en-US" altLang="zh-CN" dirty="0" smtClean="0">
                <a:solidFill>
                  <a:schemeClr val="tx1">
                    <a:lumMod val="75000"/>
                    <a:lumOff val="25000"/>
                  </a:schemeClr>
                </a:solidFill>
                <a:cs typeface="+mn-ea"/>
                <a:sym typeface="+mn-lt"/>
              </a:endParaRPr>
            </a:p>
            <a:p>
              <a:r>
                <a:rPr lang="en-US" altLang="zh-CN" dirty="0" smtClean="0">
                  <a:solidFill>
                    <a:schemeClr val="tx1">
                      <a:lumMod val="75000"/>
                      <a:lumOff val="25000"/>
                    </a:schemeClr>
                  </a:solidFill>
                  <a:cs typeface="+mn-ea"/>
                  <a:sym typeface="+mn-lt"/>
                </a:rPr>
                <a:t>      </a:t>
              </a:r>
              <a:r>
                <a:rPr lang="zh-CN" altLang="en-US" dirty="0" smtClean="0">
                  <a:solidFill>
                    <a:schemeClr val="tx1">
                      <a:lumMod val="75000"/>
                      <a:lumOff val="25000"/>
                    </a:schemeClr>
                  </a:solidFill>
                  <a:cs typeface="+mn-ea"/>
                  <a:sym typeface="+mn-lt"/>
                </a:rPr>
                <a:t>与轮子的轴线呈</a:t>
              </a:r>
              <a:r>
                <a:rPr lang="en-US" altLang="zh-CN" dirty="0" smtClean="0">
                  <a:solidFill>
                    <a:schemeClr val="tx1">
                      <a:lumMod val="75000"/>
                      <a:lumOff val="25000"/>
                    </a:schemeClr>
                  </a:solidFill>
                  <a:cs typeface="+mn-ea"/>
                  <a:sym typeface="+mn-lt"/>
                </a:rPr>
                <a:t>45</a:t>
              </a:r>
              <a:r>
                <a:rPr lang="zh-CN" altLang="en-US" dirty="0" smtClean="0">
                  <a:solidFill>
                    <a:schemeClr val="tx1">
                      <a:lumMod val="75000"/>
                      <a:lumOff val="25000"/>
                    </a:schemeClr>
                  </a:solidFill>
                  <a:cs typeface="+mn-ea"/>
                  <a:sym typeface="+mn-lt"/>
                </a:rPr>
                <a:t>度的辊子自由转动，这使得轮子只受到地面对辊子轴向上的力。通过不同受力情况的组合，得到三个自由度的不同速度。</a:t>
              </a:r>
              <a:endParaRPr lang="ko-KR" altLang="en-US" dirty="0">
                <a:solidFill>
                  <a:schemeClr val="tx1">
                    <a:lumMod val="75000"/>
                    <a:lumOff val="25000"/>
                  </a:schemeClr>
                </a:solidFill>
                <a:cs typeface="+mn-ea"/>
                <a:sym typeface="+mn-lt"/>
              </a:endParaRPr>
            </a:p>
          </p:txBody>
        </p:sp>
        <p:sp>
          <p:nvSpPr>
            <p:cNvPr id="29" name="TextBox 82">
              <a:extLst>
                <a:ext uri="{FF2B5EF4-FFF2-40B4-BE49-F238E27FC236}">
                  <a16:creationId xmlns:a16="http://schemas.microsoft.com/office/drawing/2014/main" id="{2BD325AA-7DF7-4122-BFDD-6B7FB740148B}"/>
                </a:ext>
              </a:extLst>
            </p:cNvPr>
            <p:cNvSpPr txBox="1"/>
            <p:nvPr/>
          </p:nvSpPr>
          <p:spPr>
            <a:xfrm>
              <a:off x="3017859" y="4283314"/>
              <a:ext cx="1249476" cy="400110"/>
            </a:xfrm>
            <a:prstGeom prst="rect">
              <a:avLst/>
            </a:prstGeom>
            <a:noFill/>
          </p:spPr>
          <p:txBody>
            <a:bodyPr wrap="square" rtlCol="0">
              <a:spAutoFit/>
            </a:bodyPr>
            <a:lstStyle/>
            <a:p>
              <a:r>
                <a:rPr lang="zh-CN" altLang="en-US" sz="2000" b="1" dirty="0" smtClean="0">
                  <a:solidFill>
                    <a:schemeClr val="tx1">
                      <a:lumMod val="75000"/>
                      <a:lumOff val="25000"/>
                    </a:schemeClr>
                  </a:solidFill>
                  <a:cs typeface="+mn-ea"/>
                  <a:sym typeface="+mn-lt"/>
                </a:rPr>
                <a:t>麦克纳姆</a:t>
              </a:r>
              <a:r>
                <a:rPr lang="zh-CN" altLang="en-US" sz="2000" b="1" dirty="0">
                  <a:solidFill>
                    <a:schemeClr val="tx1">
                      <a:lumMod val="75000"/>
                      <a:lumOff val="25000"/>
                    </a:schemeClr>
                  </a:solidFill>
                  <a:cs typeface="+mn-ea"/>
                  <a:sym typeface="+mn-lt"/>
                </a:rPr>
                <a:t>轮</a:t>
              </a:r>
              <a:endParaRPr lang="ko-KR" altLang="en-US" sz="2000" b="1" dirty="0">
                <a:solidFill>
                  <a:schemeClr val="tx1">
                    <a:lumMod val="75000"/>
                    <a:lumOff val="25000"/>
                  </a:schemeClr>
                </a:solidFill>
                <a:cs typeface="+mn-ea"/>
                <a:sym typeface="+mn-lt"/>
              </a:endParaRPr>
            </a:p>
          </p:txBody>
        </p:sp>
      </p:grpSp>
      <p:sp>
        <p:nvSpPr>
          <p:cNvPr id="33" name="Rectangle 16">
            <a:extLst>
              <a:ext uri="{FF2B5EF4-FFF2-40B4-BE49-F238E27FC236}">
                <a16:creationId xmlns:a16="http://schemas.microsoft.com/office/drawing/2014/main" id="{689FAA60-7CAA-4BAD-B8FD-67ACB406FF81}"/>
              </a:ext>
            </a:extLst>
          </p:cNvPr>
          <p:cNvSpPr/>
          <p:nvPr/>
        </p:nvSpPr>
        <p:spPr>
          <a:xfrm rot="2700000">
            <a:off x="5405633" y="3062131"/>
            <a:ext cx="338011" cy="60599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4" name="Rectangle 9">
            <a:extLst>
              <a:ext uri="{FF2B5EF4-FFF2-40B4-BE49-F238E27FC236}">
                <a16:creationId xmlns:a16="http://schemas.microsoft.com/office/drawing/2014/main" id="{6F6980E6-0EF1-4621-91D4-0EDCE9A5E1E9}"/>
              </a:ext>
            </a:extLst>
          </p:cNvPr>
          <p:cNvSpPr/>
          <p:nvPr/>
        </p:nvSpPr>
        <p:spPr>
          <a:xfrm>
            <a:off x="6458338" y="4284971"/>
            <a:ext cx="418780" cy="3920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grpSp>
        <p:nvGrpSpPr>
          <p:cNvPr id="35" name="Group 55">
            <a:extLst>
              <a:ext uri="{FF2B5EF4-FFF2-40B4-BE49-F238E27FC236}">
                <a16:creationId xmlns:a16="http://schemas.microsoft.com/office/drawing/2014/main" id="{1D33A9D3-81E5-4DBB-A61F-F5433108771E}"/>
              </a:ext>
            </a:extLst>
          </p:cNvPr>
          <p:cNvGrpSpPr/>
          <p:nvPr/>
        </p:nvGrpSpPr>
        <p:grpSpPr>
          <a:xfrm>
            <a:off x="4770820" y="1145899"/>
            <a:ext cx="2403306" cy="3045201"/>
            <a:chOff x="3204849" y="1054371"/>
            <a:chExt cx="2511078" cy="3181758"/>
          </a:xfrm>
          <a:solidFill>
            <a:srgbClr val="C1CBD7"/>
          </a:solidFill>
        </p:grpSpPr>
        <p:grpSp>
          <p:nvGrpSpPr>
            <p:cNvPr id="36" name="Group 33">
              <a:extLst>
                <a:ext uri="{FF2B5EF4-FFF2-40B4-BE49-F238E27FC236}">
                  <a16:creationId xmlns:a16="http://schemas.microsoft.com/office/drawing/2014/main" id="{BAE512A8-320A-46AA-89D5-B7F29A78D7B5}"/>
                </a:ext>
              </a:extLst>
            </p:cNvPr>
            <p:cNvGrpSpPr/>
            <p:nvPr/>
          </p:nvGrpSpPr>
          <p:grpSpPr>
            <a:xfrm rot="17100000">
              <a:off x="3204847" y="2532274"/>
              <a:ext cx="1703857" cy="1703854"/>
              <a:chOff x="1626727" y="2060848"/>
              <a:chExt cx="1483889" cy="1483887"/>
            </a:xfrm>
            <a:grpFill/>
          </p:grpSpPr>
          <p:sp>
            <p:nvSpPr>
              <p:cNvPr id="41" name="Block Arc 42">
                <a:extLst>
                  <a:ext uri="{FF2B5EF4-FFF2-40B4-BE49-F238E27FC236}">
                    <a16:creationId xmlns:a16="http://schemas.microsoft.com/office/drawing/2014/main" id="{6F09634F-9B1C-4631-989C-0D118E4C3F81}"/>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2" name="Block Arc 43">
                <a:extLst>
                  <a:ext uri="{FF2B5EF4-FFF2-40B4-BE49-F238E27FC236}">
                    <a16:creationId xmlns:a16="http://schemas.microsoft.com/office/drawing/2014/main" id="{9AA99262-44B6-48F0-86A1-6308BE3E2C17}"/>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3" name="Block Arc 44">
                <a:extLst>
                  <a:ext uri="{FF2B5EF4-FFF2-40B4-BE49-F238E27FC236}">
                    <a16:creationId xmlns:a16="http://schemas.microsoft.com/office/drawing/2014/main" id="{F11214FB-EECB-4276-8AA3-8ECD2B4EC0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4" name="Block Arc 45">
                <a:extLst>
                  <a:ext uri="{FF2B5EF4-FFF2-40B4-BE49-F238E27FC236}">
                    <a16:creationId xmlns:a16="http://schemas.microsoft.com/office/drawing/2014/main" id="{105C035A-5594-4A16-ADBC-E16665426254}"/>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37" name="Group 34">
              <a:extLst>
                <a:ext uri="{FF2B5EF4-FFF2-40B4-BE49-F238E27FC236}">
                  <a16:creationId xmlns:a16="http://schemas.microsoft.com/office/drawing/2014/main" id="{B73E1AF9-F6B3-4758-84F0-FD6B713C1285}"/>
                </a:ext>
              </a:extLst>
            </p:cNvPr>
            <p:cNvGrpSpPr/>
            <p:nvPr/>
          </p:nvGrpSpPr>
          <p:grpSpPr>
            <a:xfrm>
              <a:off x="3634774" y="1054371"/>
              <a:ext cx="2081153" cy="1703854"/>
              <a:chOff x="3809021" y="802105"/>
              <a:chExt cx="1812481" cy="1483887"/>
            </a:xfrm>
            <a:grpFill/>
          </p:grpSpPr>
          <p:sp>
            <p:nvSpPr>
              <p:cNvPr id="38" name="Block Arc 39">
                <a:extLst>
                  <a:ext uri="{FF2B5EF4-FFF2-40B4-BE49-F238E27FC236}">
                    <a16:creationId xmlns:a16="http://schemas.microsoft.com/office/drawing/2014/main" id="{5E997BB7-FA22-4CC6-B29A-460EA3EACCD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39" name="Rectangle 40">
                <a:extLst>
                  <a:ext uri="{FF2B5EF4-FFF2-40B4-BE49-F238E27FC236}">
                    <a16:creationId xmlns:a16="http://schemas.microsoft.com/office/drawing/2014/main" id="{74D5D444-D1AD-4CBC-BD9C-D9A5D89E0FD5}"/>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40" name="Isosceles Triangle 41">
                <a:extLst>
                  <a:ext uri="{FF2B5EF4-FFF2-40B4-BE49-F238E27FC236}">
                    <a16:creationId xmlns:a16="http://schemas.microsoft.com/office/drawing/2014/main" id="{85D5AF94-22BF-4D6D-8548-38D8AE729408}"/>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grpSp>
        <p:nvGrpSpPr>
          <p:cNvPr id="45" name="Group 56">
            <a:extLst>
              <a:ext uri="{FF2B5EF4-FFF2-40B4-BE49-F238E27FC236}">
                <a16:creationId xmlns:a16="http://schemas.microsoft.com/office/drawing/2014/main" id="{47929C62-66C9-4C0B-853D-941D476A5A44}"/>
              </a:ext>
            </a:extLst>
          </p:cNvPr>
          <p:cNvGrpSpPr/>
          <p:nvPr/>
        </p:nvGrpSpPr>
        <p:grpSpPr>
          <a:xfrm rot="10800000">
            <a:off x="5017874" y="3667951"/>
            <a:ext cx="2403306" cy="3045201"/>
            <a:chOff x="3204849" y="1054371"/>
            <a:chExt cx="2511078" cy="3181758"/>
          </a:xfrm>
          <a:solidFill>
            <a:srgbClr val="4A5A69"/>
          </a:solidFill>
        </p:grpSpPr>
        <p:grpSp>
          <p:nvGrpSpPr>
            <p:cNvPr id="46" name="Group 57">
              <a:extLst>
                <a:ext uri="{FF2B5EF4-FFF2-40B4-BE49-F238E27FC236}">
                  <a16:creationId xmlns:a16="http://schemas.microsoft.com/office/drawing/2014/main" id="{A50B48E1-6B94-4846-B3A5-1AD88F7881C8}"/>
                </a:ext>
              </a:extLst>
            </p:cNvPr>
            <p:cNvGrpSpPr/>
            <p:nvPr/>
          </p:nvGrpSpPr>
          <p:grpSpPr>
            <a:xfrm rot="17100000">
              <a:off x="3204847" y="2532274"/>
              <a:ext cx="1703857" cy="1703854"/>
              <a:chOff x="1626727" y="2060848"/>
              <a:chExt cx="1483889" cy="1483887"/>
            </a:xfrm>
            <a:grpFill/>
          </p:grpSpPr>
          <p:sp>
            <p:nvSpPr>
              <p:cNvPr id="51" name="Block Arc 62">
                <a:extLst>
                  <a:ext uri="{FF2B5EF4-FFF2-40B4-BE49-F238E27FC236}">
                    <a16:creationId xmlns:a16="http://schemas.microsoft.com/office/drawing/2014/main" id="{27444F17-023C-443F-BAAF-044DB36531A6}"/>
                  </a:ext>
                </a:extLst>
              </p:cNvPr>
              <p:cNvSpPr/>
              <p:nvPr/>
            </p:nvSpPr>
            <p:spPr>
              <a:xfrm>
                <a:off x="1626729" y="2060848"/>
                <a:ext cx="1483887" cy="1483887"/>
              </a:xfrm>
              <a:prstGeom prst="blockArc">
                <a:avLst>
                  <a:gd name="adj1" fmla="val 14029105"/>
                  <a:gd name="adj2" fmla="val 18057594"/>
                  <a:gd name="adj3" fmla="val 91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2" name="Block Arc 63">
                <a:extLst>
                  <a:ext uri="{FF2B5EF4-FFF2-40B4-BE49-F238E27FC236}">
                    <a16:creationId xmlns:a16="http://schemas.microsoft.com/office/drawing/2014/main" id="{F8FA01F5-1DFA-4B7A-9F90-2C1E128A24A1}"/>
                  </a:ext>
                </a:extLst>
              </p:cNvPr>
              <p:cNvSpPr/>
              <p:nvPr/>
            </p:nvSpPr>
            <p:spPr>
              <a:xfrm>
                <a:off x="1626729" y="2060848"/>
                <a:ext cx="1483887" cy="1483887"/>
              </a:xfrm>
              <a:prstGeom prst="blockArc">
                <a:avLst>
                  <a:gd name="adj1" fmla="val 18220756"/>
                  <a:gd name="adj2" fmla="val 7283"/>
                  <a:gd name="adj3" fmla="val 9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3" name="Block Arc 64">
                <a:extLst>
                  <a:ext uri="{FF2B5EF4-FFF2-40B4-BE49-F238E27FC236}">
                    <a16:creationId xmlns:a16="http://schemas.microsoft.com/office/drawing/2014/main" id="{75A7E78B-9889-481C-87F0-A22F2E4E735F}"/>
                  </a:ext>
                </a:extLst>
              </p:cNvPr>
              <p:cNvSpPr/>
              <p:nvPr/>
            </p:nvSpPr>
            <p:spPr>
              <a:xfrm>
                <a:off x="1626729" y="2060848"/>
                <a:ext cx="1483887" cy="1483887"/>
              </a:xfrm>
              <a:prstGeom prst="blockArc">
                <a:avLst>
                  <a:gd name="adj1" fmla="val 10800000"/>
                  <a:gd name="adj2" fmla="val 13829634"/>
                  <a:gd name="adj3" fmla="val 856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54" name="Block Arc 65">
                <a:extLst>
                  <a:ext uri="{FF2B5EF4-FFF2-40B4-BE49-F238E27FC236}">
                    <a16:creationId xmlns:a16="http://schemas.microsoft.com/office/drawing/2014/main" id="{C5AE94E5-7A44-4D61-B7C3-48435DC02BD6}"/>
                  </a:ext>
                </a:extLst>
              </p:cNvPr>
              <p:cNvSpPr/>
              <p:nvPr/>
            </p:nvSpPr>
            <p:spPr>
              <a:xfrm flipH="1" flipV="1">
                <a:off x="1626727" y="2060848"/>
                <a:ext cx="1483887" cy="1483887"/>
              </a:xfrm>
              <a:prstGeom prst="blockArc">
                <a:avLst>
                  <a:gd name="adj1" fmla="val 18220756"/>
                  <a:gd name="adj2" fmla="val 21425901"/>
                  <a:gd name="adj3" fmla="val 82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grpSp>
        <p:grpSp>
          <p:nvGrpSpPr>
            <p:cNvPr id="47" name="Group 58">
              <a:extLst>
                <a:ext uri="{FF2B5EF4-FFF2-40B4-BE49-F238E27FC236}">
                  <a16:creationId xmlns:a16="http://schemas.microsoft.com/office/drawing/2014/main" id="{9DFBC2A8-030D-4647-B49C-C30A49ECDF6A}"/>
                </a:ext>
              </a:extLst>
            </p:cNvPr>
            <p:cNvGrpSpPr/>
            <p:nvPr/>
          </p:nvGrpSpPr>
          <p:grpSpPr>
            <a:xfrm>
              <a:off x="3634774" y="1054371"/>
              <a:ext cx="2081153" cy="1703854"/>
              <a:chOff x="3809021" y="802105"/>
              <a:chExt cx="1812481" cy="1483887"/>
            </a:xfrm>
            <a:grpFill/>
          </p:grpSpPr>
          <p:sp>
            <p:nvSpPr>
              <p:cNvPr id="48" name="Block Arc 59">
                <a:extLst>
                  <a:ext uri="{FF2B5EF4-FFF2-40B4-BE49-F238E27FC236}">
                    <a16:creationId xmlns:a16="http://schemas.microsoft.com/office/drawing/2014/main" id="{25C7F779-CBE1-4F75-AC88-72920CB4D8AD}"/>
                  </a:ext>
                </a:extLst>
              </p:cNvPr>
              <p:cNvSpPr/>
              <p:nvPr/>
            </p:nvSpPr>
            <p:spPr>
              <a:xfrm rot="6300000">
                <a:off x="3809021" y="802105"/>
                <a:ext cx="1483887" cy="1483887"/>
              </a:xfrm>
              <a:prstGeom prst="blockArc">
                <a:avLst>
                  <a:gd name="adj1" fmla="val 18220756"/>
                  <a:gd name="adj2" fmla="val 1985"/>
                  <a:gd name="adj3" fmla="val 97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cs typeface="+mn-ea"/>
                  <a:sym typeface="+mn-lt"/>
                </a:endParaRPr>
              </a:p>
            </p:txBody>
          </p:sp>
          <p:sp>
            <p:nvSpPr>
              <p:cNvPr id="49" name="Rectangle 60">
                <a:extLst>
                  <a:ext uri="{FF2B5EF4-FFF2-40B4-BE49-F238E27FC236}">
                    <a16:creationId xmlns:a16="http://schemas.microsoft.com/office/drawing/2014/main" id="{7B9C9CCD-F873-49F9-B0CC-60719EF532E1}"/>
                  </a:ext>
                </a:extLst>
              </p:cNvPr>
              <p:cNvSpPr/>
              <p:nvPr/>
            </p:nvSpPr>
            <p:spPr>
              <a:xfrm rot="2937747">
                <a:off x="5085546" y="1709905"/>
                <a:ext cx="150312" cy="3905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50" name="Isosceles Triangle 61">
                <a:extLst>
                  <a:ext uri="{FF2B5EF4-FFF2-40B4-BE49-F238E27FC236}">
                    <a16:creationId xmlns:a16="http://schemas.microsoft.com/office/drawing/2014/main" id="{5C69677C-B667-4BE5-A8DD-215A90265A8A}"/>
                  </a:ext>
                </a:extLst>
              </p:cNvPr>
              <p:cNvSpPr/>
              <p:nvPr/>
            </p:nvSpPr>
            <p:spPr>
              <a:xfrm rot="3000000">
                <a:off x="5280871" y="1494471"/>
                <a:ext cx="365863" cy="31539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grpSp>
      </p:grpSp>
      <p:sp>
        <p:nvSpPr>
          <p:cNvPr id="55" name="TextBox 109">
            <a:extLst>
              <a:ext uri="{FF2B5EF4-FFF2-40B4-BE49-F238E27FC236}">
                <a16:creationId xmlns:a16="http://schemas.microsoft.com/office/drawing/2014/main" id="{D6041869-E318-4743-B6E2-908197F2A670}"/>
              </a:ext>
            </a:extLst>
          </p:cNvPr>
          <p:cNvSpPr txBox="1"/>
          <p:nvPr/>
        </p:nvSpPr>
        <p:spPr>
          <a:xfrm>
            <a:off x="830348" y="3871920"/>
            <a:ext cx="3574061" cy="2031325"/>
          </a:xfrm>
          <a:prstGeom prst="rect">
            <a:avLst/>
          </a:prstGeom>
          <a:noFill/>
        </p:spPr>
        <p:txBody>
          <a:bodyPr wrap="square" rtlCol="0">
            <a:spAutoFit/>
          </a:bodyPr>
          <a:lstStyle/>
          <a:p>
            <a:r>
              <a:rPr lang="zh-CN" altLang="en-US" dirty="0" smtClean="0">
                <a:solidFill>
                  <a:schemeClr val="tx1">
                    <a:lumMod val="75000"/>
                    <a:lumOff val="25000"/>
                  </a:schemeClr>
                </a:solidFill>
                <a:cs typeface="+mn-ea"/>
                <a:sym typeface="+mn-lt"/>
              </a:rPr>
              <a:t>      参考阿克曼转向</a:t>
            </a:r>
            <a:r>
              <a:rPr lang="zh-CN" altLang="en-US" dirty="0">
                <a:solidFill>
                  <a:schemeClr val="tx1">
                    <a:lumMod val="75000"/>
                    <a:lumOff val="25000"/>
                  </a:schemeClr>
                </a:solidFill>
                <a:cs typeface="+mn-ea"/>
                <a:sym typeface="+mn-lt"/>
              </a:rPr>
              <a:t>几何学原理，即在汽车转向时</a:t>
            </a: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个轮胎都近似围绕一个中心点旋转以保证汽车的行驶稳定性</a:t>
            </a:r>
            <a:r>
              <a:rPr lang="zh-CN" altLang="en-US" dirty="0" smtClean="0">
                <a:solidFill>
                  <a:schemeClr val="tx1">
                    <a:lumMod val="75000"/>
                    <a:lumOff val="25000"/>
                  </a:schemeClr>
                </a:solidFill>
                <a:cs typeface="+mn-ea"/>
                <a:sym typeface="+mn-lt"/>
              </a:rPr>
              <a:t>。</a:t>
            </a:r>
            <a:endParaRPr lang="en-US" altLang="zh-CN" dirty="0" smtClean="0">
              <a:solidFill>
                <a:schemeClr val="tx1">
                  <a:lumMod val="75000"/>
                  <a:lumOff val="25000"/>
                </a:schemeClr>
              </a:solidFill>
              <a:cs typeface="+mn-ea"/>
              <a:sym typeface="+mn-lt"/>
            </a:endParaRPr>
          </a:p>
          <a:p>
            <a:r>
              <a:rPr lang="zh-CN" altLang="en-US" dirty="0" smtClean="0">
                <a:solidFill>
                  <a:schemeClr val="tx1">
                    <a:lumMod val="75000"/>
                    <a:lumOff val="25000"/>
                  </a:schemeClr>
                </a:solidFill>
                <a:cs typeface="+mn-ea"/>
                <a:sym typeface="+mn-lt"/>
              </a:rPr>
              <a:t>      通过</a:t>
            </a:r>
            <a:r>
              <a:rPr lang="zh-CN" altLang="en-US" dirty="0">
                <a:solidFill>
                  <a:schemeClr val="tx1">
                    <a:lumMod val="75000"/>
                    <a:lumOff val="25000"/>
                  </a:schemeClr>
                </a:solidFill>
                <a:cs typeface="+mn-ea"/>
                <a:sym typeface="+mn-lt"/>
              </a:rPr>
              <a:t>控制内测轮与外侧轮的不同速度来实现不同的曲率半径，从而实现转向。</a:t>
            </a:r>
            <a:endParaRPr lang="en-US" altLang="ko-KR" dirty="0">
              <a:solidFill>
                <a:schemeClr val="tx1">
                  <a:lumMod val="75000"/>
                  <a:lumOff val="25000"/>
                </a:schemeClr>
              </a:solidFill>
              <a:cs typeface="+mn-ea"/>
              <a:sym typeface="+mn-lt"/>
            </a:endParaRPr>
          </a:p>
        </p:txBody>
      </p:sp>
      <p:sp>
        <p:nvSpPr>
          <p:cNvPr id="56" name="TextBox 110">
            <a:extLst>
              <a:ext uri="{FF2B5EF4-FFF2-40B4-BE49-F238E27FC236}">
                <a16:creationId xmlns:a16="http://schemas.microsoft.com/office/drawing/2014/main" id="{F6D384F2-067E-4BE2-80E8-D00F062DC838}"/>
              </a:ext>
            </a:extLst>
          </p:cNvPr>
          <p:cNvSpPr txBox="1"/>
          <p:nvPr/>
        </p:nvSpPr>
        <p:spPr>
          <a:xfrm>
            <a:off x="830348" y="3498827"/>
            <a:ext cx="3574061" cy="400110"/>
          </a:xfrm>
          <a:prstGeom prst="rect">
            <a:avLst/>
          </a:prstGeom>
          <a:noFill/>
        </p:spPr>
        <p:txBody>
          <a:bodyPr wrap="square" rtlCol="0">
            <a:spAutoFit/>
          </a:bodyPr>
          <a:lstStyle/>
          <a:p>
            <a:r>
              <a:rPr lang="zh-CN" altLang="en-US" sz="2000" b="1" dirty="0" smtClean="0">
                <a:solidFill>
                  <a:srgbClr val="4A5A69"/>
                </a:solidFill>
                <a:cs typeface="+mn-ea"/>
                <a:sym typeface="+mn-lt"/>
              </a:rPr>
              <a:t>普通</a:t>
            </a:r>
            <a:r>
              <a:rPr lang="zh-CN" altLang="en-US" sz="2000" b="1" dirty="0">
                <a:solidFill>
                  <a:srgbClr val="4A5A69"/>
                </a:solidFill>
                <a:cs typeface="+mn-ea"/>
                <a:sym typeface="+mn-lt"/>
              </a:rPr>
              <a:t>轮（差速法）</a:t>
            </a:r>
            <a:endParaRPr lang="ko-KR" altLang="en-US" sz="2000" b="1" dirty="0">
              <a:solidFill>
                <a:srgbClr val="4A5A69"/>
              </a:solidFill>
              <a:cs typeface="+mn-ea"/>
              <a:sym typeface="+mn-lt"/>
            </a:endParaRPr>
          </a:p>
        </p:txBody>
      </p:sp>
      <p:pic>
        <p:nvPicPr>
          <p:cNvPr id="58" name="图片 57"/>
          <p:cNvPicPr/>
          <p:nvPr/>
        </p:nvPicPr>
        <p:blipFill>
          <a:blip r:embed="rId2" cstate="print">
            <a:extLst>
              <a:ext uri="{28A0092B-C50C-407E-A947-70E740481C1C}">
                <a14:useLocalDpi xmlns:a14="http://schemas.microsoft.com/office/drawing/2010/main" val="0"/>
              </a:ext>
            </a:extLst>
          </a:blip>
          <a:srcRect l="19865" t="35398" r="47256" b="27892"/>
          <a:stretch>
            <a:fillRect/>
          </a:stretch>
        </p:blipFill>
        <p:spPr>
          <a:xfrm>
            <a:off x="632672" y="1201658"/>
            <a:ext cx="3458448" cy="2165856"/>
          </a:xfrm>
          <a:prstGeom prst="rect">
            <a:avLst/>
          </a:prstGeom>
          <a:ln>
            <a:noFill/>
          </a:ln>
        </p:spPr>
      </p:pic>
      <p:pic>
        <p:nvPicPr>
          <p:cNvPr id="2" name="图片 1"/>
          <p:cNvPicPr>
            <a:picLocks noChangeAspect="1"/>
          </p:cNvPicPr>
          <p:nvPr/>
        </p:nvPicPr>
        <p:blipFill rotWithShape="1">
          <a:blip r:embed="rId3"/>
          <a:srcRect l="16618" t="36003" r="54535" b="23501"/>
          <a:stretch/>
        </p:blipFill>
        <p:spPr>
          <a:xfrm>
            <a:off x="7604425" y="4230028"/>
            <a:ext cx="2725281" cy="2391119"/>
          </a:xfrm>
          <a:prstGeom prst="rect">
            <a:avLst/>
          </a:prstGeom>
        </p:spPr>
      </p:pic>
    </p:spTree>
    <p:extLst>
      <p:ext uri="{BB962C8B-B14F-4D97-AF65-F5344CB8AC3E}">
        <p14:creationId xmlns:p14="http://schemas.microsoft.com/office/powerpoint/2010/main" val="3631159162"/>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105987" y="602680"/>
            <a:ext cx="1980029"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控制器硬件</a:t>
            </a:r>
            <a:endParaRPr lang="zh-CN" altLang="en-US" sz="2800" dirty="0">
              <a:solidFill>
                <a:srgbClr val="4A5A69"/>
              </a:solidFill>
              <a:cs typeface="+mn-ea"/>
              <a:sym typeface="+mn-lt"/>
            </a:endParaRPr>
          </a:p>
        </p:txBody>
      </p:sp>
      <p:sp>
        <p:nvSpPr>
          <p:cNvPr id="4" name="Freeform 3">
            <a:extLst>
              <a:ext uri="{FF2B5EF4-FFF2-40B4-BE49-F238E27FC236}">
                <a16:creationId xmlns:a16="http://schemas.microsoft.com/office/drawing/2014/main" id="{5842C7A5-2222-4F92-8FAB-2625FF6AA874}"/>
              </a:ext>
            </a:extLst>
          </p:cNvPr>
          <p:cNvSpPr/>
          <p:nvPr/>
        </p:nvSpPr>
        <p:spPr>
          <a:xfrm>
            <a:off x="3525715" y="2197575"/>
            <a:ext cx="6881446" cy="3245198"/>
          </a:xfrm>
          <a:custGeom>
            <a:avLst/>
            <a:gdLst>
              <a:gd name="connsiteX0" fmla="*/ 1719943 w 5105400"/>
              <a:gd name="connsiteY0" fmla="*/ 3341914 h 3341914"/>
              <a:gd name="connsiteX1" fmla="*/ 0 w 5105400"/>
              <a:gd name="connsiteY1" fmla="*/ 1872343 h 3341914"/>
              <a:gd name="connsiteX2" fmla="*/ 1654629 w 5105400"/>
              <a:gd name="connsiteY2" fmla="*/ 0 h 3341914"/>
              <a:gd name="connsiteX3" fmla="*/ 3581400 w 5105400"/>
              <a:gd name="connsiteY3" fmla="*/ 1654628 h 3341914"/>
              <a:gd name="connsiteX4" fmla="*/ 5105400 w 5105400"/>
              <a:gd name="connsiteY4" fmla="*/ 152400 h 3341914"/>
              <a:gd name="connsiteX5" fmla="*/ 5105400 w 5105400"/>
              <a:gd name="connsiteY5" fmla="*/ 152400 h 3341914"/>
              <a:gd name="connsiteX0" fmla="*/ 1684774 w 5105400"/>
              <a:gd name="connsiteY0" fmla="*/ 3297952 h 3297952"/>
              <a:gd name="connsiteX1" fmla="*/ 0 w 5105400"/>
              <a:gd name="connsiteY1" fmla="*/ 1872343 h 3297952"/>
              <a:gd name="connsiteX2" fmla="*/ 1654629 w 5105400"/>
              <a:gd name="connsiteY2" fmla="*/ 0 h 3297952"/>
              <a:gd name="connsiteX3" fmla="*/ 3581400 w 5105400"/>
              <a:gd name="connsiteY3" fmla="*/ 1654628 h 3297952"/>
              <a:gd name="connsiteX4" fmla="*/ 5105400 w 5105400"/>
              <a:gd name="connsiteY4" fmla="*/ 152400 h 3297952"/>
              <a:gd name="connsiteX5" fmla="*/ 5105400 w 5105400"/>
              <a:gd name="connsiteY5" fmla="*/ 152400 h 3297952"/>
              <a:gd name="connsiteX0" fmla="*/ 2247481 w 5668107"/>
              <a:gd name="connsiteY0" fmla="*/ 3297952 h 3297952"/>
              <a:gd name="connsiteX1" fmla="*/ 0 w 5668107"/>
              <a:gd name="connsiteY1" fmla="*/ 1881135 h 3297952"/>
              <a:gd name="connsiteX2" fmla="*/ 2217336 w 5668107"/>
              <a:gd name="connsiteY2" fmla="*/ 0 h 3297952"/>
              <a:gd name="connsiteX3" fmla="*/ 4144107 w 5668107"/>
              <a:gd name="connsiteY3" fmla="*/ 1654628 h 3297952"/>
              <a:gd name="connsiteX4" fmla="*/ 5668107 w 5668107"/>
              <a:gd name="connsiteY4" fmla="*/ 152400 h 3297952"/>
              <a:gd name="connsiteX5" fmla="*/ 5668107 w 5668107"/>
              <a:gd name="connsiteY5" fmla="*/ 152400 h 3297952"/>
              <a:gd name="connsiteX0" fmla="*/ 2247481 w 5668107"/>
              <a:gd name="connsiteY0" fmla="*/ 3297952 h 3297952"/>
              <a:gd name="connsiteX1" fmla="*/ 0 w 5668107"/>
              <a:gd name="connsiteY1" fmla="*/ 1881135 h 3297952"/>
              <a:gd name="connsiteX2" fmla="*/ 2217336 w 5668107"/>
              <a:gd name="connsiteY2" fmla="*/ 0 h 3297952"/>
              <a:gd name="connsiteX3" fmla="*/ 4504591 w 5668107"/>
              <a:gd name="connsiteY3" fmla="*/ 1672213 h 3297952"/>
              <a:gd name="connsiteX4" fmla="*/ 5668107 w 5668107"/>
              <a:gd name="connsiteY4" fmla="*/ 152400 h 3297952"/>
              <a:gd name="connsiteX5" fmla="*/ 5668107 w 5668107"/>
              <a:gd name="connsiteY5" fmla="*/ 152400 h 3297952"/>
              <a:gd name="connsiteX0" fmla="*/ 2247481 w 5668107"/>
              <a:gd name="connsiteY0" fmla="*/ 3166067 h 3166067"/>
              <a:gd name="connsiteX1" fmla="*/ 0 w 5668107"/>
              <a:gd name="connsiteY1" fmla="*/ 1749250 h 3166067"/>
              <a:gd name="connsiteX2" fmla="*/ 2305259 w 5668107"/>
              <a:gd name="connsiteY2" fmla="*/ 0 h 3166067"/>
              <a:gd name="connsiteX3" fmla="*/ 4504591 w 5668107"/>
              <a:gd name="connsiteY3" fmla="*/ 1540328 h 3166067"/>
              <a:gd name="connsiteX4" fmla="*/ 5668107 w 5668107"/>
              <a:gd name="connsiteY4" fmla="*/ 20515 h 3166067"/>
              <a:gd name="connsiteX5" fmla="*/ 5668107 w 5668107"/>
              <a:gd name="connsiteY5" fmla="*/ 20515 h 3166067"/>
              <a:gd name="connsiteX0" fmla="*/ 2247481 w 6942991"/>
              <a:gd name="connsiteY0" fmla="*/ 3166067 h 3166067"/>
              <a:gd name="connsiteX1" fmla="*/ 0 w 6942991"/>
              <a:gd name="connsiteY1" fmla="*/ 1749250 h 3166067"/>
              <a:gd name="connsiteX2" fmla="*/ 2305259 w 6942991"/>
              <a:gd name="connsiteY2" fmla="*/ 0 h 3166067"/>
              <a:gd name="connsiteX3" fmla="*/ 4504591 w 6942991"/>
              <a:gd name="connsiteY3" fmla="*/ 1540328 h 3166067"/>
              <a:gd name="connsiteX4" fmla="*/ 5668107 w 6942991"/>
              <a:gd name="connsiteY4" fmla="*/ 20515 h 3166067"/>
              <a:gd name="connsiteX5" fmla="*/ 6942991 w 6942991"/>
              <a:gd name="connsiteY5" fmla="*/ 20515 h 3166067"/>
              <a:gd name="connsiteX0" fmla="*/ 2247481 w 5668107"/>
              <a:gd name="connsiteY0" fmla="*/ 3166067 h 3166067"/>
              <a:gd name="connsiteX1" fmla="*/ 0 w 5668107"/>
              <a:gd name="connsiteY1" fmla="*/ 1749250 h 3166067"/>
              <a:gd name="connsiteX2" fmla="*/ 2305259 w 5668107"/>
              <a:gd name="connsiteY2" fmla="*/ 0 h 3166067"/>
              <a:gd name="connsiteX3" fmla="*/ 4504591 w 5668107"/>
              <a:gd name="connsiteY3" fmla="*/ 1540328 h 3166067"/>
              <a:gd name="connsiteX4" fmla="*/ 5668107 w 5668107"/>
              <a:gd name="connsiteY4" fmla="*/ 20515 h 3166067"/>
              <a:gd name="connsiteX0" fmla="*/ 2247481 w 6855069"/>
              <a:gd name="connsiteY0" fmla="*/ 3166067 h 3166067"/>
              <a:gd name="connsiteX1" fmla="*/ 0 w 6855069"/>
              <a:gd name="connsiteY1" fmla="*/ 1749250 h 3166067"/>
              <a:gd name="connsiteX2" fmla="*/ 2305259 w 6855069"/>
              <a:gd name="connsiteY2" fmla="*/ 0 h 3166067"/>
              <a:gd name="connsiteX3" fmla="*/ 4504591 w 6855069"/>
              <a:gd name="connsiteY3" fmla="*/ 1540328 h 3166067"/>
              <a:gd name="connsiteX4" fmla="*/ 6855069 w 6855069"/>
              <a:gd name="connsiteY4" fmla="*/ 11723 h 3166067"/>
              <a:gd name="connsiteX0" fmla="*/ 2247481 w 6855069"/>
              <a:gd name="connsiteY0" fmla="*/ 3166067 h 3166067"/>
              <a:gd name="connsiteX1" fmla="*/ 0 w 6855069"/>
              <a:gd name="connsiteY1" fmla="*/ 1749250 h 3166067"/>
              <a:gd name="connsiteX2" fmla="*/ 2270089 w 6855069"/>
              <a:gd name="connsiteY2" fmla="*/ 0 h 3166067"/>
              <a:gd name="connsiteX3" fmla="*/ 4504591 w 6855069"/>
              <a:gd name="connsiteY3" fmla="*/ 1540328 h 3166067"/>
              <a:gd name="connsiteX4" fmla="*/ 6855069 w 6855069"/>
              <a:gd name="connsiteY4" fmla="*/ 11723 h 3166067"/>
              <a:gd name="connsiteX0" fmla="*/ 2247481 w 6855069"/>
              <a:gd name="connsiteY0" fmla="*/ 3166067 h 3166067"/>
              <a:gd name="connsiteX1" fmla="*/ 0 w 6855069"/>
              <a:gd name="connsiteY1" fmla="*/ 1749250 h 3166067"/>
              <a:gd name="connsiteX2" fmla="*/ 2270089 w 6855069"/>
              <a:gd name="connsiteY2" fmla="*/ 0 h 3166067"/>
              <a:gd name="connsiteX3" fmla="*/ 4557345 w 6855069"/>
              <a:gd name="connsiteY3" fmla="*/ 1637043 h 3166067"/>
              <a:gd name="connsiteX4" fmla="*/ 6855069 w 6855069"/>
              <a:gd name="connsiteY4" fmla="*/ 11723 h 3166067"/>
              <a:gd name="connsiteX0" fmla="*/ 2282650 w 6855069"/>
              <a:gd name="connsiteY0" fmla="*/ 3245198 h 3245198"/>
              <a:gd name="connsiteX1" fmla="*/ 0 w 6855069"/>
              <a:gd name="connsiteY1" fmla="*/ 1749250 h 3245198"/>
              <a:gd name="connsiteX2" fmla="*/ 2270089 w 6855069"/>
              <a:gd name="connsiteY2" fmla="*/ 0 h 3245198"/>
              <a:gd name="connsiteX3" fmla="*/ 4557345 w 6855069"/>
              <a:gd name="connsiteY3" fmla="*/ 1637043 h 3245198"/>
              <a:gd name="connsiteX4" fmla="*/ 6855069 w 6855069"/>
              <a:gd name="connsiteY4" fmla="*/ 11723 h 3245198"/>
              <a:gd name="connsiteX0" fmla="*/ 2309027 w 6881446"/>
              <a:gd name="connsiteY0" fmla="*/ 3245198 h 3245198"/>
              <a:gd name="connsiteX1" fmla="*/ 0 w 6881446"/>
              <a:gd name="connsiteY1" fmla="*/ 1617366 h 3245198"/>
              <a:gd name="connsiteX2" fmla="*/ 2296466 w 6881446"/>
              <a:gd name="connsiteY2" fmla="*/ 0 h 3245198"/>
              <a:gd name="connsiteX3" fmla="*/ 4583722 w 6881446"/>
              <a:gd name="connsiteY3" fmla="*/ 1637043 h 3245198"/>
              <a:gd name="connsiteX4" fmla="*/ 6881446 w 6881446"/>
              <a:gd name="connsiteY4" fmla="*/ 11723 h 3245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446" h="3245198">
                <a:moveTo>
                  <a:pt x="2309027" y="3245198"/>
                </a:moveTo>
                <a:lnTo>
                  <a:pt x="0" y="1617366"/>
                </a:lnTo>
                <a:lnTo>
                  <a:pt x="2296466" y="0"/>
                </a:lnTo>
                <a:lnTo>
                  <a:pt x="4583722" y="1637043"/>
                </a:lnTo>
                <a:lnTo>
                  <a:pt x="6881446" y="11723"/>
                </a:lnTo>
              </a:path>
            </a:pathLst>
          </a:custGeom>
          <a:ln w="34925">
            <a:solidFill>
              <a:srgbClr val="92A3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cs typeface="+mn-ea"/>
              <a:sym typeface="+mn-lt"/>
            </a:endParaRPr>
          </a:p>
        </p:txBody>
      </p:sp>
      <p:sp>
        <p:nvSpPr>
          <p:cNvPr id="7" name="Oval 2">
            <a:extLst>
              <a:ext uri="{FF2B5EF4-FFF2-40B4-BE49-F238E27FC236}">
                <a16:creationId xmlns:a16="http://schemas.microsoft.com/office/drawing/2014/main" id="{3F344933-DA08-4FFA-A791-37A398554C8A}"/>
              </a:ext>
            </a:extLst>
          </p:cNvPr>
          <p:cNvSpPr/>
          <p:nvPr/>
        </p:nvSpPr>
        <p:spPr>
          <a:xfrm>
            <a:off x="5458170" y="1836684"/>
            <a:ext cx="720000" cy="720000"/>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8" name="Oval 75">
            <a:extLst>
              <a:ext uri="{FF2B5EF4-FFF2-40B4-BE49-F238E27FC236}">
                <a16:creationId xmlns:a16="http://schemas.microsoft.com/office/drawing/2014/main" id="{9EE4879F-1BBA-43AF-BB15-3336171002F5}"/>
              </a:ext>
            </a:extLst>
          </p:cNvPr>
          <p:cNvSpPr/>
          <p:nvPr/>
        </p:nvSpPr>
        <p:spPr>
          <a:xfrm>
            <a:off x="3185581" y="3431838"/>
            <a:ext cx="720000" cy="720000"/>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9" name="Oval 76">
            <a:extLst>
              <a:ext uri="{FF2B5EF4-FFF2-40B4-BE49-F238E27FC236}">
                <a16:creationId xmlns:a16="http://schemas.microsoft.com/office/drawing/2014/main" id="{7617956D-736A-4274-B00F-4C677F79F687}"/>
              </a:ext>
            </a:extLst>
          </p:cNvPr>
          <p:cNvSpPr/>
          <p:nvPr/>
        </p:nvSpPr>
        <p:spPr>
          <a:xfrm>
            <a:off x="5458170" y="5009082"/>
            <a:ext cx="720000" cy="720000"/>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10" name="Oval 77">
            <a:extLst>
              <a:ext uri="{FF2B5EF4-FFF2-40B4-BE49-F238E27FC236}">
                <a16:creationId xmlns:a16="http://schemas.microsoft.com/office/drawing/2014/main" id="{5BBE3598-ABF2-4F5E-B165-54E5F8535224}"/>
              </a:ext>
            </a:extLst>
          </p:cNvPr>
          <p:cNvSpPr/>
          <p:nvPr/>
        </p:nvSpPr>
        <p:spPr>
          <a:xfrm>
            <a:off x="7730759" y="3431838"/>
            <a:ext cx="720000" cy="720000"/>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11" name="Oval 78">
            <a:extLst>
              <a:ext uri="{FF2B5EF4-FFF2-40B4-BE49-F238E27FC236}">
                <a16:creationId xmlns:a16="http://schemas.microsoft.com/office/drawing/2014/main" id="{2805D1B6-5BFB-4723-878E-21C26986DE4B}"/>
              </a:ext>
            </a:extLst>
          </p:cNvPr>
          <p:cNvSpPr/>
          <p:nvPr/>
        </p:nvSpPr>
        <p:spPr>
          <a:xfrm>
            <a:off x="10003348" y="1760911"/>
            <a:ext cx="828000" cy="828000"/>
          </a:xfrm>
          <a:prstGeom prst="ellipse">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12" name="Oval 81">
            <a:extLst>
              <a:ext uri="{FF2B5EF4-FFF2-40B4-BE49-F238E27FC236}">
                <a16:creationId xmlns:a16="http://schemas.microsoft.com/office/drawing/2014/main" id="{5394ABC6-95BF-4F7D-A234-2AD6E8D7AE7C}"/>
              </a:ext>
            </a:extLst>
          </p:cNvPr>
          <p:cNvSpPr/>
          <p:nvPr/>
        </p:nvSpPr>
        <p:spPr>
          <a:xfrm>
            <a:off x="10140425" y="1897988"/>
            <a:ext cx="553846" cy="553846"/>
          </a:xfrm>
          <a:prstGeom prst="ellipse">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14" name="TextBox 40">
            <a:extLst>
              <a:ext uri="{FF2B5EF4-FFF2-40B4-BE49-F238E27FC236}">
                <a16:creationId xmlns:a16="http://schemas.microsoft.com/office/drawing/2014/main" id="{BF2DADE9-3A20-49F1-A272-BC2127B804D1}"/>
              </a:ext>
            </a:extLst>
          </p:cNvPr>
          <p:cNvSpPr txBox="1"/>
          <p:nvPr/>
        </p:nvSpPr>
        <p:spPr>
          <a:xfrm>
            <a:off x="1107774" y="3632294"/>
            <a:ext cx="1960908" cy="400110"/>
          </a:xfrm>
          <a:prstGeom prst="rect">
            <a:avLst/>
          </a:prstGeom>
          <a:noFill/>
        </p:spPr>
        <p:txBody>
          <a:bodyPr wrap="square" rtlCol="0" anchor="ctr">
            <a:spAutoFit/>
          </a:bodyPr>
          <a:lstStyle/>
          <a:p>
            <a:pPr algn="r"/>
            <a:r>
              <a:rPr lang="zh-CN" altLang="en-US" sz="2000" b="1" dirty="0" smtClean="0">
                <a:solidFill>
                  <a:srgbClr val="C1CBD7"/>
                </a:solidFill>
                <a:cs typeface="+mn-ea"/>
                <a:sym typeface="+mn-lt"/>
              </a:rPr>
              <a:t>其他方式 </a:t>
            </a:r>
            <a:endParaRPr lang="en-US" altLang="ko-KR" sz="2000" b="1" dirty="0">
              <a:solidFill>
                <a:srgbClr val="C1CBD7"/>
              </a:solidFill>
              <a:cs typeface="+mn-ea"/>
              <a:sym typeface="+mn-lt"/>
            </a:endParaRPr>
          </a:p>
        </p:txBody>
      </p:sp>
      <p:sp>
        <p:nvSpPr>
          <p:cNvPr id="19" name="TextBox 45">
            <a:extLst>
              <a:ext uri="{FF2B5EF4-FFF2-40B4-BE49-F238E27FC236}">
                <a16:creationId xmlns:a16="http://schemas.microsoft.com/office/drawing/2014/main" id="{57BB8B91-EB75-410C-A187-F5F5089E3A1E}"/>
              </a:ext>
            </a:extLst>
          </p:cNvPr>
          <p:cNvSpPr txBox="1"/>
          <p:nvPr/>
        </p:nvSpPr>
        <p:spPr>
          <a:xfrm>
            <a:off x="3185581" y="5214355"/>
            <a:ext cx="1992464" cy="400110"/>
          </a:xfrm>
          <a:prstGeom prst="rect">
            <a:avLst/>
          </a:prstGeom>
          <a:noFill/>
        </p:spPr>
        <p:txBody>
          <a:bodyPr wrap="square" rtlCol="0" anchor="ctr">
            <a:spAutoFit/>
          </a:bodyPr>
          <a:lstStyle/>
          <a:p>
            <a:pPr algn="r"/>
            <a:r>
              <a:rPr lang="en-US" altLang="zh-CN" sz="2000" b="1" dirty="0" smtClean="0">
                <a:solidFill>
                  <a:srgbClr val="4A5A69"/>
                </a:solidFill>
                <a:cs typeface="+mn-ea"/>
                <a:sym typeface="+mn-lt"/>
              </a:rPr>
              <a:t>FPGA</a:t>
            </a:r>
            <a:endParaRPr lang="en-US" altLang="ko-KR" sz="2000" b="1" dirty="0">
              <a:solidFill>
                <a:srgbClr val="4A5A69"/>
              </a:solidFill>
              <a:cs typeface="+mn-ea"/>
              <a:sym typeface="+mn-lt"/>
            </a:endParaRPr>
          </a:p>
        </p:txBody>
      </p:sp>
      <p:sp>
        <p:nvSpPr>
          <p:cNvPr id="24" name="TextBox 50">
            <a:extLst>
              <a:ext uri="{FF2B5EF4-FFF2-40B4-BE49-F238E27FC236}">
                <a16:creationId xmlns:a16="http://schemas.microsoft.com/office/drawing/2014/main" id="{AC6EAF63-B04D-4099-B02F-1F1641D21C6C}"/>
              </a:ext>
            </a:extLst>
          </p:cNvPr>
          <p:cNvSpPr txBox="1"/>
          <p:nvPr/>
        </p:nvSpPr>
        <p:spPr>
          <a:xfrm>
            <a:off x="628287" y="1222058"/>
            <a:ext cx="2068939" cy="1631216"/>
          </a:xfrm>
          <a:prstGeom prst="rect">
            <a:avLst/>
          </a:prstGeom>
          <a:noFill/>
        </p:spPr>
        <p:txBody>
          <a:bodyPr wrap="square" rtlCol="0" anchor="ctr">
            <a:spAutoFit/>
          </a:bodyPr>
          <a:lstStyle/>
          <a:p>
            <a:r>
              <a:rPr lang="zh-CN" altLang="en-US" sz="2000" b="1" dirty="0" smtClean="0">
                <a:solidFill>
                  <a:srgbClr val="4A5A69"/>
                </a:solidFill>
                <a:cs typeface="+mn-ea"/>
                <a:sym typeface="+mn-lt"/>
              </a:rPr>
              <a:t>需求分析：</a:t>
            </a:r>
            <a:endParaRPr lang="en-US" altLang="zh-CN" sz="2000" b="1" dirty="0" smtClean="0">
              <a:solidFill>
                <a:srgbClr val="4A5A69"/>
              </a:solidFill>
              <a:cs typeface="+mn-ea"/>
              <a:sym typeface="+mn-lt"/>
            </a:endParaRPr>
          </a:p>
          <a:p>
            <a:r>
              <a:rPr lang="en-US" altLang="zh-CN" sz="2000" b="1" dirty="0" smtClean="0">
                <a:solidFill>
                  <a:srgbClr val="4A5A69"/>
                </a:solidFill>
                <a:cs typeface="+mn-ea"/>
                <a:sym typeface="+mn-lt"/>
              </a:rPr>
              <a:t>PWM</a:t>
            </a:r>
            <a:r>
              <a:rPr lang="zh-CN" altLang="en-US" sz="2000" b="1" dirty="0" smtClean="0">
                <a:solidFill>
                  <a:srgbClr val="4A5A69"/>
                </a:solidFill>
                <a:cs typeface="+mn-ea"/>
                <a:sym typeface="+mn-lt"/>
              </a:rPr>
              <a:t>控制电机</a:t>
            </a:r>
            <a:endParaRPr lang="en-US" altLang="zh-CN" sz="2000" b="1" dirty="0" smtClean="0">
              <a:solidFill>
                <a:srgbClr val="4A5A69"/>
              </a:solidFill>
              <a:cs typeface="+mn-ea"/>
              <a:sym typeface="+mn-lt"/>
            </a:endParaRPr>
          </a:p>
          <a:p>
            <a:r>
              <a:rPr lang="zh-CN" altLang="en-US" sz="2000" b="1" dirty="0" smtClean="0">
                <a:solidFill>
                  <a:srgbClr val="4A5A69"/>
                </a:solidFill>
                <a:cs typeface="+mn-ea"/>
                <a:sym typeface="+mn-lt"/>
              </a:rPr>
              <a:t>图像识别</a:t>
            </a:r>
            <a:endParaRPr lang="en-US" altLang="zh-CN" sz="2000" b="1" dirty="0" smtClean="0">
              <a:solidFill>
                <a:srgbClr val="4A5A69"/>
              </a:solidFill>
              <a:cs typeface="+mn-ea"/>
              <a:sym typeface="+mn-lt"/>
            </a:endParaRPr>
          </a:p>
          <a:p>
            <a:r>
              <a:rPr lang="zh-CN" altLang="en-US" sz="2000" b="1" dirty="0" smtClean="0">
                <a:solidFill>
                  <a:srgbClr val="4A5A69"/>
                </a:solidFill>
                <a:cs typeface="+mn-ea"/>
                <a:sym typeface="+mn-lt"/>
              </a:rPr>
              <a:t>信号处理</a:t>
            </a:r>
            <a:endParaRPr lang="en-US" altLang="zh-CN" sz="2000" b="1" dirty="0" smtClean="0">
              <a:solidFill>
                <a:srgbClr val="4A5A69"/>
              </a:solidFill>
              <a:cs typeface="+mn-ea"/>
              <a:sym typeface="+mn-lt"/>
            </a:endParaRPr>
          </a:p>
          <a:p>
            <a:r>
              <a:rPr lang="zh-CN" altLang="en-US" sz="2000" b="1" dirty="0">
                <a:solidFill>
                  <a:srgbClr val="4A5A69"/>
                </a:solidFill>
                <a:cs typeface="+mn-ea"/>
                <a:sym typeface="+mn-lt"/>
              </a:rPr>
              <a:t>串行通信</a:t>
            </a:r>
            <a:endParaRPr lang="en-US" altLang="ko-KR" sz="2000" b="1" dirty="0">
              <a:solidFill>
                <a:srgbClr val="4A5A69"/>
              </a:solidFill>
              <a:cs typeface="+mn-ea"/>
              <a:sym typeface="+mn-lt"/>
            </a:endParaRPr>
          </a:p>
        </p:txBody>
      </p:sp>
      <p:sp>
        <p:nvSpPr>
          <p:cNvPr id="29" name="TextBox 55">
            <a:extLst>
              <a:ext uri="{FF2B5EF4-FFF2-40B4-BE49-F238E27FC236}">
                <a16:creationId xmlns:a16="http://schemas.microsoft.com/office/drawing/2014/main" id="{89981A11-9752-4592-98BC-9A63DF5447C6}"/>
              </a:ext>
            </a:extLst>
          </p:cNvPr>
          <p:cNvSpPr txBox="1"/>
          <p:nvPr/>
        </p:nvSpPr>
        <p:spPr>
          <a:xfrm>
            <a:off x="5657461" y="3645919"/>
            <a:ext cx="1957902" cy="400110"/>
          </a:xfrm>
          <a:prstGeom prst="rect">
            <a:avLst/>
          </a:prstGeom>
          <a:noFill/>
        </p:spPr>
        <p:txBody>
          <a:bodyPr wrap="square" rtlCol="0" anchor="ctr">
            <a:spAutoFit/>
          </a:bodyPr>
          <a:lstStyle/>
          <a:p>
            <a:pPr algn="r"/>
            <a:r>
              <a:rPr lang="zh-CN" altLang="en-US" sz="2000" b="1" dirty="0" smtClean="0">
                <a:solidFill>
                  <a:srgbClr val="C1CBD7"/>
                </a:solidFill>
                <a:cs typeface="+mn-ea"/>
                <a:sym typeface="+mn-lt"/>
              </a:rPr>
              <a:t>树莓派</a:t>
            </a:r>
            <a:endParaRPr lang="en-US" altLang="ko-KR" sz="2000" b="1" dirty="0">
              <a:solidFill>
                <a:srgbClr val="C1CBD7"/>
              </a:solidFill>
              <a:cs typeface="+mn-ea"/>
              <a:sym typeface="+mn-lt"/>
            </a:endParaRPr>
          </a:p>
        </p:txBody>
      </p:sp>
      <p:sp>
        <p:nvSpPr>
          <p:cNvPr id="34" name="TextBox 60">
            <a:extLst>
              <a:ext uri="{FF2B5EF4-FFF2-40B4-BE49-F238E27FC236}">
                <a16:creationId xmlns:a16="http://schemas.microsoft.com/office/drawing/2014/main" id="{68C1855F-4F19-474B-AB89-F8DACD7753C3}"/>
              </a:ext>
            </a:extLst>
          </p:cNvPr>
          <p:cNvSpPr txBox="1"/>
          <p:nvPr/>
        </p:nvSpPr>
        <p:spPr>
          <a:xfrm>
            <a:off x="7973890" y="1847727"/>
            <a:ext cx="1887988" cy="400110"/>
          </a:xfrm>
          <a:prstGeom prst="rect">
            <a:avLst/>
          </a:prstGeom>
          <a:noFill/>
        </p:spPr>
        <p:txBody>
          <a:bodyPr wrap="square" rtlCol="0" anchor="ctr">
            <a:spAutoFit/>
          </a:bodyPr>
          <a:lstStyle/>
          <a:p>
            <a:pPr algn="r"/>
            <a:r>
              <a:rPr lang="en-US" altLang="ko-KR" sz="2000" b="1" dirty="0" err="1" smtClean="0">
                <a:solidFill>
                  <a:srgbClr val="4A5A69"/>
                </a:solidFill>
                <a:cs typeface="+mn-ea"/>
                <a:sym typeface="+mn-lt"/>
              </a:rPr>
              <a:t>openMV</a:t>
            </a:r>
            <a:endParaRPr lang="en-US" altLang="ko-KR" sz="2000" b="1" dirty="0">
              <a:solidFill>
                <a:srgbClr val="4A5A69"/>
              </a:solidFill>
              <a:cs typeface="+mn-ea"/>
              <a:sym typeface="+mn-lt"/>
            </a:endParaRPr>
          </a:p>
        </p:txBody>
      </p:sp>
      <p:sp>
        <p:nvSpPr>
          <p:cNvPr id="38" name="Rectangle 7">
            <a:extLst>
              <a:ext uri="{FF2B5EF4-FFF2-40B4-BE49-F238E27FC236}">
                <a16:creationId xmlns:a16="http://schemas.microsoft.com/office/drawing/2014/main" id="{2BC10AC0-A007-44B0-8210-F40052D542D8}"/>
              </a:ext>
            </a:extLst>
          </p:cNvPr>
          <p:cNvSpPr/>
          <p:nvPr/>
        </p:nvSpPr>
        <p:spPr>
          <a:xfrm>
            <a:off x="3397319" y="3635356"/>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9" name="Rounded Rectangle 10">
            <a:extLst>
              <a:ext uri="{FF2B5EF4-FFF2-40B4-BE49-F238E27FC236}">
                <a16:creationId xmlns:a16="http://schemas.microsoft.com/office/drawing/2014/main" id="{D8174759-2DE3-4583-B944-A13DA5990F4E}"/>
              </a:ext>
            </a:extLst>
          </p:cNvPr>
          <p:cNvSpPr/>
          <p:nvPr/>
        </p:nvSpPr>
        <p:spPr>
          <a:xfrm>
            <a:off x="5721214" y="5199496"/>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40" name="Rounded Rectangle 5">
            <a:extLst>
              <a:ext uri="{FF2B5EF4-FFF2-40B4-BE49-F238E27FC236}">
                <a16:creationId xmlns:a16="http://schemas.microsoft.com/office/drawing/2014/main" id="{AAB8181B-6281-4D33-B408-EE422D8C50F5}"/>
              </a:ext>
            </a:extLst>
          </p:cNvPr>
          <p:cNvSpPr/>
          <p:nvPr/>
        </p:nvSpPr>
        <p:spPr>
          <a:xfrm flipH="1">
            <a:off x="5613599" y="202999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41" name="Round Same Side Corner Rectangle 11">
            <a:extLst>
              <a:ext uri="{FF2B5EF4-FFF2-40B4-BE49-F238E27FC236}">
                <a16:creationId xmlns:a16="http://schemas.microsoft.com/office/drawing/2014/main" id="{7E57827B-70C7-46B3-AA97-7CB25174C70D}"/>
              </a:ext>
            </a:extLst>
          </p:cNvPr>
          <p:cNvSpPr>
            <a:spLocks noChangeAspect="1"/>
          </p:cNvSpPr>
          <p:nvPr/>
        </p:nvSpPr>
        <p:spPr>
          <a:xfrm rot="9900000">
            <a:off x="7906175" y="3664186"/>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42" name="Block Arc 10">
            <a:extLst>
              <a:ext uri="{FF2B5EF4-FFF2-40B4-BE49-F238E27FC236}">
                <a16:creationId xmlns:a16="http://schemas.microsoft.com/office/drawing/2014/main" id="{5D0B76FA-A6B3-4F88-A83C-3991A900982F}"/>
              </a:ext>
            </a:extLst>
          </p:cNvPr>
          <p:cNvSpPr/>
          <p:nvPr/>
        </p:nvSpPr>
        <p:spPr>
          <a:xfrm>
            <a:off x="10225473" y="2037666"/>
            <a:ext cx="404890" cy="27425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cs typeface="+mn-ea"/>
              <a:sym typeface="+mn-lt"/>
            </a:endParaRPr>
          </a:p>
        </p:txBody>
      </p:sp>
      <p:sp>
        <p:nvSpPr>
          <p:cNvPr id="44" name="TextBox 43"/>
          <p:cNvSpPr txBox="1"/>
          <p:nvPr/>
        </p:nvSpPr>
        <p:spPr>
          <a:xfrm>
            <a:off x="42565" y="6673435"/>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 </a:t>
            </a:r>
            <a:r>
              <a:rPr kumimoji="0" lang="en-US" altLang="zh-CN" sz="100" b="0" i="0" u="none" strike="noStrike" kern="0" cap="none" spc="0" normalizeH="0" baseline="0" noProof="0" dirty="0" smtClean="0">
                <a:ln>
                  <a:noFill/>
                </a:ln>
                <a:solidFill>
                  <a:schemeClr val="bg1"/>
                </a:solidFill>
                <a:effectLst/>
                <a:uLnTx/>
                <a:uFillTx/>
              </a:rPr>
              <a:t>http://www.1ppt.com/moban/</a:t>
            </a:r>
            <a:r>
              <a:rPr kumimoji="0" lang="zh-CN" altLang="en-US" sz="100" b="0" i="0" u="none" strike="noStrike" kern="0" cap="none" spc="0" normalizeH="0" baseline="0" noProof="0" dirty="0" smtClean="0">
                <a:ln>
                  <a:noFill/>
                </a:ln>
                <a:solidFill>
                  <a:schemeClr val="bg1"/>
                </a:solidFill>
                <a:effectLst/>
                <a:uLnTx/>
                <a:uFillTx/>
              </a:rPr>
              <a:t> </a:t>
            </a:r>
            <a:endParaRPr kumimoji="0" lang="en-US" altLang="zh-CN" sz="100" b="0" i="0" u="none" strike="noStrike" kern="0" cap="none" spc="0" normalizeH="0" baseline="0" noProof="0" dirty="0" smtClean="0">
              <a:ln>
                <a:noFill/>
              </a:ln>
              <a:solidFill>
                <a:schemeClr val="bg1"/>
              </a:solidFill>
              <a:effectLst/>
              <a:uLnTx/>
              <a:uFillTx/>
            </a:endParaRPr>
          </a:p>
        </p:txBody>
      </p:sp>
      <p:sp>
        <p:nvSpPr>
          <p:cNvPr id="43" name="TextBox 50">
            <a:extLst>
              <a:ext uri="{FF2B5EF4-FFF2-40B4-BE49-F238E27FC236}">
                <a16:creationId xmlns:a16="http://schemas.microsoft.com/office/drawing/2014/main" id="{AC6EAF63-B04D-4099-B02F-1F1641D21C6C}"/>
              </a:ext>
            </a:extLst>
          </p:cNvPr>
          <p:cNvSpPr txBox="1"/>
          <p:nvPr/>
        </p:nvSpPr>
        <p:spPr>
          <a:xfrm>
            <a:off x="3595086" y="2096308"/>
            <a:ext cx="1883803" cy="400110"/>
          </a:xfrm>
          <a:prstGeom prst="rect">
            <a:avLst/>
          </a:prstGeom>
          <a:noFill/>
        </p:spPr>
        <p:txBody>
          <a:bodyPr wrap="square" rtlCol="0" anchor="ctr">
            <a:spAutoFit/>
          </a:bodyPr>
          <a:lstStyle/>
          <a:p>
            <a:pPr algn="r"/>
            <a:r>
              <a:rPr lang="en-US" altLang="ko-KR" sz="2000" b="1" dirty="0" smtClean="0">
                <a:solidFill>
                  <a:srgbClr val="4A5A69"/>
                </a:solidFill>
                <a:cs typeface="+mn-ea"/>
                <a:sym typeface="+mn-lt"/>
              </a:rPr>
              <a:t>stm32</a:t>
            </a:r>
            <a:endParaRPr lang="en-US" altLang="ko-KR" sz="2000" b="1" dirty="0">
              <a:solidFill>
                <a:srgbClr val="4A5A69"/>
              </a:solidFill>
              <a:cs typeface="+mn-ea"/>
              <a:sym typeface="+mn-lt"/>
            </a:endParaRPr>
          </a:p>
        </p:txBody>
      </p:sp>
    </p:spTree>
    <p:extLst>
      <p:ext uri="{BB962C8B-B14F-4D97-AF65-F5344CB8AC3E}">
        <p14:creationId xmlns:p14="http://schemas.microsoft.com/office/powerpoint/2010/main" val="4099080646"/>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020662" y="639360"/>
            <a:ext cx="1620957"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数据通讯</a:t>
            </a:r>
            <a:endParaRPr lang="zh-CN" altLang="en-US" sz="2800" dirty="0">
              <a:solidFill>
                <a:srgbClr val="4A5A69"/>
              </a:solidFill>
              <a:cs typeface="+mn-ea"/>
              <a:sym typeface="+mn-lt"/>
            </a:endParaRPr>
          </a:p>
        </p:txBody>
      </p:sp>
      <p:sp>
        <p:nvSpPr>
          <p:cNvPr id="7" name="Teardrop 1">
            <a:extLst>
              <a:ext uri="{FF2B5EF4-FFF2-40B4-BE49-F238E27FC236}">
                <a16:creationId xmlns:a16="http://schemas.microsoft.com/office/drawing/2014/main" id="{E78F7066-0370-45B3-A0A2-0EC3A1A139A2}"/>
              </a:ext>
            </a:extLst>
          </p:cNvPr>
          <p:cNvSpPr/>
          <p:nvPr/>
        </p:nvSpPr>
        <p:spPr>
          <a:xfrm rot="18805991">
            <a:off x="1722701" y="2290738"/>
            <a:ext cx="707838" cy="700453"/>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cs typeface="+mn-ea"/>
              <a:sym typeface="+mn-lt"/>
            </a:endParaRPr>
          </a:p>
        </p:txBody>
      </p:sp>
      <p:sp>
        <p:nvSpPr>
          <p:cNvPr id="18" name="Teardrop 1">
            <a:extLst>
              <a:ext uri="{FF2B5EF4-FFF2-40B4-BE49-F238E27FC236}">
                <a16:creationId xmlns:a16="http://schemas.microsoft.com/office/drawing/2014/main" id="{027EA4E0-0AB0-433E-B351-BC6BED5B38F7}"/>
              </a:ext>
            </a:extLst>
          </p:cNvPr>
          <p:cNvSpPr/>
          <p:nvPr/>
        </p:nvSpPr>
        <p:spPr>
          <a:xfrm rot="18805991">
            <a:off x="1722701" y="3450227"/>
            <a:ext cx="707838" cy="700453"/>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cs typeface="+mn-ea"/>
              <a:sym typeface="+mn-lt"/>
            </a:endParaRPr>
          </a:p>
        </p:txBody>
      </p:sp>
      <p:sp>
        <p:nvSpPr>
          <p:cNvPr id="29" name="Teardrop 1">
            <a:extLst>
              <a:ext uri="{FF2B5EF4-FFF2-40B4-BE49-F238E27FC236}">
                <a16:creationId xmlns:a16="http://schemas.microsoft.com/office/drawing/2014/main" id="{31FB25DA-ECA6-4D85-8090-C3B8E8AC877C}"/>
              </a:ext>
            </a:extLst>
          </p:cNvPr>
          <p:cNvSpPr/>
          <p:nvPr/>
        </p:nvSpPr>
        <p:spPr>
          <a:xfrm rot="18805991">
            <a:off x="1722701" y="4609715"/>
            <a:ext cx="707838" cy="700453"/>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cs typeface="+mn-ea"/>
              <a:sym typeface="+mn-lt"/>
            </a:endParaRPr>
          </a:p>
        </p:txBody>
      </p:sp>
      <p:sp>
        <p:nvSpPr>
          <p:cNvPr id="39" name="TextBox 37">
            <a:extLst>
              <a:ext uri="{FF2B5EF4-FFF2-40B4-BE49-F238E27FC236}">
                <a16:creationId xmlns:a16="http://schemas.microsoft.com/office/drawing/2014/main" id="{8C530EC8-B01F-4B65-83DA-DE71E5A84F54}"/>
              </a:ext>
            </a:extLst>
          </p:cNvPr>
          <p:cNvSpPr txBox="1"/>
          <p:nvPr/>
        </p:nvSpPr>
        <p:spPr>
          <a:xfrm>
            <a:off x="2530126" y="4722879"/>
            <a:ext cx="984558" cy="461665"/>
          </a:xfrm>
          <a:prstGeom prst="rect">
            <a:avLst/>
          </a:prstGeom>
          <a:noFill/>
        </p:spPr>
        <p:txBody>
          <a:bodyPr wrap="square" rtlCol="0" anchor="ctr">
            <a:spAutoFit/>
          </a:bodyPr>
          <a:lstStyle/>
          <a:p>
            <a:pPr algn="ctr"/>
            <a:r>
              <a:rPr lang="en-US" altLang="ko-KR" sz="2400" b="1" dirty="0" err="1" smtClean="0">
                <a:solidFill>
                  <a:srgbClr val="4A5A69"/>
                </a:solidFill>
                <a:cs typeface="+mn-ea"/>
                <a:sym typeface="+mn-lt"/>
              </a:rPr>
              <a:t>Wi</a:t>
            </a:r>
            <a:r>
              <a:rPr lang="en-US" altLang="zh-CN" sz="2400" b="1" dirty="0" err="1" smtClean="0">
                <a:solidFill>
                  <a:srgbClr val="4A5A69"/>
                </a:solidFill>
                <a:cs typeface="+mn-ea"/>
                <a:sym typeface="+mn-lt"/>
              </a:rPr>
              <a:t>Fi</a:t>
            </a:r>
            <a:r>
              <a:rPr lang="en-US" altLang="ko-KR" sz="2400" b="1" dirty="0" smtClean="0">
                <a:solidFill>
                  <a:srgbClr val="4A5A69"/>
                </a:solidFill>
                <a:cs typeface="+mn-ea"/>
                <a:sym typeface="+mn-lt"/>
              </a:rPr>
              <a:t> </a:t>
            </a:r>
            <a:endParaRPr lang="ko-KR" altLang="en-US" sz="2400" b="1" dirty="0">
              <a:solidFill>
                <a:srgbClr val="4A5A69"/>
              </a:solidFill>
              <a:cs typeface="+mn-ea"/>
              <a:sym typeface="+mn-lt"/>
            </a:endParaRPr>
          </a:p>
        </p:txBody>
      </p:sp>
      <p:sp>
        <p:nvSpPr>
          <p:cNvPr id="40" name="TextBox 38">
            <a:extLst>
              <a:ext uri="{FF2B5EF4-FFF2-40B4-BE49-F238E27FC236}">
                <a16:creationId xmlns:a16="http://schemas.microsoft.com/office/drawing/2014/main" id="{DDAE0949-2680-4EF8-AB0F-1FBB50DB91DF}"/>
              </a:ext>
            </a:extLst>
          </p:cNvPr>
          <p:cNvSpPr txBox="1"/>
          <p:nvPr/>
        </p:nvSpPr>
        <p:spPr>
          <a:xfrm>
            <a:off x="2448144" y="2425683"/>
            <a:ext cx="984558" cy="461665"/>
          </a:xfrm>
          <a:prstGeom prst="rect">
            <a:avLst/>
          </a:prstGeom>
          <a:noFill/>
        </p:spPr>
        <p:txBody>
          <a:bodyPr wrap="square" rtlCol="0" anchor="ctr">
            <a:spAutoFit/>
          </a:bodyPr>
          <a:lstStyle/>
          <a:p>
            <a:pPr algn="ctr"/>
            <a:r>
              <a:rPr lang="zh-CN" altLang="en-US" sz="2400" b="1" dirty="0">
                <a:solidFill>
                  <a:srgbClr val="4A5A69"/>
                </a:solidFill>
                <a:cs typeface="+mn-ea"/>
                <a:sym typeface="+mn-lt"/>
              </a:rPr>
              <a:t>蓝牙</a:t>
            </a:r>
            <a:endParaRPr lang="ko-KR" altLang="en-US" sz="2400" b="1" dirty="0">
              <a:solidFill>
                <a:srgbClr val="4A5A69"/>
              </a:solidFill>
              <a:cs typeface="+mn-ea"/>
              <a:sym typeface="+mn-lt"/>
            </a:endParaRPr>
          </a:p>
        </p:txBody>
      </p:sp>
      <p:sp>
        <p:nvSpPr>
          <p:cNvPr id="41" name="TextBox 39">
            <a:extLst>
              <a:ext uri="{FF2B5EF4-FFF2-40B4-BE49-F238E27FC236}">
                <a16:creationId xmlns:a16="http://schemas.microsoft.com/office/drawing/2014/main" id="{9928FA89-6988-4E83-9997-A1D2374A5B17}"/>
              </a:ext>
            </a:extLst>
          </p:cNvPr>
          <p:cNvSpPr txBox="1"/>
          <p:nvPr/>
        </p:nvSpPr>
        <p:spPr>
          <a:xfrm>
            <a:off x="2450390" y="3574281"/>
            <a:ext cx="1455398" cy="461665"/>
          </a:xfrm>
          <a:prstGeom prst="rect">
            <a:avLst/>
          </a:prstGeom>
          <a:noFill/>
        </p:spPr>
        <p:txBody>
          <a:bodyPr wrap="square" rtlCol="0" anchor="ctr">
            <a:spAutoFit/>
          </a:bodyPr>
          <a:lstStyle/>
          <a:p>
            <a:pPr algn="ctr"/>
            <a:r>
              <a:rPr lang="en-US" altLang="ko-KR" sz="2400" b="1" dirty="0" err="1" smtClean="0">
                <a:solidFill>
                  <a:srgbClr val="C1CBD7"/>
                </a:solidFill>
                <a:cs typeface="+mn-ea"/>
                <a:sym typeface="+mn-lt"/>
              </a:rPr>
              <a:t>Zigbee</a:t>
            </a:r>
            <a:endParaRPr lang="ko-KR" altLang="en-US" sz="2400" b="1" dirty="0">
              <a:solidFill>
                <a:srgbClr val="C1CBD7"/>
              </a:solidFill>
              <a:cs typeface="+mn-ea"/>
              <a:sym typeface="+mn-lt"/>
            </a:endParaRPr>
          </a:p>
        </p:txBody>
      </p:sp>
      <p:sp>
        <p:nvSpPr>
          <p:cNvPr id="43" name="TextBox 41">
            <a:extLst>
              <a:ext uri="{FF2B5EF4-FFF2-40B4-BE49-F238E27FC236}">
                <a16:creationId xmlns:a16="http://schemas.microsoft.com/office/drawing/2014/main" id="{03018452-78D2-4372-B168-4674CA1081B1}"/>
              </a:ext>
            </a:extLst>
          </p:cNvPr>
          <p:cNvSpPr txBox="1"/>
          <p:nvPr/>
        </p:nvSpPr>
        <p:spPr>
          <a:xfrm>
            <a:off x="1835107" y="1299326"/>
            <a:ext cx="8839176" cy="369332"/>
          </a:xfrm>
          <a:prstGeom prst="rect">
            <a:avLst/>
          </a:prstGeom>
          <a:noFill/>
        </p:spPr>
        <p:txBody>
          <a:bodyPr wrap="square" rtlCol="0">
            <a:spAutoFit/>
          </a:bodyPr>
          <a:lstStyle/>
          <a:p>
            <a:r>
              <a:rPr lang="zh-CN" altLang="en-US" dirty="0" smtClean="0">
                <a:solidFill>
                  <a:schemeClr val="tx1">
                    <a:lumMod val="75000"/>
                    <a:lumOff val="25000"/>
                  </a:schemeClr>
                </a:solidFill>
                <a:cs typeface="+mn-ea"/>
                <a:sym typeface="+mn-lt"/>
              </a:rPr>
              <a:t>需求分析：考虑到小车需要进行远程无限通信与控制，因此需要寻找无线通讯的手段</a:t>
            </a:r>
            <a:endParaRPr lang="ko-KR" altLang="en-US" dirty="0">
              <a:solidFill>
                <a:schemeClr val="tx1">
                  <a:lumMod val="75000"/>
                  <a:lumOff val="25000"/>
                </a:schemeClr>
              </a:solidFill>
              <a:cs typeface="+mn-ea"/>
              <a:sym typeface="+mn-lt"/>
            </a:endParaRPr>
          </a:p>
        </p:txBody>
      </p:sp>
      <p:sp>
        <p:nvSpPr>
          <p:cNvPr id="44" name="TextBox 42">
            <a:extLst>
              <a:ext uri="{FF2B5EF4-FFF2-40B4-BE49-F238E27FC236}">
                <a16:creationId xmlns:a16="http://schemas.microsoft.com/office/drawing/2014/main" id="{9B7DF5E6-7984-488B-91CB-0740C2157C0B}"/>
              </a:ext>
            </a:extLst>
          </p:cNvPr>
          <p:cNvSpPr txBox="1"/>
          <p:nvPr/>
        </p:nvSpPr>
        <p:spPr>
          <a:xfrm>
            <a:off x="3905789" y="2035821"/>
            <a:ext cx="6682453" cy="1200329"/>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 蓝牙模块体积很小、便于集成，功耗低，具有很好的抗干扰</a:t>
            </a:r>
            <a:r>
              <a:rPr lang="zh-CN" altLang="en-US" b="1" dirty="0" smtClean="0">
                <a:solidFill>
                  <a:schemeClr val="tx1">
                    <a:lumMod val="75000"/>
                    <a:lumOff val="25000"/>
                  </a:schemeClr>
                </a:solidFill>
                <a:cs typeface="+mn-ea"/>
                <a:sym typeface="+mn-lt"/>
              </a:rPr>
              <a:t>能力，在短距离传输场景下较为可靠。蓝牙透传的通信速率较低。</a:t>
            </a:r>
            <a:endParaRPr lang="en-US" altLang="zh-CN" b="1" dirty="0" smtClean="0">
              <a:solidFill>
                <a:schemeClr val="tx1">
                  <a:lumMod val="75000"/>
                  <a:lumOff val="25000"/>
                </a:schemeClr>
              </a:solidFill>
              <a:cs typeface="+mn-ea"/>
              <a:sym typeface="+mn-lt"/>
            </a:endParaRPr>
          </a:p>
          <a:p>
            <a:r>
              <a:rPr lang="zh-CN" altLang="en-US" b="1" dirty="0" smtClean="0">
                <a:solidFill>
                  <a:schemeClr val="tx1">
                    <a:lumMod val="75000"/>
                    <a:lumOff val="25000"/>
                  </a:schemeClr>
                </a:solidFill>
                <a:cs typeface="+mn-ea"/>
                <a:sym typeface="+mn-lt"/>
              </a:rPr>
              <a:t>可以选用的</a:t>
            </a:r>
            <a:r>
              <a:rPr lang="en-US" altLang="zh-CN" b="1" dirty="0" smtClean="0">
                <a:solidFill>
                  <a:schemeClr val="tx1">
                    <a:lumMod val="75000"/>
                    <a:lumOff val="25000"/>
                  </a:schemeClr>
                </a:solidFill>
                <a:cs typeface="+mn-ea"/>
                <a:sym typeface="+mn-lt"/>
              </a:rPr>
              <a:t>HC-05</a:t>
            </a:r>
            <a:r>
              <a:rPr lang="zh-CN" altLang="en-US" b="1" dirty="0">
                <a:solidFill>
                  <a:schemeClr val="tx1">
                    <a:lumMod val="75000"/>
                    <a:lumOff val="25000"/>
                  </a:schemeClr>
                </a:solidFill>
                <a:cs typeface="+mn-ea"/>
                <a:sym typeface="+mn-lt"/>
              </a:rPr>
              <a:t>模块具备全双工模式，可以实现在发送运行数据的同时接受来自手机的控制信号。</a:t>
            </a:r>
            <a:endParaRPr lang="ko-KR" altLang="en-US" b="1" dirty="0">
              <a:solidFill>
                <a:schemeClr val="tx1">
                  <a:lumMod val="75000"/>
                  <a:lumOff val="25000"/>
                </a:schemeClr>
              </a:solidFill>
              <a:cs typeface="+mn-ea"/>
              <a:sym typeface="+mn-lt"/>
            </a:endParaRPr>
          </a:p>
        </p:txBody>
      </p:sp>
      <p:sp>
        <p:nvSpPr>
          <p:cNvPr id="47" name="TextBox 45">
            <a:extLst>
              <a:ext uri="{FF2B5EF4-FFF2-40B4-BE49-F238E27FC236}">
                <a16:creationId xmlns:a16="http://schemas.microsoft.com/office/drawing/2014/main" id="{B923EF53-216A-4849-849C-E914250D5978}"/>
              </a:ext>
            </a:extLst>
          </p:cNvPr>
          <p:cNvSpPr txBox="1"/>
          <p:nvPr/>
        </p:nvSpPr>
        <p:spPr>
          <a:xfrm>
            <a:off x="3905788" y="3434059"/>
            <a:ext cx="6682453" cy="923330"/>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近年来才兴起的无线网络通信技术</a:t>
            </a:r>
            <a:r>
              <a:rPr lang="zh-CN" altLang="en-US" b="1" dirty="0" smtClean="0">
                <a:solidFill>
                  <a:schemeClr val="tx1">
                    <a:lumMod val="75000"/>
                    <a:lumOff val="25000"/>
                  </a:schemeClr>
                </a:solidFill>
                <a:cs typeface="+mn-ea"/>
                <a:sym typeface="+mn-lt"/>
              </a:rPr>
              <a:t>标准，拥有低功耗、低成本、短时延、安全性高等等优点，支持多节点之间的通信，但是传输速率较低</a:t>
            </a:r>
            <a:endParaRPr lang="ko-KR" altLang="en-US" b="1" dirty="0">
              <a:solidFill>
                <a:schemeClr val="tx1">
                  <a:lumMod val="75000"/>
                  <a:lumOff val="25000"/>
                </a:schemeClr>
              </a:solidFill>
              <a:cs typeface="+mn-ea"/>
              <a:sym typeface="+mn-lt"/>
            </a:endParaRPr>
          </a:p>
        </p:txBody>
      </p:sp>
      <p:sp>
        <p:nvSpPr>
          <p:cNvPr id="50" name="TextBox 48">
            <a:extLst>
              <a:ext uri="{FF2B5EF4-FFF2-40B4-BE49-F238E27FC236}">
                <a16:creationId xmlns:a16="http://schemas.microsoft.com/office/drawing/2014/main" id="{D6DC9073-124A-45EF-9718-394131B3BC2D}"/>
              </a:ext>
            </a:extLst>
          </p:cNvPr>
          <p:cNvSpPr txBox="1"/>
          <p:nvPr/>
        </p:nvSpPr>
        <p:spPr>
          <a:xfrm>
            <a:off x="3905788" y="4539886"/>
            <a:ext cx="6682453" cy="923330"/>
          </a:xfrm>
          <a:prstGeom prst="rect">
            <a:avLst/>
          </a:prstGeom>
          <a:noFill/>
        </p:spPr>
        <p:txBody>
          <a:bodyPr wrap="square" rtlCol="0">
            <a:spAutoFit/>
          </a:bodyPr>
          <a:lstStyle/>
          <a:p>
            <a:r>
              <a:rPr lang="en-US" altLang="zh-CN" b="1" dirty="0" err="1" smtClean="0">
                <a:solidFill>
                  <a:schemeClr val="tx1">
                    <a:lumMod val="75000"/>
                    <a:lumOff val="25000"/>
                  </a:schemeClr>
                </a:solidFill>
                <a:cs typeface="+mn-ea"/>
                <a:sym typeface="+mn-lt"/>
              </a:rPr>
              <a:t>WiFi</a:t>
            </a:r>
            <a:r>
              <a:rPr lang="zh-CN" altLang="en-US" b="1" dirty="0" smtClean="0">
                <a:solidFill>
                  <a:schemeClr val="tx1">
                    <a:lumMod val="75000"/>
                    <a:lumOff val="25000"/>
                  </a:schemeClr>
                </a:solidFill>
                <a:cs typeface="+mn-ea"/>
                <a:sym typeface="+mn-lt"/>
              </a:rPr>
              <a:t>与蓝牙技术一样同属于短距离无线技术，拥有覆盖</a:t>
            </a:r>
            <a:r>
              <a:rPr lang="zh-CN" altLang="en-US" b="1" dirty="0">
                <a:solidFill>
                  <a:schemeClr val="tx1">
                    <a:lumMod val="75000"/>
                    <a:lumOff val="25000"/>
                  </a:schemeClr>
                </a:solidFill>
                <a:cs typeface="+mn-ea"/>
                <a:sym typeface="+mn-lt"/>
              </a:rPr>
              <a:t>范围</a:t>
            </a:r>
            <a:r>
              <a:rPr lang="zh-CN" altLang="en-US" b="1" dirty="0" smtClean="0">
                <a:solidFill>
                  <a:schemeClr val="tx1">
                    <a:lumMod val="75000"/>
                    <a:lumOff val="25000"/>
                  </a:schemeClr>
                </a:solidFill>
                <a:cs typeface="+mn-ea"/>
                <a:sym typeface="+mn-lt"/>
              </a:rPr>
              <a:t>广</a:t>
            </a:r>
            <a:r>
              <a:rPr lang="zh-CN" altLang="en-US" b="1" dirty="0">
                <a:solidFill>
                  <a:schemeClr val="tx1">
                    <a:lumMod val="75000"/>
                    <a:lumOff val="25000"/>
                  </a:schemeClr>
                </a:solidFill>
                <a:cs typeface="+mn-ea"/>
                <a:sym typeface="+mn-lt"/>
              </a:rPr>
              <a:t>，</a:t>
            </a:r>
            <a:r>
              <a:rPr lang="zh-CN" altLang="en-US" b="1" dirty="0" smtClean="0">
                <a:solidFill>
                  <a:schemeClr val="tx1">
                    <a:lumMod val="75000"/>
                    <a:lumOff val="25000"/>
                  </a:schemeClr>
                </a:solidFill>
                <a:cs typeface="+mn-ea"/>
                <a:sym typeface="+mn-lt"/>
              </a:rPr>
              <a:t>无需布线</a:t>
            </a:r>
            <a:r>
              <a:rPr lang="zh-CN" altLang="en-US" b="1" dirty="0">
                <a:solidFill>
                  <a:schemeClr val="tx1">
                    <a:lumMod val="75000"/>
                    <a:lumOff val="25000"/>
                  </a:schemeClr>
                </a:solidFill>
                <a:cs typeface="+mn-ea"/>
                <a:sym typeface="+mn-lt"/>
              </a:rPr>
              <a:t>，</a:t>
            </a:r>
            <a:r>
              <a:rPr lang="zh-CN" altLang="en-US" b="1" dirty="0" smtClean="0">
                <a:solidFill>
                  <a:schemeClr val="tx1">
                    <a:lumMod val="75000"/>
                    <a:lumOff val="25000"/>
                  </a:schemeClr>
                </a:solidFill>
                <a:cs typeface="+mn-ea"/>
                <a:sym typeface="+mn-lt"/>
              </a:rPr>
              <a:t>传输</a:t>
            </a:r>
            <a:r>
              <a:rPr lang="zh-CN" altLang="en-US" b="1" dirty="0">
                <a:solidFill>
                  <a:schemeClr val="tx1">
                    <a:lumMod val="75000"/>
                    <a:lumOff val="25000"/>
                  </a:schemeClr>
                </a:solidFill>
                <a:cs typeface="+mn-ea"/>
                <a:sym typeface="+mn-lt"/>
              </a:rPr>
              <a:t>速度</a:t>
            </a:r>
            <a:r>
              <a:rPr lang="zh-CN" altLang="en-US" b="1" dirty="0" smtClean="0">
                <a:solidFill>
                  <a:schemeClr val="tx1">
                    <a:lumMod val="75000"/>
                    <a:lumOff val="25000"/>
                  </a:schemeClr>
                </a:solidFill>
                <a:cs typeface="+mn-ea"/>
                <a:sym typeface="+mn-lt"/>
              </a:rPr>
              <a:t>快的优势，在当前的移动终端的联网方面应用广泛，但透传的</a:t>
            </a:r>
            <a:r>
              <a:rPr lang="en-US" altLang="zh-CN" b="1" dirty="0" err="1" smtClean="0">
                <a:solidFill>
                  <a:schemeClr val="tx1">
                    <a:lumMod val="75000"/>
                    <a:lumOff val="25000"/>
                  </a:schemeClr>
                </a:solidFill>
                <a:cs typeface="+mn-ea"/>
                <a:sym typeface="+mn-lt"/>
              </a:rPr>
              <a:t>WiFi</a:t>
            </a:r>
            <a:r>
              <a:rPr lang="zh-CN" altLang="en-US" b="1" dirty="0" smtClean="0">
                <a:solidFill>
                  <a:schemeClr val="tx1">
                    <a:lumMod val="75000"/>
                    <a:lumOff val="25000"/>
                  </a:schemeClr>
                </a:solidFill>
                <a:cs typeface="+mn-ea"/>
                <a:sym typeface="+mn-lt"/>
              </a:rPr>
              <a:t>串口协议速率容量相对较低。</a:t>
            </a:r>
            <a:endParaRPr lang="ko-KR" altLang="en-US"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810853503"/>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243095" y="3235264"/>
            <a:ext cx="2595582" cy="769441"/>
          </a:xfrm>
          <a:prstGeom prst="rect">
            <a:avLst/>
          </a:prstGeom>
          <a:noFill/>
        </p:spPr>
        <p:txBody>
          <a:bodyPr wrap="none" rtlCol="0">
            <a:spAutoFit/>
          </a:bodyPr>
          <a:lstStyle/>
          <a:p>
            <a:pPr algn="ctr"/>
            <a:r>
              <a:rPr lang="zh-CN" altLang="en-US" sz="4400" spc="300" dirty="0" smtClean="0">
                <a:solidFill>
                  <a:srgbClr val="4A5A69"/>
                </a:solidFill>
                <a:cs typeface="+mn-ea"/>
                <a:sym typeface="+mn-lt"/>
              </a:rPr>
              <a:t>电机电源</a:t>
            </a:r>
            <a:endParaRPr lang="zh-CN" altLang="en-US" sz="4400" spc="300" dirty="0">
              <a:solidFill>
                <a:srgbClr val="4A5A69"/>
              </a:solidFill>
              <a:cs typeface="+mn-ea"/>
              <a:sym typeface="+mn-lt"/>
            </a:endParaRPr>
          </a:p>
        </p:txBody>
      </p:sp>
      <p:sp>
        <p:nvSpPr>
          <p:cNvPr id="7" name="文本框 6">
            <a:extLst>
              <a:ext uri="{FF2B5EF4-FFF2-40B4-BE49-F238E27FC236}">
                <a16:creationId xmlns:a16="http://schemas.microsoft.com/office/drawing/2014/main" id="{90014C8E-126E-40BA-B3DE-790ACC9A8B5D}"/>
              </a:ext>
            </a:extLst>
          </p:cNvPr>
          <p:cNvSpPr txBox="1"/>
          <p:nvPr/>
        </p:nvSpPr>
        <p:spPr>
          <a:xfrm>
            <a:off x="2243095" y="4221446"/>
            <a:ext cx="5569817" cy="369332"/>
          </a:xfrm>
          <a:prstGeom prst="rect">
            <a:avLst/>
          </a:prstGeom>
          <a:noFill/>
        </p:spPr>
        <p:txBody>
          <a:bodyPr wrap="square" rtlCol="0">
            <a:spAutoFit/>
          </a:bodyPr>
          <a:lstStyle/>
          <a:p>
            <a:r>
              <a:rPr lang="en-US" altLang="zh-CN" dirty="0" smtClean="0">
                <a:solidFill>
                  <a:schemeClr val="tx1">
                    <a:lumMod val="95000"/>
                    <a:lumOff val="5000"/>
                  </a:schemeClr>
                </a:solidFill>
                <a:cs typeface="+mn-ea"/>
                <a:sym typeface="+mn-lt"/>
              </a:rPr>
              <a:t>·</a:t>
            </a:r>
            <a:r>
              <a:rPr lang="zh-CN" altLang="en-US" dirty="0" smtClean="0">
                <a:solidFill>
                  <a:schemeClr val="tx1">
                    <a:lumMod val="95000"/>
                    <a:lumOff val="5000"/>
                  </a:schemeClr>
                </a:solidFill>
                <a:cs typeface="+mn-ea"/>
                <a:sym typeface="+mn-lt"/>
              </a:rPr>
              <a:t>电机与驱动   </a:t>
            </a:r>
            <a:r>
              <a:rPr lang="en-US" altLang="zh-CN" dirty="0" smtClean="0">
                <a:solidFill>
                  <a:schemeClr val="tx1">
                    <a:lumMod val="95000"/>
                    <a:lumOff val="5000"/>
                  </a:schemeClr>
                </a:solidFill>
                <a:cs typeface="+mn-ea"/>
                <a:sym typeface="+mn-lt"/>
              </a:rPr>
              <a:t>·</a:t>
            </a:r>
            <a:r>
              <a:rPr lang="zh-CN" altLang="en-US" dirty="0" smtClean="0">
                <a:solidFill>
                  <a:schemeClr val="tx1">
                    <a:lumMod val="95000"/>
                    <a:lumOff val="5000"/>
                  </a:schemeClr>
                </a:solidFill>
                <a:cs typeface="+mn-ea"/>
                <a:sym typeface="+mn-lt"/>
              </a:rPr>
              <a:t>总电源与二次电源</a:t>
            </a:r>
            <a:endParaRPr lang="en-US" altLang="zh-CN" dirty="0">
              <a:solidFill>
                <a:schemeClr val="tx1">
                  <a:lumMod val="95000"/>
                  <a:lumOff val="5000"/>
                </a:schemeClr>
              </a:solidFill>
              <a:cs typeface="+mn-ea"/>
              <a:sym typeface="+mn-lt"/>
            </a:endParaRP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04</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650652966"/>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841127" y="639360"/>
            <a:ext cx="1980029"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电机与驱动</a:t>
            </a:r>
            <a:endParaRPr lang="zh-CN" altLang="en-US" sz="2800" dirty="0">
              <a:solidFill>
                <a:srgbClr val="4A5A69"/>
              </a:solidFill>
              <a:cs typeface="+mn-ea"/>
              <a:sym typeface="+mn-lt"/>
            </a:endParaRPr>
          </a:p>
        </p:txBody>
      </p:sp>
      <p:sp>
        <p:nvSpPr>
          <p:cNvPr id="43" name="TextBox 41">
            <a:extLst>
              <a:ext uri="{FF2B5EF4-FFF2-40B4-BE49-F238E27FC236}">
                <a16:creationId xmlns:a16="http://schemas.microsoft.com/office/drawing/2014/main" id="{03018452-78D2-4372-B168-4674CA1081B1}"/>
              </a:ext>
            </a:extLst>
          </p:cNvPr>
          <p:cNvSpPr txBox="1"/>
          <p:nvPr/>
        </p:nvSpPr>
        <p:spPr>
          <a:xfrm>
            <a:off x="1835107" y="1299326"/>
            <a:ext cx="8839176"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需求分析：车轮运动、抓取机构转向、</a:t>
            </a:r>
            <a:r>
              <a:rPr lang="zh-CN" altLang="en-US" dirty="0" smtClean="0">
                <a:solidFill>
                  <a:schemeClr val="tx1">
                    <a:lumMod val="75000"/>
                    <a:lumOff val="25000"/>
                  </a:schemeClr>
                </a:solidFill>
                <a:cs typeface="+mn-ea"/>
                <a:sym typeface="+mn-lt"/>
              </a:rPr>
              <a:t>抓取目标 </a:t>
            </a:r>
            <a:endParaRPr lang="ko-KR" altLang="en-US" dirty="0">
              <a:solidFill>
                <a:schemeClr val="tx1">
                  <a:lumMod val="75000"/>
                  <a:lumOff val="25000"/>
                </a:schemeClr>
              </a:solidFill>
              <a:cs typeface="+mn-ea"/>
              <a:sym typeface="+mn-lt"/>
            </a:endParaRPr>
          </a:p>
        </p:txBody>
      </p:sp>
      <p:sp>
        <p:nvSpPr>
          <p:cNvPr id="50" name="TextBox 48">
            <a:extLst>
              <a:ext uri="{FF2B5EF4-FFF2-40B4-BE49-F238E27FC236}">
                <a16:creationId xmlns:a16="http://schemas.microsoft.com/office/drawing/2014/main" id="{D6DC9073-124A-45EF-9718-394131B3BC2D}"/>
              </a:ext>
            </a:extLst>
          </p:cNvPr>
          <p:cNvSpPr txBox="1"/>
          <p:nvPr/>
        </p:nvSpPr>
        <p:spPr>
          <a:xfrm>
            <a:off x="1835107" y="1910197"/>
            <a:ext cx="9595801" cy="3970318"/>
          </a:xfrm>
          <a:prstGeom prst="rect">
            <a:avLst/>
          </a:prstGeom>
          <a:noFill/>
        </p:spPr>
        <p:txBody>
          <a:bodyPr wrap="square" rtlCol="0">
            <a:spAutoFit/>
          </a:bodyPr>
          <a:lstStyle/>
          <a:p>
            <a:r>
              <a:rPr lang="zh-CN" altLang="en-US" dirty="0" smtClean="0">
                <a:solidFill>
                  <a:schemeClr val="accent1">
                    <a:lumMod val="75000"/>
                  </a:schemeClr>
                </a:solidFill>
              </a:rPr>
              <a:t>航模舵机</a:t>
            </a:r>
            <a:endParaRPr lang="zh-CN" altLang="en-US" dirty="0">
              <a:solidFill>
                <a:schemeClr val="accent1">
                  <a:lumMod val="75000"/>
                </a:schemeClr>
              </a:solidFill>
            </a:endParaRPr>
          </a:p>
          <a:p>
            <a:r>
              <a:rPr lang="en-US" altLang="zh-CN" dirty="0" smtClean="0">
                <a:solidFill>
                  <a:schemeClr val="accent1">
                    <a:lumMod val="75000"/>
                  </a:schemeClr>
                </a:solidFill>
              </a:rPr>
              <a:t>•</a:t>
            </a:r>
            <a:r>
              <a:rPr lang="zh-CN" altLang="en-US" dirty="0" smtClean="0">
                <a:solidFill>
                  <a:schemeClr val="accent1">
                    <a:lumMod val="75000"/>
                  </a:schemeClr>
                </a:solidFill>
              </a:rPr>
              <a:t>较高精度</a:t>
            </a:r>
            <a:r>
              <a:rPr lang="zh-CN" altLang="en-US" dirty="0">
                <a:solidFill>
                  <a:schemeClr val="accent1">
                    <a:lumMod val="75000"/>
                  </a:schemeClr>
                </a:solidFill>
              </a:rPr>
              <a:t>角度控制，</a:t>
            </a:r>
            <a:r>
              <a:rPr lang="zh-CN" altLang="en-US" dirty="0" smtClean="0">
                <a:solidFill>
                  <a:schemeClr val="accent1">
                    <a:lumMod val="75000"/>
                  </a:schemeClr>
                </a:solidFill>
              </a:rPr>
              <a:t>自闭环控制，应用</a:t>
            </a:r>
            <a:r>
              <a:rPr lang="zh-CN" altLang="en-US" dirty="0">
                <a:solidFill>
                  <a:schemeClr val="accent1">
                    <a:lumMod val="75000"/>
                  </a:schemeClr>
                </a:solidFill>
              </a:rPr>
              <a:t>简单</a:t>
            </a:r>
          </a:p>
          <a:p>
            <a:r>
              <a:rPr lang="zh-CN" altLang="en-US" dirty="0" smtClean="0">
                <a:solidFill>
                  <a:schemeClr val="accent1">
                    <a:lumMod val="75000"/>
                  </a:schemeClr>
                </a:solidFill>
              </a:rPr>
              <a:t>直流电机</a:t>
            </a:r>
            <a:endParaRPr lang="zh-CN" altLang="en-US" dirty="0">
              <a:solidFill>
                <a:schemeClr val="accent1">
                  <a:lumMod val="75000"/>
                </a:schemeClr>
              </a:solidFill>
            </a:endParaRPr>
          </a:p>
          <a:p>
            <a:r>
              <a:rPr lang="en-US" altLang="zh-CN" dirty="0" smtClean="0">
                <a:solidFill>
                  <a:schemeClr val="accent1">
                    <a:lumMod val="75000"/>
                  </a:schemeClr>
                </a:solidFill>
              </a:rPr>
              <a:t>•</a:t>
            </a:r>
            <a:r>
              <a:rPr lang="zh-CN" altLang="en-US" dirty="0" smtClean="0">
                <a:solidFill>
                  <a:schemeClr val="accent1">
                    <a:lumMod val="75000"/>
                  </a:schemeClr>
                </a:solidFill>
              </a:rPr>
              <a:t>适合</a:t>
            </a:r>
            <a:r>
              <a:rPr lang="zh-CN" altLang="en-US" dirty="0">
                <a:solidFill>
                  <a:schemeClr val="accent1">
                    <a:lumMod val="75000"/>
                  </a:schemeClr>
                </a:solidFill>
              </a:rPr>
              <a:t>连续</a:t>
            </a:r>
            <a:r>
              <a:rPr lang="zh-CN" altLang="en-US" dirty="0" smtClean="0">
                <a:solidFill>
                  <a:schemeClr val="accent1">
                    <a:lumMod val="75000"/>
                  </a:schemeClr>
                </a:solidFill>
              </a:rPr>
              <a:t>旋转</a:t>
            </a:r>
            <a:r>
              <a:rPr lang="zh-CN" altLang="en-US" dirty="0">
                <a:solidFill>
                  <a:schemeClr val="accent1">
                    <a:lumMod val="75000"/>
                  </a:schemeClr>
                </a:solidFill>
              </a:rPr>
              <a:t>，电流</a:t>
            </a:r>
            <a:r>
              <a:rPr lang="zh-CN" altLang="en-US" dirty="0" smtClean="0">
                <a:solidFill>
                  <a:schemeClr val="accent1">
                    <a:lumMod val="75000"/>
                  </a:schemeClr>
                </a:solidFill>
              </a:rPr>
              <a:t>驱动器</a:t>
            </a:r>
            <a:r>
              <a:rPr lang="en-US" altLang="zh-CN" dirty="0" smtClean="0">
                <a:solidFill>
                  <a:schemeClr val="accent1">
                    <a:lumMod val="75000"/>
                  </a:schemeClr>
                </a:solidFill>
              </a:rPr>
              <a:t>+</a:t>
            </a:r>
            <a:r>
              <a:rPr lang="zh-CN" altLang="en-US" dirty="0" smtClean="0">
                <a:solidFill>
                  <a:schemeClr val="accent1">
                    <a:lumMod val="75000"/>
                  </a:schemeClr>
                </a:solidFill>
              </a:rPr>
              <a:t>控制器</a:t>
            </a:r>
            <a:r>
              <a:rPr lang="zh-CN" altLang="en-US" dirty="0">
                <a:solidFill>
                  <a:schemeClr val="accent1">
                    <a:lumMod val="75000"/>
                  </a:schemeClr>
                </a:solidFill>
              </a:rPr>
              <a:t>角度与速度控制</a:t>
            </a:r>
            <a:r>
              <a:rPr lang="zh-CN" altLang="en-US" dirty="0" smtClean="0">
                <a:solidFill>
                  <a:schemeClr val="accent1">
                    <a:lumMod val="75000"/>
                  </a:schemeClr>
                </a:solidFill>
              </a:rPr>
              <a:t>，复杂</a:t>
            </a:r>
            <a:endParaRPr lang="zh-CN" altLang="en-US" dirty="0">
              <a:solidFill>
                <a:schemeClr val="accent1">
                  <a:lumMod val="75000"/>
                </a:schemeClr>
              </a:solidFill>
            </a:endParaRPr>
          </a:p>
          <a:p>
            <a:r>
              <a:rPr lang="zh-CN" altLang="en-US" dirty="0" smtClean="0"/>
              <a:t>永磁同步电机</a:t>
            </a:r>
            <a:r>
              <a:rPr lang="zh-CN" altLang="en-US" dirty="0"/>
              <a:t>：</a:t>
            </a:r>
          </a:p>
          <a:p>
            <a:r>
              <a:rPr lang="en-US" altLang="zh-CN" dirty="0" smtClean="0"/>
              <a:t>•</a:t>
            </a:r>
            <a:r>
              <a:rPr lang="zh-CN" altLang="en-US" dirty="0" smtClean="0"/>
              <a:t>适合长行程精密运动</a:t>
            </a:r>
            <a:r>
              <a:rPr lang="zh-CN" altLang="en-US" dirty="0"/>
              <a:t>系统</a:t>
            </a:r>
            <a:r>
              <a:rPr lang="zh-CN" altLang="en-US" dirty="0" smtClean="0"/>
              <a:t>的直接</a:t>
            </a:r>
            <a:r>
              <a:rPr lang="zh-CN" altLang="en-US" dirty="0"/>
              <a:t>出力</a:t>
            </a:r>
          </a:p>
          <a:p>
            <a:r>
              <a:rPr lang="zh-CN" altLang="en-US" dirty="0" smtClean="0"/>
              <a:t>音圈电机</a:t>
            </a:r>
            <a:endParaRPr lang="zh-CN" altLang="en-US" dirty="0"/>
          </a:p>
          <a:p>
            <a:r>
              <a:rPr lang="en-US" altLang="zh-CN" dirty="0" smtClean="0"/>
              <a:t>•</a:t>
            </a:r>
            <a:r>
              <a:rPr lang="zh-CN" altLang="en-US" dirty="0" smtClean="0"/>
              <a:t>适合微行程精密运动</a:t>
            </a:r>
            <a:r>
              <a:rPr lang="zh-CN" altLang="en-US" dirty="0"/>
              <a:t>系统</a:t>
            </a:r>
          </a:p>
          <a:p>
            <a:r>
              <a:rPr lang="zh-CN" altLang="en-US" dirty="0" smtClean="0"/>
              <a:t>步进电机</a:t>
            </a:r>
            <a:endParaRPr lang="zh-CN" altLang="en-US" dirty="0"/>
          </a:p>
          <a:p>
            <a:r>
              <a:rPr lang="en-US" altLang="zh-CN" dirty="0" smtClean="0"/>
              <a:t>•</a:t>
            </a:r>
            <a:r>
              <a:rPr lang="zh-CN" altLang="en-US" dirty="0" smtClean="0"/>
              <a:t>适合</a:t>
            </a:r>
            <a:r>
              <a:rPr lang="zh-CN" altLang="en-US" dirty="0"/>
              <a:t>开环</a:t>
            </a:r>
            <a:r>
              <a:rPr lang="zh-CN" altLang="en-US" dirty="0" smtClean="0"/>
              <a:t>较高精度</a:t>
            </a:r>
            <a:r>
              <a:rPr lang="zh-CN" altLang="en-US" dirty="0"/>
              <a:t>控制</a:t>
            </a:r>
          </a:p>
          <a:p>
            <a:r>
              <a:rPr lang="zh-CN" altLang="en-US" dirty="0" smtClean="0"/>
              <a:t>交流异步电机</a:t>
            </a:r>
            <a:endParaRPr lang="zh-CN" altLang="en-US" dirty="0"/>
          </a:p>
          <a:p>
            <a:r>
              <a:rPr lang="en-US" altLang="zh-CN" dirty="0" smtClean="0"/>
              <a:t>•</a:t>
            </a:r>
            <a:r>
              <a:rPr lang="zh-CN" altLang="en-US" dirty="0" smtClean="0"/>
              <a:t>变频驱动器</a:t>
            </a:r>
            <a:r>
              <a:rPr lang="en-US" altLang="zh-CN" dirty="0" smtClean="0"/>
              <a:t>+</a:t>
            </a:r>
            <a:r>
              <a:rPr lang="zh-CN" altLang="en-US" dirty="0" smtClean="0"/>
              <a:t>速度控制</a:t>
            </a:r>
            <a:r>
              <a:rPr lang="zh-CN" altLang="en-US" dirty="0"/>
              <a:t>，大</a:t>
            </a:r>
            <a:r>
              <a:rPr lang="zh-CN" altLang="en-US" dirty="0" smtClean="0"/>
              <a:t>力矩</a:t>
            </a:r>
            <a:r>
              <a:rPr lang="zh-CN" altLang="en-US" dirty="0"/>
              <a:t>时</a:t>
            </a:r>
            <a:r>
              <a:rPr lang="zh-CN" altLang="en-US" dirty="0" smtClean="0"/>
              <a:t>适合与减速器共同使用智能车应用较多</a:t>
            </a:r>
            <a:endParaRPr lang="zh-CN" altLang="en-US" dirty="0"/>
          </a:p>
          <a:p>
            <a:r>
              <a:rPr lang="zh-CN" altLang="en-US" dirty="0"/>
              <a:t/>
            </a:r>
            <a:br>
              <a:rPr lang="zh-CN" altLang="en-US" dirty="0"/>
            </a:br>
            <a:endParaRPr lang="ko-KR" altLang="en-US"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856428868"/>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482056" y="639360"/>
            <a:ext cx="2698176"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电源与二次电源</a:t>
            </a:r>
            <a:endParaRPr lang="zh-CN" altLang="en-US" sz="2800" dirty="0">
              <a:solidFill>
                <a:srgbClr val="4A5A69"/>
              </a:solidFill>
              <a:cs typeface="+mn-ea"/>
              <a:sym typeface="+mn-lt"/>
            </a:endParaRPr>
          </a:p>
        </p:txBody>
      </p:sp>
      <p:sp>
        <p:nvSpPr>
          <p:cNvPr id="43" name="TextBox 41">
            <a:extLst>
              <a:ext uri="{FF2B5EF4-FFF2-40B4-BE49-F238E27FC236}">
                <a16:creationId xmlns:a16="http://schemas.microsoft.com/office/drawing/2014/main" id="{03018452-78D2-4372-B168-4674CA1081B1}"/>
              </a:ext>
            </a:extLst>
          </p:cNvPr>
          <p:cNvSpPr txBox="1"/>
          <p:nvPr/>
        </p:nvSpPr>
        <p:spPr>
          <a:xfrm>
            <a:off x="1835107" y="1299326"/>
            <a:ext cx="8839176"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需求分析</a:t>
            </a:r>
            <a:r>
              <a:rPr lang="zh-CN" altLang="en-US" dirty="0" smtClean="0">
                <a:solidFill>
                  <a:schemeClr val="tx1">
                    <a:lumMod val="75000"/>
                    <a:lumOff val="25000"/>
                  </a:schemeClr>
                </a:solidFill>
                <a:cs typeface="+mn-ea"/>
                <a:sym typeface="+mn-lt"/>
              </a:rPr>
              <a:t>：提供各个模块不同的工作电压</a:t>
            </a:r>
            <a:endParaRPr lang="ko-KR" altLang="en-US" dirty="0">
              <a:solidFill>
                <a:schemeClr val="tx1">
                  <a:lumMod val="75000"/>
                  <a:lumOff val="25000"/>
                </a:schemeClr>
              </a:solidFill>
              <a:cs typeface="+mn-ea"/>
              <a:sym typeface="+mn-lt"/>
            </a:endParaRPr>
          </a:p>
        </p:txBody>
      </p:sp>
      <p:sp>
        <p:nvSpPr>
          <p:cNvPr id="50" name="TextBox 48">
            <a:extLst>
              <a:ext uri="{FF2B5EF4-FFF2-40B4-BE49-F238E27FC236}">
                <a16:creationId xmlns:a16="http://schemas.microsoft.com/office/drawing/2014/main" id="{D6DC9073-124A-45EF-9718-394131B3BC2D}"/>
              </a:ext>
            </a:extLst>
          </p:cNvPr>
          <p:cNvSpPr txBox="1"/>
          <p:nvPr/>
        </p:nvSpPr>
        <p:spPr>
          <a:xfrm>
            <a:off x="1835107" y="1910197"/>
            <a:ext cx="9595801" cy="3416320"/>
          </a:xfrm>
          <a:prstGeom prst="rect">
            <a:avLst/>
          </a:prstGeom>
          <a:noFill/>
        </p:spPr>
        <p:txBody>
          <a:bodyPr wrap="square" rtlCol="0">
            <a:spAutoFit/>
          </a:bodyPr>
          <a:lstStyle/>
          <a:p>
            <a:pPr>
              <a:lnSpc>
                <a:spcPct val="150000"/>
              </a:lnSpc>
            </a:pPr>
            <a:r>
              <a:rPr lang="en-US" altLang="zh-CN" dirty="0" smtClean="0"/>
              <a:t>25GA370</a:t>
            </a:r>
            <a:r>
              <a:rPr lang="zh-CN" altLang="en-US" dirty="0" smtClean="0"/>
              <a:t>直流电机         </a:t>
            </a:r>
            <a:r>
              <a:rPr lang="en-US" altLang="zh-CN" dirty="0" smtClean="0"/>
              <a:t>12V</a:t>
            </a:r>
            <a:endParaRPr lang="en-US" altLang="zh-CN" dirty="0"/>
          </a:p>
          <a:p>
            <a:pPr>
              <a:lnSpc>
                <a:spcPct val="150000"/>
              </a:lnSpc>
            </a:pPr>
            <a:r>
              <a:rPr lang="en-US" altLang="zh-CN" dirty="0" smtClean="0"/>
              <a:t>STM32F103</a:t>
            </a:r>
            <a:r>
              <a:rPr lang="zh-CN" altLang="en-US" dirty="0" smtClean="0"/>
              <a:t>单片机       </a:t>
            </a:r>
            <a:r>
              <a:rPr lang="en-US" altLang="zh-CN" smtClean="0"/>
              <a:t> </a:t>
            </a:r>
            <a:r>
              <a:rPr lang="en-US" altLang="zh-CN" smtClean="0"/>
              <a:t> 5V</a:t>
            </a:r>
            <a:endParaRPr lang="en-US" altLang="zh-CN" dirty="0" smtClean="0"/>
          </a:p>
          <a:p>
            <a:pPr>
              <a:lnSpc>
                <a:spcPct val="150000"/>
              </a:lnSpc>
            </a:pPr>
            <a:r>
              <a:rPr lang="en-US" altLang="zh-CN" dirty="0" smtClean="0"/>
              <a:t>HC-05</a:t>
            </a:r>
            <a:r>
              <a:rPr lang="zh-CN" altLang="en-US" dirty="0" smtClean="0"/>
              <a:t>蓝牙串口模块</a:t>
            </a:r>
            <a:r>
              <a:rPr lang="en-US" altLang="zh-CN" dirty="0" smtClean="0"/>
              <a:t>       5V</a:t>
            </a:r>
          </a:p>
          <a:p>
            <a:pPr>
              <a:lnSpc>
                <a:spcPct val="150000"/>
              </a:lnSpc>
            </a:pPr>
            <a:r>
              <a:rPr lang="en-US" altLang="zh-CN" dirty="0" smtClean="0"/>
              <a:t>L298N</a:t>
            </a:r>
            <a:r>
              <a:rPr lang="zh-CN" altLang="en-US" dirty="0" smtClean="0"/>
              <a:t>电机驱动模块</a:t>
            </a:r>
            <a:r>
              <a:rPr lang="en-US" altLang="zh-CN" dirty="0" smtClean="0"/>
              <a:t>       5V</a:t>
            </a:r>
          </a:p>
          <a:p>
            <a:pPr>
              <a:lnSpc>
                <a:spcPct val="150000"/>
              </a:lnSpc>
            </a:pPr>
            <a:r>
              <a:rPr lang="en-US" altLang="zh-CN" dirty="0" err="1" smtClean="0"/>
              <a:t>OpenMV</a:t>
            </a:r>
            <a:r>
              <a:rPr lang="zh-CN" altLang="en-US" dirty="0" smtClean="0"/>
              <a:t>图像处理模块  </a:t>
            </a:r>
            <a:r>
              <a:rPr lang="en-US" altLang="zh-CN" dirty="0" smtClean="0"/>
              <a:t> 5V</a:t>
            </a:r>
          </a:p>
          <a:p>
            <a:pPr>
              <a:lnSpc>
                <a:spcPct val="150000"/>
              </a:lnSpc>
            </a:pPr>
            <a:r>
              <a:rPr lang="en-US" altLang="zh-CN" dirty="0" smtClean="0"/>
              <a:t>HC-SR04</a:t>
            </a:r>
            <a:r>
              <a:rPr lang="zh-CN" altLang="en-US" dirty="0" smtClean="0"/>
              <a:t>超声波传感器</a:t>
            </a:r>
            <a:r>
              <a:rPr lang="en-US" altLang="zh-CN" dirty="0" smtClean="0"/>
              <a:t>   5V</a:t>
            </a:r>
          </a:p>
          <a:p>
            <a:pPr>
              <a:lnSpc>
                <a:spcPct val="150000"/>
              </a:lnSpc>
            </a:pPr>
            <a:r>
              <a:rPr lang="en-US" altLang="zh-CN" dirty="0" smtClean="0"/>
              <a:t>SG90</a:t>
            </a:r>
            <a:r>
              <a:rPr lang="zh-CN" altLang="en-US" dirty="0"/>
              <a:t>舵</a:t>
            </a:r>
            <a:r>
              <a:rPr lang="zh-CN" altLang="en-US" dirty="0" smtClean="0"/>
              <a:t>机                      </a:t>
            </a:r>
            <a:r>
              <a:rPr lang="en-US" altLang="zh-CN" dirty="0" smtClean="0"/>
              <a:t>5V</a:t>
            </a:r>
          </a:p>
          <a:p>
            <a:pPr>
              <a:lnSpc>
                <a:spcPct val="150000"/>
              </a:lnSpc>
            </a:pPr>
            <a:r>
              <a:rPr lang="en-US" altLang="zh-CN" dirty="0" smtClean="0"/>
              <a:t>MG995</a:t>
            </a:r>
            <a:r>
              <a:rPr lang="zh-CN" altLang="en-US" dirty="0"/>
              <a:t>舵机 </a:t>
            </a:r>
            <a:r>
              <a:rPr lang="zh-CN" altLang="en-US" dirty="0" smtClean="0"/>
              <a:t>                  </a:t>
            </a:r>
            <a:r>
              <a:rPr lang="en-US" altLang="zh-CN" dirty="0" smtClean="0"/>
              <a:t>5V</a:t>
            </a:r>
            <a:endParaRPr lang="ko-KR" altLang="en-US"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82710178"/>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4618674" y="2756776"/>
            <a:ext cx="2954655" cy="923330"/>
          </a:xfrm>
          <a:prstGeom prst="rect">
            <a:avLst/>
          </a:prstGeom>
          <a:noFill/>
        </p:spPr>
        <p:txBody>
          <a:bodyPr wrap="none" rtlCol="0">
            <a:spAutoFit/>
          </a:bodyPr>
          <a:lstStyle/>
          <a:p>
            <a:pPr algn="ctr"/>
            <a:r>
              <a:rPr lang="zh-CN" altLang="en-US" sz="5400" dirty="0" smtClean="0">
                <a:solidFill>
                  <a:srgbClr val="4A5A69"/>
                </a:solidFill>
                <a:cs typeface="+mn-ea"/>
                <a:sym typeface="+mn-lt"/>
              </a:rPr>
              <a:t>感谢观看</a:t>
            </a:r>
            <a:endParaRPr lang="zh-CN" altLang="en-US" sz="5400" dirty="0">
              <a:solidFill>
                <a:srgbClr val="4A5A69"/>
              </a:solidFill>
              <a:cs typeface="+mn-ea"/>
              <a:sym typeface="+mn-lt"/>
            </a:endParaRPr>
          </a:p>
        </p:txBody>
      </p:sp>
      <p:sp>
        <p:nvSpPr>
          <p:cNvPr id="3" name="文本框 2">
            <a:extLst>
              <a:ext uri="{FF2B5EF4-FFF2-40B4-BE49-F238E27FC236}">
                <a16:creationId xmlns:a16="http://schemas.microsoft.com/office/drawing/2014/main" id="{8C005801-86F4-4334-970E-1301BE18E335}"/>
              </a:ext>
            </a:extLst>
          </p:cNvPr>
          <p:cNvSpPr txBox="1"/>
          <p:nvPr/>
        </p:nvSpPr>
        <p:spPr>
          <a:xfrm>
            <a:off x="4080066" y="3645381"/>
            <a:ext cx="4031868" cy="369332"/>
          </a:xfrm>
          <a:prstGeom prst="rect">
            <a:avLst/>
          </a:prstGeom>
          <a:noFill/>
        </p:spPr>
        <p:txBody>
          <a:bodyPr wrap="square" rtlCol="0">
            <a:spAutoFit/>
          </a:bodyPr>
          <a:lstStyle/>
          <a:p>
            <a:pPr algn="dist"/>
            <a:r>
              <a:rPr lang="zh-CN" altLang="en-US" dirty="0">
                <a:solidFill>
                  <a:srgbClr val="92A3B8"/>
                </a:solidFill>
                <a:cs typeface="+mn-ea"/>
                <a:sym typeface="+mn-lt"/>
              </a:rPr>
              <a:t>文献调研与初步方案</a:t>
            </a: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385461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D08CD19-BC77-489A-8FF2-FFC6B178C382}"/>
              </a:ext>
            </a:extLst>
          </p:cNvPr>
          <p:cNvSpPr txBox="1"/>
          <p:nvPr/>
        </p:nvSpPr>
        <p:spPr>
          <a:xfrm>
            <a:off x="2541180" y="4049438"/>
            <a:ext cx="7109640" cy="338554"/>
          </a:xfrm>
          <a:prstGeom prst="rect">
            <a:avLst/>
          </a:prstGeom>
          <a:noFill/>
        </p:spPr>
        <p:txBody>
          <a:bodyPr wrap="square" rtlCol="0">
            <a:spAutoFit/>
          </a:bodyPr>
          <a:lstStyle/>
          <a:p>
            <a:pPr algn="ctr">
              <a:buNone/>
            </a:pPr>
            <a:r>
              <a:rPr lang="zh-CN" altLang="en-US" sz="1600" dirty="0">
                <a:solidFill>
                  <a:schemeClr val="tx1">
                    <a:lumMod val="75000"/>
                    <a:lumOff val="25000"/>
                  </a:schemeClr>
                </a:solidFill>
                <a:cs typeface="+mn-ea"/>
                <a:sym typeface="+mn-lt"/>
              </a:rPr>
              <a:t>汇报人：荆尹浩宇 张佳悦 滕一铭</a:t>
            </a:r>
          </a:p>
        </p:txBody>
      </p:sp>
    </p:spTree>
    <p:extLst>
      <p:ext uri="{BB962C8B-B14F-4D97-AF65-F5344CB8AC3E}">
        <p14:creationId xmlns:p14="http://schemas.microsoft.com/office/powerpoint/2010/main" val="516060346"/>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116965" y="3203039"/>
            <a:ext cx="2678555" cy="769441"/>
          </a:xfrm>
          <a:prstGeom prst="rect">
            <a:avLst/>
          </a:prstGeom>
          <a:noFill/>
        </p:spPr>
        <p:txBody>
          <a:bodyPr wrap="none" rtlCol="0">
            <a:spAutoFit/>
          </a:bodyPr>
          <a:lstStyle/>
          <a:p>
            <a:pPr algn="ctr"/>
            <a:r>
              <a:rPr lang="zh-CN" altLang="en-US" sz="4400" spc="300" dirty="0" smtClean="0">
                <a:solidFill>
                  <a:srgbClr val="4A5A69"/>
                </a:solidFill>
                <a:cs typeface="+mn-ea"/>
                <a:sym typeface="+mn-lt"/>
              </a:rPr>
              <a:t>车体结构</a:t>
            </a:r>
            <a:endParaRPr lang="zh-CN" altLang="en-US" sz="4400" spc="300" dirty="0">
              <a:solidFill>
                <a:srgbClr val="4A5A69"/>
              </a:solidFill>
              <a:cs typeface="+mn-ea"/>
              <a:sym typeface="+mn-lt"/>
            </a:endParaRPr>
          </a:p>
        </p:txBody>
      </p:sp>
      <p:sp>
        <p:nvSpPr>
          <p:cNvPr id="7" name="文本框 6">
            <a:extLst>
              <a:ext uri="{FF2B5EF4-FFF2-40B4-BE49-F238E27FC236}">
                <a16:creationId xmlns:a16="http://schemas.microsoft.com/office/drawing/2014/main" id="{90014C8E-126E-40BA-B3DE-790ACC9A8B5D}"/>
              </a:ext>
            </a:extLst>
          </p:cNvPr>
          <p:cNvSpPr txBox="1"/>
          <p:nvPr/>
        </p:nvSpPr>
        <p:spPr>
          <a:xfrm>
            <a:off x="2198946" y="4187509"/>
            <a:ext cx="5569817" cy="369332"/>
          </a:xfrm>
          <a:prstGeom prst="rect">
            <a:avLst/>
          </a:prstGeom>
          <a:noFill/>
        </p:spPr>
        <p:txBody>
          <a:bodyPr wrap="square" rtlCol="0">
            <a:spAutoFit/>
          </a:bodyPr>
          <a:lstStyle/>
          <a:p>
            <a:r>
              <a:rPr lang="en-US" altLang="zh-CN" dirty="0" smtClean="0">
                <a:solidFill>
                  <a:schemeClr val="tx1">
                    <a:lumMod val="95000"/>
                    <a:lumOff val="5000"/>
                  </a:schemeClr>
                </a:solidFill>
                <a:cs typeface="+mn-ea"/>
                <a:sym typeface="+mn-lt"/>
              </a:rPr>
              <a:t>·</a:t>
            </a:r>
            <a:r>
              <a:rPr lang="zh-CN" altLang="en-US" dirty="0" smtClean="0">
                <a:solidFill>
                  <a:schemeClr val="tx1">
                    <a:lumMod val="95000"/>
                    <a:lumOff val="5000"/>
                  </a:schemeClr>
                </a:solidFill>
                <a:cs typeface="+mn-ea"/>
                <a:sym typeface="+mn-lt"/>
              </a:rPr>
              <a:t>车架总体       </a:t>
            </a:r>
            <a:r>
              <a:rPr lang="en-US" altLang="zh-CN" dirty="0" smtClean="0">
                <a:solidFill>
                  <a:schemeClr val="tx1">
                    <a:lumMod val="95000"/>
                    <a:lumOff val="5000"/>
                  </a:schemeClr>
                </a:solidFill>
                <a:cs typeface="+mn-ea"/>
                <a:sym typeface="+mn-lt"/>
              </a:rPr>
              <a:t>·</a:t>
            </a:r>
            <a:r>
              <a:rPr lang="zh-CN" altLang="en-US" dirty="0" smtClean="0">
                <a:solidFill>
                  <a:schemeClr val="tx1">
                    <a:lumMod val="95000"/>
                    <a:lumOff val="5000"/>
                  </a:schemeClr>
                </a:solidFill>
                <a:cs typeface="+mn-ea"/>
                <a:sym typeface="+mn-lt"/>
              </a:rPr>
              <a:t>抓取机构</a:t>
            </a:r>
            <a:endParaRPr lang="en-US" altLang="zh-CN" dirty="0">
              <a:solidFill>
                <a:schemeClr val="tx1">
                  <a:lumMod val="95000"/>
                  <a:lumOff val="5000"/>
                </a:schemeClr>
              </a:solidFill>
              <a:cs typeface="+mn-ea"/>
              <a:sym typeface="+mn-lt"/>
            </a:endParaRP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01</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819877333"/>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3" y="2166320"/>
            <a:ext cx="4492118" cy="3301162"/>
          </a:xfrm>
          <a:prstGeom prst="rect">
            <a:avLst/>
          </a:prstGeom>
        </p:spPr>
      </p:pic>
      <p:sp>
        <p:nvSpPr>
          <p:cNvPr id="11" name="TextBox 10"/>
          <p:cNvSpPr txBox="1"/>
          <p:nvPr/>
        </p:nvSpPr>
        <p:spPr>
          <a:xfrm>
            <a:off x="623393" y="1566498"/>
            <a:ext cx="4674501" cy="1477328"/>
          </a:xfrm>
          <a:prstGeom prst="rect">
            <a:avLst/>
          </a:prstGeom>
          <a:noFill/>
        </p:spPr>
        <p:txBody>
          <a:bodyPr wrap="square" rtlCol="0">
            <a:spAutoFit/>
          </a:bodyPr>
          <a:lstStyle/>
          <a:p>
            <a:r>
              <a:rPr lang="zh-CN" altLang="en-US" b="1" dirty="0" smtClean="0">
                <a:solidFill>
                  <a:srgbClr val="4A5A69"/>
                </a:solidFill>
                <a:cs typeface="+mn-ea"/>
                <a:sym typeface="+mn-lt"/>
              </a:rPr>
              <a:t>车架整体尺寸需求：</a:t>
            </a:r>
            <a:endParaRPr lang="en-US" altLang="zh-CN" b="1" dirty="0" smtClean="0">
              <a:solidFill>
                <a:srgbClr val="4A5A69"/>
              </a:solidFill>
              <a:cs typeface="+mn-ea"/>
              <a:sym typeface="+mn-lt"/>
            </a:endParaRPr>
          </a:p>
          <a:p>
            <a:endParaRPr lang="en-US" altLang="zh-CN" b="1" dirty="0" smtClean="0">
              <a:solidFill>
                <a:srgbClr val="4A5A69"/>
              </a:solidFill>
              <a:cs typeface="+mn-ea"/>
              <a:sym typeface="+mn-lt"/>
            </a:endParaRPr>
          </a:p>
          <a:p>
            <a:r>
              <a:rPr lang="zh-CN" altLang="en-US" dirty="0" smtClean="0">
                <a:solidFill>
                  <a:schemeClr val="tx1">
                    <a:lumMod val="75000"/>
                    <a:lumOff val="25000"/>
                  </a:schemeClr>
                </a:solidFill>
                <a:cs typeface="+mn-ea"/>
                <a:sym typeface="+mn-lt"/>
              </a:rPr>
              <a:t>在</a:t>
            </a:r>
            <a:r>
              <a:rPr lang="zh-CN" altLang="en-US" dirty="0">
                <a:solidFill>
                  <a:schemeClr val="tx1">
                    <a:lumMod val="75000"/>
                    <a:lumOff val="25000"/>
                  </a:schemeClr>
                </a:solidFill>
                <a:cs typeface="+mn-ea"/>
                <a:sym typeface="+mn-lt"/>
              </a:rPr>
              <a:t>自助避障任务中，障碍物间的间距不小于</a:t>
            </a:r>
            <a:r>
              <a:rPr lang="en-US" altLang="zh-CN" dirty="0">
                <a:solidFill>
                  <a:schemeClr val="tx1">
                    <a:lumMod val="75000"/>
                    <a:lumOff val="25000"/>
                  </a:schemeClr>
                </a:solidFill>
                <a:cs typeface="+mn-ea"/>
                <a:sym typeface="+mn-lt"/>
              </a:rPr>
              <a:t>350mm</a:t>
            </a:r>
            <a:r>
              <a:rPr lang="zh-CN" altLang="en-US" dirty="0">
                <a:solidFill>
                  <a:schemeClr val="tx1">
                    <a:lumMod val="75000"/>
                    <a:lumOff val="25000"/>
                  </a:schemeClr>
                </a:solidFill>
                <a:cs typeface="+mn-ea"/>
                <a:sym typeface="+mn-lt"/>
              </a:rPr>
              <a:t>，因此，小车的宽度应小于</a:t>
            </a:r>
            <a:r>
              <a:rPr lang="en-US" altLang="zh-CN" dirty="0">
                <a:solidFill>
                  <a:schemeClr val="tx1">
                    <a:lumMod val="75000"/>
                    <a:lumOff val="25000"/>
                  </a:schemeClr>
                </a:solidFill>
                <a:cs typeface="+mn-ea"/>
                <a:sym typeface="+mn-lt"/>
              </a:rPr>
              <a:t>350mm</a:t>
            </a:r>
            <a:r>
              <a:rPr lang="zh-CN" altLang="en-US" dirty="0">
                <a:solidFill>
                  <a:schemeClr val="tx1">
                    <a:lumMod val="75000"/>
                    <a:lumOff val="25000"/>
                  </a:schemeClr>
                </a:solidFill>
                <a:cs typeface="+mn-ea"/>
                <a:sym typeface="+mn-lt"/>
              </a:rPr>
              <a:t>并留出适量裕度</a:t>
            </a:r>
            <a:r>
              <a:rPr lang="zh-CN" altLang="en-US" dirty="0" smtClean="0">
                <a:solidFill>
                  <a:schemeClr val="tx1">
                    <a:lumMod val="75000"/>
                    <a:lumOff val="25000"/>
                  </a:schemeClr>
                </a:solidFill>
                <a:cs typeface="+mn-ea"/>
                <a:sym typeface="+mn-lt"/>
              </a:rPr>
              <a:t>。</a:t>
            </a:r>
            <a:endParaRPr lang="en-US" altLang="ko-KR" dirty="0">
              <a:solidFill>
                <a:schemeClr val="tx1">
                  <a:lumMod val="75000"/>
                  <a:lumOff val="25000"/>
                </a:schemeClr>
              </a:solidFill>
              <a:cs typeface="+mn-ea"/>
              <a:sym typeface="+mn-lt"/>
            </a:endParaRPr>
          </a:p>
        </p:txBody>
      </p:sp>
      <p:sp>
        <p:nvSpPr>
          <p:cNvPr id="12" name="TextBox 11"/>
          <p:cNvSpPr txBox="1"/>
          <p:nvPr/>
        </p:nvSpPr>
        <p:spPr>
          <a:xfrm>
            <a:off x="826284" y="4588610"/>
            <a:ext cx="3661495" cy="1200329"/>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由于小车的占地面积不能过大，且需要在车架上装配多种元器件和电子线路，因此可以考虑将小车</a:t>
            </a:r>
            <a:r>
              <a:rPr lang="zh-CN" altLang="en-US" dirty="0" smtClean="0">
                <a:solidFill>
                  <a:schemeClr val="tx1">
                    <a:lumMod val="75000"/>
                    <a:lumOff val="25000"/>
                  </a:schemeClr>
                </a:solidFill>
                <a:cs typeface="+mn-ea"/>
                <a:sym typeface="+mn-lt"/>
              </a:rPr>
              <a:t>做成</a:t>
            </a:r>
            <a:r>
              <a:rPr lang="en-US" altLang="ko-KR" dirty="0" smtClean="0">
                <a:solidFill>
                  <a:schemeClr val="tx1">
                    <a:lumMod val="75000"/>
                    <a:lumOff val="25000"/>
                  </a:schemeClr>
                </a:solidFill>
                <a:cs typeface="+mn-ea"/>
                <a:sym typeface="+mn-lt"/>
              </a:rPr>
              <a:t> </a:t>
            </a:r>
            <a:r>
              <a:rPr lang="zh-CN" altLang="en-US" dirty="0" smtClean="0">
                <a:solidFill>
                  <a:srgbClr val="92A3B8"/>
                </a:solidFill>
                <a:cs typeface="+mn-ea"/>
                <a:sym typeface="+mn-lt"/>
              </a:rPr>
              <a:t>二</a:t>
            </a:r>
            <a:r>
              <a:rPr lang="zh-CN" altLang="en-US" dirty="0">
                <a:solidFill>
                  <a:srgbClr val="92A3B8"/>
                </a:solidFill>
                <a:cs typeface="+mn-ea"/>
                <a:sym typeface="+mn-lt"/>
              </a:rPr>
              <a:t>层或三层</a:t>
            </a:r>
            <a:r>
              <a:rPr lang="zh-CN" altLang="en-US" dirty="0" smtClean="0">
                <a:solidFill>
                  <a:schemeClr val="tx2"/>
                </a:solidFill>
                <a:cs typeface="+mn-ea"/>
                <a:sym typeface="+mn-lt"/>
              </a:rPr>
              <a:t>结构</a:t>
            </a:r>
            <a:r>
              <a:rPr lang="zh-CN" altLang="en-US" dirty="0">
                <a:solidFill>
                  <a:schemeClr val="tx2"/>
                </a:solidFill>
                <a:cs typeface="+mn-ea"/>
                <a:sym typeface="+mn-lt"/>
              </a:rPr>
              <a:t>。</a:t>
            </a:r>
            <a:endParaRPr lang="en-US" altLang="ko-KR" dirty="0">
              <a:solidFill>
                <a:schemeClr val="tx2"/>
              </a:solidFill>
              <a:cs typeface="+mn-ea"/>
              <a:sym typeface="+mn-lt"/>
            </a:endParaRPr>
          </a:p>
        </p:txBody>
      </p:sp>
      <p:sp>
        <p:nvSpPr>
          <p:cNvPr id="13" name="文本框 12">
            <a:extLst>
              <a:ext uri="{FF2B5EF4-FFF2-40B4-BE49-F238E27FC236}">
                <a16:creationId xmlns:a16="http://schemas.microsoft.com/office/drawing/2014/main" id="{59DCFB53-BB3F-428A-933E-2AC79523AF46}"/>
              </a:ext>
            </a:extLst>
          </p:cNvPr>
          <p:cNvSpPr txBox="1"/>
          <p:nvPr/>
        </p:nvSpPr>
        <p:spPr>
          <a:xfrm>
            <a:off x="5285525" y="602680"/>
            <a:ext cx="1620957"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车架总体</a:t>
            </a:r>
            <a:endParaRPr lang="zh-CN" altLang="en-US" sz="2800" dirty="0">
              <a:solidFill>
                <a:srgbClr val="4A5A69"/>
              </a:solidFill>
              <a:cs typeface="+mn-ea"/>
              <a:sym typeface="+mn-lt"/>
            </a:endParaRPr>
          </a:p>
        </p:txBody>
      </p:sp>
      <p:sp>
        <p:nvSpPr>
          <p:cNvPr id="5" name="Oval 4"/>
          <p:cNvSpPr/>
          <p:nvPr/>
        </p:nvSpPr>
        <p:spPr>
          <a:xfrm>
            <a:off x="5118675" y="3093394"/>
            <a:ext cx="1632181" cy="1632181"/>
          </a:xfrm>
          <a:prstGeom prst="ellipse">
            <a:avLst/>
          </a:prstGeom>
          <a:solidFill>
            <a:srgbClr val="C1CBD7"/>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cs typeface="+mn-ea"/>
              <a:sym typeface="+mn-lt"/>
            </a:endParaRPr>
          </a:p>
        </p:txBody>
      </p:sp>
      <p:sp>
        <p:nvSpPr>
          <p:cNvPr id="6" name="Block Arc 14"/>
          <p:cNvSpPr/>
          <p:nvPr/>
        </p:nvSpPr>
        <p:spPr>
          <a:xfrm rot="16200000">
            <a:off x="5588837" y="3332761"/>
            <a:ext cx="691860" cy="69231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cs typeface="+mn-ea"/>
              <a:sym typeface="+mn-lt"/>
            </a:endParaRPr>
          </a:p>
        </p:txBody>
      </p:sp>
      <p:sp>
        <p:nvSpPr>
          <p:cNvPr id="7" name="TextBox 6"/>
          <p:cNvSpPr txBox="1"/>
          <p:nvPr/>
        </p:nvSpPr>
        <p:spPr>
          <a:xfrm>
            <a:off x="5297894" y="4123985"/>
            <a:ext cx="1273743" cy="338554"/>
          </a:xfrm>
          <a:prstGeom prst="rect">
            <a:avLst/>
          </a:prstGeom>
          <a:noFill/>
        </p:spPr>
        <p:txBody>
          <a:bodyPr wrap="square" rtlCol="0">
            <a:spAutoFit/>
          </a:bodyPr>
          <a:lstStyle/>
          <a:p>
            <a:pPr algn="ctr"/>
            <a:r>
              <a:rPr lang="zh-CN" altLang="en-US" sz="1600" b="1" dirty="0" smtClean="0">
                <a:solidFill>
                  <a:schemeClr val="bg1"/>
                </a:solidFill>
                <a:cs typeface="+mn-ea"/>
                <a:sym typeface="+mn-lt"/>
              </a:rPr>
              <a:t>初步建模</a:t>
            </a:r>
            <a:endParaRPr lang="ko-KR" altLang="en-US" sz="1600" b="1" dirty="0">
              <a:solidFill>
                <a:schemeClr val="bg1"/>
              </a:solidFill>
              <a:cs typeface="+mn-ea"/>
              <a:sym typeface="+mn-lt"/>
            </a:endParaRPr>
          </a:p>
        </p:txBody>
      </p:sp>
      <p:pic>
        <p:nvPicPr>
          <p:cNvPr id="4" name="图片 3"/>
          <p:cNvPicPr>
            <a:picLocks noChangeAspect="1"/>
          </p:cNvPicPr>
          <p:nvPr/>
        </p:nvPicPr>
        <p:blipFill>
          <a:blip r:embed="rId3"/>
          <a:stretch>
            <a:fillRect/>
          </a:stretch>
        </p:blipFill>
        <p:spPr>
          <a:xfrm>
            <a:off x="2657031" y="27451"/>
            <a:ext cx="6753521" cy="6879755"/>
          </a:xfrm>
          <a:prstGeom prst="rect">
            <a:avLst/>
          </a:prstGeom>
        </p:spPr>
      </p:pic>
    </p:spTree>
    <p:extLst>
      <p:ext uri="{BB962C8B-B14F-4D97-AF65-F5344CB8AC3E}">
        <p14:creationId xmlns:p14="http://schemas.microsoft.com/office/powerpoint/2010/main" val="23117123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85527" y="602680"/>
            <a:ext cx="1620957"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车架总体</a:t>
            </a:r>
            <a:endParaRPr lang="zh-CN" altLang="en-US" sz="2800" dirty="0">
              <a:solidFill>
                <a:srgbClr val="4A5A69"/>
              </a:solidFill>
              <a:cs typeface="+mn-ea"/>
              <a:sym typeface="+mn-lt"/>
            </a:endParaRPr>
          </a:p>
        </p:txBody>
      </p:sp>
      <p:grpSp>
        <p:nvGrpSpPr>
          <p:cNvPr id="4" name="Group 6">
            <a:extLst>
              <a:ext uri="{FF2B5EF4-FFF2-40B4-BE49-F238E27FC236}">
                <a16:creationId xmlns:a16="http://schemas.microsoft.com/office/drawing/2014/main" id="{A6853E2A-F696-4A80-BB6F-6A2A924894FC}"/>
              </a:ext>
            </a:extLst>
          </p:cNvPr>
          <p:cNvGrpSpPr/>
          <p:nvPr/>
        </p:nvGrpSpPr>
        <p:grpSpPr>
          <a:xfrm>
            <a:off x="4967237" y="2594378"/>
            <a:ext cx="1033445" cy="1033445"/>
            <a:chOff x="3563888" y="1923678"/>
            <a:chExt cx="900000" cy="900000"/>
          </a:xfrm>
        </p:grpSpPr>
        <p:sp>
          <p:nvSpPr>
            <p:cNvPr id="7" name="Rectangle 3">
              <a:extLst>
                <a:ext uri="{FF2B5EF4-FFF2-40B4-BE49-F238E27FC236}">
                  <a16:creationId xmlns:a16="http://schemas.microsoft.com/office/drawing/2014/main" id="{0B20C9FB-D8D7-4534-AFD3-87AEC6016AF1}"/>
                </a:ext>
              </a:extLst>
            </p:cNvPr>
            <p:cNvSpPr/>
            <p:nvPr/>
          </p:nvSpPr>
          <p:spPr>
            <a:xfrm>
              <a:off x="3563888" y="1923678"/>
              <a:ext cx="900000" cy="900000"/>
            </a:xfrm>
            <a:prstGeom prst="rect">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8" name="Right Triangle 4">
              <a:extLst>
                <a:ext uri="{FF2B5EF4-FFF2-40B4-BE49-F238E27FC236}">
                  <a16:creationId xmlns:a16="http://schemas.microsoft.com/office/drawing/2014/main" id="{33F9560D-8813-472F-B8D4-4983651A224C}"/>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9" name="Group 7">
            <a:extLst>
              <a:ext uri="{FF2B5EF4-FFF2-40B4-BE49-F238E27FC236}">
                <a16:creationId xmlns:a16="http://schemas.microsoft.com/office/drawing/2014/main" id="{AC9E2AB0-A32B-44A6-A6AF-01E1C1B1CA02}"/>
              </a:ext>
            </a:extLst>
          </p:cNvPr>
          <p:cNvGrpSpPr/>
          <p:nvPr/>
        </p:nvGrpSpPr>
        <p:grpSpPr>
          <a:xfrm rot="5400000">
            <a:off x="6127900" y="2305013"/>
            <a:ext cx="1322810" cy="1322810"/>
            <a:chOff x="3563888" y="1923678"/>
            <a:chExt cx="900000" cy="900000"/>
          </a:xfrm>
        </p:grpSpPr>
        <p:sp>
          <p:nvSpPr>
            <p:cNvPr id="10" name="Rectangle 8">
              <a:extLst>
                <a:ext uri="{FF2B5EF4-FFF2-40B4-BE49-F238E27FC236}">
                  <a16:creationId xmlns:a16="http://schemas.microsoft.com/office/drawing/2014/main" id="{89F86DB5-EA6D-49AE-8635-AC14C9B82785}"/>
                </a:ext>
              </a:extLst>
            </p:cNvPr>
            <p:cNvSpPr/>
            <p:nvPr/>
          </p:nvSpPr>
          <p:spPr>
            <a:xfrm>
              <a:off x="3563888" y="1923678"/>
              <a:ext cx="900000" cy="900000"/>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1" name="Right Triangle 9">
              <a:extLst>
                <a:ext uri="{FF2B5EF4-FFF2-40B4-BE49-F238E27FC236}">
                  <a16:creationId xmlns:a16="http://schemas.microsoft.com/office/drawing/2014/main" id="{1B8E2825-67A6-4153-B352-35FD3FD94805}"/>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15" name="Group 13">
            <a:extLst>
              <a:ext uri="{FF2B5EF4-FFF2-40B4-BE49-F238E27FC236}">
                <a16:creationId xmlns:a16="http://schemas.microsoft.com/office/drawing/2014/main" id="{A6E3DA2F-16D3-43D6-BDAB-B0F50A6F39AD}"/>
              </a:ext>
            </a:extLst>
          </p:cNvPr>
          <p:cNvGrpSpPr/>
          <p:nvPr/>
        </p:nvGrpSpPr>
        <p:grpSpPr>
          <a:xfrm rot="16200000">
            <a:off x="5848507" y="3773417"/>
            <a:ext cx="1157497" cy="1157497"/>
            <a:chOff x="3563888" y="1923678"/>
            <a:chExt cx="900000" cy="900000"/>
          </a:xfrm>
        </p:grpSpPr>
        <p:sp>
          <p:nvSpPr>
            <p:cNvPr id="16" name="Rectangle 14">
              <a:extLst>
                <a:ext uri="{FF2B5EF4-FFF2-40B4-BE49-F238E27FC236}">
                  <a16:creationId xmlns:a16="http://schemas.microsoft.com/office/drawing/2014/main" id="{1F4E781E-7FC8-45A2-A67C-2DEDAA0756D3}"/>
                </a:ext>
              </a:extLst>
            </p:cNvPr>
            <p:cNvSpPr/>
            <p:nvPr/>
          </p:nvSpPr>
          <p:spPr>
            <a:xfrm>
              <a:off x="3563888" y="1923678"/>
              <a:ext cx="900000" cy="900000"/>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7" name="Right Triangle 15">
              <a:extLst>
                <a:ext uri="{FF2B5EF4-FFF2-40B4-BE49-F238E27FC236}">
                  <a16:creationId xmlns:a16="http://schemas.microsoft.com/office/drawing/2014/main" id="{1242AA14-E424-41B2-AE69-94690660407E}"/>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sp>
        <p:nvSpPr>
          <p:cNvPr id="18" name="TextBox 16">
            <a:extLst>
              <a:ext uri="{FF2B5EF4-FFF2-40B4-BE49-F238E27FC236}">
                <a16:creationId xmlns:a16="http://schemas.microsoft.com/office/drawing/2014/main" id="{F511ECA0-E9C2-4FA6-979D-EFD018B2344B}"/>
              </a:ext>
            </a:extLst>
          </p:cNvPr>
          <p:cNvSpPr txBox="1"/>
          <p:nvPr/>
        </p:nvSpPr>
        <p:spPr>
          <a:xfrm>
            <a:off x="5437114" y="3074947"/>
            <a:ext cx="462624" cy="400110"/>
          </a:xfrm>
          <a:prstGeom prst="rect">
            <a:avLst/>
          </a:prstGeom>
          <a:noFill/>
        </p:spPr>
        <p:txBody>
          <a:bodyPr wrap="square" rtlCol="0">
            <a:spAutoFit/>
          </a:bodyPr>
          <a:lstStyle/>
          <a:p>
            <a:pPr algn="ctr"/>
            <a:r>
              <a:rPr lang="en-US" altLang="ko-KR" sz="2000" b="1" dirty="0">
                <a:solidFill>
                  <a:srgbClr val="C1CBD7"/>
                </a:solidFill>
                <a:cs typeface="+mn-ea"/>
                <a:sym typeface="+mn-lt"/>
              </a:rPr>
              <a:t>A</a:t>
            </a:r>
            <a:endParaRPr lang="ko-KR" altLang="en-US" sz="2000" b="1" dirty="0">
              <a:solidFill>
                <a:srgbClr val="C1CBD7"/>
              </a:solidFill>
              <a:cs typeface="+mn-ea"/>
              <a:sym typeface="+mn-lt"/>
            </a:endParaRPr>
          </a:p>
        </p:txBody>
      </p:sp>
      <p:sp>
        <p:nvSpPr>
          <p:cNvPr id="19" name="TextBox 17">
            <a:extLst>
              <a:ext uri="{FF2B5EF4-FFF2-40B4-BE49-F238E27FC236}">
                <a16:creationId xmlns:a16="http://schemas.microsoft.com/office/drawing/2014/main" id="{29AC168A-3E63-4536-AE81-24F3A7455A67}"/>
              </a:ext>
            </a:extLst>
          </p:cNvPr>
          <p:cNvSpPr txBox="1"/>
          <p:nvPr/>
        </p:nvSpPr>
        <p:spPr>
          <a:xfrm>
            <a:off x="6250323" y="3029356"/>
            <a:ext cx="462624" cy="400110"/>
          </a:xfrm>
          <a:prstGeom prst="rect">
            <a:avLst/>
          </a:prstGeom>
          <a:noFill/>
        </p:spPr>
        <p:txBody>
          <a:bodyPr wrap="square" rtlCol="0">
            <a:spAutoFit/>
          </a:bodyPr>
          <a:lstStyle/>
          <a:p>
            <a:pPr algn="ctr"/>
            <a:r>
              <a:rPr lang="en-US" altLang="ko-KR" sz="2000" b="1" dirty="0">
                <a:solidFill>
                  <a:srgbClr val="4A5A69"/>
                </a:solidFill>
                <a:cs typeface="+mn-ea"/>
                <a:sym typeface="+mn-lt"/>
              </a:rPr>
              <a:t>B</a:t>
            </a:r>
            <a:endParaRPr lang="ko-KR" altLang="en-US" sz="2000" b="1" dirty="0">
              <a:solidFill>
                <a:srgbClr val="4A5A69"/>
              </a:solidFill>
              <a:cs typeface="+mn-ea"/>
              <a:sym typeface="+mn-lt"/>
            </a:endParaRPr>
          </a:p>
        </p:txBody>
      </p:sp>
      <p:sp>
        <p:nvSpPr>
          <p:cNvPr id="20" name="TextBox 18">
            <a:extLst>
              <a:ext uri="{FF2B5EF4-FFF2-40B4-BE49-F238E27FC236}">
                <a16:creationId xmlns:a16="http://schemas.microsoft.com/office/drawing/2014/main" id="{33B2513B-7B04-4D08-AD96-CD460FFF1C16}"/>
              </a:ext>
            </a:extLst>
          </p:cNvPr>
          <p:cNvSpPr txBox="1"/>
          <p:nvPr/>
        </p:nvSpPr>
        <p:spPr>
          <a:xfrm>
            <a:off x="6442435" y="3881619"/>
            <a:ext cx="462624" cy="400110"/>
          </a:xfrm>
          <a:prstGeom prst="rect">
            <a:avLst/>
          </a:prstGeom>
          <a:noFill/>
        </p:spPr>
        <p:txBody>
          <a:bodyPr wrap="square" rtlCol="0">
            <a:spAutoFit/>
          </a:bodyPr>
          <a:lstStyle/>
          <a:p>
            <a:pPr algn="ctr"/>
            <a:r>
              <a:rPr lang="en-US" altLang="ko-KR" sz="2000" b="1" dirty="0">
                <a:solidFill>
                  <a:srgbClr val="4A5A69"/>
                </a:solidFill>
                <a:cs typeface="+mn-ea"/>
                <a:sym typeface="+mn-lt"/>
              </a:rPr>
              <a:t>C</a:t>
            </a:r>
            <a:endParaRPr lang="ko-KR" altLang="en-US" sz="2000" b="1" dirty="0">
              <a:solidFill>
                <a:srgbClr val="4A5A69"/>
              </a:solidFill>
              <a:cs typeface="+mn-ea"/>
              <a:sym typeface="+mn-lt"/>
            </a:endParaRPr>
          </a:p>
        </p:txBody>
      </p:sp>
      <p:sp>
        <p:nvSpPr>
          <p:cNvPr id="22" name="Rectangle 9">
            <a:extLst>
              <a:ext uri="{FF2B5EF4-FFF2-40B4-BE49-F238E27FC236}">
                <a16:creationId xmlns:a16="http://schemas.microsoft.com/office/drawing/2014/main" id="{BB84711A-9823-4BD7-858E-25F929E2BD2E}"/>
              </a:ext>
            </a:extLst>
          </p:cNvPr>
          <p:cNvSpPr/>
          <p:nvPr/>
        </p:nvSpPr>
        <p:spPr>
          <a:xfrm>
            <a:off x="5099084" y="2721545"/>
            <a:ext cx="370496" cy="3468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3" name="Rectangle 16">
            <a:extLst>
              <a:ext uri="{FF2B5EF4-FFF2-40B4-BE49-F238E27FC236}">
                <a16:creationId xmlns:a16="http://schemas.microsoft.com/office/drawing/2014/main" id="{B7535E71-896F-4DBA-8AE1-24BC4D2131FE}"/>
              </a:ext>
            </a:extLst>
          </p:cNvPr>
          <p:cNvSpPr/>
          <p:nvPr/>
        </p:nvSpPr>
        <p:spPr>
          <a:xfrm rot="2700000">
            <a:off x="6076949" y="4323860"/>
            <a:ext cx="280693" cy="5032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4" name="Oval 21">
            <a:extLst>
              <a:ext uri="{FF2B5EF4-FFF2-40B4-BE49-F238E27FC236}">
                <a16:creationId xmlns:a16="http://schemas.microsoft.com/office/drawing/2014/main" id="{43FC78A6-70D5-4737-AC01-231F953CE5BA}"/>
              </a:ext>
            </a:extLst>
          </p:cNvPr>
          <p:cNvSpPr>
            <a:spLocks noChangeAspect="1"/>
          </p:cNvSpPr>
          <p:nvPr/>
        </p:nvSpPr>
        <p:spPr>
          <a:xfrm>
            <a:off x="6824679" y="2513155"/>
            <a:ext cx="449510" cy="453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grpSp>
        <p:nvGrpSpPr>
          <p:cNvPr id="26" name="Group 24">
            <a:extLst>
              <a:ext uri="{FF2B5EF4-FFF2-40B4-BE49-F238E27FC236}">
                <a16:creationId xmlns:a16="http://schemas.microsoft.com/office/drawing/2014/main" id="{57F11688-C15C-4FBD-B634-4A7B0928BD78}"/>
              </a:ext>
            </a:extLst>
          </p:cNvPr>
          <p:cNvGrpSpPr/>
          <p:nvPr/>
        </p:nvGrpSpPr>
        <p:grpSpPr>
          <a:xfrm>
            <a:off x="1437745" y="2377107"/>
            <a:ext cx="2947136" cy="1241823"/>
            <a:chOff x="803640" y="3362835"/>
            <a:chExt cx="2081636" cy="1081472"/>
          </a:xfrm>
        </p:grpSpPr>
        <p:sp>
          <p:nvSpPr>
            <p:cNvPr id="27" name="TextBox 25">
              <a:extLst>
                <a:ext uri="{FF2B5EF4-FFF2-40B4-BE49-F238E27FC236}">
                  <a16:creationId xmlns:a16="http://schemas.microsoft.com/office/drawing/2014/main" id="{22B5A437-2A19-44EC-8D11-4E742966A7B0}"/>
                </a:ext>
              </a:extLst>
            </p:cNvPr>
            <p:cNvSpPr txBox="1"/>
            <p:nvPr/>
          </p:nvSpPr>
          <p:spPr>
            <a:xfrm>
              <a:off x="825619" y="3720613"/>
              <a:ext cx="2059657" cy="723694"/>
            </a:xfrm>
            <a:prstGeom prst="rect">
              <a:avLst/>
            </a:prstGeom>
            <a:noFill/>
          </p:spPr>
          <p:txBody>
            <a:bodyPr wrap="square" rtlCol="0">
              <a:spAutoFit/>
            </a:bodyPr>
            <a:lstStyle/>
            <a:p>
              <a:pPr algn="r"/>
              <a:r>
                <a:rPr lang="zh-CN" altLang="en-US" sz="1600" dirty="0">
                  <a:solidFill>
                    <a:schemeClr val="tx1">
                      <a:lumMod val="75000"/>
                      <a:lumOff val="25000"/>
                    </a:schemeClr>
                  </a:solidFill>
                  <a:cs typeface="+mn-ea"/>
                  <a:sym typeface="+mn-lt"/>
                </a:rPr>
                <a:t>节省</a:t>
              </a:r>
              <a:r>
                <a:rPr lang="zh-CN" altLang="en-US" sz="1600" dirty="0" smtClean="0">
                  <a:solidFill>
                    <a:schemeClr val="tx1">
                      <a:lumMod val="75000"/>
                      <a:lumOff val="25000"/>
                    </a:schemeClr>
                  </a:solidFill>
                  <a:cs typeface="+mn-ea"/>
                  <a:sym typeface="+mn-lt"/>
                </a:rPr>
                <a:t>空间、</a:t>
              </a:r>
              <a:r>
                <a:rPr lang="zh-CN" altLang="en-US" sz="1600" dirty="0">
                  <a:solidFill>
                    <a:schemeClr val="tx1">
                      <a:lumMod val="75000"/>
                      <a:lumOff val="25000"/>
                    </a:schemeClr>
                  </a:solidFill>
                  <a:cs typeface="+mn-ea"/>
                  <a:sym typeface="+mn-lt"/>
                </a:rPr>
                <a:t>机动性好</a:t>
              </a:r>
              <a:endParaRPr lang="en-US" altLang="zh-CN" sz="1600" dirty="0">
                <a:solidFill>
                  <a:schemeClr val="tx1">
                    <a:lumMod val="75000"/>
                    <a:lumOff val="25000"/>
                  </a:schemeClr>
                </a:solidFill>
                <a:cs typeface="+mn-ea"/>
                <a:sym typeface="+mn-lt"/>
              </a:endParaRPr>
            </a:p>
            <a:p>
              <a:pPr algn="r"/>
              <a:r>
                <a:rPr lang="zh-CN" altLang="en-US" sz="1600" dirty="0">
                  <a:solidFill>
                    <a:schemeClr val="tx1">
                      <a:lumMod val="75000"/>
                      <a:lumOff val="25000"/>
                    </a:schemeClr>
                  </a:solidFill>
                  <a:cs typeface="+mn-ea"/>
                  <a:sym typeface="+mn-lt"/>
                </a:rPr>
                <a:t>承载重量大、结构简单</a:t>
              </a:r>
              <a:endParaRPr lang="en-US" altLang="zh-CN" sz="1600" dirty="0" smtClean="0">
                <a:solidFill>
                  <a:schemeClr val="tx1">
                    <a:lumMod val="75000"/>
                    <a:lumOff val="25000"/>
                  </a:schemeClr>
                </a:solidFill>
                <a:cs typeface="+mn-ea"/>
                <a:sym typeface="+mn-lt"/>
              </a:endParaRPr>
            </a:p>
            <a:p>
              <a:pPr algn="r"/>
              <a:r>
                <a:rPr lang="zh-CN" altLang="en-US" sz="1600" dirty="0">
                  <a:solidFill>
                    <a:schemeClr val="tx1">
                      <a:lumMod val="75000"/>
                      <a:lumOff val="25000"/>
                    </a:schemeClr>
                  </a:solidFill>
                  <a:cs typeface="+mn-ea"/>
                  <a:sym typeface="+mn-lt"/>
                </a:rPr>
                <a:t>可控性强、安全性好</a:t>
              </a:r>
              <a:endParaRPr lang="ko-KR" altLang="en-US" sz="1600" dirty="0">
                <a:solidFill>
                  <a:schemeClr val="tx1">
                    <a:lumMod val="75000"/>
                    <a:lumOff val="25000"/>
                  </a:schemeClr>
                </a:solidFill>
                <a:cs typeface="+mn-ea"/>
                <a:sym typeface="+mn-lt"/>
              </a:endParaRPr>
            </a:p>
          </p:txBody>
        </p:sp>
        <p:sp>
          <p:nvSpPr>
            <p:cNvPr id="28" name="TextBox 26">
              <a:extLst>
                <a:ext uri="{FF2B5EF4-FFF2-40B4-BE49-F238E27FC236}">
                  <a16:creationId xmlns:a16="http://schemas.microsoft.com/office/drawing/2014/main" id="{9F2A815F-7607-42B9-ADA6-68E37830DF1C}"/>
                </a:ext>
              </a:extLst>
            </p:cNvPr>
            <p:cNvSpPr txBox="1"/>
            <p:nvPr/>
          </p:nvSpPr>
          <p:spPr>
            <a:xfrm>
              <a:off x="803640" y="3362835"/>
              <a:ext cx="2059657" cy="348445"/>
            </a:xfrm>
            <a:prstGeom prst="rect">
              <a:avLst/>
            </a:prstGeom>
            <a:noFill/>
          </p:spPr>
          <p:txBody>
            <a:bodyPr wrap="square" rtlCol="0">
              <a:spAutoFit/>
            </a:bodyPr>
            <a:lstStyle/>
            <a:p>
              <a:pPr algn="r"/>
              <a:r>
                <a:rPr lang="zh-CN" altLang="en-US" sz="2000" b="1" dirty="0" smtClean="0">
                  <a:solidFill>
                    <a:schemeClr val="tx1">
                      <a:lumMod val="75000"/>
                      <a:lumOff val="25000"/>
                    </a:schemeClr>
                  </a:solidFill>
                  <a:cs typeface="+mn-ea"/>
                  <a:sym typeface="+mn-lt"/>
                </a:rPr>
                <a:t>轮式小车</a:t>
              </a:r>
              <a:endParaRPr lang="ko-KR" altLang="en-US" sz="2000" b="1" dirty="0">
                <a:solidFill>
                  <a:schemeClr val="tx1">
                    <a:lumMod val="75000"/>
                    <a:lumOff val="25000"/>
                  </a:schemeClr>
                </a:solidFill>
                <a:cs typeface="+mn-ea"/>
                <a:sym typeface="+mn-lt"/>
              </a:endParaRPr>
            </a:p>
          </p:txBody>
        </p:sp>
      </p:grpSp>
      <p:grpSp>
        <p:nvGrpSpPr>
          <p:cNvPr id="29" name="Group 27">
            <a:extLst>
              <a:ext uri="{FF2B5EF4-FFF2-40B4-BE49-F238E27FC236}">
                <a16:creationId xmlns:a16="http://schemas.microsoft.com/office/drawing/2014/main" id="{66349EEE-DCE4-4076-BAAD-DA01E431BD07}"/>
              </a:ext>
            </a:extLst>
          </p:cNvPr>
          <p:cNvGrpSpPr/>
          <p:nvPr/>
        </p:nvGrpSpPr>
        <p:grpSpPr>
          <a:xfrm>
            <a:off x="2539712" y="4108854"/>
            <a:ext cx="2929868" cy="1578673"/>
            <a:chOff x="803640" y="3362834"/>
            <a:chExt cx="2069439" cy="1374825"/>
          </a:xfrm>
        </p:grpSpPr>
        <p:sp>
          <p:nvSpPr>
            <p:cNvPr id="30" name="TextBox 28">
              <a:extLst>
                <a:ext uri="{FF2B5EF4-FFF2-40B4-BE49-F238E27FC236}">
                  <a16:creationId xmlns:a16="http://schemas.microsoft.com/office/drawing/2014/main" id="{C75FED2A-BACD-4CDC-AB64-F39C33FBFFD8}"/>
                </a:ext>
              </a:extLst>
            </p:cNvPr>
            <p:cNvSpPr txBox="1"/>
            <p:nvPr/>
          </p:nvSpPr>
          <p:spPr>
            <a:xfrm>
              <a:off x="813422" y="3799538"/>
              <a:ext cx="2059657" cy="938121"/>
            </a:xfrm>
            <a:prstGeom prst="rect">
              <a:avLst/>
            </a:prstGeom>
            <a:noFill/>
          </p:spPr>
          <p:txBody>
            <a:bodyPr wrap="square" rtlCol="0">
              <a:spAutoFit/>
            </a:bodyPr>
            <a:lstStyle/>
            <a:p>
              <a:pPr algn="r"/>
              <a:r>
                <a:rPr lang="zh-CN" altLang="en-US" sz="1600" dirty="0">
                  <a:solidFill>
                    <a:schemeClr val="tx1">
                      <a:lumMod val="75000"/>
                      <a:lumOff val="25000"/>
                    </a:schemeClr>
                  </a:solidFill>
                  <a:cs typeface="+mn-ea"/>
                  <a:sym typeface="+mn-lt"/>
                </a:rPr>
                <a:t>对地面单位压力</a:t>
              </a:r>
              <a:r>
                <a:rPr lang="zh-CN" altLang="en-US" sz="1600" dirty="0" smtClean="0">
                  <a:solidFill>
                    <a:schemeClr val="tx1">
                      <a:lumMod val="75000"/>
                      <a:lumOff val="25000"/>
                    </a:schemeClr>
                  </a:solidFill>
                  <a:cs typeface="+mn-ea"/>
                  <a:sym typeface="+mn-lt"/>
                </a:rPr>
                <a:t>小</a:t>
              </a:r>
              <a:endParaRPr lang="en-US" altLang="zh-CN" sz="1600" dirty="0" smtClean="0">
                <a:solidFill>
                  <a:schemeClr val="tx1">
                    <a:lumMod val="75000"/>
                    <a:lumOff val="25000"/>
                  </a:schemeClr>
                </a:solidFill>
                <a:cs typeface="+mn-ea"/>
                <a:sym typeface="+mn-lt"/>
              </a:endParaRPr>
            </a:p>
            <a:p>
              <a:pPr algn="r"/>
              <a:r>
                <a:rPr lang="zh-CN" altLang="en-US" sz="1600" dirty="0" smtClean="0">
                  <a:solidFill>
                    <a:schemeClr val="tx1">
                      <a:lumMod val="75000"/>
                      <a:lumOff val="25000"/>
                    </a:schemeClr>
                  </a:solidFill>
                  <a:cs typeface="+mn-ea"/>
                  <a:sym typeface="+mn-lt"/>
                </a:rPr>
                <a:t>行驶</a:t>
              </a:r>
              <a:r>
                <a:rPr lang="zh-CN" altLang="en-US" sz="1600" dirty="0">
                  <a:solidFill>
                    <a:schemeClr val="tx1">
                      <a:lumMod val="75000"/>
                      <a:lumOff val="25000"/>
                    </a:schemeClr>
                  </a:solidFill>
                  <a:cs typeface="+mn-ea"/>
                  <a:sym typeface="+mn-lt"/>
                </a:rPr>
                <a:t>通过能力</a:t>
              </a:r>
              <a:r>
                <a:rPr lang="zh-CN" altLang="en-US" sz="1600" dirty="0" smtClean="0">
                  <a:solidFill>
                    <a:schemeClr val="tx1">
                      <a:lumMod val="75000"/>
                      <a:lumOff val="25000"/>
                    </a:schemeClr>
                  </a:solidFill>
                  <a:cs typeface="+mn-ea"/>
                  <a:sym typeface="+mn-lt"/>
                </a:rPr>
                <a:t>强</a:t>
              </a:r>
              <a:endParaRPr lang="en-US" altLang="zh-CN" sz="1600" dirty="0" smtClean="0">
                <a:solidFill>
                  <a:schemeClr val="tx1">
                    <a:lumMod val="75000"/>
                    <a:lumOff val="25000"/>
                  </a:schemeClr>
                </a:solidFill>
                <a:cs typeface="+mn-ea"/>
                <a:sym typeface="+mn-lt"/>
              </a:endParaRPr>
            </a:p>
            <a:p>
              <a:pPr algn="r"/>
              <a:r>
                <a:rPr lang="zh-CN" altLang="en-US" sz="1600" dirty="0">
                  <a:solidFill>
                    <a:schemeClr val="tx1">
                      <a:lumMod val="75000"/>
                      <a:lumOff val="25000"/>
                    </a:schemeClr>
                  </a:solidFill>
                  <a:cs typeface="+mn-ea"/>
                  <a:sym typeface="+mn-lt"/>
                </a:rPr>
                <a:t>结构简单，结实</a:t>
              </a:r>
              <a:r>
                <a:rPr lang="zh-CN" altLang="en-US" sz="1600" dirty="0" smtClean="0">
                  <a:solidFill>
                    <a:schemeClr val="tx1">
                      <a:lumMod val="75000"/>
                      <a:lumOff val="25000"/>
                    </a:schemeClr>
                  </a:solidFill>
                  <a:cs typeface="+mn-ea"/>
                  <a:sym typeface="+mn-lt"/>
                </a:rPr>
                <a:t>耐用</a:t>
              </a:r>
              <a:endParaRPr lang="en-US" altLang="zh-CN" sz="1600" dirty="0" smtClean="0">
                <a:solidFill>
                  <a:schemeClr val="tx1">
                    <a:lumMod val="75000"/>
                    <a:lumOff val="25000"/>
                  </a:schemeClr>
                </a:solidFill>
                <a:cs typeface="+mn-ea"/>
                <a:sym typeface="+mn-lt"/>
              </a:endParaRPr>
            </a:p>
            <a:p>
              <a:pPr algn="r"/>
              <a:r>
                <a:rPr lang="zh-CN" altLang="en-US" sz="1600" dirty="0">
                  <a:solidFill>
                    <a:schemeClr val="tx1">
                      <a:lumMod val="75000"/>
                      <a:lumOff val="25000"/>
                    </a:schemeClr>
                  </a:solidFill>
                  <a:cs typeface="+mn-ea"/>
                  <a:sym typeface="+mn-lt"/>
                </a:rPr>
                <a:t>适合在条件不好的环境下作业</a:t>
              </a:r>
              <a:endParaRPr lang="ko-KR" altLang="en-US" sz="1600" dirty="0">
                <a:solidFill>
                  <a:schemeClr val="tx1">
                    <a:lumMod val="75000"/>
                    <a:lumOff val="25000"/>
                  </a:schemeClr>
                </a:solidFill>
                <a:cs typeface="+mn-ea"/>
                <a:sym typeface="+mn-lt"/>
              </a:endParaRPr>
            </a:p>
          </p:txBody>
        </p:sp>
        <p:sp>
          <p:nvSpPr>
            <p:cNvPr id="31" name="TextBox 29">
              <a:extLst>
                <a:ext uri="{FF2B5EF4-FFF2-40B4-BE49-F238E27FC236}">
                  <a16:creationId xmlns:a16="http://schemas.microsoft.com/office/drawing/2014/main" id="{1A668778-B967-43DD-A869-5965C1EC5DBE}"/>
                </a:ext>
              </a:extLst>
            </p:cNvPr>
            <p:cNvSpPr txBox="1"/>
            <p:nvPr/>
          </p:nvSpPr>
          <p:spPr>
            <a:xfrm>
              <a:off x="803640" y="3362834"/>
              <a:ext cx="2059657" cy="348445"/>
            </a:xfrm>
            <a:prstGeom prst="rect">
              <a:avLst/>
            </a:prstGeom>
            <a:noFill/>
          </p:spPr>
          <p:txBody>
            <a:bodyPr wrap="square" rtlCol="0">
              <a:spAutoFit/>
            </a:bodyPr>
            <a:lstStyle/>
            <a:p>
              <a:pPr algn="r"/>
              <a:r>
                <a:rPr lang="zh-CN" altLang="en-US" sz="2000" b="1" dirty="0" smtClean="0">
                  <a:solidFill>
                    <a:schemeClr val="tx1">
                      <a:lumMod val="75000"/>
                      <a:lumOff val="25000"/>
                    </a:schemeClr>
                  </a:solidFill>
                  <a:cs typeface="+mn-ea"/>
                  <a:sym typeface="+mn-lt"/>
                </a:rPr>
                <a:t>履带式小车</a:t>
              </a:r>
              <a:endParaRPr lang="ko-KR" altLang="en-US" sz="2000" b="1" dirty="0">
                <a:solidFill>
                  <a:schemeClr val="tx1">
                    <a:lumMod val="75000"/>
                    <a:lumOff val="25000"/>
                  </a:schemeClr>
                </a:solidFill>
                <a:cs typeface="+mn-ea"/>
                <a:sym typeface="+mn-lt"/>
              </a:endParaRPr>
            </a:p>
          </p:txBody>
        </p:sp>
      </p:grpSp>
      <p:grpSp>
        <p:nvGrpSpPr>
          <p:cNvPr id="32" name="Group 30">
            <a:extLst>
              <a:ext uri="{FF2B5EF4-FFF2-40B4-BE49-F238E27FC236}">
                <a16:creationId xmlns:a16="http://schemas.microsoft.com/office/drawing/2014/main" id="{2FEEC5C3-23B9-4037-A05D-952BDAE09051}"/>
              </a:ext>
            </a:extLst>
          </p:cNvPr>
          <p:cNvGrpSpPr/>
          <p:nvPr/>
        </p:nvGrpSpPr>
        <p:grpSpPr>
          <a:xfrm>
            <a:off x="7838235" y="2377107"/>
            <a:ext cx="2916019" cy="1535248"/>
            <a:chOff x="803640" y="3362835"/>
            <a:chExt cx="2059657" cy="1337008"/>
          </a:xfrm>
        </p:grpSpPr>
        <p:sp>
          <p:nvSpPr>
            <p:cNvPr id="33" name="TextBox 31">
              <a:extLst>
                <a:ext uri="{FF2B5EF4-FFF2-40B4-BE49-F238E27FC236}">
                  <a16:creationId xmlns:a16="http://schemas.microsoft.com/office/drawing/2014/main" id="{19BA5DE4-95CD-435B-82D8-F0F8449E7D7D}"/>
                </a:ext>
              </a:extLst>
            </p:cNvPr>
            <p:cNvSpPr txBox="1"/>
            <p:nvPr/>
          </p:nvSpPr>
          <p:spPr>
            <a:xfrm>
              <a:off x="803640" y="3761722"/>
              <a:ext cx="2059657" cy="938121"/>
            </a:xfrm>
            <a:prstGeom prst="rect">
              <a:avLst/>
            </a:prstGeom>
            <a:noFill/>
          </p:spPr>
          <p:txBody>
            <a:bodyPr wrap="square" rtlCol="0">
              <a:spAutoFit/>
            </a:bodyPr>
            <a:lstStyle/>
            <a:p>
              <a:r>
                <a:rPr lang="zh-CN" altLang="en-US" sz="1600" dirty="0" smtClean="0">
                  <a:solidFill>
                    <a:schemeClr val="tx1">
                      <a:lumMod val="75000"/>
                      <a:lumOff val="25000"/>
                    </a:schemeClr>
                  </a:solidFill>
                  <a:cs typeface="+mn-ea"/>
                  <a:sym typeface="+mn-lt"/>
                </a:rPr>
                <a:t>对地形适应性较强</a:t>
              </a:r>
              <a:endParaRPr lang="en-US" altLang="zh-CN" sz="1600" dirty="0" smtClean="0">
                <a:solidFill>
                  <a:schemeClr val="tx1">
                    <a:lumMod val="75000"/>
                    <a:lumOff val="25000"/>
                  </a:schemeClr>
                </a:solidFill>
                <a:cs typeface="+mn-ea"/>
                <a:sym typeface="+mn-lt"/>
              </a:endParaRPr>
            </a:p>
            <a:p>
              <a:r>
                <a:rPr lang="zh-CN" altLang="en-US" sz="1600" dirty="0">
                  <a:solidFill>
                    <a:schemeClr val="tx1">
                      <a:lumMod val="75000"/>
                      <a:lumOff val="25000"/>
                    </a:schemeClr>
                  </a:solidFill>
                  <a:cs typeface="+mn-ea"/>
                  <a:sym typeface="+mn-lt"/>
                </a:rPr>
                <a:t>对环境的破坏</a:t>
              </a:r>
              <a:r>
                <a:rPr lang="zh-CN" altLang="en-US" sz="1600" dirty="0" smtClean="0">
                  <a:solidFill>
                    <a:schemeClr val="tx1">
                      <a:lumMod val="75000"/>
                      <a:lumOff val="25000"/>
                    </a:schemeClr>
                  </a:solidFill>
                  <a:cs typeface="+mn-ea"/>
                  <a:sym typeface="+mn-lt"/>
                </a:rPr>
                <a:t>程度较小</a:t>
              </a:r>
              <a:endParaRPr lang="en-US" altLang="zh-CN" sz="1600" dirty="0" smtClean="0">
                <a:solidFill>
                  <a:schemeClr val="tx1">
                    <a:lumMod val="75000"/>
                    <a:lumOff val="25000"/>
                  </a:schemeClr>
                </a:solidFill>
                <a:cs typeface="+mn-ea"/>
                <a:sym typeface="+mn-lt"/>
              </a:endParaRPr>
            </a:p>
            <a:p>
              <a:r>
                <a:rPr lang="zh-CN" altLang="en-US" sz="1600" dirty="0" smtClean="0">
                  <a:solidFill>
                    <a:schemeClr val="tx1">
                      <a:lumMod val="75000"/>
                      <a:lumOff val="25000"/>
                    </a:schemeClr>
                  </a:solidFill>
                  <a:cs typeface="+mn-ea"/>
                  <a:sym typeface="+mn-lt"/>
                </a:rPr>
                <a:t>运动</a:t>
              </a:r>
              <a:r>
                <a:rPr lang="zh-CN" altLang="en-US" sz="1600" dirty="0">
                  <a:solidFill>
                    <a:schemeClr val="tx1">
                      <a:lumMod val="75000"/>
                      <a:lumOff val="25000"/>
                    </a:schemeClr>
                  </a:solidFill>
                  <a:cs typeface="+mn-ea"/>
                  <a:sym typeface="+mn-lt"/>
                </a:rPr>
                <a:t>的</a:t>
              </a:r>
              <a:r>
                <a:rPr lang="zh-CN" altLang="en-US" sz="1600" dirty="0" smtClean="0">
                  <a:solidFill>
                    <a:schemeClr val="tx1">
                      <a:lumMod val="75000"/>
                      <a:lumOff val="25000"/>
                    </a:schemeClr>
                  </a:solidFill>
                  <a:cs typeface="+mn-ea"/>
                  <a:sym typeface="+mn-lt"/>
                </a:rPr>
                <a:t>灵活性强</a:t>
              </a:r>
              <a:endParaRPr lang="en-US" altLang="zh-CN" sz="1600" dirty="0" smtClean="0">
                <a:solidFill>
                  <a:schemeClr val="tx1">
                    <a:lumMod val="75000"/>
                    <a:lumOff val="25000"/>
                  </a:schemeClr>
                </a:solidFill>
                <a:cs typeface="+mn-ea"/>
                <a:sym typeface="+mn-lt"/>
              </a:endParaRPr>
            </a:p>
            <a:p>
              <a:r>
                <a:rPr lang="zh-CN" altLang="en-US" sz="1600" dirty="0" smtClean="0">
                  <a:solidFill>
                    <a:schemeClr val="tx1">
                      <a:lumMod val="75000"/>
                      <a:lumOff val="25000"/>
                    </a:schemeClr>
                  </a:solidFill>
                  <a:cs typeface="+mn-ea"/>
                  <a:sym typeface="+mn-lt"/>
                </a:rPr>
                <a:t>运动控制较为精确</a:t>
              </a:r>
              <a:endParaRPr lang="ko-KR" altLang="en-US" sz="1600" dirty="0">
                <a:solidFill>
                  <a:schemeClr val="tx1">
                    <a:lumMod val="75000"/>
                    <a:lumOff val="25000"/>
                  </a:schemeClr>
                </a:solidFill>
                <a:cs typeface="+mn-ea"/>
                <a:sym typeface="+mn-lt"/>
              </a:endParaRPr>
            </a:p>
          </p:txBody>
        </p:sp>
        <p:sp>
          <p:nvSpPr>
            <p:cNvPr id="34" name="TextBox 32">
              <a:extLst>
                <a:ext uri="{FF2B5EF4-FFF2-40B4-BE49-F238E27FC236}">
                  <a16:creationId xmlns:a16="http://schemas.microsoft.com/office/drawing/2014/main" id="{4BF3AE6F-CA73-4D00-AC5F-A4F26DFAFFC8}"/>
                </a:ext>
              </a:extLst>
            </p:cNvPr>
            <p:cNvSpPr txBox="1"/>
            <p:nvPr/>
          </p:nvSpPr>
          <p:spPr>
            <a:xfrm>
              <a:off x="803640" y="3362835"/>
              <a:ext cx="2059657" cy="348445"/>
            </a:xfrm>
            <a:prstGeom prst="rect">
              <a:avLst/>
            </a:prstGeom>
            <a:noFill/>
          </p:spPr>
          <p:txBody>
            <a:bodyPr wrap="square" rtlCol="0">
              <a:spAutoFit/>
            </a:bodyPr>
            <a:lstStyle/>
            <a:p>
              <a:r>
                <a:rPr lang="zh-CN" altLang="en-US" sz="2000" b="1" dirty="0">
                  <a:solidFill>
                    <a:schemeClr val="tx1">
                      <a:lumMod val="75000"/>
                      <a:lumOff val="25000"/>
                    </a:schemeClr>
                  </a:solidFill>
                  <a:cs typeface="+mn-ea"/>
                  <a:sym typeface="+mn-lt"/>
                </a:rPr>
                <a:t>步行式机器人</a:t>
              </a:r>
              <a:endParaRPr lang="ko-KR" altLang="en-US" sz="2000" b="1" dirty="0">
                <a:solidFill>
                  <a:schemeClr val="tx1">
                    <a:lumMod val="75000"/>
                    <a:lumOff val="25000"/>
                  </a:schemeClr>
                </a:solidFill>
                <a:cs typeface="+mn-ea"/>
                <a:sym typeface="+mn-lt"/>
              </a:endParaRPr>
            </a:p>
          </p:txBody>
        </p:sp>
      </p:grpSp>
    </p:spTree>
    <p:extLst>
      <p:ext uri="{BB962C8B-B14F-4D97-AF65-F5344CB8AC3E}">
        <p14:creationId xmlns:p14="http://schemas.microsoft.com/office/powerpoint/2010/main" val="365355038"/>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096005" y="2188400"/>
            <a:ext cx="4485810" cy="3298894"/>
          </a:xfrm>
          <a:prstGeom prst="rect">
            <a:avLst/>
          </a:prstGeom>
        </p:spPr>
      </p:pic>
      <p:sp>
        <p:nvSpPr>
          <p:cNvPr id="11" name="TextBox 10"/>
          <p:cNvSpPr txBox="1"/>
          <p:nvPr/>
        </p:nvSpPr>
        <p:spPr>
          <a:xfrm>
            <a:off x="623393" y="1566498"/>
            <a:ext cx="4674501" cy="1754326"/>
          </a:xfrm>
          <a:prstGeom prst="rect">
            <a:avLst/>
          </a:prstGeom>
          <a:noFill/>
        </p:spPr>
        <p:txBody>
          <a:bodyPr wrap="square" rtlCol="0">
            <a:spAutoFit/>
          </a:bodyPr>
          <a:lstStyle/>
          <a:p>
            <a:r>
              <a:rPr lang="zh-CN" altLang="en-US" b="1" dirty="0" smtClean="0">
                <a:solidFill>
                  <a:srgbClr val="4A5A69"/>
                </a:solidFill>
                <a:cs typeface="+mn-ea"/>
                <a:sym typeface="+mn-lt"/>
              </a:rPr>
              <a:t>抓取机构尺寸需求：</a:t>
            </a:r>
            <a:endParaRPr lang="en-US" altLang="zh-CN" b="1" dirty="0" smtClean="0">
              <a:solidFill>
                <a:srgbClr val="4A5A69"/>
              </a:solidFill>
              <a:cs typeface="+mn-ea"/>
              <a:sym typeface="+mn-lt"/>
            </a:endParaRPr>
          </a:p>
          <a:p>
            <a:endParaRPr lang="en-US" altLang="zh-CN" b="1" dirty="0" smtClean="0">
              <a:solidFill>
                <a:srgbClr val="4A5A69"/>
              </a:solidFill>
              <a:cs typeface="+mn-ea"/>
              <a:sym typeface="+mn-lt"/>
            </a:endParaRPr>
          </a:p>
          <a:p>
            <a:r>
              <a:rPr lang="zh-CN" altLang="en-US" dirty="0">
                <a:solidFill>
                  <a:schemeClr val="tx1">
                    <a:lumMod val="75000"/>
                    <a:lumOff val="25000"/>
                  </a:schemeClr>
                </a:solidFill>
                <a:cs typeface="+mn-ea"/>
                <a:sym typeface="+mn-lt"/>
              </a:rPr>
              <a:t>货物直径</a:t>
            </a:r>
            <a:r>
              <a:rPr lang="en-US" altLang="zh-CN" dirty="0">
                <a:solidFill>
                  <a:schemeClr val="tx1">
                    <a:lumMod val="75000"/>
                    <a:lumOff val="25000"/>
                  </a:schemeClr>
                </a:solidFill>
                <a:cs typeface="+mn-ea"/>
                <a:sym typeface="+mn-lt"/>
              </a:rPr>
              <a:t>30mm</a:t>
            </a:r>
            <a:r>
              <a:rPr lang="zh-CN" altLang="en-US" dirty="0">
                <a:solidFill>
                  <a:schemeClr val="tx1">
                    <a:lumMod val="75000"/>
                    <a:lumOff val="25000"/>
                  </a:schemeClr>
                </a:solidFill>
                <a:cs typeface="+mn-ea"/>
                <a:sym typeface="+mn-lt"/>
              </a:rPr>
              <a:t>，高</a:t>
            </a:r>
            <a:r>
              <a:rPr lang="en-US" altLang="zh-CN" dirty="0">
                <a:solidFill>
                  <a:schemeClr val="tx1">
                    <a:lumMod val="75000"/>
                    <a:lumOff val="25000"/>
                  </a:schemeClr>
                </a:solidFill>
                <a:cs typeface="+mn-ea"/>
                <a:sym typeface="+mn-lt"/>
              </a:rPr>
              <a:t>40mm</a:t>
            </a:r>
            <a:r>
              <a:rPr lang="zh-CN" altLang="en-US" dirty="0">
                <a:solidFill>
                  <a:schemeClr val="tx1">
                    <a:lumMod val="75000"/>
                    <a:lumOff val="25000"/>
                  </a:schemeClr>
                </a:solidFill>
                <a:cs typeface="+mn-ea"/>
                <a:sym typeface="+mn-lt"/>
              </a:rPr>
              <a:t>，重</a:t>
            </a:r>
            <a:r>
              <a:rPr lang="en-US" altLang="zh-CN" dirty="0">
                <a:solidFill>
                  <a:schemeClr val="tx1">
                    <a:lumMod val="75000"/>
                    <a:lumOff val="25000"/>
                  </a:schemeClr>
                </a:solidFill>
                <a:cs typeface="+mn-ea"/>
                <a:sym typeface="+mn-lt"/>
              </a:rPr>
              <a:t>50g</a:t>
            </a:r>
            <a:r>
              <a:rPr lang="zh-CN" altLang="en-US" dirty="0">
                <a:solidFill>
                  <a:schemeClr val="tx1">
                    <a:lumMod val="75000"/>
                    <a:lumOff val="25000"/>
                  </a:schemeClr>
                </a:solidFill>
                <a:cs typeface="+mn-ea"/>
                <a:sym typeface="+mn-lt"/>
              </a:rPr>
              <a:t>。因此抓取装置的“钳爪”需要和货物尺寸匹配</a:t>
            </a:r>
            <a:r>
              <a:rPr lang="zh-CN" altLang="en-US" dirty="0" smtClean="0">
                <a:solidFill>
                  <a:schemeClr val="tx1">
                    <a:lumMod val="75000"/>
                    <a:lumOff val="25000"/>
                  </a:schemeClr>
                </a:solidFill>
                <a:cs typeface="+mn-ea"/>
                <a:sym typeface="+mn-lt"/>
              </a:rPr>
              <a:t>，同时要考虑抓取时的姿态，保证足够的压力与摩擦力，避免抓取过程中掉落。</a:t>
            </a:r>
            <a:endParaRPr lang="en-US" altLang="ko-KR" dirty="0">
              <a:solidFill>
                <a:schemeClr val="tx1">
                  <a:lumMod val="75000"/>
                  <a:lumOff val="25000"/>
                </a:schemeClr>
              </a:solidFill>
              <a:cs typeface="+mn-ea"/>
              <a:sym typeface="+mn-lt"/>
            </a:endParaRPr>
          </a:p>
        </p:txBody>
      </p:sp>
      <p:sp>
        <p:nvSpPr>
          <p:cNvPr id="12" name="TextBox 11"/>
          <p:cNvSpPr txBox="1"/>
          <p:nvPr/>
        </p:nvSpPr>
        <p:spPr>
          <a:xfrm>
            <a:off x="790189" y="4588611"/>
            <a:ext cx="3648405" cy="1200329"/>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考虑</a:t>
            </a:r>
            <a:r>
              <a:rPr lang="zh-CN" altLang="en-US" dirty="0" smtClean="0">
                <a:solidFill>
                  <a:schemeClr val="tx1">
                    <a:lumMod val="75000"/>
                    <a:lumOff val="25000"/>
                  </a:schemeClr>
                </a:solidFill>
                <a:cs typeface="+mn-ea"/>
                <a:sym typeface="+mn-lt"/>
              </a:rPr>
              <a:t>到取物前后图像识别的需要，以及超声波传感器的位置，需要使抓取结构尽量短小，且抓取后不能遮挡摄像头与传感器</a:t>
            </a:r>
            <a:endParaRPr lang="en-US" altLang="ko-KR" dirty="0">
              <a:solidFill>
                <a:schemeClr val="tx2"/>
              </a:solidFill>
              <a:cs typeface="+mn-ea"/>
              <a:sym typeface="+mn-lt"/>
            </a:endParaRPr>
          </a:p>
        </p:txBody>
      </p:sp>
      <p:sp>
        <p:nvSpPr>
          <p:cNvPr id="13" name="文本框 12">
            <a:extLst>
              <a:ext uri="{FF2B5EF4-FFF2-40B4-BE49-F238E27FC236}">
                <a16:creationId xmlns:a16="http://schemas.microsoft.com/office/drawing/2014/main" id="{59DCFB53-BB3F-428A-933E-2AC79523AF46}"/>
              </a:ext>
            </a:extLst>
          </p:cNvPr>
          <p:cNvSpPr txBox="1"/>
          <p:nvPr/>
        </p:nvSpPr>
        <p:spPr>
          <a:xfrm>
            <a:off x="5285527" y="602680"/>
            <a:ext cx="1620957"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抓取机构</a:t>
            </a:r>
            <a:endParaRPr lang="zh-CN" altLang="en-US" sz="2800" dirty="0">
              <a:solidFill>
                <a:srgbClr val="4A5A69"/>
              </a:solidFill>
              <a:cs typeface="+mn-ea"/>
              <a:sym typeface="+mn-lt"/>
            </a:endParaRPr>
          </a:p>
        </p:txBody>
      </p:sp>
      <p:sp>
        <p:nvSpPr>
          <p:cNvPr id="5" name="Oval 4"/>
          <p:cNvSpPr/>
          <p:nvPr/>
        </p:nvSpPr>
        <p:spPr>
          <a:xfrm>
            <a:off x="5118675" y="3093394"/>
            <a:ext cx="1632181" cy="1632181"/>
          </a:xfrm>
          <a:prstGeom prst="ellipse">
            <a:avLst/>
          </a:prstGeom>
          <a:solidFill>
            <a:srgbClr val="C1CBD7"/>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cs typeface="+mn-ea"/>
              <a:sym typeface="+mn-lt"/>
            </a:endParaRPr>
          </a:p>
        </p:txBody>
      </p:sp>
      <p:sp>
        <p:nvSpPr>
          <p:cNvPr id="6" name="Block Arc 14"/>
          <p:cNvSpPr/>
          <p:nvPr/>
        </p:nvSpPr>
        <p:spPr>
          <a:xfrm rot="16200000">
            <a:off x="5588837" y="3332761"/>
            <a:ext cx="691860" cy="69231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solidFill>
              <a:cs typeface="+mn-ea"/>
              <a:sym typeface="+mn-lt"/>
            </a:endParaRPr>
          </a:p>
        </p:txBody>
      </p:sp>
      <p:sp>
        <p:nvSpPr>
          <p:cNvPr id="7" name="TextBox 6"/>
          <p:cNvSpPr txBox="1"/>
          <p:nvPr/>
        </p:nvSpPr>
        <p:spPr>
          <a:xfrm>
            <a:off x="5297894" y="4123985"/>
            <a:ext cx="1273743" cy="338554"/>
          </a:xfrm>
          <a:prstGeom prst="rect">
            <a:avLst/>
          </a:prstGeom>
          <a:noFill/>
        </p:spPr>
        <p:txBody>
          <a:bodyPr wrap="square" rtlCol="0">
            <a:spAutoFit/>
          </a:bodyPr>
          <a:lstStyle/>
          <a:p>
            <a:pPr algn="ctr"/>
            <a:r>
              <a:rPr lang="zh-CN" altLang="en-US" sz="1600" b="1" dirty="0" smtClean="0">
                <a:solidFill>
                  <a:schemeClr val="bg1"/>
                </a:solidFill>
                <a:cs typeface="+mn-ea"/>
                <a:sym typeface="+mn-lt"/>
              </a:rPr>
              <a:t>初步建模</a:t>
            </a:r>
            <a:endParaRPr lang="ko-KR" altLang="en-US" sz="1600" b="1" dirty="0">
              <a:solidFill>
                <a:schemeClr val="bg1"/>
              </a:solidFill>
              <a:cs typeface="+mn-ea"/>
              <a:sym typeface="+mn-lt"/>
            </a:endParaRPr>
          </a:p>
        </p:txBody>
      </p:sp>
    </p:spTree>
    <p:extLst>
      <p:ext uri="{BB962C8B-B14F-4D97-AF65-F5344CB8AC3E}">
        <p14:creationId xmlns:p14="http://schemas.microsoft.com/office/powerpoint/2010/main" val="3346889152"/>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69967" y="332057"/>
            <a:ext cx="1620957" cy="523220"/>
          </a:xfrm>
          <a:prstGeom prst="rect">
            <a:avLst/>
          </a:prstGeom>
          <a:noFill/>
        </p:spPr>
        <p:txBody>
          <a:bodyPr wrap="none" rtlCol="0">
            <a:spAutoFit/>
          </a:bodyPr>
          <a:lstStyle/>
          <a:p>
            <a:pPr algn="ctr"/>
            <a:r>
              <a:rPr lang="zh-CN" altLang="en-US" sz="2800" dirty="0" smtClean="0">
                <a:solidFill>
                  <a:srgbClr val="4A5A69"/>
                </a:solidFill>
                <a:cs typeface="+mn-ea"/>
                <a:sym typeface="+mn-lt"/>
              </a:rPr>
              <a:t>抓取机构</a:t>
            </a:r>
            <a:endParaRPr lang="zh-CN" altLang="en-US" sz="2800" dirty="0">
              <a:solidFill>
                <a:srgbClr val="4A5A69"/>
              </a:solidFill>
              <a:cs typeface="+mn-ea"/>
              <a:sym typeface="+mn-lt"/>
            </a:endParaRPr>
          </a:p>
        </p:txBody>
      </p:sp>
      <p:grpSp>
        <p:nvGrpSpPr>
          <p:cNvPr id="26" name="Group 24">
            <a:extLst>
              <a:ext uri="{FF2B5EF4-FFF2-40B4-BE49-F238E27FC236}">
                <a16:creationId xmlns:a16="http://schemas.microsoft.com/office/drawing/2014/main" id="{57F11688-C15C-4FBD-B634-4A7B0928BD78}"/>
              </a:ext>
            </a:extLst>
          </p:cNvPr>
          <p:cNvGrpSpPr/>
          <p:nvPr/>
        </p:nvGrpSpPr>
        <p:grpSpPr>
          <a:xfrm>
            <a:off x="5008383" y="1091961"/>
            <a:ext cx="4105769" cy="1149602"/>
            <a:chOff x="803639" y="3362835"/>
            <a:chExt cx="2900007" cy="1001160"/>
          </a:xfrm>
        </p:grpSpPr>
        <p:sp>
          <p:nvSpPr>
            <p:cNvPr id="27" name="TextBox 25">
              <a:extLst>
                <a:ext uri="{FF2B5EF4-FFF2-40B4-BE49-F238E27FC236}">
                  <a16:creationId xmlns:a16="http://schemas.microsoft.com/office/drawing/2014/main" id="{22B5A437-2A19-44EC-8D11-4E742966A7B0}"/>
                </a:ext>
              </a:extLst>
            </p:cNvPr>
            <p:cNvSpPr txBox="1"/>
            <p:nvPr/>
          </p:nvSpPr>
          <p:spPr>
            <a:xfrm>
              <a:off x="803639" y="3640301"/>
              <a:ext cx="2900007" cy="723694"/>
            </a:xfrm>
            <a:prstGeom prst="rect">
              <a:avLst/>
            </a:prstGeom>
            <a:noFill/>
          </p:spPr>
          <p:txBody>
            <a:bodyPr wrap="square" rtlCol="0">
              <a:spAutoFit/>
            </a:bodyPr>
            <a:lstStyle/>
            <a:p>
              <a:r>
                <a:rPr lang="zh-CN" altLang="en-US" sz="1600" dirty="0" smtClean="0">
                  <a:solidFill>
                    <a:schemeClr val="tx1">
                      <a:lumMod val="75000"/>
                      <a:lumOff val="25000"/>
                    </a:schemeClr>
                  </a:solidFill>
                  <a:cs typeface="+mn-ea"/>
                  <a:sym typeface="+mn-lt"/>
                </a:rPr>
                <a:t>气动</a:t>
              </a:r>
              <a:r>
                <a:rPr lang="zh-CN" altLang="en-US" sz="1600" dirty="0">
                  <a:solidFill>
                    <a:schemeClr val="tx1">
                      <a:lumMod val="75000"/>
                      <a:lumOff val="25000"/>
                    </a:schemeClr>
                  </a:solidFill>
                  <a:cs typeface="+mn-ea"/>
                  <a:sym typeface="+mn-lt"/>
                </a:rPr>
                <a:t>手爪结构</a:t>
              </a:r>
              <a:r>
                <a:rPr lang="zh-CN" altLang="en-US" sz="1600" dirty="0" smtClean="0">
                  <a:solidFill>
                    <a:schemeClr val="tx1">
                      <a:lumMod val="75000"/>
                      <a:lumOff val="25000"/>
                    </a:schemeClr>
                  </a:solidFill>
                  <a:cs typeface="+mn-ea"/>
                  <a:sym typeface="+mn-lt"/>
                </a:rPr>
                <a:t>简单，轻量化，但可靠性欠缺</a:t>
              </a:r>
              <a:endParaRPr lang="en-US" altLang="zh-CN" sz="1600" dirty="0" smtClean="0">
                <a:solidFill>
                  <a:schemeClr val="tx1">
                    <a:lumMod val="75000"/>
                    <a:lumOff val="25000"/>
                  </a:schemeClr>
                </a:solidFill>
                <a:cs typeface="+mn-ea"/>
                <a:sym typeface="+mn-lt"/>
              </a:endParaRPr>
            </a:p>
            <a:p>
              <a:r>
                <a:rPr lang="zh-CN" altLang="en-US" sz="1600" dirty="0">
                  <a:solidFill>
                    <a:schemeClr val="tx1">
                      <a:lumMod val="75000"/>
                      <a:lumOff val="25000"/>
                    </a:schemeClr>
                  </a:solidFill>
                  <a:cs typeface="+mn-ea"/>
                  <a:sym typeface="+mn-lt"/>
                </a:rPr>
                <a:t>液压手爪抓取力</a:t>
              </a:r>
              <a:r>
                <a:rPr lang="zh-CN" altLang="en-US" sz="1600" dirty="0" smtClean="0">
                  <a:solidFill>
                    <a:schemeClr val="tx1">
                      <a:lumMod val="75000"/>
                      <a:lumOff val="25000"/>
                    </a:schemeClr>
                  </a:solidFill>
                  <a:cs typeface="+mn-ea"/>
                  <a:sym typeface="+mn-lt"/>
                </a:rPr>
                <a:t>大，精确性高，成本高</a:t>
              </a:r>
              <a:endParaRPr lang="en-US" altLang="zh-CN" sz="1600" dirty="0" smtClean="0">
                <a:solidFill>
                  <a:schemeClr val="tx1">
                    <a:lumMod val="75000"/>
                    <a:lumOff val="25000"/>
                  </a:schemeClr>
                </a:solidFill>
                <a:cs typeface="+mn-ea"/>
                <a:sym typeface="+mn-lt"/>
              </a:endParaRPr>
            </a:p>
            <a:p>
              <a:r>
                <a:rPr lang="zh-CN" altLang="en-US" sz="1600" dirty="0" smtClean="0">
                  <a:solidFill>
                    <a:schemeClr val="tx1">
                      <a:lumMod val="75000"/>
                      <a:lumOff val="25000"/>
                    </a:schemeClr>
                  </a:solidFill>
                  <a:cs typeface="+mn-ea"/>
                  <a:sym typeface="+mn-lt"/>
                </a:rPr>
                <a:t>电动手爪易于控制，但夹紧力较小</a:t>
              </a:r>
              <a:endParaRPr lang="ko-KR" altLang="en-US" sz="1600" dirty="0">
                <a:solidFill>
                  <a:schemeClr val="tx1">
                    <a:lumMod val="75000"/>
                    <a:lumOff val="25000"/>
                  </a:schemeClr>
                </a:solidFill>
                <a:cs typeface="+mn-ea"/>
                <a:sym typeface="+mn-lt"/>
              </a:endParaRPr>
            </a:p>
          </p:txBody>
        </p:sp>
        <p:sp>
          <p:nvSpPr>
            <p:cNvPr id="28" name="TextBox 26">
              <a:extLst>
                <a:ext uri="{FF2B5EF4-FFF2-40B4-BE49-F238E27FC236}">
                  <a16:creationId xmlns:a16="http://schemas.microsoft.com/office/drawing/2014/main" id="{9F2A815F-7607-42B9-ADA6-68E37830DF1C}"/>
                </a:ext>
              </a:extLst>
            </p:cNvPr>
            <p:cNvSpPr txBox="1"/>
            <p:nvPr/>
          </p:nvSpPr>
          <p:spPr>
            <a:xfrm>
              <a:off x="803640" y="3362835"/>
              <a:ext cx="2059657" cy="348445"/>
            </a:xfrm>
            <a:prstGeom prst="rect">
              <a:avLst/>
            </a:prstGeom>
            <a:noFill/>
          </p:spPr>
          <p:txBody>
            <a:bodyPr wrap="square" rtlCol="0">
              <a:spAutoFit/>
            </a:bodyPr>
            <a:lstStyle/>
            <a:p>
              <a:r>
                <a:rPr lang="zh-CN" altLang="en-US" sz="2000" b="1" dirty="0" smtClean="0">
                  <a:solidFill>
                    <a:schemeClr val="tx1">
                      <a:lumMod val="75000"/>
                      <a:lumOff val="25000"/>
                    </a:schemeClr>
                  </a:solidFill>
                  <a:cs typeface="+mn-ea"/>
                  <a:sym typeface="+mn-lt"/>
                </a:rPr>
                <a:t>机械手爪</a:t>
              </a:r>
              <a:endParaRPr lang="ko-KR" altLang="en-US" sz="2000" b="1" dirty="0">
                <a:solidFill>
                  <a:schemeClr val="tx1">
                    <a:lumMod val="75000"/>
                    <a:lumOff val="25000"/>
                  </a:schemeClr>
                </a:solidFill>
                <a:cs typeface="+mn-ea"/>
                <a:sym typeface="+mn-lt"/>
              </a:endParaRPr>
            </a:p>
          </p:txBody>
        </p:sp>
      </p:grpSp>
      <p:grpSp>
        <p:nvGrpSpPr>
          <p:cNvPr id="29" name="Group 27">
            <a:extLst>
              <a:ext uri="{FF2B5EF4-FFF2-40B4-BE49-F238E27FC236}">
                <a16:creationId xmlns:a16="http://schemas.microsoft.com/office/drawing/2014/main" id="{66349EEE-DCE4-4076-BAAD-DA01E431BD07}"/>
              </a:ext>
            </a:extLst>
          </p:cNvPr>
          <p:cNvGrpSpPr/>
          <p:nvPr/>
        </p:nvGrpSpPr>
        <p:grpSpPr>
          <a:xfrm>
            <a:off x="5008383" y="2600325"/>
            <a:ext cx="4765001" cy="1467948"/>
            <a:chOff x="803639" y="3362834"/>
            <a:chExt cx="3365639" cy="1278397"/>
          </a:xfrm>
        </p:grpSpPr>
        <p:sp>
          <p:nvSpPr>
            <p:cNvPr id="30" name="TextBox 28">
              <a:extLst>
                <a:ext uri="{FF2B5EF4-FFF2-40B4-BE49-F238E27FC236}">
                  <a16:creationId xmlns:a16="http://schemas.microsoft.com/office/drawing/2014/main" id="{C75FED2A-BACD-4CDC-AB64-F39C33FBFFD8}"/>
                </a:ext>
              </a:extLst>
            </p:cNvPr>
            <p:cNvSpPr txBox="1"/>
            <p:nvPr/>
          </p:nvSpPr>
          <p:spPr>
            <a:xfrm>
              <a:off x="803639" y="3703111"/>
              <a:ext cx="3365639" cy="938120"/>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磁力</a:t>
              </a:r>
              <a:r>
                <a:rPr lang="zh-CN" altLang="en-US" sz="1600" dirty="0" smtClean="0">
                  <a:solidFill>
                    <a:schemeClr val="tx1">
                      <a:lumMod val="75000"/>
                      <a:lumOff val="25000"/>
                    </a:schemeClr>
                  </a:solidFill>
                  <a:cs typeface="+mn-ea"/>
                  <a:sym typeface="+mn-lt"/>
                </a:rPr>
                <a:t>吸盘体积</a:t>
              </a:r>
              <a:r>
                <a:rPr lang="zh-CN" altLang="en-US" sz="1600" dirty="0">
                  <a:solidFill>
                    <a:schemeClr val="tx1">
                      <a:lumMod val="75000"/>
                      <a:lumOff val="25000"/>
                    </a:schemeClr>
                  </a:solidFill>
                  <a:cs typeface="+mn-ea"/>
                  <a:sym typeface="+mn-lt"/>
                </a:rPr>
                <a:t>小，自重</a:t>
              </a:r>
              <a:r>
                <a:rPr lang="zh-CN" altLang="en-US" sz="1600" dirty="0" smtClean="0">
                  <a:solidFill>
                    <a:schemeClr val="tx1">
                      <a:lumMod val="75000"/>
                      <a:lumOff val="25000"/>
                    </a:schemeClr>
                  </a:solidFill>
                  <a:cs typeface="+mn-ea"/>
                  <a:sym typeface="+mn-lt"/>
                </a:rPr>
                <a:t>轻，实用场景广泛，但要求抓取的物品有磁性</a:t>
              </a:r>
              <a:endParaRPr lang="en-US" altLang="zh-CN" sz="1600" dirty="0" smtClean="0">
                <a:solidFill>
                  <a:schemeClr val="tx1">
                    <a:lumMod val="75000"/>
                    <a:lumOff val="25000"/>
                  </a:schemeClr>
                </a:solidFill>
                <a:cs typeface="+mn-ea"/>
                <a:sym typeface="+mn-lt"/>
              </a:endParaRPr>
            </a:p>
            <a:p>
              <a:r>
                <a:rPr lang="zh-CN" altLang="en-US" sz="1600" dirty="0">
                  <a:solidFill>
                    <a:schemeClr val="tx1">
                      <a:lumMod val="75000"/>
                      <a:lumOff val="25000"/>
                    </a:schemeClr>
                  </a:solidFill>
                  <a:cs typeface="+mn-ea"/>
                  <a:sym typeface="+mn-lt"/>
                </a:rPr>
                <a:t>真空吸盘原理简单，操作相对容易，但要求物体表面平整，</a:t>
              </a:r>
              <a:r>
                <a:rPr lang="zh-CN" altLang="en-US" sz="1600" dirty="0" smtClean="0">
                  <a:solidFill>
                    <a:schemeClr val="tx1">
                      <a:lumMod val="75000"/>
                      <a:lumOff val="25000"/>
                    </a:schemeClr>
                  </a:solidFill>
                  <a:cs typeface="+mn-ea"/>
                  <a:sym typeface="+mn-lt"/>
                </a:rPr>
                <a:t>对于维护</a:t>
              </a:r>
              <a:r>
                <a:rPr lang="zh-CN" altLang="en-US" sz="1600" dirty="0">
                  <a:solidFill>
                    <a:schemeClr val="tx1">
                      <a:lumMod val="75000"/>
                      <a:lumOff val="25000"/>
                    </a:schemeClr>
                  </a:solidFill>
                  <a:cs typeface="+mn-ea"/>
                  <a:sym typeface="+mn-lt"/>
                </a:rPr>
                <a:t>保养的要求较高。</a:t>
              </a:r>
              <a:endParaRPr lang="ko-KR" altLang="en-US" sz="1600" dirty="0">
                <a:solidFill>
                  <a:schemeClr val="tx1">
                    <a:lumMod val="75000"/>
                    <a:lumOff val="25000"/>
                  </a:schemeClr>
                </a:solidFill>
                <a:cs typeface="+mn-ea"/>
                <a:sym typeface="+mn-lt"/>
              </a:endParaRPr>
            </a:p>
          </p:txBody>
        </p:sp>
        <p:sp>
          <p:nvSpPr>
            <p:cNvPr id="31" name="TextBox 29">
              <a:extLst>
                <a:ext uri="{FF2B5EF4-FFF2-40B4-BE49-F238E27FC236}">
                  <a16:creationId xmlns:a16="http://schemas.microsoft.com/office/drawing/2014/main" id="{1A668778-B967-43DD-A869-5965C1EC5DBE}"/>
                </a:ext>
              </a:extLst>
            </p:cNvPr>
            <p:cNvSpPr txBox="1"/>
            <p:nvPr/>
          </p:nvSpPr>
          <p:spPr>
            <a:xfrm>
              <a:off x="803640" y="3362834"/>
              <a:ext cx="2059657" cy="348445"/>
            </a:xfrm>
            <a:prstGeom prst="rect">
              <a:avLst/>
            </a:prstGeom>
            <a:noFill/>
          </p:spPr>
          <p:txBody>
            <a:bodyPr wrap="square" rtlCol="0">
              <a:spAutoFit/>
            </a:bodyPr>
            <a:lstStyle/>
            <a:p>
              <a:r>
                <a:rPr lang="zh-CN" altLang="en-US" sz="2000" b="1" dirty="0" smtClean="0">
                  <a:solidFill>
                    <a:schemeClr val="tx1">
                      <a:lumMod val="75000"/>
                      <a:lumOff val="25000"/>
                    </a:schemeClr>
                  </a:solidFill>
                  <a:cs typeface="+mn-ea"/>
                  <a:sym typeface="+mn-lt"/>
                </a:rPr>
                <a:t>吸盘</a:t>
              </a:r>
              <a:endParaRPr lang="ko-KR" altLang="en-US" sz="2000" b="1" dirty="0">
                <a:solidFill>
                  <a:schemeClr val="tx1">
                    <a:lumMod val="75000"/>
                    <a:lumOff val="25000"/>
                  </a:schemeClr>
                </a:solidFill>
                <a:cs typeface="+mn-ea"/>
                <a:sym typeface="+mn-lt"/>
              </a:endParaRPr>
            </a:p>
          </p:txBody>
        </p:sp>
      </p:grpSp>
      <p:grpSp>
        <p:nvGrpSpPr>
          <p:cNvPr id="32" name="Group 30">
            <a:extLst>
              <a:ext uri="{FF2B5EF4-FFF2-40B4-BE49-F238E27FC236}">
                <a16:creationId xmlns:a16="http://schemas.microsoft.com/office/drawing/2014/main" id="{2FEEC5C3-23B9-4037-A05D-952BDAE09051}"/>
              </a:ext>
            </a:extLst>
          </p:cNvPr>
          <p:cNvGrpSpPr/>
          <p:nvPr/>
        </p:nvGrpSpPr>
        <p:grpSpPr>
          <a:xfrm>
            <a:off x="5008383" y="4451957"/>
            <a:ext cx="4841912" cy="1196807"/>
            <a:chOff x="803640" y="3362835"/>
            <a:chExt cx="3419963" cy="1042268"/>
          </a:xfrm>
        </p:grpSpPr>
        <p:sp>
          <p:nvSpPr>
            <p:cNvPr id="33" name="TextBox 31">
              <a:extLst>
                <a:ext uri="{FF2B5EF4-FFF2-40B4-BE49-F238E27FC236}">
                  <a16:creationId xmlns:a16="http://schemas.microsoft.com/office/drawing/2014/main" id="{19BA5DE4-95CD-435B-82D8-F0F8449E7D7D}"/>
                </a:ext>
              </a:extLst>
            </p:cNvPr>
            <p:cNvSpPr txBox="1"/>
            <p:nvPr/>
          </p:nvSpPr>
          <p:spPr>
            <a:xfrm>
              <a:off x="803640" y="3681409"/>
              <a:ext cx="3419963" cy="72369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操作能力、灵活性和</a:t>
              </a:r>
              <a:r>
                <a:rPr lang="zh-CN" altLang="en-US" sz="1600" dirty="0" smtClean="0">
                  <a:solidFill>
                    <a:schemeClr val="tx1">
                      <a:lumMod val="75000"/>
                      <a:lumOff val="25000"/>
                    </a:schemeClr>
                  </a:solidFill>
                  <a:cs typeface="+mn-ea"/>
                  <a:sym typeface="+mn-lt"/>
                </a:rPr>
                <a:t>快速反应能力非常强大，能够进行复杂的抓取作业</a:t>
              </a:r>
              <a:endParaRPr lang="en-US" altLang="zh-CN" sz="1600" dirty="0" smtClean="0">
                <a:solidFill>
                  <a:schemeClr val="tx1">
                    <a:lumMod val="75000"/>
                    <a:lumOff val="25000"/>
                  </a:schemeClr>
                </a:solidFill>
                <a:cs typeface="+mn-ea"/>
                <a:sym typeface="+mn-lt"/>
              </a:endParaRPr>
            </a:p>
            <a:p>
              <a:r>
                <a:rPr lang="zh-CN" altLang="en-US" sz="1600" dirty="0" smtClean="0">
                  <a:solidFill>
                    <a:schemeClr val="tx1">
                      <a:lumMod val="75000"/>
                      <a:lumOff val="25000"/>
                    </a:schemeClr>
                  </a:solidFill>
                  <a:cs typeface="+mn-ea"/>
                  <a:sym typeface="+mn-lt"/>
                </a:rPr>
                <a:t>但成本也随之大大增加</a:t>
              </a:r>
              <a:endParaRPr lang="ko-KR" altLang="en-US" sz="1600" dirty="0">
                <a:solidFill>
                  <a:schemeClr val="tx1">
                    <a:lumMod val="75000"/>
                    <a:lumOff val="25000"/>
                  </a:schemeClr>
                </a:solidFill>
                <a:cs typeface="+mn-ea"/>
                <a:sym typeface="+mn-lt"/>
              </a:endParaRPr>
            </a:p>
          </p:txBody>
        </p:sp>
        <p:sp>
          <p:nvSpPr>
            <p:cNvPr id="34" name="TextBox 32">
              <a:extLst>
                <a:ext uri="{FF2B5EF4-FFF2-40B4-BE49-F238E27FC236}">
                  <a16:creationId xmlns:a16="http://schemas.microsoft.com/office/drawing/2014/main" id="{4BF3AE6F-CA73-4D00-AC5F-A4F26DFAFFC8}"/>
                </a:ext>
              </a:extLst>
            </p:cNvPr>
            <p:cNvSpPr txBox="1"/>
            <p:nvPr/>
          </p:nvSpPr>
          <p:spPr>
            <a:xfrm>
              <a:off x="803640" y="3362835"/>
              <a:ext cx="2059657" cy="348445"/>
            </a:xfrm>
            <a:prstGeom prst="rect">
              <a:avLst/>
            </a:prstGeom>
            <a:noFill/>
          </p:spPr>
          <p:txBody>
            <a:bodyPr wrap="square" rtlCol="0">
              <a:spAutoFit/>
            </a:bodyPr>
            <a:lstStyle/>
            <a:p>
              <a:r>
                <a:rPr lang="zh-CN" altLang="en-US" sz="2000" b="1" dirty="0">
                  <a:solidFill>
                    <a:schemeClr val="tx1">
                      <a:lumMod val="75000"/>
                      <a:lumOff val="25000"/>
                    </a:schemeClr>
                  </a:solidFill>
                  <a:cs typeface="+mn-ea"/>
                  <a:sym typeface="+mn-lt"/>
                </a:rPr>
                <a:t>仿生多指灵巧手</a:t>
              </a:r>
              <a:endParaRPr lang="ko-KR" altLang="en-US" sz="2000" b="1" dirty="0">
                <a:solidFill>
                  <a:schemeClr val="tx1">
                    <a:lumMod val="75000"/>
                    <a:lumOff val="25000"/>
                  </a:schemeClr>
                </a:solidFill>
                <a:cs typeface="+mn-ea"/>
                <a:sym typeface="+mn-lt"/>
              </a:endParaRPr>
            </a:p>
          </p:txBody>
        </p:sp>
      </p:grpSp>
      <p:pic>
        <p:nvPicPr>
          <p:cNvPr id="35" name="图片 34"/>
          <p:cNvPicPr/>
          <p:nvPr/>
        </p:nvPicPr>
        <p:blipFill>
          <a:blip r:embed="rId2" cstate="print">
            <a:extLst>
              <a:ext uri="{28A0092B-C50C-407E-A947-70E740481C1C}">
                <a14:useLocalDpi xmlns:a14="http://schemas.microsoft.com/office/drawing/2010/main" val="0"/>
              </a:ext>
            </a:extLst>
          </a:blip>
          <a:stretch>
            <a:fillRect/>
          </a:stretch>
        </p:blipFill>
        <p:spPr>
          <a:xfrm>
            <a:off x="2053721" y="855277"/>
            <a:ext cx="1887658" cy="1640756"/>
          </a:xfrm>
          <a:prstGeom prst="rect">
            <a:avLst/>
          </a:prstGeom>
        </p:spPr>
      </p:pic>
      <p:pic>
        <p:nvPicPr>
          <p:cNvPr id="36" name="图片 35"/>
          <p:cNvPicPr/>
          <p:nvPr/>
        </p:nvPicPr>
        <p:blipFill>
          <a:blip r:embed="rId3" cstate="print">
            <a:extLst>
              <a:ext uri="{28A0092B-C50C-407E-A947-70E740481C1C}">
                <a14:useLocalDpi xmlns:a14="http://schemas.microsoft.com/office/drawing/2010/main" val="0"/>
              </a:ext>
            </a:extLst>
          </a:blip>
          <a:srcRect l="5237" t="12520" r="10245" b="18259"/>
          <a:stretch>
            <a:fillRect/>
          </a:stretch>
        </p:blipFill>
        <p:spPr>
          <a:xfrm>
            <a:off x="1307947" y="2485129"/>
            <a:ext cx="2847844" cy="1631456"/>
          </a:xfrm>
          <a:prstGeom prst="rect">
            <a:avLst/>
          </a:prstGeom>
          <a:ln>
            <a:noFill/>
          </a:ln>
        </p:spPr>
      </p:pic>
      <p:pic>
        <p:nvPicPr>
          <p:cNvPr id="37" name="图片 36"/>
          <p:cNvPicPr/>
          <p:nvPr/>
        </p:nvPicPr>
        <p:blipFill>
          <a:blip r:embed="rId4">
            <a:extLst>
              <a:ext uri="{28A0092B-C50C-407E-A947-70E740481C1C}">
                <a14:useLocalDpi xmlns:a14="http://schemas.microsoft.com/office/drawing/2010/main" val="0"/>
              </a:ext>
            </a:extLst>
          </a:blip>
          <a:srcRect l="8850" r="20078" b="11000"/>
          <a:stretch>
            <a:fillRect/>
          </a:stretch>
        </p:blipFill>
        <p:spPr>
          <a:xfrm>
            <a:off x="1484411" y="4261155"/>
            <a:ext cx="2929934" cy="1855865"/>
          </a:xfrm>
          <a:prstGeom prst="rect">
            <a:avLst/>
          </a:prstGeom>
          <a:ln>
            <a:noFill/>
          </a:ln>
        </p:spPr>
      </p:pic>
    </p:spTree>
    <p:extLst>
      <p:ext uri="{BB962C8B-B14F-4D97-AF65-F5344CB8AC3E}">
        <p14:creationId xmlns:p14="http://schemas.microsoft.com/office/powerpoint/2010/main" val="802069038"/>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243095" y="3221445"/>
            <a:ext cx="2595582" cy="769441"/>
          </a:xfrm>
          <a:prstGeom prst="rect">
            <a:avLst/>
          </a:prstGeom>
          <a:noFill/>
        </p:spPr>
        <p:txBody>
          <a:bodyPr wrap="none" rtlCol="0">
            <a:spAutoFit/>
          </a:bodyPr>
          <a:lstStyle/>
          <a:p>
            <a:pPr algn="ctr"/>
            <a:r>
              <a:rPr lang="zh-CN" altLang="en-US" sz="4400" spc="300" dirty="0" smtClean="0">
                <a:solidFill>
                  <a:srgbClr val="4A5A69"/>
                </a:solidFill>
                <a:cs typeface="+mn-ea"/>
                <a:sym typeface="+mn-lt"/>
              </a:rPr>
              <a:t>功能传感</a:t>
            </a:r>
            <a:endParaRPr lang="zh-CN" altLang="en-US" sz="4400" spc="300" dirty="0">
              <a:solidFill>
                <a:srgbClr val="4A5A69"/>
              </a:solidFill>
              <a:cs typeface="+mn-ea"/>
              <a:sym typeface="+mn-lt"/>
            </a:endParaRPr>
          </a:p>
        </p:txBody>
      </p:sp>
      <p:sp>
        <p:nvSpPr>
          <p:cNvPr id="7" name="文本框 6">
            <a:extLst>
              <a:ext uri="{FF2B5EF4-FFF2-40B4-BE49-F238E27FC236}">
                <a16:creationId xmlns:a16="http://schemas.microsoft.com/office/drawing/2014/main" id="{90014C8E-126E-40BA-B3DE-790ACC9A8B5D}"/>
              </a:ext>
            </a:extLst>
          </p:cNvPr>
          <p:cNvSpPr txBox="1"/>
          <p:nvPr/>
        </p:nvSpPr>
        <p:spPr>
          <a:xfrm>
            <a:off x="2243095" y="4187509"/>
            <a:ext cx="5569817" cy="369332"/>
          </a:xfrm>
          <a:prstGeom prst="rect">
            <a:avLst/>
          </a:prstGeom>
          <a:noFill/>
        </p:spPr>
        <p:txBody>
          <a:bodyPr wrap="square" rtlCol="0">
            <a:spAutoFit/>
          </a:bodyPr>
          <a:lstStyle/>
          <a:p>
            <a:r>
              <a:rPr lang="en-US" altLang="zh-CN" dirty="0" smtClean="0">
                <a:solidFill>
                  <a:schemeClr val="tx1">
                    <a:lumMod val="95000"/>
                    <a:lumOff val="5000"/>
                  </a:schemeClr>
                </a:solidFill>
                <a:cs typeface="+mn-ea"/>
                <a:sym typeface="+mn-lt"/>
              </a:rPr>
              <a:t>·</a:t>
            </a:r>
            <a:r>
              <a:rPr lang="zh-CN" altLang="en-US" dirty="0" smtClean="0">
                <a:solidFill>
                  <a:schemeClr val="tx1">
                    <a:lumMod val="95000"/>
                    <a:lumOff val="5000"/>
                  </a:schemeClr>
                </a:solidFill>
                <a:cs typeface="+mn-ea"/>
                <a:sym typeface="+mn-lt"/>
              </a:rPr>
              <a:t>巡线部分   </a:t>
            </a:r>
            <a:r>
              <a:rPr lang="en-US" altLang="zh-CN" dirty="0" smtClean="0">
                <a:solidFill>
                  <a:schemeClr val="tx1">
                    <a:lumMod val="95000"/>
                    <a:lumOff val="5000"/>
                  </a:schemeClr>
                </a:solidFill>
                <a:cs typeface="+mn-ea"/>
                <a:sym typeface="+mn-lt"/>
              </a:rPr>
              <a:t>·</a:t>
            </a:r>
            <a:r>
              <a:rPr lang="zh-CN" altLang="en-US" dirty="0" smtClean="0">
                <a:solidFill>
                  <a:schemeClr val="tx1">
                    <a:lumMod val="95000"/>
                    <a:lumOff val="5000"/>
                  </a:schemeClr>
                </a:solidFill>
                <a:cs typeface="+mn-ea"/>
                <a:sym typeface="+mn-lt"/>
              </a:rPr>
              <a:t>避障部分</a:t>
            </a:r>
            <a:endParaRPr lang="en-US" altLang="zh-CN" dirty="0">
              <a:solidFill>
                <a:schemeClr val="tx1">
                  <a:lumMod val="95000"/>
                  <a:lumOff val="5000"/>
                </a:schemeClr>
              </a:solidFill>
              <a:cs typeface="+mn-ea"/>
              <a:sym typeface="+mn-lt"/>
            </a:endParaRP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02</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1019164210"/>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15560" y="602680"/>
            <a:ext cx="1960880" cy="521970"/>
          </a:xfrm>
          <a:prstGeom prst="rect">
            <a:avLst/>
          </a:prstGeom>
          <a:noFill/>
        </p:spPr>
        <p:txBody>
          <a:bodyPr wrap="none" rtlCol="0">
            <a:spAutoFit/>
          </a:bodyPr>
          <a:lstStyle/>
          <a:p>
            <a:pPr algn="ctr"/>
            <a:r>
              <a:rPr lang="zh-CN" altLang="en-US" sz="2800" b="1" dirty="0">
                <a:solidFill>
                  <a:srgbClr val="4A5A69"/>
                </a:solidFill>
                <a:cs typeface="+mn-ea"/>
                <a:sym typeface="+mn-lt"/>
              </a:rPr>
              <a:t>红外传感器</a:t>
            </a:r>
          </a:p>
        </p:txBody>
      </p:sp>
      <p:sp>
        <p:nvSpPr>
          <p:cNvPr id="40" name="TextBox 38"/>
          <p:cNvSpPr txBox="1"/>
          <p:nvPr/>
        </p:nvSpPr>
        <p:spPr>
          <a:xfrm>
            <a:off x="5115560" y="1607771"/>
            <a:ext cx="7415530" cy="1323439"/>
          </a:xfrm>
          <a:prstGeom prst="rect">
            <a:avLst/>
          </a:prstGeom>
          <a:noFill/>
        </p:spPr>
        <p:txBody>
          <a:bodyPr wrap="square" rtlCol="0" anchor="ctr">
            <a:spAutoFit/>
          </a:bodyPr>
          <a:lstStyle/>
          <a:p>
            <a:pPr algn="ctr"/>
            <a:r>
              <a:rPr lang="zh-CN" sz="2000" dirty="0">
                <a:solidFill>
                  <a:srgbClr val="4A5A69"/>
                </a:solidFill>
                <a:cs typeface="+mn-ea"/>
                <a:sym typeface="+mn-lt"/>
              </a:rPr>
              <a:t>基本原理</a:t>
            </a:r>
          </a:p>
          <a:p>
            <a:pPr algn="ctr"/>
            <a:r>
              <a:rPr lang="zh-CN" sz="2000" dirty="0">
                <a:solidFill>
                  <a:srgbClr val="4A5A69"/>
                </a:solidFill>
                <a:cs typeface="+mn-ea"/>
                <a:sym typeface="+mn-lt"/>
              </a:rPr>
              <a:t>红外发射管</a:t>
            </a:r>
            <a:r>
              <a:rPr lang="en-US" altLang="zh-CN" sz="2000" dirty="0">
                <a:solidFill>
                  <a:srgbClr val="4A5A69"/>
                </a:solidFill>
                <a:cs typeface="+mn-ea"/>
                <a:sym typeface="+mn-lt"/>
              </a:rPr>
              <a:t>→</a:t>
            </a:r>
            <a:r>
              <a:rPr lang="zh-CN" sz="2000" dirty="0">
                <a:solidFill>
                  <a:srgbClr val="4A5A69"/>
                </a:solidFill>
                <a:cs typeface="+mn-ea"/>
                <a:sym typeface="+mn-lt"/>
              </a:rPr>
              <a:t>发射红外线</a:t>
            </a:r>
          </a:p>
          <a:p>
            <a:pPr algn="ctr"/>
            <a:r>
              <a:rPr lang="zh-CN" sz="2000" dirty="0">
                <a:solidFill>
                  <a:srgbClr val="4A5A69"/>
                </a:solidFill>
                <a:cs typeface="+mn-ea"/>
                <a:sym typeface="+mn-lt"/>
              </a:rPr>
              <a:t>红外接收管</a:t>
            </a:r>
            <a:r>
              <a:rPr lang="en-US" altLang="zh-CN" sz="2000" dirty="0">
                <a:solidFill>
                  <a:srgbClr val="4A5A69"/>
                </a:solidFill>
                <a:cs typeface="+mn-ea"/>
                <a:sym typeface="+mn-lt"/>
              </a:rPr>
              <a:t>→</a:t>
            </a:r>
            <a:r>
              <a:rPr lang="zh-CN" altLang="en-US" sz="2000" dirty="0">
                <a:solidFill>
                  <a:srgbClr val="4A5A69"/>
                </a:solidFill>
                <a:cs typeface="+mn-ea"/>
                <a:sym typeface="+mn-lt"/>
              </a:rPr>
              <a:t>接受红外线</a:t>
            </a:r>
          </a:p>
          <a:p>
            <a:pPr algn="ctr"/>
            <a:r>
              <a:rPr lang="zh-CN" sz="2000" dirty="0">
                <a:solidFill>
                  <a:srgbClr val="4A5A69"/>
                </a:solidFill>
                <a:cs typeface="+mn-ea"/>
                <a:sym typeface="+mn-lt"/>
              </a:rPr>
              <a:t>光电传感器或灰度传感器</a:t>
            </a:r>
            <a:r>
              <a:rPr lang="en-US" altLang="zh-CN" sz="2000" dirty="0">
                <a:solidFill>
                  <a:srgbClr val="4A5A69"/>
                </a:solidFill>
                <a:cs typeface="+mn-ea"/>
                <a:sym typeface="+mn-lt"/>
              </a:rPr>
              <a:t>→</a:t>
            </a:r>
            <a:r>
              <a:rPr lang="zh-CN" altLang="en-US" sz="2000" dirty="0">
                <a:solidFill>
                  <a:srgbClr val="4A5A69"/>
                </a:solidFill>
                <a:cs typeface="+mn-ea"/>
                <a:sym typeface="+mn-lt"/>
              </a:rPr>
              <a:t>将</a:t>
            </a:r>
            <a:r>
              <a:rPr lang="zh-CN" sz="2000" dirty="0">
                <a:solidFill>
                  <a:srgbClr val="4A5A69"/>
                </a:solidFill>
                <a:cs typeface="+mn-ea"/>
                <a:sym typeface="+mn-lt"/>
              </a:rPr>
              <a:t>光信号转化成电信号</a:t>
            </a:r>
          </a:p>
        </p:txBody>
      </p:sp>
      <p:sp>
        <p:nvSpPr>
          <p:cNvPr id="2" name="文本框 1"/>
          <p:cNvSpPr txBox="1"/>
          <p:nvPr/>
        </p:nvSpPr>
        <p:spPr>
          <a:xfrm>
            <a:off x="8421053" y="182310"/>
            <a:ext cx="3123565" cy="521970"/>
          </a:xfrm>
          <a:prstGeom prst="rect">
            <a:avLst/>
          </a:prstGeom>
          <a:noFill/>
        </p:spPr>
        <p:txBody>
          <a:bodyPr wrap="none" rtlCol="0">
            <a:spAutoFit/>
          </a:bodyPr>
          <a:lstStyle/>
          <a:p>
            <a:pPr algn="ctr"/>
            <a:r>
              <a:rPr lang="zh-CN" altLang="en-US" sz="2800" dirty="0">
                <a:solidFill>
                  <a:srgbClr val="4A5A69"/>
                </a:solidFill>
                <a:cs typeface="+mn-ea"/>
                <a:sym typeface="+mn-lt"/>
              </a:rPr>
              <a:t>循线部分</a:t>
            </a:r>
            <a:r>
              <a:rPr lang="en-US" altLang="zh-CN" sz="2800" dirty="0">
                <a:solidFill>
                  <a:schemeClr val="accent5">
                    <a:lumMod val="60000"/>
                    <a:lumOff val="40000"/>
                  </a:schemeClr>
                </a:solidFill>
                <a:cs typeface="+mn-ea"/>
                <a:sym typeface="+mn-lt"/>
              </a:rPr>
              <a:t>|</a:t>
            </a:r>
            <a:r>
              <a:rPr lang="zh-CN" altLang="en-US" sz="2800" dirty="0">
                <a:solidFill>
                  <a:schemeClr val="accent5">
                    <a:lumMod val="60000"/>
                    <a:lumOff val="40000"/>
                  </a:schemeClr>
                </a:solidFill>
                <a:cs typeface="+mn-ea"/>
                <a:sym typeface="+mn-lt"/>
              </a:rPr>
              <a:t>避障部分</a:t>
            </a:r>
            <a:r>
              <a:rPr lang="en-US" altLang="zh-CN" sz="2800" dirty="0">
                <a:solidFill>
                  <a:srgbClr val="4A5A69"/>
                </a:solidFill>
                <a:cs typeface="+mn-ea"/>
                <a:sym typeface="+mn-lt"/>
              </a:rPr>
              <a:t> </a:t>
            </a:r>
          </a:p>
        </p:txBody>
      </p:sp>
      <p:pic>
        <p:nvPicPr>
          <p:cNvPr id="100" name="图片 99"/>
          <p:cNvPicPr/>
          <p:nvPr>
            <p:custDataLst>
              <p:tags r:id="rId1"/>
            </p:custDataLst>
          </p:nvPr>
        </p:nvPicPr>
        <p:blipFill>
          <a:blip r:embed="rId4"/>
          <a:stretch>
            <a:fillRect/>
          </a:stretch>
        </p:blipFill>
        <p:spPr>
          <a:xfrm>
            <a:off x="560070" y="1412240"/>
            <a:ext cx="2278380" cy="1706880"/>
          </a:xfrm>
          <a:prstGeom prst="rect">
            <a:avLst/>
          </a:prstGeom>
          <a:noFill/>
          <a:ln w="9525">
            <a:noFill/>
          </a:ln>
        </p:spPr>
      </p:pic>
      <p:sp>
        <p:nvSpPr>
          <p:cNvPr id="101" name="文本框 100"/>
          <p:cNvSpPr txBox="1"/>
          <p:nvPr/>
        </p:nvSpPr>
        <p:spPr>
          <a:xfrm>
            <a:off x="959485" y="3084830"/>
            <a:ext cx="5080000" cy="252730"/>
          </a:xfrm>
          <a:prstGeom prst="rect">
            <a:avLst/>
          </a:prstGeom>
          <a:noFill/>
          <a:ln w="9525">
            <a:noFill/>
          </a:ln>
        </p:spPr>
        <p:txBody>
          <a:bodyPr>
            <a:spAutoFit/>
          </a:bodyPr>
          <a:lstStyle/>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3" name="图片 2"/>
          <p:cNvPicPr/>
          <p:nvPr>
            <p:custDataLst>
              <p:tags r:id="rId2"/>
            </p:custDataLst>
          </p:nvPr>
        </p:nvPicPr>
        <p:blipFill>
          <a:blip r:embed="rId5"/>
          <a:stretch>
            <a:fillRect/>
          </a:stretch>
        </p:blipFill>
        <p:spPr>
          <a:xfrm>
            <a:off x="2976880" y="1412240"/>
            <a:ext cx="2385060" cy="1562100"/>
          </a:xfrm>
          <a:prstGeom prst="rect">
            <a:avLst/>
          </a:prstGeom>
          <a:noFill/>
          <a:ln w="9525">
            <a:noFill/>
          </a:ln>
        </p:spPr>
      </p:pic>
      <p:sp>
        <p:nvSpPr>
          <p:cNvPr id="4" name="文本框 3"/>
          <p:cNvSpPr txBox="1"/>
          <p:nvPr/>
        </p:nvSpPr>
        <p:spPr>
          <a:xfrm>
            <a:off x="959485" y="3027045"/>
            <a:ext cx="1763395" cy="368300"/>
          </a:xfrm>
          <a:prstGeom prst="rect">
            <a:avLst/>
          </a:prstGeom>
          <a:noFill/>
        </p:spPr>
        <p:txBody>
          <a:bodyPr wrap="square" rtlCol="0">
            <a:spAutoFit/>
          </a:bodyPr>
          <a:lstStyle/>
          <a:p>
            <a:r>
              <a:rPr lang="zh-CN" altLang="en-US"/>
              <a:t>红外传感器</a:t>
            </a:r>
          </a:p>
        </p:txBody>
      </p:sp>
      <p:sp>
        <p:nvSpPr>
          <p:cNvPr id="17" name="文本框 16"/>
          <p:cNvSpPr txBox="1"/>
          <p:nvPr/>
        </p:nvSpPr>
        <p:spPr>
          <a:xfrm>
            <a:off x="3251835" y="3027045"/>
            <a:ext cx="2327910" cy="368300"/>
          </a:xfrm>
          <a:prstGeom prst="rect">
            <a:avLst/>
          </a:prstGeom>
          <a:noFill/>
        </p:spPr>
        <p:txBody>
          <a:bodyPr wrap="square" rtlCol="0">
            <a:spAutoFit/>
          </a:bodyPr>
          <a:lstStyle/>
          <a:p>
            <a:r>
              <a:rPr lang="zh-CN" altLang="en-US"/>
              <a:t>五路红外循迹模块</a:t>
            </a:r>
          </a:p>
        </p:txBody>
      </p:sp>
      <p:pic>
        <p:nvPicPr>
          <p:cNvPr id="28" name="图片 4"/>
          <p:cNvPicPr>
            <a:picLocks noChangeAspect="1"/>
          </p:cNvPicPr>
          <p:nvPr/>
        </p:nvPicPr>
        <p:blipFill>
          <a:blip r:embed="rId6"/>
          <a:stretch>
            <a:fillRect/>
          </a:stretch>
        </p:blipFill>
        <p:spPr>
          <a:xfrm>
            <a:off x="438150" y="3843020"/>
            <a:ext cx="6347460" cy="2406650"/>
          </a:xfrm>
          <a:prstGeom prst="rect">
            <a:avLst/>
          </a:prstGeom>
        </p:spPr>
      </p:pic>
      <p:sp>
        <p:nvSpPr>
          <p:cNvPr id="42" name="TextBox 38"/>
          <p:cNvSpPr txBox="1"/>
          <p:nvPr/>
        </p:nvSpPr>
        <p:spPr>
          <a:xfrm>
            <a:off x="7036435" y="4306957"/>
            <a:ext cx="4508500" cy="707886"/>
          </a:xfrm>
          <a:prstGeom prst="rect">
            <a:avLst/>
          </a:prstGeom>
          <a:noFill/>
        </p:spPr>
        <p:txBody>
          <a:bodyPr wrap="square" rtlCol="0" anchor="ctr">
            <a:spAutoFit/>
          </a:bodyPr>
          <a:lstStyle/>
          <a:p>
            <a:pPr algn="ctr"/>
            <a:r>
              <a:rPr lang="zh-CN" sz="2000" dirty="0">
                <a:solidFill>
                  <a:srgbClr val="4A5A69"/>
                </a:solidFill>
                <a:cs typeface="+mn-ea"/>
                <a:sym typeface="+mn-lt"/>
              </a:rPr>
              <a:t>白色地面</a:t>
            </a:r>
            <a:r>
              <a:rPr lang="en-US" altLang="zh-CN" sz="2000" dirty="0">
                <a:solidFill>
                  <a:srgbClr val="4A5A69"/>
                </a:solidFill>
                <a:cs typeface="+mn-ea"/>
                <a:sym typeface="+mn-lt"/>
              </a:rPr>
              <a:t>→</a:t>
            </a:r>
            <a:r>
              <a:rPr lang="zh-CN" altLang="en-US" sz="2000" dirty="0">
                <a:solidFill>
                  <a:srgbClr val="4A5A69"/>
                </a:solidFill>
                <a:cs typeface="+mn-ea"/>
                <a:sym typeface="+mn-lt"/>
              </a:rPr>
              <a:t>红外线强</a:t>
            </a:r>
            <a:r>
              <a:rPr lang="en-US" altLang="zh-CN" sz="2000" dirty="0">
                <a:solidFill>
                  <a:srgbClr val="4A5A69"/>
                </a:solidFill>
                <a:cs typeface="+mn-ea"/>
                <a:sym typeface="+mn-lt"/>
              </a:rPr>
              <a:t>→</a:t>
            </a:r>
            <a:r>
              <a:rPr lang="zh-CN" altLang="en-US" sz="2000" dirty="0">
                <a:solidFill>
                  <a:srgbClr val="4A5A69"/>
                </a:solidFill>
                <a:cs typeface="+mn-ea"/>
                <a:sym typeface="+mn-lt"/>
              </a:rPr>
              <a:t>电信号强</a:t>
            </a:r>
          </a:p>
          <a:p>
            <a:pPr algn="ctr"/>
            <a:r>
              <a:rPr lang="zh-CN" altLang="en-US" sz="2000" dirty="0">
                <a:solidFill>
                  <a:srgbClr val="4A5A69"/>
                </a:solidFill>
                <a:cs typeface="+mn-ea"/>
                <a:sym typeface="+mn-lt"/>
              </a:rPr>
              <a:t>黑色引线</a:t>
            </a:r>
            <a:r>
              <a:rPr lang="en-US" altLang="zh-CN" sz="2000" dirty="0">
                <a:solidFill>
                  <a:srgbClr val="4A5A69"/>
                </a:solidFill>
                <a:cs typeface="+mn-ea"/>
                <a:sym typeface="+mn-lt"/>
              </a:rPr>
              <a:t>→</a:t>
            </a:r>
            <a:r>
              <a:rPr lang="zh-CN" altLang="en-US" sz="2000" dirty="0">
                <a:solidFill>
                  <a:srgbClr val="4A5A69"/>
                </a:solidFill>
                <a:cs typeface="+mn-ea"/>
                <a:sym typeface="+mn-lt"/>
              </a:rPr>
              <a:t>红外线弱</a:t>
            </a:r>
            <a:r>
              <a:rPr lang="en-US" altLang="zh-CN" sz="2000" dirty="0">
                <a:solidFill>
                  <a:srgbClr val="4A5A69"/>
                </a:solidFill>
                <a:cs typeface="+mn-ea"/>
                <a:sym typeface="+mn-lt"/>
              </a:rPr>
              <a:t>→</a:t>
            </a:r>
            <a:r>
              <a:rPr lang="zh-CN" altLang="en-US" sz="2000" dirty="0">
                <a:solidFill>
                  <a:srgbClr val="4A5A69"/>
                </a:solidFill>
                <a:cs typeface="+mn-ea"/>
                <a:sym typeface="+mn-lt"/>
              </a:rPr>
              <a:t>电信号弱</a:t>
            </a:r>
          </a:p>
        </p:txBody>
      </p:sp>
      <p:sp>
        <p:nvSpPr>
          <p:cNvPr id="45" name="TextBox 38"/>
          <p:cNvSpPr txBox="1"/>
          <p:nvPr/>
        </p:nvSpPr>
        <p:spPr>
          <a:xfrm>
            <a:off x="7076440" y="5215225"/>
            <a:ext cx="4508500" cy="400110"/>
          </a:xfrm>
          <a:prstGeom prst="rect">
            <a:avLst/>
          </a:prstGeom>
          <a:noFill/>
        </p:spPr>
        <p:txBody>
          <a:bodyPr wrap="square" rtlCol="0" anchor="ctr">
            <a:spAutoFit/>
          </a:bodyPr>
          <a:lstStyle/>
          <a:p>
            <a:pPr algn="ctr"/>
            <a:r>
              <a:rPr lang="zh-CN" sz="2000" dirty="0">
                <a:solidFill>
                  <a:srgbClr val="4A5A69"/>
                </a:solidFill>
                <a:cs typeface="+mn-ea"/>
                <a:sym typeface="+mn-lt"/>
              </a:rPr>
              <a:t>红外传感器信号强弱</a:t>
            </a:r>
            <a:r>
              <a:rPr lang="en-US" altLang="zh-CN" sz="2000" dirty="0">
                <a:solidFill>
                  <a:srgbClr val="4A5A69"/>
                </a:solidFill>
                <a:cs typeface="+mn-ea"/>
                <a:sym typeface="+mn-lt"/>
              </a:rPr>
              <a:t>→</a:t>
            </a:r>
            <a:r>
              <a:rPr lang="zh-CN" altLang="en-US" sz="2000" dirty="0">
                <a:solidFill>
                  <a:srgbClr val="4A5A69"/>
                </a:solidFill>
                <a:cs typeface="+mn-ea"/>
                <a:sym typeface="+mn-lt"/>
              </a:rPr>
              <a:t>调整循迹</a:t>
            </a:r>
          </a:p>
        </p:txBody>
      </p:sp>
    </p:spTree>
    <p:extLst>
      <p:ext uri="{BB962C8B-B14F-4D97-AF65-F5344CB8AC3E}">
        <p14:creationId xmlns:p14="http://schemas.microsoft.com/office/powerpoint/2010/main" val="355742685"/>
      </p:ext>
    </p:extLst>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88,&quot;width&quot;:3588}"/>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60,&quot;width&quot;:375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1807</Words>
  <Application>Microsoft Office PowerPoint</Application>
  <PresentationFormat>宽屏</PresentationFormat>
  <Paragraphs>240</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28</vt:i4>
      </vt:variant>
    </vt:vector>
  </HeadingPairs>
  <TitlesOfParts>
    <vt:vector size="36" baseType="lpstr">
      <vt:lpstr>包图简圆体</vt:lpstr>
      <vt:lpstr>宋体</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yinhaoyu jing</cp:lastModifiedBy>
  <cp:revision>54</cp:revision>
  <dcterms:created xsi:type="dcterms:W3CDTF">2020-01-03T06:53:11Z</dcterms:created>
  <dcterms:modified xsi:type="dcterms:W3CDTF">2022-07-03T13:16:28Z</dcterms:modified>
</cp:coreProperties>
</file>