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83" r:id="rId3"/>
    <p:sldId id="284" r:id="rId4"/>
    <p:sldId id="297" r:id="rId5"/>
    <p:sldId id="309" r:id="rId6"/>
    <p:sldId id="310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C43A-0C14-4DA8-9848-42B1251FB83D}" type="datetimeFigureOut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A79FD-04B2-4828-A3A7-30FEC83A4D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7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8D00A2D-AAEF-4573-AEB1-6B12B8BEE499}" type="slidenum">
              <a:rPr lang="zh-CN" altLang="en-US" smtClean="0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4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8D00A2D-AAEF-4573-AEB1-6B12B8BEE499}" type="slidenum">
              <a:rPr lang="zh-CN" altLang="en-US" smtClean="0">
                <a:solidFill>
                  <a:prstClr val="black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AB600-D986-412F-9D22-16B4F3428E9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AB600-D986-412F-9D22-16B4F3428E9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3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AB600-D986-412F-9D22-16B4F3428E9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AB600-D986-412F-9D22-16B4F3428E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AB600-D986-412F-9D22-16B4F3428E9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1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913-5538-489C-9FFC-8B1AF8688465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AE41-D18F-4388-8DD1-ADD8A9DCE8CD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FCF-31EC-4487-8130-DF229C1BDABB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2EB6-B829-4561-B4DF-6D7BF9DC7E75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545F-02B3-48F7-B571-9E895C907AAE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6BC-2D8A-429B-847D-42049F02E1F7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583-2C68-40D9-ADFF-E9B85AEE6C21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737B-33C0-4D20-ACF0-E9935854F42E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F55-91F6-4D13-99B2-272D327CC228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2BE9-BA02-479B-A5F1-16DAF228C1CF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3984-61CA-40F0-AA8C-0F39EDFA13E5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49F-DA29-435A-9D99-38B21FC972AA}" type="datetime1">
              <a:rPr lang="zh-CN" altLang="en-US" smtClean="0"/>
              <a:pPr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E6C5-6C60-4A20-9A3F-45F6AAE1DB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5671"/>
              </p:ext>
            </p:extLst>
          </p:nvPr>
        </p:nvGraphicFramePr>
        <p:xfrm>
          <a:off x="1825341" y="4956168"/>
          <a:ext cx="5210173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任课教师：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朱   煜    长聘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教授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尹文生    副教授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胡金春   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副研究员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2011532"/>
            <a:ext cx="9143999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400" b="1" dirty="0">
                <a:solidFill>
                  <a:prstClr val="black"/>
                </a:solidFill>
              </a:rPr>
              <a:t>机电系统设计实践</a:t>
            </a:r>
            <a:endParaRPr lang="en-US" altLang="zh-CN" sz="5400" b="1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altLang="zh-CN" sz="4400" b="1" dirty="0" err="1">
                <a:solidFill>
                  <a:prstClr val="black"/>
                </a:solidFill>
              </a:rPr>
              <a:t>Mechatronics</a:t>
            </a:r>
            <a:r>
              <a:rPr lang="en-US" altLang="zh-CN" sz="4400" b="1" dirty="0">
                <a:solidFill>
                  <a:prstClr val="black"/>
                </a:solidFill>
              </a:rPr>
              <a:t> System Design Practice</a:t>
            </a:r>
            <a:endParaRPr lang="zh-CN" altLang="en-US" sz="4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290" y="434876"/>
            <a:ext cx="341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cs typeface="Tahoma" panose="020B0604030504040204" pitchFamily="34" charset="0"/>
              </a:rPr>
              <a:t>清华大学本科生课程</a:t>
            </a:r>
          </a:p>
        </p:txBody>
      </p:sp>
      <p:pic>
        <p:nvPicPr>
          <p:cNvPr id="9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11909" y="189416"/>
            <a:ext cx="759641" cy="7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7126509" y="6395167"/>
            <a:ext cx="1700571" cy="392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itchFamily="2" charset="-122"/>
                <a:cs typeface="Times New Roman" panose="02020603050405020304" pitchFamily="18" charset="0"/>
              </a:rPr>
              <a:t>IC group</a:t>
            </a:r>
            <a:endParaRPr lang="zh-CN" altLang="en-US" sz="2100" b="1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95244" y="6591375"/>
            <a:ext cx="6733412" cy="1588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95244" y="6651646"/>
            <a:ext cx="6733412" cy="1588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45445-C46B-4363-A4C4-00BF8ED084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357158" y="3871962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系统详细设计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传感器的功能描述与任务中作用</a:t>
            </a:r>
            <a:endParaRPr lang="en-US" altLang="zh-CN" sz="5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700">
                <a:latin typeface="微软雅黑" pitchFamily="34" charset="-122"/>
                <a:ea typeface="微软雅黑" pitchFamily="34" charset="-122"/>
              </a:rPr>
              <a:t>系统功能对检测量的要求</a:t>
            </a:r>
            <a:endParaRPr lang="en-US" altLang="zh-CN" sz="47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70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4700" dirty="0">
                <a:latin typeface="微软雅黑" pitchFamily="34" charset="-122"/>
                <a:ea typeface="微软雅黑" pitchFamily="34" charset="-122"/>
              </a:rPr>
              <a:t>传感器的性能</a:t>
            </a:r>
            <a:endParaRPr lang="en-US" altLang="zh-CN" sz="47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主要性能参数： 噪声水平，检测带宽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性能参数与任务符合度分析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所有传感器的接口设计说明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电气接口：电源（电压、功率）、传感信号形式、电压（电平）范围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机械接口：接插件形式、机械固定方式</a:t>
            </a:r>
            <a:endParaRPr lang="en-US" altLang="zh-CN" sz="38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匹配性：电气和机械接口与对接其他部件匹配性</a:t>
            </a:r>
            <a:endParaRPr lang="zh-CN" alt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硬件单元详细设计：传感器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5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系统所有模块电源需求描述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电压种类及其电流大小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性能要求与设计说明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噪声、电压波动要求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实现方法与设计依据说明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线性稳压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BUCK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BOOST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硬件单元详细设计：电源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外协内容</a:t>
            </a:r>
            <a:endParaRPr lang="en-US" altLang="zh-CN" sz="3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外协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板、机加工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外协部件采购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技术先进性与调试难度的折中</a:t>
            </a:r>
            <a:endParaRPr lang="en-US" altLang="zh-CN" sz="3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采购部件的供货商、价格与货期</a:t>
            </a:r>
            <a:endParaRPr lang="en-US" altLang="zh-CN" sz="3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自行设计部件的可加工性、加工商、加工费、加工周期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硬件单元详细设计：外协共性问题</a:t>
            </a: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电气系统模块设计图纸与设计说明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电气原理图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电气连线表（包括所有引脚定义、转接接头定义、连线）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硬件单元详细设计：设计图纸</a:t>
            </a: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0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算法的功能描述与任务中作用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所有算法概要说明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算法名称与原理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算法调试方法与性能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所有算法仿真说明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仿真程序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工作量分析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仿真结果分析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所有算法实现设计说明</a:t>
            </a: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实现手段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3.2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控制算法详细设计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8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系统功能分析与系统软件逻辑框图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数据与全集变量定义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模块功能的划分、接口定义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模块逻辑框图与说明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软件开发环境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语言选择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编程与调试环境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3.3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软件详细设计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5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249620"/>
            <a:ext cx="8429684" cy="489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方案调整与迭代设计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必要的单元测试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协同设计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22325" lvl="1" indent="-365125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机、电、测、控、软件、硬件互相约束与影响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充分使用所学知识与技术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小组人员分工与进度控制（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每个成员至少负责一个主要单元工作、参与另一个单元工作；每个成员都要承担部分软件编程工作。制定可执行的时间进度计划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289" y="434876"/>
            <a:ext cx="67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 需要注意的问题</a:t>
            </a: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5" y="2060848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问题？</a:t>
            </a:r>
            <a:endParaRPr lang="zh-CN" altLang="en-US" sz="96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8289" y="434876"/>
            <a:ext cx="6459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系统详细设计</a:t>
            </a:r>
            <a:endParaRPr lang="en-US" altLang="zh-CN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图片 2" descr="iblrak00648723.jp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142844" y="2074300"/>
            <a:ext cx="3836192" cy="222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 txBox="1">
            <a:spLocks/>
          </p:cNvSpPr>
          <p:nvPr/>
        </p:nvSpPr>
        <p:spPr bwMode="auto">
          <a:xfrm>
            <a:off x="882868" y="2585673"/>
            <a:ext cx="2227660" cy="11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50" dirty="0">
                <a:solidFill>
                  <a:srgbClr val="7030A0"/>
                </a:solidFill>
              </a:rPr>
              <a:t>目录</a:t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6727" y="1122936"/>
            <a:ext cx="5413606" cy="5735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>
              <a:defRPr/>
            </a:pP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657" y="1214422"/>
            <a:ext cx="500697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详细设计内容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机械结构设计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总体结构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车身单元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抓取单元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控制系统设计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硬件单元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控制算法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集成调试与测试设计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45445-C46B-4363-A4C4-00BF8ED0846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5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249620"/>
            <a:ext cx="8429684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365125">
              <a:spcAft>
                <a:spcPts val="600"/>
              </a:spcAf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）详细设计目的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在原理方案设计的基础上，完成系统总体方案及各个单元的具体设计、部件选型、设计计算、仿真分析以及系统集成测试方法设计，形成完整的技术文件，详细设计是制造、调试与测试阶段的依据。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）详细设计内容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系统总体方法细化（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图纸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文档）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单元部件设计、计算、仿真与选型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控制算法设计与仿真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系统软件设计（功能单元划分与逻辑关系）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）详细设计成果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65125" indent="-365125"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设计说明（方案分析与实现、设计计算、仿真分析、制造方法与材料选择、测试方法）、图纸、外购件选型详细信息、软件框图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289" y="434876"/>
            <a:ext cx="67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详细设计内容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289" y="434876"/>
            <a:ext cx="67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2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机械结构详细设计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机械结构设计：拓扑结构、功能实现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设计计算：运动学、静力学、动力学等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材料选择与制造工艺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注意：规范的设计图纸（车体等加工零件需要提供标准工程图）</a:t>
            </a:r>
          </a:p>
        </p:txBody>
      </p:sp>
    </p:spTree>
    <p:extLst>
      <p:ext uri="{BB962C8B-B14F-4D97-AF65-F5344CB8AC3E}">
        <p14:creationId xmlns:p14="http://schemas.microsoft.com/office/powerpoint/2010/main" val="13725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289" y="434876"/>
            <a:ext cx="67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2.1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总体结构及车体详细设计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总体结构设计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形状、尺寸、各部件布局、驱动与转向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设计计算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运动学（转弯半径等）、静力学（质量平衡与质心）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材料与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制造方法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57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289" y="434876"/>
            <a:ext cx="67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2.2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抓取机构详细设计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E6C5-6C60-4A20-9A3F-45F6AAE1DB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机械结构设计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机构、尺寸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设计计算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作业空间（软件仿真）、抓取力、结构强度（有限元分析）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抓取过程中车体重心变化</a:t>
            </a:r>
          </a:p>
        </p:txBody>
      </p:sp>
    </p:spTree>
    <p:extLst>
      <p:ext uri="{BB962C8B-B14F-4D97-AF65-F5344CB8AC3E}">
        <p14:creationId xmlns:p14="http://schemas.microsoft.com/office/powerpoint/2010/main" val="36815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控制系统总体结构与模块划分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控制系统硬件模块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核心算法（控制、信号处理等）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软件系统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控制系统详细设计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主控板的功能描述与任务中作用概述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所有需求描述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包括的具体计算任务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是否浮点、矩阵、滤波等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选型能力评估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计算位数、主频、存储量等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电气接口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支持种类（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IIC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UART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CAN…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与其他模块电平、速度匹配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机械接口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其他单元的连接匹配性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电源</a:t>
            </a:r>
            <a:endParaRPr lang="en-US" altLang="zh-CN" sz="34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电压种类与各自电流大小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硬件单元详细设计：主控板</a:t>
            </a:r>
          </a:p>
        </p:txBody>
      </p:sp>
      <p:pic>
        <p:nvPicPr>
          <p:cNvPr id="6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执行器功能描述与任务中作用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系统功能对执行器的要求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所有执行器的性能设计说明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主要性能参数：速度、精度、力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力矩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性能参数与任务符合度分析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所有执行器的驱动方法设计说明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是否需要功率放大器（对应电源、电流要求）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所有执行器电源需求设计说明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电压种类与各自电流大小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289" y="434876"/>
            <a:ext cx="760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3.1 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硬件单元详细设计：执行器</a:t>
            </a: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(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电机</a:t>
            </a:r>
            <a:r>
              <a:rPr lang="en-US" altLang="zh-CN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)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ahoma" panose="020B0604030504040204" pitchFamily="34" charset="0"/>
            </a:endParaRPr>
          </a:p>
        </p:txBody>
      </p:sp>
      <p:pic>
        <p:nvPicPr>
          <p:cNvPr id="5" name="Picture 9" descr="Tsinghua Old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White">
          <a:xfrm>
            <a:off x="269060" y="332291"/>
            <a:ext cx="629230" cy="62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42844" y="1122936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2844" y="1061439"/>
            <a:ext cx="8858312" cy="2814"/>
          </a:xfrm>
          <a:prstGeom prst="line">
            <a:avLst/>
          </a:prstGeom>
          <a:ln/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4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879</Words>
  <Application>Microsoft Office PowerPoint</Application>
  <PresentationFormat>全屏显示(4:3)</PresentationFormat>
  <Paragraphs>153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华文隶书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huyouhao</dc:creator>
  <cp:lastModifiedBy>ws yin</cp:lastModifiedBy>
  <cp:revision>385</cp:revision>
  <dcterms:created xsi:type="dcterms:W3CDTF">2016-06-22T07:39:37Z</dcterms:created>
  <dcterms:modified xsi:type="dcterms:W3CDTF">2022-06-30T07:36:56Z</dcterms:modified>
</cp:coreProperties>
</file>