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2" r:id="rId5"/>
    <p:sldId id="286" r:id="rId6"/>
    <p:sldId id="260" r:id="rId7"/>
    <p:sldId id="259" r:id="rId8"/>
    <p:sldId id="261" r:id="rId9"/>
    <p:sldId id="262" r:id="rId10"/>
    <p:sldId id="270" r:id="rId11"/>
    <p:sldId id="263" r:id="rId12"/>
    <p:sldId id="264" r:id="rId13"/>
    <p:sldId id="265" r:id="rId14"/>
    <p:sldId id="266" r:id="rId15"/>
    <p:sldId id="267" r:id="rId16"/>
    <p:sldId id="268" r:id="rId17"/>
    <p:sldId id="269" r:id="rId18"/>
    <p:sldId id="271" r:id="rId19"/>
    <p:sldId id="287"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80135" y="641668"/>
            <a:ext cx="10220325" cy="4667250"/>
          </a:xfrm>
          <a:prstGeom prst="rect">
            <a:avLst/>
          </a:prstGeom>
        </p:spPr>
      </p:pic>
      <p:sp>
        <p:nvSpPr>
          <p:cNvPr id="5" name="文本框 4"/>
          <p:cNvSpPr txBox="1"/>
          <p:nvPr/>
        </p:nvSpPr>
        <p:spPr>
          <a:xfrm>
            <a:off x="3039110" y="5413375"/>
            <a:ext cx="6302375" cy="368300"/>
          </a:xfrm>
          <a:prstGeom prst="rect">
            <a:avLst/>
          </a:prstGeom>
          <a:solidFill>
            <a:srgbClr val="00B0F0"/>
          </a:solidFill>
        </p:spPr>
        <p:txBody>
          <a:bodyPr wrap="square" rtlCol="0">
            <a:spAutoFit/>
          </a:bodyPr>
          <a:p>
            <a:pPr algn="ctr"/>
            <a:r>
              <a:rPr lang="zh-CN" altLang="en-US" b="1"/>
              <a:t>汇报人：</a:t>
            </a:r>
            <a:r>
              <a:rPr lang="en-US" altLang="zh-CN" b="1"/>
              <a:t>XXXX</a:t>
            </a:r>
            <a:r>
              <a:rPr lang="en-US" altLang="zh-CN" b="1"/>
              <a:t>                 </a:t>
            </a:r>
            <a:r>
              <a:rPr lang="zh-CN" altLang="en-US" b="1"/>
              <a:t>汇报时间：</a:t>
            </a:r>
            <a:r>
              <a:rPr lang="en-US" altLang="zh-CN" b="1"/>
              <a:t>2024/04/01</a:t>
            </a:r>
            <a:endParaRPr lang="en-US" altLang="zh-CN" b="1"/>
          </a:p>
        </p:txBody>
      </p:sp>
      <p:sp>
        <p:nvSpPr>
          <p:cNvPr id="2" name="文本框 1"/>
          <p:cNvSpPr txBox="1"/>
          <p:nvPr/>
        </p:nvSpPr>
        <p:spPr>
          <a:xfrm>
            <a:off x="7792720" y="1506855"/>
            <a:ext cx="3507740" cy="368300"/>
          </a:xfrm>
          <a:prstGeom prst="rect">
            <a:avLst/>
          </a:prstGeom>
          <a:noFill/>
        </p:spPr>
        <p:txBody>
          <a:bodyPr wrap="square" rtlCol="0" anchor="t">
            <a:spAutoFit/>
          </a:bodyPr>
          <a:p>
            <a:r>
              <a:rPr lang="zh-CN" altLang="en-US" b="1"/>
              <a:t>华南理工大学杨显珠教授课题组</a:t>
            </a:r>
            <a:endParaRPr lang="zh-CN" altLang="en-US"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175" y="339090"/>
            <a:ext cx="12195175" cy="652145"/>
            <a:chOff x="-5" y="534"/>
            <a:chExt cx="19205" cy="1027"/>
          </a:xfrm>
        </p:grpSpPr>
        <p:sp>
          <p:nvSpPr>
            <p:cNvPr id="6" name="矩形 5"/>
            <p:cNvSpPr/>
            <p:nvPr/>
          </p:nvSpPr>
          <p:spPr>
            <a:xfrm>
              <a:off x="-5" y="534"/>
              <a:ext cx="19205" cy="1027"/>
            </a:xfrm>
            <a:prstGeom prst="rect">
              <a:avLst/>
            </a:prstGeom>
            <a:solidFill>
              <a:srgbClr val="00B0F0"/>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555" y="636"/>
              <a:ext cx="5281" cy="822"/>
            </a:xfrm>
            <a:prstGeom prst="rect">
              <a:avLst/>
            </a:prstGeom>
            <a:noFill/>
          </p:spPr>
          <p:txBody>
            <a:bodyPr wrap="square" rtlCol="0">
              <a:spAutoFit/>
            </a:bodyPr>
            <a:p>
              <a:r>
                <a:rPr lang="zh-CN" altLang="en-US" sz="2800" b="1"/>
                <a:t>体内实验</a:t>
              </a:r>
              <a:endParaRPr lang="zh-CN" altLang="en-US" sz="2800" b="1"/>
            </a:p>
          </p:txBody>
        </p:sp>
      </p:grpSp>
      <p:sp>
        <p:nvSpPr>
          <p:cNvPr id="2" name="文本框 1"/>
          <p:cNvSpPr txBox="1"/>
          <p:nvPr/>
        </p:nvSpPr>
        <p:spPr>
          <a:xfrm>
            <a:off x="464185" y="1233805"/>
            <a:ext cx="9058910" cy="368300"/>
          </a:xfrm>
          <a:prstGeom prst="rect">
            <a:avLst/>
          </a:prstGeom>
          <a:noFill/>
        </p:spPr>
        <p:txBody>
          <a:bodyPr wrap="square" rtlCol="0" anchor="t">
            <a:spAutoFit/>
          </a:bodyPr>
          <a:p>
            <a:pPr marL="285750" indent="-285750">
              <a:buFont typeface="Wingdings" panose="05000000000000000000" charset="0"/>
              <a:buChar char="u"/>
            </a:pPr>
            <a:r>
              <a:rPr lang="zh-CN" altLang="en-US" b="1">
                <a:solidFill>
                  <a:srgbClr val="FF0000"/>
                </a:solidFill>
              </a:rPr>
              <a:t>评估D-NP/C-NP递送</a:t>
            </a:r>
            <a:r>
              <a:rPr lang="en-US" altLang="zh-CN" b="1">
                <a:solidFill>
                  <a:srgbClr val="FF0000"/>
                </a:solidFill>
              </a:rPr>
              <a:t>BB94</a:t>
            </a:r>
            <a:r>
              <a:rPr lang="zh-CN" altLang="en-US" b="1">
                <a:solidFill>
                  <a:srgbClr val="FF0000"/>
                </a:solidFill>
              </a:rPr>
              <a:t>的效果（</a:t>
            </a:r>
            <a:r>
              <a:rPr lang="en-US" altLang="zh-CN" b="1">
                <a:solidFill>
                  <a:srgbClr val="FF0000"/>
                </a:solidFill>
              </a:rPr>
              <a:t>1</a:t>
            </a:r>
            <a:r>
              <a:rPr lang="zh-CN" altLang="en-US" b="1">
                <a:solidFill>
                  <a:srgbClr val="FF0000"/>
                </a:solidFill>
              </a:rPr>
              <a:t>）</a:t>
            </a:r>
            <a:endParaRPr lang="zh-CN" altLang="en-US" b="1">
              <a:solidFill>
                <a:srgbClr val="FF0000"/>
              </a:solidFill>
            </a:endParaRPr>
          </a:p>
        </p:txBody>
      </p:sp>
      <p:pic>
        <p:nvPicPr>
          <p:cNvPr id="4" name="图片 3"/>
          <p:cNvPicPr>
            <a:picLocks noChangeAspect="1"/>
          </p:cNvPicPr>
          <p:nvPr/>
        </p:nvPicPr>
        <p:blipFill>
          <a:blip r:embed="rId1"/>
          <a:stretch>
            <a:fillRect/>
          </a:stretch>
        </p:blipFill>
        <p:spPr>
          <a:xfrm>
            <a:off x="680720" y="1663700"/>
            <a:ext cx="7891145" cy="3030855"/>
          </a:xfrm>
          <a:prstGeom prst="rect">
            <a:avLst/>
          </a:prstGeom>
        </p:spPr>
      </p:pic>
      <p:sp>
        <p:nvSpPr>
          <p:cNvPr id="11" name="文本框 10"/>
          <p:cNvSpPr txBox="1"/>
          <p:nvPr/>
        </p:nvSpPr>
        <p:spPr>
          <a:xfrm>
            <a:off x="464185" y="4853305"/>
            <a:ext cx="11511915" cy="1586230"/>
          </a:xfrm>
          <a:prstGeom prst="rect">
            <a:avLst/>
          </a:prstGeom>
          <a:noFill/>
        </p:spPr>
        <p:txBody>
          <a:bodyPr wrap="square" rtlCol="0" anchor="t">
            <a:spAutoFit/>
          </a:bodyPr>
          <a:p>
            <a:pPr marL="285750" indent="-285750">
              <a:lnSpc>
                <a:spcPct val="135000"/>
              </a:lnSpc>
              <a:spcBef>
                <a:spcPts val="0"/>
              </a:spcBef>
              <a:spcAft>
                <a:spcPts val="0"/>
              </a:spcAft>
              <a:buFont typeface="Wingdings" panose="05000000000000000000" charset="0"/>
              <a:buChar char="Ø"/>
            </a:pPr>
            <a:r>
              <a:rPr lang="zh-CN" altLang="en-US" b="1"/>
              <a:t>实验过程：</a:t>
            </a:r>
            <a:r>
              <a:rPr lang="zh-CN" altLang="en-US"/>
              <a:t>第1、3和5天</a:t>
            </a:r>
            <a:r>
              <a:rPr lang="zh-CN" altLang="en-US">
                <a:sym typeface="+mn-ea"/>
              </a:rPr>
              <a:t>给</a:t>
            </a:r>
            <a:r>
              <a:rPr lang="en-US" altLang="zh-CN">
                <a:sym typeface="+mn-ea"/>
              </a:rPr>
              <a:t>4</a:t>
            </a:r>
            <a:r>
              <a:rPr lang="zh-CN" altLang="en-US">
                <a:sym typeface="+mn-ea"/>
              </a:rPr>
              <a:t>组（</a:t>
            </a:r>
            <a:r>
              <a:rPr lang="en-US" altLang="zh-CN">
                <a:sym typeface="+mn-ea"/>
              </a:rPr>
              <a:t>G1</a:t>
            </a:r>
            <a:r>
              <a:rPr lang="zh-CN" altLang="en-US">
                <a:sym typeface="+mn-ea"/>
              </a:rPr>
              <a:t>、</a:t>
            </a:r>
            <a:r>
              <a:rPr lang="en-US" altLang="zh-CN">
                <a:sym typeface="+mn-ea"/>
              </a:rPr>
              <a:t>G2</a:t>
            </a:r>
            <a:r>
              <a:rPr lang="zh-CN" altLang="en-US">
                <a:sym typeface="+mn-ea"/>
              </a:rPr>
              <a:t>、</a:t>
            </a:r>
            <a:r>
              <a:rPr lang="en-US" altLang="zh-CN">
                <a:sym typeface="+mn-ea"/>
              </a:rPr>
              <a:t>G3</a:t>
            </a:r>
            <a:r>
              <a:rPr lang="zh-CN" altLang="en-US">
                <a:sym typeface="+mn-ea"/>
              </a:rPr>
              <a:t>和</a:t>
            </a:r>
            <a:r>
              <a:rPr lang="en-US" altLang="zh-CN">
                <a:sym typeface="+mn-ea"/>
              </a:rPr>
              <a:t>G4</a:t>
            </a:r>
            <a:r>
              <a:rPr lang="zh-CN" altLang="en-US">
                <a:sym typeface="+mn-ea"/>
              </a:rPr>
              <a:t>）</a:t>
            </a:r>
            <a:r>
              <a:rPr lang="zh-CN" altLang="en-US">
                <a:sym typeface="+mn-ea"/>
              </a:rPr>
              <a:t>原位4T1肿瘤小鼠</a:t>
            </a:r>
            <a:r>
              <a:rPr lang="zh-CN" altLang="en-US"/>
              <a:t>静脉注射药物（5.0</a:t>
            </a:r>
            <a:r>
              <a:rPr lang="en-US" altLang="zh-CN"/>
              <a:t>mg/kg</a:t>
            </a:r>
            <a:r>
              <a:rPr lang="zh-CN" altLang="en-US"/>
              <a:t>的BB94），第27天取出小鼠的肺以评估治疗效果（图</a:t>
            </a:r>
            <a:r>
              <a:rPr lang="zh-CN" altLang="en-US">
                <a:sym typeface="+mn-ea"/>
              </a:rPr>
              <a:t>a</a:t>
            </a:r>
            <a:r>
              <a:rPr lang="zh-CN" altLang="en-US"/>
              <a:t>）。</a:t>
            </a:r>
            <a:endParaRPr lang="zh-CN" altLang="en-US"/>
          </a:p>
          <a:p>
            <a:pPr marL="285750" indent="-285750">
              <a:lnSpc>
                <a:spcPct val="135000"/>
              </a:lnSpc>
              <a:spcBef>
                <a:spcPts val="0"/>
              </a:spcBef>
              <a:spcAft>
                <a:spcPts val="0"/>
              </a:spcAft>
              <a:buFont typeface="Wingdings" panose="05000000000000000000" charset="0"/>
              <a:buChar char="Ø"/>
            </a:pPr>
            <a:r>
              <a:rPr lang="zh-CN" altLang="en-US" b="1">
                <a:sym typeface="+mn-ea"/>
              </a:rPr>
              <a:t>结果：</a:t>
            </a:r>
            <a:r>
              <a:rPr lang="zh-CN" altLang="en-US"/>
              <a:t>与PBS处理的小鼠相比，</a:t>
            </a:r>
            <a:r>
              <a:rPr lang="en-US"/>
              <a:t>G2</a:t>
            </a:r>
            <a:r>
              <a:rPr lang="zh-CN" altLang="en-US"/>
              <a:t>组的肺部肿瘤转移明显，而</a:t>
            </a:r>
            <a:r>
              <a:rPr lang="en-US" altLang="zh-CN"/>
              <a:t>D</a:t>
            </a:r>
            <a:r>
              <a:rPr lang="zh-CN" altLang="en-US"/>
              <a:t>-NP</a:t>
            </a:r>
            <a:r>
              <a:rPr lang="zh-CN" altLang="en-US" baseline="-25000"/>
              <a:t>BB94</a:t>
            </a:r>
            <a:r>
              <a:rPr lang="zh-CN" altLang="en-US"/>
              <a:t>/C-NP</a:t>
            </a:r>
            <a:r>
              <a:rPr lang="zh-CN" altLang="en-US" baseline="-25000"/>
              <a:t>BB94</a:t>
            </a:r>
            <a:r>
              <a:rPr lang="zh-CN" altLang="en-US"/>
              <a:t>（</a:t>
            </a:r>
            <a:r>
              <a:rPr lang="en-US" altLang="zh-CN"/>
              <a:t>G4</a:t>
            </a:r>
            <a:r>
              <a:rPr lang="zh-CN" altLang="en-US"/>
              <a:t>）组表现出中等的肺转移抑制（图</a:t>
            </a:r>
            <a:r>
              <a:rPr lang="zh-CN" altLang="en-US">
                <a:sym typeface="+mn-ea"/>
              </a:rPr>
              <a:t>b, c</a:t>
            </a:r>
            <a:r>
              <a:rPr lang="zh-CN" altLang="en-US"/>
              <a:t>）</a:t>
            </a:r>
            <a:endParaRPr lang="zh-CN" altLang="en-US"/>
          </a:p>
        </p:txBody>
      </p:sp>
      <p:sp>
        <p:nvSpPr>
          <p:cNvPr id="3" name="文本框 2"/>
          <p:cNvSpPr txBox="1"/>
          <p:nvPr/>
        </p:nvSpPr>
        <p:spPr>
          <a:xfrm>
            <a:off x="8679815" y="2323465"/>
            <a:ext cx="2943225" cy="1586230"/>
          </a:xfrm>
          <a:prstGeom prst="rect">
            <a:avLst/>
          </a:prstGeom>
          <a:noFill/>
        </p:spPr>
        <p:txBody>
          <a:bodyPr wrap="square" rtlCol="0">
            <a:spAutoFit/>
          </a:bodyPr>
          <a:p>
            <a:pPr>
              <a:lnSpc>
                <a:spcPct val="135000"/>
              </a:lnSpc>
              <a:spcBef>
                <a:spcPts val="0"/>
              </a:spcBef>
              <a:spcAft>
                <a:spcPts val="0"/>
              </a:spcAft>
            </a:pPr>
            <a:r>
              <a:rPr lang="zh-CN" altLang="en-US" b="1">
                <a:solidFill>
                  <a:srgbClr val="FF0000"/>
                </a:solidFill>
                <a:sym typeface="+mn-ea"/>
              </a:rPr>
              <a:t>BB94</a:t>
            </a:r>
            <a:r>
              <a:rPr lang="zh-CN" altLang="en-US">
                <a:sym typeface="+mn-ea"/>
              </a:rPr>
              <a:t>是一种有效的细胞外MMP抑制剂，抑制MMP-1、MMP-2、MMP-3、MMP-7和MMP-9以及肿瘤转移。</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175" y="339090"/>
            <a:ext cx="12195175" cy="652145"/>
            <a:chOff x="-5" y="534"/>
            <a:chExt cx="19205" cy="1027"/>
          </a:xfrm>
        </p:grpSpPr>
        <p:sp>
          <p:nvSpPr>
            <p:cNvPr id="6" name="矩形 5"/>
            <p:cNvSpPr/>
            <p:nvPr/>
          </p:nvSpPr>
          <p:spPr>
            <a:xfrm>
              <a:off x="-5" y="534"/>
              <a:ext cx="19205" cy="1027"/>
            </a:xfrm>
            <a:prstGeom prst="rect">
              <a:avLst/>
            </a:prstGeom>
            <a:solidFill>
              <a:srgbClr val="00B0F0"/>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555" y="636"/>
              <a:ext cx="5281" cy="822"/>
            </a:xfrm>
            <a:prstGeom prst="rect">
              <a:avLst/>
            </a:prstGeom>
            <a:noFill/>
          </p:spPr>
          <p:txBody>
            <a:bodyPr wrap="square" rtlCol="0">
              <a:spAutoFit/>
            </a:bodyPr>
            <a:p>
              <a:r>
                <a:rPr lang="zh-CN" altLang="en-US" sz="2800" b="1"/>
                <a:t>体内实验</a:t>
              </a:r>
              <a:endParaRPr lang="zh-CN" altLang="en-US" sz="2800" b="1"/>
            </a:p>
          </p:txBody>
        </p:sp>
      </p:grpSp>
      <p:sp>
        <p:nvSpPr>
          <p:cNvPr id="2" name="文本框 1"/>
          <p:cNvSpPr txBox="1"/>
          <p:nvPr/>
        </p:nvSpPr>
        <p:spPr>
          <a:xfrm>
            <a:off x="464185" y="1233805"/>
            <a:ext cx="9058910" cy="368300"/>
          </a:xfrm>
          <a:prstGeom prst="rect">
            <a:avLst/>
          </a:prstGeom>
          <a:noFill/>
        </p:spPr>
        <p:txBody>
          <a:bodyPr wrap="square" rtlCol="0" anchor="t">
            <a:spAutoFit/>
          </a:bodyPr>
          <a:p>
            <a:pPr marL="285750" indent="-285750">
              <a:buFont typeface="Wingdings" panose="05000000000000000000" charset="0"/>
              <a:buChar char="u"/>
            </a:pPr>
            <a:r>
              <a:rPr lang="zh-CN" altLang="en-US" b="1">
                <a:solidFill>
                  <a:srgbClr val="FF0000"/>
                </a:solidFill>
              </a:rPr>
              <a:t>评估D-NP/C-NP递送</a:t>
            </a:r>
            <a:r>
              <a:rPr lang="en-US" altLang="zh-CN" b="1">
                <a:solidFill>
                  <a:srgbClr val="FF0000"/>
                </a:solidFill>
              </a:rPr>
              <a:t>BB94</a:t>
            </a:r>
            <a:r>
              <a:rPr lang="zh-CN" altLang="en-US" b="1">
                <a:solidFill>
                  <a:srgbClr val="FF0000"/>
                </a:solidFill>
              </a:rPr>
              <a:t>的效果（</a:t>
            </a:r>
            <a:r>
              <a:rPr lang="en-US" altLang="zh-CN" b="1">
                <a:solidFill>
                  <a:srgbClr val="FF0000"/>
                </a:solidFill>
              </a:rPr>
              <a:t>2</a:t>
            </a:r>
            <a:r>
              <a:rPr lang="zh-CN" altLang="en-US" b="1">
                <a:solidFill>
                  <a:srgbClr val="FF0000"/>
                </a:solidFill>
              </a:rPr>
              <a:t>）</a:t>
            </a:r>
            <a:endParaRPr lang="zh-CN" altLang="en-US" b="1">
              <a:solidFill>
                <a:srgbClr val="FF0000"/>
              </a:solidFill>
            </a:endParaRPr>
          </a:p>
        </p:txBody>
      </p:sp>
      <p:pic>
        <p:nvPicPr>
          <p:cNvPr id="5" name="图片 4"/>
          <p:cNvPicPr>
            <a:picLocks noChangeAspect="1"/>
          </p:cNvPicPr>
          <p:nvPr/>
        </p:nvPicPr>
        <p:blipFill>
          <a:blip r:embed="rId1"/>
          <a:stretch>
            <a:fillRect/>
          </a:stretch>
        </p:blipFill>
        <p:spPr>
          <a:xfrm>
            <a:off x="974725" y="1717040"/>
            <a:ext cx="9893300" cy="4163060"/>
          </a:xfrm>
          <a:prstGeom prst="rect">
            <a:avLst/>
          </a:prstGeom>
        </p:spPr>
      </p:pic>
      <p:sp>
        <p:nvSpPr>
          <p:cNvPr id="12" name="文本框 11"/>
          <p:cNvSpPr txBox="1"/>
          <p:nvPr/>
        </p:nvSpPr>
        <p:spPr>
          <a:xfrm>
            <a:off x="7025640" y="5785485"/>
            <a:ext cx="1704975" cy="368300"/>
          </a:xfrm>
          <a:prstGeom prst="rect">
            <a:avLst/>
          </a:prstGeom>
          <a:solidFill>
            <a:schemeClr val="accent4">
              <a:lumMod val="20000"/>
              <a:lumOff val="80000"/>
            </a:schemeClr>
          </a:solidFill>
        </p:spPr>
        <p:txBody>
          <a:bodyPr wrap="square" rtlCol="0" anchor="t">
            <a:spAutoFit/>
          </a:bodyPr>
          <a:p>
            <a:pPr algn="ctr"/>
            <a:r>
              <a:rPr lang="zh-CN" altLang="en-US" b="1"/>
              <a:t>免疫组化染色</a:t>
            </a:r>
            <a:endParaRPr lang="zh-CN" altLang="en-US" b="1"/>
          </a:p>
        </p:txBody>
      </p:sp>
      <p:sp>
        <p:nvSpPr>
          <p:cNvPr id="13" name="文本框 12"/>
          <p:cNvSpPr txBox="1"/>
          <p:nvPr/>
        </p:nvSpPr>
        <p:spPr>
          <a:xfrm>
            <a:off x="1943100" y="3943985"/>
            <a:ext cx="1543685" cy="368300"/>
          </a:xfrm>
          <a:prstGeom prst="rect">
            <a:avLst/>
          </a:prstGeom>
          <a:solidFill>
            <a:schemeClr val="accent4">
              <a:lumMod val="20000"/>
              <a:lumOff val="80000"/>
            </a:schemeClr>
          </a:solidFill>
        </p:spPr>
        <p:txBody>
          <a:bodyPr wrap="square" rtlCol="0" anchor="t">
            <a:spAutoFit/>
          </a:bodyPr>
          <a:p>
            <a:pPr algn="ctr"/>
            <a:r>
              <a:rPr lang="en-US" altLang="zh-CN" b="1"/>
              <a:t>W</a:t>
            </a:r>
            <a:r>
              <a:rPr lang="zh-CN" altLang="en-US" b="1"/>
              <a:t>estern</a:t>
            </a:r>
            <a:r>
              <a:rPr lang="en-US" altLang="zh-CN" b="1"/>
              <a:t> B</a:t>
            </a:r>
            <a:r>
              <a:rPr lang="zh-CN" altLang="en-US" b="1"/>
              <a:t>lot</a:t>
            </a:r>
            <a:endParaRPr lang="zh-CN" altLang="en-US" b="1"/>
          </a:p>
        </p:txBody>
      </p:sp>
      <p:sp>
        <p:nvSpPr>
          <p:cNvPr id="14" name="文本框 13"/>
          <p:cNvSpPr txBox="1"/>
          <p:nvPr/>
        </p:nvSpPr>
        <p:spPr>
          <a:xfrm>
            <a:off x="4714240" y="1233805"/>
            <a:ext cx="2913380" cy="368300"/>
          </a:xfrm>
          <a:prstGeom prst="rect">
            <a:avLst/>
          </a:prstGeom>
          <a:solidFill>
            <a:schemeClr val="accent5">
              <a:lumMod val="20000"/>
              <a:lumOff val="80000"/>
            </a:schemeClr>
          </a:solidFill>
        </p:spPr>
        <p:txBody>
          <a:bodyPr wrap="square" rtlCol="0">
            <a:spAutoFit/>
          </a:bodyPr>
          <a:p>
            <a:pPr algn="ctr"/>
            <a:r>
              <a:rPr lang="en-US" altLang="zh-CN" b="1">
                <a:solidFill>
                  <a:schemeClr val="tx1"/>
                </a:solidFill>
                <a:sym typeface="+mn-ea"/>
              </a:rPr>
              <a:t>BB94</a:t>
            </a:r>
            <a:r>
              <a:rPr lang="zh-CN" altLang="en-US" b="1">
                <a:solidFill>
                  <a:schemeClr val="tx1"/>
                </a:solidFill>
                <a:sym typeface="+mn-ea"/>
              </a:rPr>
              <a:t>抑制胞外</a:t>
            </a:r>
            <a:r>
              <a:rPr lang="en-US" altLang="zh-CN" b="1">
                <a:solidFill>
                  <a:schemeClr val="tx1"/>
                </a:solidFill>
                <a:sym typeface="+mn-ea"/>
              </a:rPr>
              <a:t>MMP</a:t>
            </a:r>
            <a:r>
              <a:rPr lang="zh-CN" altLang="en-US" b="1">
                <a:solidFill>
                  <a:schemeClr val="tx1"/>
                </a:solidFill>
                <a:sym typeface="+mn-ea"/>
              </a:rPr>
              <a:t>蛋白</a:t>
            </a:r>
            <a:endParaRPr lang="zh-CN" altLang="en-US" b="1">
              <a:solidFill>
                <a:schemeClr val="tx1"/>
              </a:solidFill>
              <a:sym typeface="+mn-ea"/>
            </a:endParaRPr>
          </a:p>
        </p:txBody>
      </p:sp>
      <p:sp>
        <p:nvSpPr>
          <p:cNvPr id="17" name="任意多边形 16"/>
          <p:cNvSpPr/>
          <p:nvPr/>
        </p:nvSpPr>
        <p:spPr>
          <a:xfrm>
            <a:off x="374650" y="2487930"/>
            <a:ext cx="777875" cy="2275205"/>
          </a:xfrm>
          <a:custGeom>
            <a:avLst/>
            <a:gdLst>
              <a:gd name="connisteX0" fmla="*/ 756990 w 777945"/>
              <a:gd name="connsiteY0" fmla="*/ 0 h 2275205"/>
              <a:gd name="connisteX1" fmla="*/ 682060 w 777945"/>
              <a:gd name="connsiteY1" fmla="*/ 41910 h 2275205"/>
              <a:gd name="connisteX2" fmla="*/ 596970 w 777945"/>
              <a:gd name="connsiteY2" fmla="*/ 95250 h 2275205"/>
              <a:gd name="connisteX3" fmla="*/ 522675 w 777945"/>
              <a:gd name="connsiteY3" fmla="*/ 137795 h 2275205"/>
              <a:gd name="connisteX4" fmla="*/ 448380 w 777945"/>
              <a:gd name="connsiteY4" fmla="*/ 201930 h 2275205"/>
              <a:gd name="connisteX5" fmla="*/ 363290 w 777945"/>
              <a:gd name="connsiteY5" fmla="*/ 244475 h 2275205"/>
              <a:gd name="connisteX6" fmla="*/ 288995 w 777945"/>
              <a:gd name="connsiteY6" fmla="*/ 307975 h 2275205"/>
              <a:gd name="connisteX7" fmla="*/ 235655 w 777945"/>
              <a:gd name="connsiteY7" fmla="*/ 372110 h 2275205"/>
              <a:gd name="connisteX8" fmla="*/ 182315 w 777945"/>
              <a:gd name="connsiteY8" fmla="*/ 446405 h 2275205"/>
              <a:gd name="connisteX9" fmla="*/ 139770 w 777945"/>
              <a:gd name="connsiteY9" fmla="*/ 520700 h 2275205"/>
              <a:gd name="connisteX10" fmla="*/ 97225 w 777945"/>
              <a:gd name="connsiteY10" fmla="*/ 605790 h 2275205"/>
              <a:gd name="connisteX11" fmla="*/ 65475 w 777945"/>
              <a:gd name="connsiteY11" fmla="*/ 680085 h 2275205"/>
              <a:gd name="connisteX12" fmla="*/ 54680 w 777945"/>
              <a:gd name="connsiteY12" fmla="*/ 754380 h 2275205"/>
              <a:gd name="connisteX13" fmla="*/ 22930 w 777945"/>
              <a:gd name="connsiteY13" fmla="*/ 829310 h 2275205"/>
              <a:gd name="connisteX14" fmla="*/ 1975 w 777945"/>
              <a:gd name="connsiteY14" fmla="*/ 914400 h 2275205"/>
              <a:gd name="connisteX15" fmla="*/ 1975 w 777945"/>
              <a:gd name="connsiteY15" fmla="*/ 998855 h 2275205"/>
              <a:gd name="connisteX16" fmla="*/ 1975 w 777945"/>
              <a:gd name="connsiteY16" fmla="*/ 1062990 h 2275205"/>
              <a:gd name="connisteX17" fmla="*/ 1975 w 777945"/>
              <a:gd name="connsiteY17" fmla="*/ 1137285 h 2275205"/>
              <a:gd name="connisteX18" fmla="*/ 1975 w 777945"/>
              <a:gd name="connsiteY18" fmla="*/ 1222375 h 2275205"/>
              <a:gd name="connisteX19" fmla="*/ 12135 w 777945"/>
              <a:gd name="connsiteY19" fmla="*/ 1307465 h 2275205"/>
              <a:gd name="connisteX20" fmla="*/ 33725 w 777945"/>
              <a:gd name="connsiteY20" fmla="*/ 1371600 h 2275205"/>
              <a:gd name="connisteX21" fmla="*/ 65475 w 777945"/>
              <a:gd name="connsiteY21" fmla="*/ 1466850 h 2275205"/>
              <a:gd name="connisteX22" fmla="*/ 97225 w 777945"/>
              <a:gd name="connsiteY22" fmla="*/ 1541145 h 2275205"/>
              <a:gd name="connisteX23" fmla="*/ 129610 w 777945"/>
              <a:gd name="connsiteY23" fmla="*/ 1616075 h 2275205"/>
              <a:gd name="connisteX24" fmla="*/ 161360 w 777945"/>
              <a:gd name="connsiteY24" fmla="*/ 1690370 h 2275205"/>
              <a:gd name="connisteX25" fmla="*/ 193110 w 777945"/>
              <a:gd name="connsiteY25" fmla="*/ 1764665 h 2275205"/>
              <a:gd name="connisteX26" fmla="*/ 235655 w 777945"/>
              <a:gd name="connsiteY26" fmla="*/ 1828800 h 2275205"/>
              <a:gd name="connisteX27" fmla="*/ 299790 w 777945"/>
              <a:gd name="connsiteY27" fmla="*/ 1903095 h 2275205"/>
              <a:gd name="connisteX28" fmla="*/ 363290 w 777945"/>
              <a:gd name="connsiteY28" fmla="*/ 1977390 h 2275205"/>
              <a:gd name="connisteX29" fmla="*/ 437585 w 777945"/>
              <a:gd name="connsiteY29" fmla="*/ 2051685 h 2275205"/>
              <a:gd name="connisteX30" fmla="*/ 501720 w 777945"/>
              <a:gd name="connsiteY30" fmla="*/ 2094230 h 2275205"/>
              <a:gd name="connisteX31" fmla="*/ 565220 w 777945"/>
              <a:gd name="connsiteY31" fmla="*/ 2158365 h 2275205"/>
              <a:gd name="connisteX32" fmla="*/ 629355 w 777945"/>
              <a:gd name="connsiteY32" fmla="*/ 2190115 h 2275205"/>
              <a:gd name="connisteX33" fmla="*/ 703650 w 777945"/>
              <a:gd name="connsiteY33" fmla="*/ 2232660 h 2275205"/>
              <a:gd name="connisteX34" fmla="*/ 777945 w 777945"/>
              <a:gd name="connsiteY34" fmla="*/ 2275205 h 227520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Lst>
            <a:rect l="l" t="t" r="r" b="b"/>
            <a:pathLst>
              <a:path w="777946" h="2275205">
                <a:moveTo>
                  <a:pt x="756991" y="0"/>
                </a:moveTo>
                <a:cubicBezTo>
                  <a:pt x="743656" y="7620"/>
                  <a:pt x="713811" y="22860"/>
                  <a:pt x="682061" y="41910"/>
                </a:cubicBezTo>
                <a:cubicBezTo>
                  <a:pt x="650311" y="60960"/>
                  <a:pt x="628721" y="76200"/>
                  <a:pt x="596971" y="95250"/>
                </a:cubicBezTo>
                <a:cubicBezTo>
                  <a:pt x="565221" y="114300"/>
                  <a:pt x="552521" y="116205"/>
                  <a:pt x="522676" y="137795"/>
                </a:cubicBezTo>
                <a:cubicBezTo>
                  <a:pt x="492831" y="159385"/>
                  <a:pt x="480131" y="180340"/>
                  <a:pt x="448381" y="201930"/>
                </a:cubicBezTo>
                <a:cubicBezTo>
                  <a:pt x="416631" y="223520"/>
                  <a:pt x="395041" y="223520"/>
                  <a:pt x="363291" y="244475"/>
                </a:cubicBezTo>
                <a:cubicBezTo>
                  <a:pt x="331541" y="265430"/>
                  <a:pt x="314396" y="282575"/>
                  <a:pt x="288996" y="307975"/>
                </a:cubicBezTo>
                <a:cubicBezTo>
                  <a:pt x="263596" y="333375"/>
                  <a:pt x="257246" y="344170"/>
                  <a:pt x="235656" y="372110"/>
                </a:cubicBezTo>
                <a:cubicBezTo>
                  <a:pt x="214066" y="400050"/>
                  <a:pt x="201366" y="416560"/>
                  <a:pt x="182316" y="446405"/>
                </a:cubicBezTo>
                <a:cubicBezTo>
                  <a:pt x="163266" y="476250"/>
                  <a:pt x="156916" y="488950"/>
                  <a:pt x="139771" y="520700"/>
                </a:cubicBezTo>
                <a:cubicBezTo>
                  <a:pt x="122626" y="552450"/>
                  <a:pt x="111831" y="574040"/>
                  <a:pt x="97226" y="605790"/>
                </a:cubicBezTo>
                <a:cubicBezTo>
                  <a:pt x="82621" y="637540"/>
                  <a:pt x="73731" y="650240"/>
                  <a:pt x="65476" y="680085"/>
                </a:cubicBezTo>
                <a:cubicBezTo>
                  <a:pt x="57221" y="709930"/>
                  <a:pt x="62936" y="724535"/>
                  <a:pt x="54681" y="754380"/>
                </a:cubicBezTo>
                <a:cubicBezTo>
                  <a:pt x="46426" y="784225"/>
                  <a:pt x="33726" y="797560"/>
                  <a:pt x="22931" y="829310"/>
                </a:cubicBezTo>
                <a:cubicBezTo>
                  <a:pt x="12136" y="861060"/>
                  <a:pt x="6421" y="880745"/>
                  <a:pt x="1976" y="914400"/>
                </a:cubicBezTo>
                <a:cubicBezTo>
                  <a:pt x="-2469" y="948055"/>
                  <a:pt x="1976" y="969010"/>
                  <a:pt x="1976" y="998855"/>
                </a:cubicBezTo>
                <a:cubicBezTo>
                  <a:pt x="1976" y="1028700"/>
                  <a:pt x="1976" y="1035050"/>
                  <a:pt x="1976" y="1062990"/>
                </a:cubicBezTo>
                <a:cubicBezTo>
                  <a:pt x="1976" y="1090930"/>
                  <a:pt x="1976" y="1105535"/>
                  <a:pt x="1976" y="1137285"/>
                </a:cubicBezTo>
                <a:cubicBezTo>
                  <a:pt x="1976" y="1169035"/>
                  <a:pt x="71" y="1188085"/>
                  <a:pt x="1976" y="1222375"/>
                </a:cubicBezTo>
                <a:cubicBezTo>
                  <a:pt x="3881" y="1256665"/>
                  <a:pt x="5786" y="1277620"/>
                  <a:pt x="12136" y="1307465"/>
                </a:cubicBezTo>
                <a:cubicBezTo>
                  <a:pt x="18486" y="1337310"/>
                  <a:pt x="22931" y="1339850"/>
                  <a:pt x="33726" y="1371600"/>
                </a:cubicBezTo>
                <a:cubicBezTo>
                  <a:pt x="44521" y="1403350"/>
                  <a:pt x="52776" y="1433195"/>
                  <a:pt x="65476" y="1466850"/>
                </a:cubicBezTo>
                <a:cubicBezTo>
                  <a:pt x="78176" y="1500505"/>
                  <a:pt x="84526" y="1511300"/>
                  <a:pt x="97226" y="1541145"/>
                </a:cubicBezTo>
                <a:cubicBezTo>
                  <a:pt x="109926" y="1570990"/>
                  <a:pt x="116911" y="1586230"/>
                  <a:pt x="129611" y="1616075"/>
                </a:cubicBezTo>
                <a:cubicBezTo>
                  <a:pt x="142311" y="1645920"/>
                  <a:pt x="148661" y="1660525"/>
                  <a:pt x="161361" y="1690370"/>
                </a:cubicBezTo>
                <a:cubicBezTo>
                  <a:pt x="174061" y="1720215"/>
                  <a:pt x="178506" y="1736725"/>
                  <a:pt x="193111" y="1764665"/>
                </a:cubicBezTo>
                <a:cubicBezTo>
                  <a:pt x="207716" y="1792605"/>
                  <a:pt x="214066" y="1800860"/>
                  <a:pt x="235656" y="1828800"/>
                </a:cubicBezTo>
                <a:cubicBezTo>
                  <a:pt x="257246" y="1856740"/>
                  <a:pt x="274391" y="1873250"/>
                  <a:pt x="299791" y="1903095"/>
                </a:cubicBezTo>
                <a:cubicBezTo>
                  <a:pt x="325191" y="1932940"/>
                  <a:pt x="335986" y="1947545"/>
                  <a:pt x="363291" y="1977390"/>
                </a:cubicBezTo>
                <a:cubicBezTo>
                  <a:pt x="390596" y="2007235"/>
                  <a:pt x="409646" y="2028190"/>
                  <a:pt x="437586" y="2051685"/>
                </a:cubicBezTo>
                <a:cubicBezTo>
                  <a:pt x="465526" y="2075180"/>
                  <a:pt x="476321" y="2072640"/>
                  <a:pt x="501721" y="2094230"/>
                </a:cubicBezTo>
                <a:cubicBezTo>
                  <a:pt x="527121" y="2115820"/>
                  <a:pt x="539821" y="2139315"/>
                  <a:pt x="565221" y="2158365"/>
                </a:cubicBezTo>
                <a:cubicBezTo>
                  <a:pt x="590621" y="2177415"/>
                  <a:pt x="601416" y="2175510"/>
                  <a:pt x="629356" y="2190115"/>
                </a:cubicBezTo>
                <a:cubicBezTo>
                  <a:pt x="657296" y="2204720"/>
                  <a:pt x="673806" y="2215515"/>
                  <a:pt x="703651" y="2232660"/>
                </a:cubicBezTo>
                <a:cubicBezTo>
                  <a:pt x="733496" y="2249805"/>
                  <a:pt x="764611" y="2267585"/>
                  <a:pt x="777946" y="2275205"/>
                </a:cubicBezTo>
              </a:path>
            </a:pathLst>
          </a:custGeom>
          <a:noFill/>
          <a:ln>
            <a:solidFill>
              <a:schemeClr val="tx1"/>
            </a:solidFill>
            <a:headEnd type="none"/>
            <a:tailEnd type="triangle" w="med" len="me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文本框 17"/>
          <p:cNvSpPr txBox="1"/>
          <p:nvPr/>
        </p:nvSpPr>
        <p:spPr>
          <a:xfrm>
            <a:off x="554355" y="3072130"/>
            <a:ext cx="459740" cy="1095375"/>
          </a:xfrm>
          <a:prstGeom prst="rect">
            <a:avLst/>
          </a:prstGeom>
          <a:solidFill>
            <a:schemeClr val="accent2">
              <a:lumMod val="40000"/>
              <a:lumOff val="60000"/>
            </a:schemeClr>
          </a:solidFill>
        </p:spPr>
        <p:txBody>
          <a:bodyPr vert="eaVert" wrap="square" rtlCol="0">
            <a:spAutoFit/>
          </a:bodyPr>
          <a:p>
            <a:pPr algn="ctr"/>
            <a:r>
              <a:rPr lang="zh-CN" altLang="en-US"/>
              <a:t>统计分析</a:t>
            </a:r>
            <a:endParaRPr lang="zh-CN" altLang="en-US"/>
          </a:p>
        </p:txBody>
      </p:sp>
      <p:sp>
        <p:nvSpPr>
          <p:cNvPr id="19" name="文本框 18"/>
          <p:cNvSpPr txBox="1"/>
          <p:nvPr/>
        </p:nvSpPr>
        <p:spPr>
          <a:xfrm>
            <a:off x="868680" y="6259830"/>
            <a:ext cx="9999345" cy="368300"/>
          </a:xfrm>
          <a:prstGeom prst="rect">
            <a:avLst/>
          </a:prstGeom>
          <a:noFill/>
        </p:spPr>
        <p:txBody>
          <a:bodyPr wrap="square" rtlCol="0">
            <a:spAutoFit/>
          </a:bodyPr>
          <a:p>
            <a:r>
              <a:rPr lang="zh-CN" altLang="en-US">
                <a:sym typeface="+mn-ea"/>
              </a:rPr>
              <a:t>图d-f表明：经D-NP</a:t>
            </a:r>
            <a:r>
              <a:rPr lang="zh-CN" altLang="en-US" baseline="-25000">
                <a:sym typeface="+mn-ea"/>
              </a:rPr>
              <a:t>BB94</a:t>
            </a:r>
            <a:r>
              <a:rPr lang="zh-CN" altLang="en-US">
                <a:sym typeface="+mn-ea"/>
              </a:rPr>
              <a:t>/C-NP</a:t>
            </a:r>
            <a:r>
              <a:rPr lang="zh-CN" altLang="en-US" baseline="-25000">
                <a:sym typeface="+mn-ea"/>
              </a:rPr>
              <a:t>BB94</a:t>
            </a:r>
            <a:r>
              <a:rPr lang="zh-CN" altLang="en-US">
                <a:sym typeface="+mn-ea"/>
              </a:rPr>
              <a:t>治疗后，肿瘤组织中MMP-2、MMP-3和MMP-9的表达量减少</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175" y="339090"/>
            <a:ext cx="12195175" cy="652145"/>
            <a:chOff x="-5" y="534"/>
            <a:chExt cx="19205" cy="1027"/>
          </a:xfrm>
        </p:grpSpPr>
        <p:sp>
          <p:nvSpPr>
            <p:cNvPr id="6" name="矩形 5"/>
            <p:cNvSpPr/>
            <p:nvPr/>
          </p:nvSpPr>
          <p:spPr>
            <a:xfrm>
              <a:off x="-5" y="534"/>
              <a:ext cx="19205" cy="1027"/>
            </a:xfrm>
            <a:prstGeom prst="rect">
              <a:avLst/>
            </a:prstGeom>
            <a:solidFill>
              <a:srgbClr val="00B0F0"/>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555" y="636"/>
              <a:ext cx="5281" cy="822"/>
            </a:xfrm>
            <a:prstGeom prst="rect">
              <a:avLst/>
            </a:prstGeom>
            <a:noFill/>
          </p:spPr>
          <p:txBody>
            <a:bodyPr wrap="square" rtlCol="0">
              <a:spAutoFit/>
            </a:bodyPr>
            <a:p>
              <a:r>
                <a:rPr lang="zh-CN" altLang="en-US" sz="2800" b="1"/>
                <a:t>体内实验</a:t>
              </a:r>
              <a:endParaRPr lang="zh-CN" altLang="en-US" sz="2800" b="1"/>
            </a:p>
          </p:txBody>
        </p:sp>
      </p:grpSp>
      <p:sp>
        <p:nvSpPr>
          <p:cNvPr id="2" name="文本框 1"/>
          <p:cNvSpPr txBox="1"/>
          <p:nvPr/>
        </p:nvSpPr>
        <p:spPr>
          <a:xfrm>
            <a:off x="464185" y="1233805"/>
            <a:ext cx="9058910" cy="368300"/>
          </a:xfrm>
          <a:prstGeom prst="rect">
            <a:avLst/>
          </a:prstGeom>
          <a:noFill/>
        </p:spPr>
        <p:txBody>
          <a:bodyPr wrap="square" rtlCol="0" anchor="t">
            <a:spAutoFit/>
          </a:bodyPr>
          <a:p>
            <a:pPr marL="285750" indent="-285750">
              <a:buFont typeface="Wingdings" panose="05000000000000000000" charset="0"/>
              <a:buChar char="u"/>
            </a:pPr>
            <a:r>
              <a:rPr lang="zh-CN" b="1">
                <a:solidFill>
                  <a:srgbClr val="FF0000"/>
                </a:solidFill>
                <a:latin typeface="+mn-ea"/>
                <a:cs typeface="+mn-ea"/>
              </a:rPr>
              <a:t>评估</a:t>
            </a:r>
            <a:r>
              <a:rPr b="1">
                <a:solidFill>
                  <a:srgbClr val="FF0000"/>
                </a:solidFill>
                <a:latin typeface="+mn-ea"/>
                <a:cs typeface="+mn-ea"/>
              </a:rPr>
              <a:t>D-NP/C-NP</a:t>
            </a:r>
            <a:r>
              <a:rPr lang="zh-CN" b="1">
                <a:solidFill>
                  <a:srgbClr val="FF0000"/>
                </a:solidFill>
                <a:latin typeface="+mn-ea"/>
                <a:cs typeface="+mn-ea"/>
                <a:sym typeface="+mn-ea"/>
              </a:rPr>
              <a:t>同时递送多种药物的能力</a:t>
            </a:r>
            <a:r>
              <a:rPr lang="zh-CN" b="1">
                <a:solidFill>
                  <a:srgbClr val="FF0000"/>
                </a:solidFill>
                <a:latin typeface="+mn-ea"/>
                <a:cs typeface="+mn-ea"/>
              </a:rPr>
              <a:t>（体外实验）</a:t>
            </a:r>
            <a:endParaRPr lang="zh-CN" b="1">
              <a:solidFill>
                <a:srgbClr val="FF0000"/>
              </a:solidFill>
              <a:latin typeface="+mn-ea"/>
              <a:cs typeface="+mn-ea"/>
            </a:endParaRPr>
          </a:p>
        </p:txBody>
      </p:sp>
      <p:pic>
        <p:nvPicPr>
          <p:cNvPr id="4" name="图片 3"/>
          <p:cNvPicPr>
            <a:picLocks noChangeAspect="1"/>
          </p:cNvPicPr>
          <p:nvPr/>
        </p:nvPicPr>
        <p:blipFill>
          <a:blip r:embed="rId1"/>
          <a:stretch>
            <a:fillRect/>
          </a:stretch>
        </p:blipFill>
        <p:spPr>
          <a:xfrm>
            <a:off x="783590" y="1666240"/>
            <a:ext cx="10621645" cy="2548890"/>
          </a:xfrm>
          <a:prstGeom prst="rect">
            <a:avLst/>
          </a:prstGeom>
        </p:spPr>
      </p:pic>
      <p:sp>
        <p:nvSpPr>
          <p:cNvPr id="9" name="文本框 8"/>
          <p:cNvSpPr txBox="1"/>
          <p:nvPr/>
        </p:nvSpPr>
        <p:spPr>
          <a:xfrm>
            <a:off x="783590" y="4388485"/>
            <a:ext cx="10805795" cy="1753235"/>
          </a:xfrm>
          <a:prstGeom prst="rect">
            <a:avLst/>
          </a:prstGeom>
          <a:noFill/>
        </p:spPr>
        <p:txBody>
          <a:bodyPr wrap="square" rtlCol="0" anchor="t">
            <a:spAutoFit/>
          </a:bodyPr>
          <a:p>
            <a:pPr marL="285750" indent="-285750">
              <a:lnSpc>
                <a:spcPct val="150000"/>
              </a:lnSpc>
              <a:spcBef>
                <a:spcPts val="0"/>
              </a:spcBef>
              <a:spcAft>
                <a:spcPts val="0"/>
              </a:spcAft>
              <a:buFont typeface="Wingdings" panose="05000000000000000000" charset="0"/>
              <a:buChar char="Ø"/>
            </a:pPr>
            <a:r>
              <a:rPr lang="zh-CN" altLang="en-US" b="1"/>
              <a:t>假设：</a:t>
            </a:r>
            <a:r>
              <a:rPr lang="zh-CN" altLang="en-US"/>
              <a:t>D-NP和C-NP具有递送不同类型的抗癌药物（图</a:t>
            </a:r>
            <a:r>
              <a:rPr lang="en-US" altLang="zh-CN"/>
              <a:t>a</a:t>
            </a:r>
            <a:r>
              <a:rPr lang="zh-CN" altLang="en-US"/>
              <a:t>）进行联合治疗的潜力</a:t>
            </a:r>
            <a:endParaRPr lang="zh-CN" altLang="en-US"/>
          </a:p>
          <a:p>
            <a:pPr marL="285750" indent="-285750">
              <a:lnSpc>
                <a:spcPct val="150000"/>
              </a:lnSpc>
              <a:spcBef>
                <a:spcPts val="0"/>
              </a:spcBef>
              <a:spcAft>
                <a:spcPts val="0"/>
              </a:spcAft>
              <a:buFont typeface="Wingdings" panose="05000000000000000000" charset="0"/>
              <a:buChar char="Ø"/>
            </a:pPr>
            <a:r>
              <a:rPr lang="zh-CN" altLang="en-US" b="1"/>
              <a:t>实验过程：</a:t>
            </a:r>
            <a:r>
              <a:rPr lang="zh-CN" altLang="en-US"/>
              <a:t>分别用</a:t>
            </a:r>
            <a:r>
              <a:rPr lang="zh-CN" altLang="en-US" b="1">
                <a:solidFill>
                  <a:srgbClr val="FF0000"/>
                </a:solidFill>
              </a:rPr>
              <a:t>DiI</a:t>
            </a:r>
            <a:r>
              <a:rPr lang="zh-CN" altLang="en-US"/>
              <a:t>和</a:t>
            </a:r>
            <a:r>
              <a:rPr lang="zh-CN" altLang="en-US" b="1">
                <a:solidFill>
                  <a:srgbClr val="FF0000"/>
                </a:solidFill>
              </a:rPr>
              <a:t>DiD</a:t>
            </a:r>
            <a:r>
              <a:rPr lang="zh-CN" altLang="en-US"/>
              <a:t>标记D-NP和C-NP，然后在pH 6.5下孵育</a:t>
            </a:r>
            <a:endParaRPr lang="zh-CN" altLang="en-US"/>
          </a:p>
          <a:p>
            <a:pPr marL="285750" indent="-285750">
              <a:lnSpc>
                <a:spcPct val="150000"/>
              </a:lnSpc>
              <a:spcBef>
                <a:spcPts val="0"/>
              </a:spcBef>
              <a:spcAft>
                <a:spcPts val="0"/>
              </a:spcAft>
              <a:buFont typeface="Wingdings" panose="05000000000000000000" charset="0"/>
              <a:buChar char="Ø"/>
            </a:pPr>
            <a:r>
              <a:rPr lang="zh-CN" altLang="en-US" b="1"/>
              <a:t>结果：</a:t>
            </a:r>
            <a:r>
              <a:rPr lang="zh-CN" altLang="en-US"/>
              <a:t>3D共聚焦激光扫描显微镜分析显示：在孵育2小时后形成了大型聚集体（图b）。更重要的是，DiI和DiD的荧光信号显示良好的共定位，表明D-NP/C-NP纳米颗粒具有同时递送多种药物的能力</a:t>
            </a:r>
            <a:endParaRPr lang="zh-CN" altLang="en-US"/>
          </a:p>
        </p:txBody>
      </p:sp>
      <p:sp>
        <p:nvSpPr>
          <p:cNvPr id="10" name="文本框 9"/>
          <p:cNvSpPr txBox="1"/>
          <p:nvPr/>
        </p:nvSpPr>
        <p:spPr>
          <a:xfrm>
            <a:off x="7071995" y="1233805"/>
            <a:ext cx="3895725" cy="368300"/>
          </a:xfrm>
          <a:prstGeom prst="rect">
            <a:avLst/>
          </a:prstGeom>
          <a:solidFill>
            <a:schemeClr val="accent2">
              <a:lumMod val="40000"/>
              <a:lumOff val="60000"/>
            </a:schemeClr>
          </a:solidFill>
        </p:spPr>
        <p:txBody>
          <a:bodyPr wrap="square" rtlCol="0" anchor="t">
            <a:spAutoFit/>
          </a:bodyPr>
          <a:p>
            <a:pPr algn="ctr"/>
            <a:r>
              <a:rPr lang="zh-CN" altLang="en-US">
                <a:latin typeface="+mn-ea"/>
                <a:cs typeface="+mn-ea"/>
              </a:rPr>
              <a:t>DiI（橙⾊荧光），DiD （红⾊荧光）</a:t>
            </a:r>
            <a:endParaRPr lang="zh-CN" altLang="en-US">
              <a:latin typeface="+mn-ea"/>
              <a:cs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175" y="339090"/>
            <a:ext cx="12195175" cy="652145"/>
            <a:chOff x="-5" y="534"/>
            <a:chExt cx="19205" cy="1027"/>
          </a:xfrm>
        </p:grpSpPr>
        <p:sp>
          <p:nvSpPr>
            <p:cNvPr id="6" name="矩形 5"/>
            <p:cNvSpPr/>
            <p:nvPr/>
          </p:nvSpPr>
          <p:spPr>
            <a:xfrm>
              <a:off x="-5" y="534"/>
              <a:ext cx="19205" cy="1027"/>
            </a:xfrm>
            <a:prstGeom prst="rect">
              <a:avLst/>
            </a:prstGeom>
            <a:solidFill>
              <a:srgbClr val="00B0F0"/>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555" y="636"/>
              <a:ext cx="5281" cy="822"/>
            </a:xfrm>
            <a:prstGeom prst="rect">
              <a:avLst/>
            </a:prstGeom>
            <a:noFill/>
          </p:spPr>
          <p:txBody>
            <a:bodyPr wrap="square" rtlCol="0">
              <a:spAutoFit/>
            </a:bodyPr>
            <a:p>
              <a:r>
                <a:rPr lang="zh-CN" altLang="en-US" sz="2800" b="1"/>
                <a:t>体内实验</a:t>
              </a:r>
              <a:endParaRPr lang="zh-CN" altLang="en-US" sz="2800" b="1"/>
            </a:p>
          </p:txBody>
        </p:sp>
      </p:grpSp>
      <p:sp>
        <p:nvSpPr>
          <p:cNvPr id="2" name="文本框 1"/>
          <p:cNvSpPr txBox="1"/>
          <p:nvPr/>
        </p:nvSpPr>
        <p:spPr>
          <a:xfrm>
            <a:off x="464185" y="1233805"/>
            <a:ext cx="9058910" cy="368300"/>
          </a:xfrm>
          <a:prstGeom prst="rect">
            <a:avLst/>
          </a:prstGeom>
          <a:noFill/>
        </p:spPr>
        <p:txBody>
          <a:bodyPr wrap="square" rtlCol="0" anchor="t">
            <a:spAutoFit/>
          </a:bodyPr>
          <a:p>
            <a:pPr marL="285750" indent="-285750">
              <a:buFont typeface="Wingdings" panose="05000000000000000000" charset="0"/>
              <a:buChar char="u"/>
            </a:pPr>
            <a:r>
              <a:rPr lang="zh-CN" b="1">
                <a:solidFill>
                  <a:srgbClr val="FF0000"/>
                </a:solidFill>
                <a:latin typeface="+mn-ea"/>
                <a:cs typeface="+mn-ea"/>
                <a:sym typeface="+mn-ea"/>
              </a:rPr>
              <a:t>检测</a:t>
            </a:r>
            <a:r>
              <a:rPr b="1">
                <a:solidFill>
                  <a:srgbClr val="FF0000"/>
                </a:solidFill>
                <a:latin typeface="+mn-ea"/>
                <a:cs typeface="+mn-ea"/>
                <a:sym typeface="+mn-ea"/>
              </a:rPr>
              <a:t>D-NP/C-NP</a:t>
            </a:r>
            <a:r>
              <a:rPr lang="zh-CN" b="1">
                <a:solidFill>
                  <a:srgbClr val="FF0000"/>
                </a:solidFill>
                <a:latin typeface="+mn-ea"/>
                <a:cs typeface="+mn-ea"/>
                <a:sym typeface="+mn-ea"/>
              </a:rPr>
              <a:t>同时递送多种药物的</a:t>
            </a:r>
            <a:r>
              <a:rPr lang="zh-CN" b="1">
                <a:solidFill>
                  <a:srgbClr val="FF0000"/>
                </a:solidFill>
                <a:latin typeface="+mn-ea"/>
                <a:cs typeface="+mn-ea"/>
                <a:sym typeface="+mn-ea"/>
              </a:rPr>
              <a:t>潜力</a:t>
            </a:r>
            <a:endParaRPr lang="zh-CN" b="1">
              <a:solidFill>
                <a:srgbClr val="FF0000"/>
              </a:solidFill>
              <a:latin typeface="+mn-ea"/>
              <a:cs typeface="+mn-ea"/>
              <a:sym typeface="+mn-ea"/>
            </a:endParaRPr>
          </a:p>
        </p:txBody>
      </p:sp>
      <p:pic>
        <p:nvPicPr>
          <p:cNvPr id="3" name="图片 2"/>
          <p:cNvPicPr>
            <a:picLocks noChangeAspect="1"/>
          </p:cNvPicPr>
          <p:nvPr/>
        </p:nvPicPr>
        <p:blipFill>
          <a:blip r:embed="rId1"/>
          <a:stretch>
            <a:fillRect/>
          </a:stretch>
        </p:blipFill>
        <p:spPr>
          <a:xfrm>
            <a:off x="687070" y="1602105"/>
            <a:ext cx="10488295" cy="3175635"/>
          </a:xfrm>
          <a:prstGeom prst="rect">
            <a:avLst/>
          </a:prstGeom>
        </p:spPr>
      </p:pic>
      <p:sp>
        <p:nvSpPr>
          <p:cNvPr id="11" name="文本框 10"/>
          <p:cNvSpPr txBox="1"/>
          <p:nvPr/>
        </p:nvSpPr>
        <p:spPr>
          <a:xfrm>
            <a:off x="464185" y="4777740"/>
            <a:ext cx="11452860" cy="1951355"/>
          </a:xfrm>
          <a:prstGeom prst="rect">
            <a:avLst/>
          </a:prstGeom>
          <a:noFill/>
        </p:spPr>
        <p:txBody>
          <a:bodyPr wrap="square" rtlCol="0" anchor="t">
            <a:noAutofit/>
          </a:bodyPr>
          <a:p>
            <a:pPr>
              <a:lnSpc>
                <a:spcPct val="125000"/>
              </a:lnSpc>
              <a:spcBef>
                <a:spcPts val="0"/>
              </a:spcBef>
              <a:spcAft>
                <a:spcPts val="0"/>
              </a:spcAft>
            </a:pPr>
            <a:r>
              <a:rPr lang="zh-CN" altLang="en-US" b="1"/>
              <a:t>实验过程：</a:t>
            </a:r>
            <a:r>
              <a:rPr lang="zh-CN" altLang="en-US"/>
              <a:t>静脉注射D-NP/C-NP纳米颗粒到携带4T1肿瘤的小鼠体内，</a:t>
            </a:r>
            <a:r>
              <a:rPr lang="zh-CN" altLang="en-US">
                <a:sym typeface="+mn-ea"/>
              </a:rPr>
              <a:t>注射96小时后，冰冻的肿瘤切片经DAPI染色</a:t>
            </a:r>
            <a:endParaRPr lang="zh-CN" altLang="en-US"/>
          </a:p>
          <a:p>
            <a:pPr>
              <a:lnSpc>
                <a:spcPct val="125000"/>
              </a:lnSpc>
              <a:spcBef>
                <a:spcPts val="0"/>
              </a:spcBef>
              <a:spcAft>
                <a:spcPts val="0"/>
              </a:spcAft>
            </a:pPr>
            <a:r>
              <a:rPr lang="zh-CN" altLang="en-US" b="1"/>
              <a:t>结果：</a:t>
            </a:r>
            <a:r>
              <a:rPr lang="zh-CN" altLang="en-US">
                <a:solidFill>
                  <a:srgbClr val="FF0000"/>
                </a:solidFill>
              </a:rPr>
              <a:t>CLSM成像显示</a:t>
            </a:r>
            <a:r>
              <a:rPr lang="zh-CN" altLang="en-US"/>
              <a:t>，实验组中DiI和DiD信号强烈共定位（图c），在处理组中，观察不到</a:t>
            </a:r>
            <a:r>
              <a:rPr lang="zh-CN" altLang="en-US">
                <a:sym typeface="+mn-ea"/>
              </a:rPr>
              <a:t>共定位现象</a:t>
            </a:r>
            <a:r>
              <a:rPr lang="zh-CN" altLang="en-US"/>
              <a:t>。更有趣的是，实验组的肿瘤组织中的DiI和DiD信号比对照组强烈。</a:t>
            </a:r>
            <a:r>
              <a:rPr lang="zh-CN" altLang="en-US">
                <a:solidFill>
                  <a:srgbClr val="FF0000"/>
                </a:solidFill>
              </a:rPr>
              <a:t>对两种纳米颗粒的含量定量测定表明</a:t>
            </a:r>
            <a:r>
              <a:rPr lang="zh-CN" altLang="en-US"/>
              <a:t>：前12小时内，两种颗粒在肿瘤组织中的滞留情况相当（图d,e），随后在实验组中，Cy5和FITC的含量迅速下降，而对照组中下降缓慢。在给药后96小时，实验组中Cy5和FITC标记的纳米颗粒比</a:t>
            </a:r>
            <a:r>
              <a:rPr lang="zh-CN"/>
              <a:t>对照组</a:t>
            </a:r>
            <a:r>
              <a:rPr lang="zh-CN" altLang="en-US"/>
              <a:t>分别高出1.92倍和1.93倍（图d,e）</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175" y="339090"/>
            <a:ext cx="12195175" cy="652145"/>
            <a:chOff x="-5" y="534"/>
            <a:chExt cx="19205" cy="1027"/>
          </a:xfrm>
        </p:grpSpPr>
        <p:sp>
          <p:nvSpPr>
            <p:cNvPr id="6" name="矩形 5"/>
            <p:cNvSpPr/>
            <p:nvPr/>
          </p:nvSpPr>
          <p:spPr>
            <a:xfrm>
              <a:off x="-5" y="534"/>
              <a:ext cx="19205" cy="1027"/>
            </a:xfrm>
            <a:prstGeom prst="rect">
              <a:avLst/>
            </a:prstGeom>
            <a:solidFill>
              <a:srgbClr val="00B0F0"/>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555" y="636"/>
              <a:ext cx="5281" cy="822"/>
            </a:xfrm>
            <a:prstGeom prst="rect">
              <a:avLst/>
            </a:prstGeom>
            <a:noFill/>
          </p:spPr>
          <p:txBody>
            <a:bodyPr wrap="square" rtlCol="0">
              <a:spAutoFit/>
            </a:bodyPr>
            <a:p>
              <a:r>
                <a:rPr lang="zh-CN" altLang="en-US" sz="2800" b="1"/>
                <a:t>体内实验</a:t>
              </a:r>
              <a:endParaRPr lang="zh-CN" altLang="en-US" sz="2800" b="1"/>
            </a:p>
          </p:txBody>
        </p:sp>
      </p:grpSp>
      <p:pic>
        <p:nvPicPr>
          <p:cNvPr id="4" name="图片 3"/>
          <p:cNvPicPr>
            <a:picLocks noChangeAspect="1"/>
          </p:cNvPicPr>
          <p:nvPr/>
        </p:nvPicPr>
        <p:blipFill>
          <a:blip r:embed="rId1"/>
          <a:stretch>
            <a:fillRect/>
          </a:stretch>
        </p:blipFill>
        <p:spPr>
          <a:xfrm>
            <a:off x="581025" y="1601470"/>
            <a:ext cx="6842760" cy="5242560"/>
          </a:xfrm>
          <a:prstGeom prst="rect">
            <a:avLst/>
          </a:prstGeom>
        </p:spPr>
      </p:pic>
      <p:sp>
        <p:nvSpPr>
          <p:cNvPr id="9" name="文本框 8"/>
          <p:cNvSpPr txBox="1"/>
          <p:nvPr/>
        </p:nvSpPr>
        <p:spPr>
          <a:xfrm>
            <a:off x="7510145" y="2091055"/>
            <a:ext cx="877570" cy="368300"/>
          </a:xfrm>
          <a:prstGeom prst="rect">
            <a:avLst/>
          </a:prstGeom>
          <a:noFill/>
        </p:spPr>
        <p:txBody>
          <a:bodyPr wrap="square" rtlCol="0" anchor="t">
            <a:spAutoFit/>
          </a:bodyPr>
          <a:p>
            <a:r>
              <a:rPr lang="zh-CN" altLang="en-US"/>
              <a:t>药物：</a:t>
            </a:r>
            <a:endParaRPr lang="zh-CN" altLang="en-US"/>
          </a:p>
        </p:txBody>
      </p:sp>
      <p:grpSp>
        <p:nvGrpSpPr>
          <p:cNvPr id="15" name="组合 14"/>
          <p:cNvGrpSpPr/>
          <p:nvPr/>
        </p:nvGrpSpPr>
        <p:grpSpPr>
          <a:xfrm>
            <a:off x="8488045" y="1920875"/>
            <a:ext cx="2750185" cy="368300"/>
            <a:chOff x="13300" y="2740"/>
            <a:chExt cx="4331" cy="580"/>
          </a:xfrm>
        </p:grpSpPr>
        <p:sp>
          <p:nvSpPr>
            <p:cNvPr id="10" name="文本框 9"/>
            <p:cNvSpPr txBox="1"/>
            <p:nvPr/>
          </p:nvSpPr>
          <p:spPr>
            <a:xfrm>
              <a:off x="13300" y="2740"/>
              <a:ext cx="1815" cy="580"/>
            </a:xfrm>
            <a:prstGeom prst="rect">
              <a:avLst/>
            </a:prstGeom>
            <a:solidFill>
              <a:schemeClr val="accent4">
                <a:lumMod val="20000"/>
                <a:lumOff val="80000"/>
              </a:schemeClr>
            </a:solidFill>
          </p:spPr>
          <p:txBody>
            <a:bodyPr wrap="square" rtlCol="0" anchor="t">
              <a:spAutoFit/>
            </a:bodyPr>
            <a:p>
              <a:r>
                <a:rPr lang="zh-CN" altLang="en-US">
                  <a:sym typeface="+mn-ea"/>
                </a:rPr>
                <a:t>化疗药物</a:t>
              </a:r>
              <a:endParaRPr lang="zh-CN" altLang="en-US">
                <a:sym typeface="+mn-ea"/>
              </a:endParaRPr>
            </a:p>
          </p:txBody>
        </p:sp>
        <p:sp>
          <p:nvSpPr>
            <p:cNvPr id="12" name="文本框 11"/>
            <p:cNvSpPr txBox="1"/>
            <p:nvPr/>
          </p:nvSpPr>
          <p:spPr>
            <a:xfrm>
              <a:off x="15115" y="2740"/>
              <a:ext cx="2517" cy="580"/>
            </a:xfrm>
            <a:prstGeom prst="rect">
              <a:avLst/>
            </a:prstGeom>
            <a:solidFill>
              <a:schemeClr val="accent6">
                <a:lumMod val="20000"/>
                <a:lumOff val="80000"/>
              </a:schemeClr>
            </a:solidFill>
          </p:spPr>
          <p:txBody>
            <a:bodyPr wrap="square" rtlCol="0" anchor="t">
              <a:spAutoFit/>
            </a:bodyPr>
            <a:p>
              <a:r>
                <a:rPr lang="zh-CN" altLang="en-US">
                  <a:sym typeface="+mn-ea"/>
                </a:rPr>
                <a:t>免疫治疗药物</a:t>
              </a:r>
              <a:endParaRPr lang="zh-CN" altLang="en-US">
                <a:sym typeface="+mn-ea"/>
              </a:endParaRPr>
            </a:p>
          </p:txBody>
        </p:sp>
      </p:grpSp>
      <p:grpSp>
        <p:nvGrpSpPr>
          <p:cNvPr id="16" name="组合 15"/>
          <p:cNvGrpSpPr/>
          <p:nvPr/>
        </p:nvGrpSpPr>
        <p:grpSpPr>
          <a:xfrm>
            <a:off x="8488045" y="2299335"/>
            <a:ext cx="3022600" cy="368300"/>
            <a:chOff x="13366" y="3537"/>
            <a:chExt cx="4760" cy="580"/>
          </a:xfrm>
        </p:grpSpPr>
        <p:sp>
          <p:nvSpPr>
            <p:cNvPr id="13" name="文本框 12"/>
            <p:cNvSpPr txBox="1"/>
            <p:nvPr/>
          </p:nvSpPr>
          <p:spPr>
            <a:xfrm>
              <a:off x="14736" y="3537"/>
              <a:ext cx="3391" cy="580"/>
            </a:xfrm>
            <a:prstGeom prst="rect">
              <a:avLst/>
            </a:prstGeom>
            <a:solidFill>
              <a:schemeClr val="accent6">
                <a:lumMod val="20000"/>
                <a:lumOff val="80000"/>
              </a:schemeClr>
            </a:solidFill>
          </p:spPr>
          <p:txBody>
            <a:bodyPr wrap="square" rtlCol="0" anchor="t">
              <a:spAutoFit/>
            </a:bodyPr>
            <a:p>
              <a:pPr algn="ctr"/>
              <a:r>
                <a:rPr lang="zh-CN" altLang="en-US">
                  <a:sym typeface="+mn-ea"/>
                </a:rPr>
                <a:t>NLG919和BLZ945</a:t>
              </a:r>
              <a:endParaRPr lang="zh-CN" altLang="en-US">
                <a:sym typeface="+mn-ea"/>
              </a:endParaRPr>
            </a:p>
          </p:txBody>
        </p:sp>
        <p:sp>
          <p:nvSpPr>
            <p:cNvPr id="14" name="文本框 13"/>
            <p:cNvSpPr txBox="1"/>
            <p:nvPr/>
          </p:nvSpPr>
          <p:spPr>
            <a:xfrm>
              <a:off x="13366" y="3537"/>
              <a:ext cx="1371" cy="580"/>
            </a:xfrm>
            <a:prstGeom prst="rect">
              <a:avLst/>
            </a:prstGeom>
            <a:solidFill>
              <a:schemeClr val="accent4">
                <a:lumMod val="20000"/>
                <a:lumOff val="80000"/>
              </a:schemeClr>
            </a:solidFill>
          </p:spPr>
          <p:txBody>
            <a:bodyPr wrap="square" rtlCol="0">
              <a:spAutoFit/>
            </a:bodyPr>
            <a:p>
              <a:pPr algn="ctr"/>
              <a:r>
                <a:rPr lang="zh-CN" altLang="en-US">
                  <a:sym typeface="+mn-ea"/>
                </a:rPr>
                <a:t>DOX</a:t>
              </a:r>
              <a:endParaRPr lang="zh-CN" altLang="en-US"/>
            </a:p>
          </p:txBody>
        </p:sp>
      </p:grpSp>
      <p:sp>
        <p:nvSpPr>
          <p:cNvPr id="17" name="文本框 16"/>
          <p:cNvSpPr txBox="1"/>
          <p:nvPr/>
        </p:nvSpPr>
        <p:spPr>
          <a:xfrm>
            <a:off x="7510145" y="2902585"/>
            <a:ext cx="4064000" cy="783590"/>
          </a:xfrm>
          <a:prstGeom prst="rect">
            <a:avLst/>
          </a:prstGeom>
          <a:noFill/>
        </p:spPr>
        <p:txBody>
          <a:bodyPr wrap="square" rtlCol="0">
            <a:spAutoFit/>
          </a:bodyPr>
          <a:p>
            <a:pPr>
              <a:lnSpc>
                <a:spcPct val="125000"/>
              </a:lnSpc>
              <a:spcBef>
                <a:spcPts val="0"/>
              </a:spcBef>
              <a:spcAft>
                <a:spcPts val="0"/>
              </a:spcAft>
            </a:pPr>
            <a:r>
              <a:rPr lang="zh-CN" altLang="en-US"/>
              <a:t>DOX被包裹进D-NP或S-NP中，NLG919和BLZ945则被共同被包裹进C-NP中</a:t>
            </a:r>
            <a:endParaRPr lang="zh-CN" altLang="en-US"/>
          </a:p>
        </p:txBody>
      </p:sp>
      <p:sp>
        <p:nvSpPr>
          <p:cNvPr id="18" name="文本框 17"/>
          <p:cNvSpPr txBox="1"/>
          <p:nvPr/>
        </p:nvSpPr>
        <p:spPr>
          <a:xfrm>
            <a:off x="7510145" y="3837940"/>
            <a:ext cx="4341495" cy="2861310"/>
          </a:xfrm>
          <a:prstGeom prst="rect">
            <a:avLst/>
          </a:prstGeom>
          <a:noFill/>
        </p:spPr>
        <p:txBody>
          <a:bodyPr wrap="square" rtlCol="0" anchor="t">
            <a:spAutoFit/>
          </a:bodyPr>
          <a:p>
            <a:pPr marL="285750" indent="-285750">
              <a:lnSpc>
                <a:spcPct val="125000"/>
              </a:lnSpc>
              <a:spcBef>
                <a:spcPts val="0"/>
              </a:spcBef>
              <a:spcAft>
                <a:spcPts val="0"/>
              </a:spcAft>
              <a:buFont typeface="Wingdings" panose="05000000000000000000" charset="0"/>
              <a:buChar char="Ø"/>
            </a:pPr>
            <a:r>
              <a:rPr lang="zh-CN" altLang="en-US" b="1"/>
              <a:t>实验过程：</a:t>
            </a:r>
            <a:r>
              <a:rPr lang="zh-CN" altLang="en-US"/>
              <a:t>携带原位4T1肿瘤的小鼠随机分为六组</a:t>
            </a:r>
            <a:r>
              <a:rPr lang="zh-CN" altLang="en-US">
                <a:sym typeface="+mn-ea"/>
              </a:rPr>
              <a:t>（n = 5）</a:t>
            </a:r>
            <a:endParaRPr lang="zh-CN" altLang="en-US"/>
          </a:p>
          <a:p>
            <a:pPr lvl="1">
              <a:lnSpc>
                <a:spcPct val="125000"/>
              </a:lnSpc>
              <a:spcBef>
                <a:spcPts val="0"/>
              </a:spcBef>
              <a:spcAft>
                <a:spcPts val="0"/>
              </a:spcAft>
            </a:pPr>
            <a:r>
              <a:rPr lang="zh-CN" altLang="en-US"/>
              <a:t>(i) PBS（</a:t>
            </a:r>
            <a:r>
              <a:rPr lang="en-US" altLang="zh-CN"/>
              <a:t>G1</a:t>
            </a:r>
            <a:r>
              <a:rPr lang="zh-CN" altLang="en-US"/>
              <a:t>）</a:t>
            </a:r>
            <a:endParaRPr lang="zh-CN" altLang="en-US"/>
          </a:p>
          <a:p>
            <a:pPr lvl="1">
              <a:lnSpc>
                <a:spcPct val="125000"/>
              </a:lnSpc>
              <a:spcBef>
                <a:spcPts val="0"/>
              </a:spcBef>
              <a:spcAft>
                <a:spcPts val="0"/>
              </a:spcAft>
            </a:pPr>
            <a:r>
              <a:rPr lang="zh-CN" altLang="en-US"/>
              <a:t>(ii) DOX/BLZ945/NLG919（</a:t>
            </a:r>
            <a:r>
              <a:rPr lang="en-US" altLang="zh-CN"/>
              <a:t>G2</a:t>
            </a:r>
            <a:r>
              <a:rPr lang="zh-CN" altLang="en-US"/>
              <a:t>）</a:t>
            </a:r>
            <a:endParaRPr lang="zh-CN" altLang="en-US"/>
          </a:p>
          <a:p>
            <a:pPr lvl="1">
              <a:lnSpc>
                <a:spcPct val="125000"/>
              </a:lnSpc>
              <a:spcBef>
                <a:spcPts val="0"/>
              </a:spcBef>
              <a:spcAft>
                <a:spcPts val="0"/>
              </a:spcAft>
            </a:pPr>
            <a:r>
              <a:rPr lang="zh-CN" altLang="en-US"/>
              <a:t>(iii) D-NP</a:t>
            </a:r>
            <a:r>
              <a:rPr lang="zh-CN" altLang="en-US" baseline="-25000"/>
              <a:t>DOX</a:t>
            </a:r>
            <a:r>
              <a:rPr lang="en-US" altLang="zh-CN" baseline="-25000"/>
              <a:t> </a:t>
            </a:r>
            <a:r>
              <a:rPr lang="zh-CN" altLang="en-US"/>
              <a:t>（</a:t>
            </a:r>
            <a:r>
              <a:rPr lang="en-US" altLang="zh-CN"/>
              <a:t>G3</a:t>
            </a:r>
            <a:r>
              <a:rPr lang="zh-CN" altLang="en-US"/>
              <a:t>）</a:t>
            </a:r>
            <a:endParaRPr lang="zh-CN" altLang="en-US" baseline="-25000"/>
          </a:p>
          <a:p>
            <a:pPr lvl="1">
              <a:lnSpc>
                <a:spcPct val="125000"/>
              </a:lnSpc>
              <a:spcBef>
                <a:spcPts val="0"/>
              </a:spcBef>
              <a:spcAft>
                <a:spcPts val="0"/>
              </a:spcAft>
            </a:pPr>
            <a:r>
              <a:rPr lang="zh-CN" altLang="en-US"/>
              <a:t>(iv) D-NP</a:t>
            </a:r>
            <a:r>
              <a:rPr lang="zh-CN" altLang="en-US" baseline="-25000"/>
              <a:t>DOX</a:t>
            </a:r>
            <a:r>
              <a:rPr lang="zh-CN" altLang="en-US"/>
              <a:t>/C-NP（</a:t>
            </a:r>
            <a:r>
              <a:rPr lang="en-US" altLang="zh-CN"/>
              <a:t>G4</a:t>
            </a:r>
            <a:r>
              <a:rPr lang="zh-CN" altLang="en-US"/>
              <a:t>）</a:t>
            </a:r>
            <a:endParaRPr lang="zh-CN" altLang="en-US"/>
          </a:p>
          <a:p>
            <a:pPr lvl="1">
              <a:lnSpc>
                <a:spcPct val="125000"/>
              </a:lnSpc>
              <a:spcBef>
                <a:spcPts val="0"/>
              </a:spcBef>
              <a:spcAft>
                <a:spcPts val="0"/>
              </a:spcAft>
            </a:pPr>
            <a:r>
              <a:rPr lang="zh-CN" altLang="en-US"/>
              <a:t>(v) S-NP</a:t>
            </a:r>
            <a:r>
              <a:rPr lang="zh-CN" altLang="en-US" baseline="-25000"/>
              <a:t>DOX</a:t>
            </a:r>
            <a:r>
              <a:rPr lang="zh-CN" altLang="en-US"/>
              <a:t>/C-NP</a:t>
            </a:r>
            <a:r>
              <a:rPr lang="zh-CN" altLang="en-US" baseline="-25000"/>
              <a:t>NLG&amp;BLZ</a:t>
            </a:r>
            <a:r>
              <a:rPr lang="zh-CN" altLang="en-US"/>
              <a:t>（</a:t>
            </a:r>
            <a:r>
              <a:rPr lang="en-US" altLang="zh-CN"/>
              <a:t>G5</a:t>
            </a:r>
            <a:r>
              <a:rPr lang="zh-CN" altLang="en-US"/>
              <a:t>）</a:t>
            </a:r>
            <a:endParaRPr lang="zh-CN" altLang="en-US"/>
          </a:p>
          <a:p>
            <a:pPr lvl="1">
              <a:lnSpc>
                <a:spcPct val="125000"/>
              </a:lnSpc>
              <a:spcBef>
                <a:spcPts val="0"/>
              </a:spcBef>
              <a:spcAft>
                <a:spcPts val="0"/>
              </a:spcAft>
            </a:pPr>
            <a:r>
              <a:rPr lang="zh-CN" altLang="en-US" b="1">
                <a:solidFill>
                  <a:srgbClr val="FF0000"/>
                </a:solidFill>
              </a:rPr>
              <a:t>(vi) D-NP</a:t>
            </a:r>
            <a:r>
              <a:rPr lang="zh-CN" altLang="en-US" b="1" baseline="-25000">
                <a:solidFill>
                  <a:srgbClr val="FF0000"/>
                </a:solidFill>
              </a:rPr>
              <a:t>DOX</a:t>
            </a:r>
            <a:r>
              <a:rPr lang="zh-CN" altLang="en-US" b="1">
                <a:solidFill>
                  <a:srgbClr val="FF0000"/>
                </a:solidFill>
              </a:rPr>
              <a:t>/C-NP</a:t>
            </a:r>
            <a:r>
              <a:rPr lang="zh-CN" altLang="en-US" b="1" baseline="-25000">
                <a:solidFill>
                  <a:srgbClr val="FF0000"/>
                </a:solidFill>
              </a:rPr>
              <a:t>NLG&amp;BLZ</a:t>
            </a:r>
            <a:r>
              <a:rPr lang="zh-CN" altLang="en-US" b="1">
                <a:solidFill>
                  <a:srgbClr val="FF0000"/>
                </a:solidFill>
              </a:rPr>
              <a:t>（</a:t>
            </a:r>
            <a:r>
              <a:rPr lang="en-US" altLang="zh-CN" b="1">
                <a:solidFill>
                  <a:srgbClr val="FF0000"/>
                </a:solidFill>
              </a:rPr>
              <a:t>G6</a:t>
            </a:r>
            <a:r>
              <a:rPr lang="zh-CN" altLang="en-US" b="1">
                <a:solidFill>
                  <a:srgbClr val="FF0000"/>
                </a:solidFill>
              </a:rPr>
              <a:t>）</a:t>
            </a:r>
            <a:endParaRPr lang="zh-CN" altLang="en-US" b="1">
              <a:solidFill>
                <a:srgbClr val="FF0000"/>
              </a:solidFill>
            </a:endParaRPr>
          </a:p>
        </p:txBody>
      </p:sp>
      <p:sp>
        <p:nvSpPr>
          <p:cNvPr id="20" name="文本框 19"/>
          <p:cNvSpPr txBox="1"/>
          <p:nvPr/>
        </p:nvSpPr>
        <p:spPr>
          <a:xfrm>
            <a:off x="581660" y="1079500"/>
            <a:ext cx="9058910" cy="368300"/>
          </a:xfrm>
          <a:prstGeom prst="rect">
            <a:avLst/>
          </a:prstGeom>
          <a:noFill/>
        </p:spPr>
        <p:txBody>
          <a:bodyPr wrap="square" rtlCol="0" anchor="t">
            <a:spAutoFit/>
          </a:bodyPr>
          <a:p>
            <a:pPr marL="285750" indent="-285750">
              <a:buFont typeface="Wingdings" panose="05000000000000000000" charset="0"/>
              <a:buChar char="u"/>
            </a:pPr>
            <a:r>
              <a:rPr lang="zh-CN" b="1">
                <a:solidFill>
                  <a:srgbClr val="FF0000"/>
                </a:solidFill>
                <a:latin typeface="+mn-ea"/>
                <a:cs typeface="+mn-ea"/>
              </a:rPr>
              <a:t>评估</a:t>
            </a:r>
            <a:r>
              <a:rPr b="1">
                <a:solidFill>
                  <a:srgbClr val="FF0000"/>
                </a:solidFill>
                <a:latin typeface="+mn-ea"/>
                <a:cs typeface="+mn-ea"/>
              </a:rPr>
              <a:t>D-NP/C-NP</a:t>
            </a:r>
            <a:r>
              <a:rPr lang="zh-CN" b="1">
                <a:solidFill>
                  <a:srgbClr val="FF0000"/>
                </a:solidFill>
                <a:latin typeface="+mn-ea"/>
                <a:cs typeface="+mn-ea"/>
              </a:rPr>
              <a:t>作为药库</a:t>
            </a:r>
            <a:r>
              <a:rPr lang="zh-CN" b="1">
                <a:solidFill>
                  <a:srgbClr val="FF0000"/>
                </a:solidFill>
                <a:latin typeface="+mn-ea"/>
                <a:cs typeface="+mn-ea"/>
              </a:rPr>
              <a:t>递送多种药物进行联合治疗的效果</a:t>
            </a:r>
            <a:endParaRPr lang="zh-CN" b="1">
              <a:solidFill>
                <a:srgbClr val="FF0000"/>
              </a:solidFill>
              <a:latin typeface="+mn-ea"/>
              <a:cs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175" y="339090"/>
            <a:ext cx="12195175" cy="652145"/>
            <a:chOff x="-5" y="534"/>
            <a:chExt cx="19205" cy="1027"/>
          </a:xfrm>
        </p:grpSpPr>
        <p:sp>
          <p:nvSpPr>
            <p:cNvPr id="6" name="矩形 5"/>
            <p:cNvSpPr/>
            <p:nvPr/>
          </p:nvSpPr>
          <p:spPr>
            <a:xfrm>
              <a:off x="-5" y="534"/>
              <a:ext cx="19205" cy="1027"/>
            </a:xfrm>
            <a:prstGeom prst="rect">
              <a:avLst/>
            </a:prstGeom>
            <a:solidFill>
              <a:srgbClr val="00B0F0"/>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555" y="636"/>
              <a:ext cx="5281" cy="822"/>
            </a:xfrm>
            <a:prstGeom prst="rect">
              <a:avLst/>
            </a:prstGeom>
            <a:noFill/>
          </p:spPr>
          <p:txBody>
            <a:bodyPr wrap="square" rtlCol="0">
              <a:spAutoFit/>
            </a:bodyPr>
            <a:p>
              <a:r>
                <a:rPr lang="zh-CN" altLang="en-US" sz="2800" b="1"/>
                <a:t>体内实验</a:t>
              </a:r>
              <a:endParaRPr lang="zh-CN" altLang="en-US" sz="2800" b="1"/>
            </a:p>
          </p:txBody>
        </p:sp>
      </p:grpSp>
      <p:sp>
        <p:nvSpPr>
          <p:cNvPr id="20" name="文本框 19"/>
          <p:cNvSpPr txBox="1"/>
          <p:nvPr/>
        </p:nvSpPr>
        <p:spPr>
          <a:xfrm>
            <a:off x="581660" y="1079500"/>
            <a:ext cx="9058910" cy="368300"/>
          </a:xfrm>
          <a:prstGeom prst="rect">
            <a:avLst/>
          </a:prstGeom>
          <a:noFill/>
        </p:spPr>
        <p:txBody>
          <a:bodyPr wrap="square" rtlCol="0" anchor="t">
            <a:spAutoFit/>
          </a:bodyPr>
          <a:p>
            <a:pPr marL="285750" indent="-285750">
              <a:buFont typeface="Wingdings" panose="05000000000000000000" charset="0"/>
              <a:buChar char="u"/>
            </a:pPr>
            <a:r>
              <a:rPr lang="zh-CN" b="1">
                <a:solidFill>
                  <a:srgbClr val="FF0000"/>
                </a:solidFill>
                <a:latin typeface="+mn-ea"/>
                <a:cs typeface="+mn-ea"/>
              </a:rPr>
              <a:t>评估</a:t>
            </a:r>
            <a:r>
              <a:rPr b="1">
                <a:solidFill>
                  <a:srgbClr val="FF0000"/>
                </a:solidFill>
                <a:latin typeface="+mn-ea"/>
                <a:cs typeface="+mn-ea"/>
              </a:rPr>
              <a:t>D-NP</a:t>
            </a:r>
            <a:r>
              <a:rPr b="1" baseline="-25000">
                <a:solidFill>
                  <a:srgbClr val="FF0000"/>
                </a:solidFill>
                <a:latin typeface="+mn-ea"/>
                <a:cs typeface="+mn-ea"/>
              </a:rPr>
              <a:t>DOX</a:t>
            </a:r>
            <a:r>
              <a:rPr b="1">
                <a:solidFill>
                  <a:srgbClr val="FF0000"/>
                </a:solidFill>
                <a:latin typeface="+mn-ea"/>
                <a:cs typeface="+mn-ea"/>
              </a:rPr>
              <a:t>/C</a:t>
            </a:r>
            <a:r>
              <a:rPr lang="en-US" b="1">
                <a:solidFill>
                  <a:srgbClr val="FF0000"/>
                </a:solidFill>
                <a:latin typeface="+mn-ea"/>
                <a:cs typeface="+mn-ea"/>
              </a:rPr>
              <a:t>-</a:t>
            </a:r>
            <a:r>
              <a:rPr b="1">
                <a:solidFill>
                  <a:srgbClr val="FF0000"/>
                </a:solidFill>
                <a:latin typeface="+mn-ea"/>
                <a:cs typeface="+mn-ea"/>
              </a:rPr>
              <a:t>NP</a:t>
            </a:r>
            <a:r>
              <a:rPr b="1" baseline="-25000">
                <a:solidFill>
                  <a:srgbClr val="FF0000"/>
                </a:solidFill>
                <a:latin typeface="+mn-ea"/>
                <a:cs typeface="+mn-ea"/>
              </a:rPr>
              <a:t>NLG&amp;BLZ</a:t>
            </a:r>
            <a:r>
              <a:rPr lang="zh-CN" altLang="en-US" b="1">
                <a:solidFill>
                  <a:srgbClr val="FF0000"/>
                </a:solidFill>
                <a:sym typeface="+mn-ea"/>
              </a:rPr>
              <a:t>抗癌免疫应答效果</a:t>
            </a:r>
            <a:endParaRPr lang="zh-CN" altLang="en-US" b="1">
              <a:solidFill>
                <a:srgbClr val="FF0000"/>
              </a:solidFill>
              <a:latin typeface="+mn-ea"/>
              <a:cs typeface="+mn-ea"/>
              <a:sym typeface="+mn-ea"/>
            </a:endParaRPr>
          </a:p>
        </p:txBody>
      </p:sp>
      <p:pic>
        <p:nvPicPr>
          <p:cNvPr id="2" name="图片 1"/>
          <p:cNvPicPr>
            <a:picLocks noChangeAspect="1"/>
          </p:cNvPicPr>
          <p:nvPr/>
        </p:nvPicPr>
        <p:blipFill>
          <a:blip r:embed="rId1"/>
          <a:stretch>
            <a:fillRect/>
          </a:stretch>
        </p:blipFill>
        <p:spPr>
          <a:xfrm>
            <a:off x="352425" y="1536065"/>
            <a:ext cx="7397115" cy="5238115"/>
          </a:xfrm>
          <a:prstGeom prst="rect">
            <a:avLst/>
          </a:prstGeom>
        </p:spPr>
      </p:pic>
      <p:sp>
        <p:nvSpPr>
          <p:cNvPr id="22" name="文本框 21"/>
          <p:cNvSpPr txBox="1"/>
          <p:nvPr/>
        </p:nvSpPr>
        <p:spPr>
          <a:xfrm>
            <a:off x="7749540" y="1716405"/>
            <a:ext cx="4471670" cy="1822450"/>
          </a:xfrm>
          <a:prstGeom prst="rect">
            <a:avLst/>
          </a:prstGeom>
          <a:noFill/>
        </p:spPr>
        <p:txBody>
          <a:bodyPr wrap="square" rtlCol="0">
            <a:spAutoFit/>
          </a:bodyPr>
          <a:p>
            <a:pPr marL="285750" indent="-285750">
              <a:lnSpc>
                <a:spcPct val="125000"/>
              </a:lnSpc>
              <a:spcBef>
                <a:spcPts val="0"/>
              </a:spcBef>
              <a:spcAft>
                <a:spcPts val="0"/>
              </a:spcAft>
              <a:buFont typeface="Wingdings" panose="05000000000000000000" charset="0"/>
              <a:buChar char="Ø"/>
            </a:pPr>
            <a:r>
              <a:rPr lang="zh-CN" altLang="en-US">
                <a:sym typeface="+mn-ea"/>
              </a:rPr>
              <a:t>使用流式细胞术</a:t>
            </a:r>
            <a:r>
              <a:rPr lang="zh-CN" altLang="en-US"/>
              <a:t>检测肿瘤组织中的T细胞亚群的频率</a:t>
            </a:r>
            <a:endParaRPr lang="zh-CN" altLang="en-US"/>
          </a:p>
          <a:p>
            <a:pPr marL="285750" indent="-285750">
              <a:lnSpc>
                <a:spcPct val="125000"/>
              </a:lnSpc>
              <a:spcBef>
                <a:spcPts val="0"/>
              </a:spcBef>
              <a:spcAft>
                <a:spcPts val="0"/>
              </a:spcAft>
              <a:buFont typeface="Wingdings" panose="05000000000000000000" charset="0"/>
              <a:buChar char="Ø"/>
            </a:pPr>
            <a:r>
              <a:rPr lang="zh-CN" altLang="en-US">
                <a:sym typeface="+mn-ea"/>
              </a:rPr>
              <a:t>CD8</a:t>
            </a:r>
            <a:r>
              <a:rPr lang="zh-CN" altLang="en-US" baseline="30000">
                <a:sym typeface="+mn-ea"/>
              </a:rPr>
              <a:t>+</a:t>
            </a:r>
            <a:r>
              <a:rPr lang="zh-CN" altLang="en-US">
                <a:sym typeface="+mn-ea"/>
              </a:rPr>
              <a:t>T细胞(CD3</a:t>
            </a:r>
            <a:r>
              <a:rPr lang="zh-CN" altLang="en-US" baseline="30000">
                <a:sym typeface="+mn-ea"/>
              </a:rPr>
              <a:t>+</a:t>
            </a:r>
            <a:r>
              <a:rPr lang="zh-CN" altLang="en-US">
                <a:sym typeface="+mn-ea"/>
              </a:rPr>
              <a:t>CD4</a:t>
            </a:r>
            <a:r>
              <a:rPr lang="zh-CN" altLang="en-US" baseline="30000">
                <a:sym typeface="+mn-ea"/>
              </a:rPr>
              <a:t>-</a:t>
            </a:r>
            <a:r>
              <a:rPr lang="zh-CN" altLang="en-US">
                <a:sym typeface="+mn-ea"/>
              </a:rPr>
              <a:t>CD8</a:t>
            </a:r>
            <a:r>
              <a:rPr lang="zh-CN" altLang="en-US" baseline="30000">
                <a:sym typeface="+mn-ea"/>
              </a:rPr>
              <a:t>+</a:t>
            </a:r>
            <a:r>
              <a:rPr lang="zh-CN" altLang="en-US">
                <a:sym typeface="+mn-ea"/>
              </a:rPr>
              <a:t>)增多；免疫抑制调节性T细胞(Tregs,CD3</a:t>
            </a:r>
            <a:r>
              <a:rPr lang="zh-CN" altLang="en-US" baseline="30000">
                <a:sym typeface="+mn-ea"/>
              </a:rPr>
              <a:t>+</a:t>
            </a:r>
            <a:r>
              <a:rPr lang="zh-CN" altLang="en-US">
                <a:sym typeface="+mn-ea"/>
              </a:rPr>
              <a:t>CD4</a:t>
            </a:r>
            <a:r>
              <a:rPr lang="zh-CN" altLang="en-US" baseline="30000">
                <a:sym typeface="+mn-ea"/>
              </a:rPr>
              <a:t>+</a:t>
            </a:r>
            <a:r>
              <a:rPr lang="zh-CN" altLang="en-US">
                <a:sym typeface="+mn-ea"/>
              </a:rPr>
              <a:t>Foxp3</a:t>
            </a:r>
            <a:r>
              <a:rPr lang="zh-CN" altLang="en-US" baseline="30000">
                <a:sym typeface="+mn-ea"/>
              </a:rPr>
              <a:t>+</a:t>
            </a:r>
            <a:r>
              <a:rPr lang="zh-CN" altLang="en-US">
                <a:sym typeface="+mn-ea"/>
              </a:rPr>
              <a:t>)</a:t>
            </a:r>
            <a:r>
              <a:rPr lang="en-US" altLang="zh-CN">
                <a:sym typeface="+mn-ea"/>
              </a:rPr>
              <a:t> </a:t>
            </a:r>
            <a:r>
              <a:rPr lang="zh-CN" altLang="en-US">
                <a:sym typeface="+mn-ea"/>
              </a:rPr>
              <a:t>减少（</a:t>
            </a:r>
            <a:r>
              <a:rPr lang="en-US" altLang="zh-CN">
                <a:sym typeface="+mn-ea"/>
              </a:rPr>
              <a:t>a, b</a:t>
            </a:r>
            <a:r>
              <a:rPr lang="zh-CN" altLang="en-US">
                <a:sym typeface="+mn-ea"/>
              </a:rPr>
              <a:t>）</a:t>
            </a:r>
            <a:endParaRPr lang="zh-CN" altLang="en-US"/>
          </a:p>
        </p:txBody>
      </p:sp>
      <p:sp>
        <p:nvSpPr>
          <p:cNvPr id="23" name="文本框 22"/>
          <p:cNvSpPr txBox="1"/>
          <p:nvPr/>
        </p:nvSpPr>
        <p:spPr>
          <a:xfrm>
            <a:off x="7832725" y="4077970"/>
            <a:ext cx="4108450" cy="2515235"/>
          </a:xfrm>
          <a:prstGeom prst="rect">
            <a:avLst/>
          </a:prstGeom>
          <a:noFill/>
        </p:spPr>
        <p:txBody>
          <a:bodyPr wrap="square" rtlCol="0">
            <a:spAutoFit/>
          </a:bodyPr>
          <a:p>
            <a:pPr marL="285750" indent="-285750">
              <a:lnSpc>
                <a:spcPct val="125000"/>
              </a:lnSpc>
              <a:spcBef>
                <a:spcPts val="0"/>
              </a:spcBef>
              <a:spcAft>
                <a:spcPts val="0"/>
              </a:spcAft>
              <a:buFont typeface="Wingdings" panose="05000000000000000000" charset="0"/>
              <a:buChar char="Ø"/>
            </a:pPr>
            <a:r>
              <a:rPr lang="zh-CN" altLang="en-US">
                <a:sym typeface="+mn-ea"/>
              </a:rPr>
              <a:t>使用流式细胞术检测肿瘤组织中M1型和M2型巨噬细胞的比例</a:t>
            </a:r>
            <a:endParaRPr lang="zh-CN" altLang="en-US">
              <a:sym typeface="+mn-ea"/>
            </a:endParaRPr>
          </a:p>
          <a:p>
            <a:pPr marL="285750" indent="-285750">
              <a:lnSpc>
                <a:spcPct val="125000"/>
              </a:lnSpc>
              <a:spcBef>
                <a:spcPts val="0"/>
              </a:spcBef>
              <a:spcAft>
                <a:spcPts val="0"/>
              </a:spcAft>
              <a:buFont typeface="Wingdings" panose="05000000000000000000" charset="0"/>
              <a:buChar char="Ø"/>
            </a:pPr>
            <a:r>
              <a:rPr lang="zh-CN" altLang="en-US"/>
              <a:t>M1型巨噬细胞</a:t>
            </a:r>
            <a:r>
              <a:rPr lang="en-US" altLang="zh-CN"/>
              <a:t>(</a:t>
            </a:r>
            <a:r>
              <a:rPr lang="zh-CN" altLang="en-US"/>
              <a:t>CD11b</a:t>
            </a:r>
            <a:r>
              <a:rPr lang="zh-CN" altLang="en-US" baseline="30000"/>
              <a:t>+</a:t>
            </a:r>
            <a:r>
              <a:rPr lang="zh-CN" altLang="en-US"/>
              <a:t>CD86</a:t>
            </a:r>
            <a:r>
              <a:rPr lang="zh-CN" altLang="en-US" baseline="30000"/>
              <a:t>+</a:t>
            </a:r>
            <a:r>
              <a:rPr lang="zh-CN" altLang="en-US"/>
              <a:t>MHC II</a:t>
            </a:r>
            <a:r>
              <a:rPr lang="zh-CN" altLang="en-US" baseline="30000"/>
              <a:t>+</a:t>
            </a:r>
            <a:r>
              <a:rPr lang="en-US" altLang="zh-CN"/>
              <a:t>)</a:t>
            </a:r>
            <a:r>
              <a:rPr lang="zh-CN" altLang="en-US"/>
              <a:t>的比例显著增加，而M2型巨噬细胞</a:t>
            </a:r>
            <a:r>
              <a:rPr lang="en-US" altLang="zh-CN"/>
              <a:t>(</a:t>
            </a:r>
            <a:r>
              <a:rPr lang="zh-CN" altLang="en-US"/>
              <a:t>CD11b</a:t>
            </a:r>
            <a:r>
              <a:rPr lang="zh-CN" altLang="en-US" baseline="30000"/>
              <a:t>+</a:t>
            </a:r>
            <a:r>
              <a:rPr lang="zh-CN" altLang="en-US"/>
              <a:t>CD206</a:t>
            </a:r>
            <a:r>
              <a:rPr lang="zh-CN" altLang="en-US" baseline="30000"/>
              <a:t>+</a:t>
            </a:r>
            <a:r>
              <a:rPr lang="en-US" altLang="zh-CN"/>
              <a:t>)</a:t>
            </a:r>
            <a:r>
              <a:rPr lang="zh-CN" altLang="en-US"/>
              <a:t>的比例减少（</a:t>
            </a:r>
            <a:r>
              <a:rPr lang="en-US" altLang="zh-CN"/>
              <a:t>c, d</a:t>
            </a:r>
            <a:r>
              <a:rPr lang="zh-CN" altLang="en-US"/>
              <a:t>）</a:t>
            </a:r>
            <a:endParaRPr lang="zh-CN" altLang="en-US"/>
          </a:p>
          <a:p>
            <a:pPr marL="285750" indent="-285750">
              <a:lnSpc>
                <a:spcPct val="125000"/>
              </a:lnSpc>
              <a:spcBef>
                <a:spcPts val="0"/>
              </a:spcBef>
              <a:spcAft>
                <a:spcPts val="0"/>
              </a:spcAft>
              <a:buFont typeface="Wingdings" panose="05000000000000000000" charset="0"/>
              <a:buChar char="Ø"/>
            </a:pPr>
            <a:r>
              <a:rPr lang="zh-CN" altLang="en-US"/>
              <a:t>细胞因子</a:t>
            </a:r>
            <a:r>
              <a:rPr lang="en-US" altLang="zh-CN"/>
              <a:t>(</a:t>
            </a:r>
            <a:r>
              <a:rPr lang="zh-CN" altLang="en-US"/>
              <a:t>TNF-α、IFN-γ和IL12p70</a:t>
            </a:r>
            <a:r>
              <a:rPr lang="en-US" altLang="zh-CN"/>
              <a:t>)</a:t>
            </a:r>
            <a:r>
              <a:rPr lang="zh-CN" altLang="en-US">
                <a:sym typeface="+mn-ea"/>
              </a:rPr>
              <a:t>分泌增多，</a:t>
            </a:r>
            <a:r>
              <a:rPr lang="zh-CN" altLang="en-US"/>
              <a:t>IL-10减少（</a:t>
            </a:r>
            <a:r>
              <a:rPr lang="en-US" altLang="zh-CN"/>
              <a:t>f-i</a:t>
            </a:r>
            <a:r>
              <a:rPr lang="zh-CN" altLang="en-US"/>
              <a:t>）</a:t>
            </a:r>
            <a:endParaRPr lang="en-US" altLang="zh-CN"/>
          </a:p>
        </p:txBody>
      </p:sp>
      <p:cxnSp>
        <p:nvCxnSpPr>
          <p:cNvPr id="24" name="直接连接符 23"/>
          <p:cNvCxnSpPr/>
          <p:nvPr/>
        </p:nvCxnSpPr>
        <p:spPr>
          <a:xfrm>
            <a:off x="4445" y="3912235"/>
            <a:ext cx="12216765" cy="0"/>
          </a:xfrm>
          <a:prstGeom prst="line">
            <a:avLst/>
          </a:prstGeom>
          <a:ln w="12700" cap="flat" cmpd="sng" algn="ctr">
            <a:solidFill>
              <a:schemeClr val="tx1"/>
            </a:solidFill>
            <a:prstDash val="dash"/>
            <a:miter lim="800000"/>
          </a:ln>
        </p:spPr>
        <p:style>
          <a:lnRef idx="0">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175" y="339090"/>
            <a:ext cx="12195175" cy="652145"/>
            <a:chOff x="-5" y="534"/>
            <a:chExt cx="19205" cy="1027"/>
          </a:xfrm>
        </p:grpSpPr>
        <p:sp>
          <p:nvSpPr>
            <p:cNvPr id="6" name="矩形 5"/>
            <p:cNvSpPr/>
            <p:nvPr/>
          </p:nvSpPr>
          <p:spPr>
            <a:xfrm>
              <a:off x="-5" y="534"/>
              <a:ext cx="19205" cy="1027"/>
            </a:xfrm>
            <a:prstGeom prst="rect">
              <a:avLst/>
            </a:prstGeom>
            <a:solidFill>
              <a:srgbClr val="00B0F0"/>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555" y="636"/>
              <a:ext cx="5281" cy="822"/>
            </a:xfrm>
            <a:prstGeom prst="rect">
              <a:avLst/>
            </a:prstGeom>
            <a:noFill/>
          </p:spPr>
          <p:txBody>
            <a:bodyPr wrap="square" rtlCol="0">
              <a:spAutoFit/>
            </a:bodyPr>
            <a:p>
              <a:r>
                <a:rPr lang="zh-CN" altLang="en-US" sz="2800" b="1"/>
                <a:t>总结</a:t>
              </a:r>
              <a:endParaRPr lang="zh-CN" altLang="en-US" sz="2800" b="1"/>
            </a:p>
          </p:txBody>
        </p:sp>
      </p:grpSp>
      <p:sp>
        <p:nvSpPr>
          <p:cNvPr id="3" name="文本框 2"/>
          <p:cNvSpPr txBox="1"/>
          <p:nvPr/>
        </p:nvSpPr>
        <p:spPr>
          <a:xfrm>
            <a:off x="666750" y="1489710"/>
            <a:ext cx="10965815" cy="4203065"/>
          </a:xfrm>
          <a:prstGeom prst="rect">
            <a:avLst/>
          </a:prstGeom>
          <a:noFill/>
        </p:spPr>
        <p:txBody>
          <a:bodyPr wrap="square" rtlCol="0" anchor="t">
            <a:spAutoFit/>
          </a:bodyPr>
          <a:p>
            <a:pPr marL="285750" indent="-285750" algn="just">
              <a:lnSpc>
                <a:spcPct val="135000"/>
              </a:lnSpc>
              <a:spcBef>
                <a:spcPts val="0"/>
              </a:spcBef>
              <a:spcAft>
                <a:spcPts val="0"/>
              </a:spcAft>
              <a:buFont typeface="Wingdings" panose="05000000000000000000" charset="0"/>
              <a:buChar char="n"/>
            </a:pPr>
            <a:r>
              <a:rPr lang="zh-CN" altLang="en-US"/>
              <a:t>为了解决</a:t>
            </a:r>
            <a:r>
              <a:rPr lang="zh-CN" altLang="en-US" b="1">
                <a:solidFill>
                  <a:srgbClr val="FF0000"/>
                </a:solidFill>
              </a:rPr>
              <a:t>纳米药物在肿瘤部位的富集和停留时间短</a:t>
            </a:r>
            <a:r>
              <a:rPr lang="zh-CN" altLang="en-US"/>
              <a:t>的问题，作者设计两种纳米颗粒D-NP和C-NP，在酸性条件下，D-NP的半胱氨酸残基暴露出来与邻近C-NP的CBT残基在肿瘤区域进行生物正交环加成反应，通过交联组装形成了微聚体，这些聚集体可以作为药物库，延长抗癌剂纳米药物的保留时间，并持续释放，用于癌症治疗。</a:t>
            </a:r>
            <a:endParaRPr lang="zh-CN" altLang="en-US"/>
          </a:p>
          <a:p>
            <a:pPr marL="285750" indent="-285750" algn="just">
              <a:lnSpc>
                <a:spcPct val="135000"/>
              </a:lnSpc>
              <a:spcBef>
                <a:spcPts val="0"/>
              </a:spcBef>
              <a:spcAft>
                <a:spcPts val="0"/>
              </a:spcAft>
              <a:buFont typeface="Wingdings" panose="05000000000000000000" charset="0"/>
              <a:buChar char="n"/>
            </a:pPr>
            <a:r>
              <a:rPr lang="zh-CN" altLang="en-US"/>
              <a:t>为了评估生物正交原位组装策略的对胞外靶点药物的递送效果，</a:t>
            </a:r>
            <a:r>
              <a:rPr lang="zh-CN" altLang="en-US">
                <a:sym typeface="+mn-ea"/>
              </a:rPr>
              <a:t>作者选择</a:t>
            </a:r>
            <a:r>
              <a:rPr lang="zh-CN" altLang="en-US" b="1">
                <a:solidFill>
                  <a:srgbClr val="FF0000"/>
                </a:solidFill>
                <a:sym typeface="+mn-ea"/>
              </a:rPr>
              <a:t>BB94</a:t>
            </a:r>
            <a:r>
              <a:rPr lang="zh-CN" altLang="en-US">
                <a:sym typeface="+mn-ea"/>
              </a:rPr>
              <a:t>作为测试药物</a:t>
            </a:r>
            <a:r>
              <a:rPr lang="zh-CN" altLang="en-US"/>
              <a:t>，实验验证了这种组装策略不仅增强了BB94在肿瘤组织中的保留，还延缓了药物在药物库中释放，最终提高了药物对其胞外作用位点的递送效果。</a:t>
            </a:r>
            <a:endParaRPr lang="zh-CN" altLang="en-US"/>
          </a:p>
          <a:p>
            <a:pPr marL="285750" indent="-285750" algn="just">
              <a:lnSpc>
                <a:spcPct val="135000"/>
              </a:lnSpc>
              <a:spcBef>
                <a:spcPts val="0"/>
              </a:spcBef>
              <a:spcAft>
                <a:spcPts val="0"/>
              </a:spcAft>
              <a:buFont typeface="Wingdings" panose="05000000000000000000" charset="0"/>
              <a:buChar char="n"/>
            </a:pPr>
            <a:r>
              <a:rPr lang="zh-CN" altLang="en-US"/>
              <a:t>此外，D-NP和C-NP具有递送不同类型的抗癌药物进行联合治疗的潜力。为了证实这一结果，D-NP和C-NP分别用于递送DOX和NLG919/BLZ945。经实验证实制备的D-NP</a:t>
            </a:r>
            <a:r>
              <a:rPr lang="zh-CN" altLang="en-US" baseline="-25000"/>
              <a:t>DOX</a:t>
            </a:r>
            <a:r>
              <a:rPr lang="zh-CN" altLang="en-US"/>
              <a:t>/C-NP</a:t>
            </a:r>
            <a:r>
              <a:rPr lang="zh-CN" altLang="en-US" baseline="-25000"/>
              <a:t>NLG&amp;BLZ</a:t>
            </a:r>
            <a:r>
              <a:rPr lang="zh-CN" altLang="en-US"/>
              <a:t>显著抑制了肿瘤生长，明显优于对照组，并且</a:t>
            </a:r>
            <a:r>
              <a:rPr lang="zh-CN" altLang="en-US">
                <a:sym typeface="+mn-ea"/>
              </a:rPr>
              <a:t>D-NP</a:t>
            </a:r>
            <a:r>
              <a:rPr lang="zh-CN" altLang="en-US" baseline="-25000">
                <a:sym typeface="+mn-ea"/>
              </a:rPr>
              <a:t>DOX</a:t>
            </a:r>
            <a:r>
              <a:rPr lang="zh-CN" altLang="en-US">
                <a:sym typeface="+mn-ea"/>
              </a:rPr>
              <a:t>/C-NP</a:t>
            </a:r>
            <a:r>
              <a:rPr lang="zh-CN" altLang="en-US" baseline="-25000">
                <a:sym typeface="+mn-ea"/>
              </a:rPr>
              <a:t>NLG&amp;BLZ</a:t>
            </a:r>
            <a:r>
              <a:rPr lang="zh-CN" altLang="en-US"/>
              <a:t>治疗有效引发了强大的抗肿瘤免疫应答，最终实现了高效的鸡尾酒化学免疫疗法用于癌症治疗。</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175" y="2231390"/>
            <a:ext cx="12195175" cy="1666240"/>
            <a:chOff x="-5" y="534"/>
            <a:chExt cx="19205" cy="1027"/>
          </a:xfrm>
        </p:grpSpPr>
        <p:sp>
          <p:nvSpPr>
            <p:cNvPr id="6" name="矩形 5"/>
            <p:cNvSpPr/>
            <p:nvPr/>
          </p:nvSpPr>
          <p:spPr>
            <a:xfrm>
              <a:off x="-5" y="534"/>
              <a:ext cx="19205" cy="1027"/>
            </a:xfrm>
            <a:prstGeom prst="rect">
              <a:avLst/>
            </a:prstGeom>
            <a:solidFill>
              <a:srgbClr val="00B0F0"/>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7245" y="886"/>
              <a:ext cx="6313" cy="398"/>
            </a:xfrm>
            <a:prstGeom prst="rect">
              <a:avLst/>
            </a:prstGeom>
            <a:noFill/>
          </p:spPr>
          <p:txBody>
            <a:bodyPr wrap="square" rtlCol="0">
              <a:spAutoFit/>
            </a:bodyPr>
            <a:p>
              <a:r>
                <a:rPr lang="zh-CN" altLang="en-US" sz="3600" b="1"/>
                <a:t>请大家批评指正！</a:t>
              </a:r>
              <a:endParaRPr lang="zh-CN" altLang="en-US" sz="3600" b="1"/>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6165850" y="1168400"/>
            <a:ext cx="5579110" cy="4577080"/>
          </a:xfrm>
          <a:prstGeom prst="rect">
            <a:avLst/>
          </a:prstGeom>
          <a:noFill/>
        </p:spPr>
        <p:txBody>
          <a:bodyPr wrap="square" rtlCol="0" anchor="t">
            <a:spAutoFit/>
          </a:bodyPr>
          <a:p>
            <a:pPr algn="just">
              <a:lnSpc>
                <a:spcPct val="135000"/>
              </a:lnSpc>
              <a:spcBef>
                <a:spcPts val="0"/>
              </a:spcBef>
              <a:spcAft>
                <a:spcPts val="0"/>
              </a:spcAft>
            </a:pPr>
            <a:r>
              <a:rPr lang="zh-CN" altLang="en-US">
                <a:sym typeface="+mn-ea"/>
              </a:rPr>
              <a:t>美国斯坦福大学化学与系统生物学教授卡洛琳·贝尔托兹开拓</a:t>
            </a:r>
            <a:r>
              <a:rPr lang="zh-CN" altLang="en-US" b="1">
                <a:solidFill>
                  <a:srgbClr val="FF0000"/>
                </a:solidFill>
                <a:sym typeface="+mn-ea"/>
              </a:rPr>
              <a:t>生物正交化学</a:t>
            </a:r>
            <a:r>
              <a:rPr lang="zh-CN" altLang="en-US">
                <a:sym typeface="+mn-ea"/>
              </a:rPr>
              <a:t>领域，使研究者得以在不干扰生物系统的情况下观察生物体内的生物化学反应，从而一窥与包括癌症在内的多种疾病相关的细胞过程。</a:t>
            </a:r>
            <a:endParaRPr lang="zh-CN" altLang="en-US">
              <a:sym typeface="+mn-ea"/>
            </a:endParaRPr>
          </a:p>
          <a:p>
            <a:pPr algn="just">
              <a:lnSpc>
                <a:spcPct val="135000"/>
              </a:lnSpc>
              <a:spcBef>
                <a:spcPts val="0"/>
              </a:spcBef>
              <a:spcAft>
                <a:spcPts val="0"/>
              </a:spcAft>
            </a:pPr>
            <a:endParaRPr lang="zh-CN" altLang="en-US"/>
          </a:p>
          <a:p>
            <a:pPr algn="just">
              <a:lnSpc>
                <a:spcPct val="135000"/>
              </a:lnSpc>
              <a:spcBef>
                <a:spcPts val="0"/>
              </a:spcBef>
              <a:spcAft>
                <a:spcPts val="0"/>
              </a:spcAft>
            </a:pPr>
            <a:r>
              <a:rPr lang="zh-CN" altLang="en-US" b="1"/>
              <a:t>主要分两步：</a:t>
            </a:r>
            <a:endParaRPr lang="zh-CN" altLang="en-US" b="1"/>
          </a:p>
          <a:p>
            <a:pPr marL="285750" indent="-285750" algn="just">
              <a:lnSpc>
                <a:spcPct val="135000"/>
              </a:lnSpc>
              <a:spcBef>
                <a:spcPts val="0"/>
              </a:spcBef>
              <a:spcAft>
                <a:spcPts val="0"/>
              </a:spcAft>
              <a:buFont typeface="Wingdings" panose="05000000000000000000" charset="0"/>
              <a:buChar char="Ø"/>
            </a:pPr>
            <a:r>
              <a:rPr lang="zh-CN" altLang="en-US" b="1">
                <a:solidFill>
                  <a:srgbClr val="FF0000"/>
                </a:solidFill>
              </a:rPr>
              <a:t>第一步：生物标记</a:t>
            </a:r>
            <a:r>
              <a:rPr lang="zh-CN" altLang="en-US"/>
              <a:t>，利用能够被体内生化过程利用的特定小分子特异性靶向整合到目标生物大分子上</a:t>
            </a:r>
            <a:endParaRPr lang="zh-CN" altLang="en-US"/>
          </a:p>
          <a:p>
            <a:pPr marL="285750" indent="-285750" algn="just">
              <a:lnSpc>
                <a:spcPct val="135000"/>
              </a:lnSpc>
              <a:spcBef>
                <a:spcPts val="0"/>
              </a:spcBef>
              <a:spcAft>
                <a:spcPts val="0"/>
              </a:spcAft>
              <a:buFont typeface="Wingdings" panose="05000000000000000000" charset="0"/>
              <a:buChar char="Ø"/>
            </a:pPr>
            <a:r>
              <a:rPr lang="zh-CN" altLang="en-US" b="1">
                <a:solidFill>
                  <a:srgbClr val="FF0000"/>
                </a:solidFill>
              </a:rPr>
              <a:t>第二步：化学标记</a:t>
            </a:r>
            <a:r>
              <a:rPr lang="zh-CN" altLang="en-US"/>
              <a:t>，利用能够与第一步中的小分子特异性结合的化学发光基团“在一定的条件（不影响活细胞状态）下</a:t>
            </a:r>
            <a:r>
              <a:rPr lang="en-US" altLang="zh-CN"/>
              <a:t>” </a:t>
            </a:r>
            <a:r>
              <a:rPr lang="zh-CN" altLang="en-US"/>
              <a:t>与小分子结合或者反应，</a:t>
            </a:r>
            <a:r>
              <a:rPr lang="zh-CN" altLang="en-US" b="1">
                <a:solidFill>
                  <a:srgbClr val="FF0000"/>
                </a:solidFill>
              </a:rPr>
              <a:t>报告体内被标记的大分子的实时状态</a:t>
            </a:r>
            <a:endParaRPr lang="zh-CN" altLang="en-US" b="1">
              <a:solidFill>
                <a:srgbClr val="FF0000"/>
              </a:solidFill>
            </a:endParaRPr>
          </a:p>
        </p:txBody>
      </p:sp>
      <p:grpSp>
        <p:nvGrpSpPr>
          <p:cNvPr id="2" name="组合 1"/>
          <p:cNvGrpSpPr/>
          <p:nvPr/>
        </p:nvGrpSpPr>
        <p:grpSpPr>
          <a:xfrm>
            <a:off x="0" y="339090"/>
            <a:ext cx="12192000" cy="652145"/>
            <a:chOff x="-5" y="534"/>
            <a:chExt cx="19205" cy="1027"/>
          </a:xfrm>
        </p:grpSpPr>
        <p:sp>
          <p:nvSpPr>
            <p:cNvPr id="3" name="矩形 2"/>
            <p:cNvSpPr/>
            <p:nvPr/>
          </p:nvSpPr>
          <p:spPr>
            <a:xfrm>
              <a:off x="-5" y="534"/>
              <a:ext cx="19205" cy="1027"/>
            </a:xfrm>
            <a:prstGeom prst="rect">
              <a:avLst/>
            </a:prstGeom>
            <a:solidFill>
              <a:srgbClr val="00B0F0"/>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555" y="636"/>
              <a:ext cx="10367" cy="822"/>
            </a:xfrm>
            <a:prstGeom prst="rect">
              <a:avLst/>
            </a:prstGeom>
            <a:noFill/>
          </p:spPr>
          <p:txBody>
            <a:bodyPr wrap="square" rtlCol="0">
              <a:spAutoFit/>
            </a:bodyPr>
            <a:p>
              <a:r>
                <a:rPr lang="zh-CN" altLang="en-US" sz="2800" b="1"/>
                <a:t>生物正交化学</a:t>
              </a:r>
              <a:r>
                <a:rPr lang="zh-CN" altLang="en-US" sz="2800">
                  <a:sym typeface="+mn-ea"/>
                </a:rPr>
                <a:t>（bioorthogonal chemistry）</a:t>
              </a:r>
              <a:endParaRPr lang="zh-CN" altLang="en-US" sz="2800" b="1"/>
            </a:p>
          </p:txBody>
        </p:sp>
      </p:grpSp>
      <p:pic>
        <p:nvPicPr>
          <p:cNvPr id="100" name="图片 99"/>
          <p:cNvPicPr/>
          <p:nvPr/>
        </p:nvPicPr>
        <p:blipFill>
          <a:blip r:embed="rId1"/>
          <a:stretch>
            <a:fillRect/>
          </a:stretch>
        </p:blipFill>
        <p:spPr>
          <a:xfrm>
            <a:off x="143510" y="1116330"/>
            <a:ext cx="5656580" cy="5541010"/>
          </a:xfrm>
          <a:prstGeom prst="rect">
            <a:avLst/>
          </a:prstGeom>
          <a:noFill/>
          <a:ln w="9525">
            <a:noFill/>
          </a:ln>
        </p:spPr>
      </p:pic>
      <p:sp>
        <p:nvSpPr>
          <p:cNvPr id="9" name="文本框 8"/>
          <p:cNvSpPr txBox="1"/>
          <p:nvPr/>
        </p:nvSpPr>
        <p:spPr>
          <a:xfrm>
            <a:off x="5986780" y="5873750"/>
            <a:ext cx="6096000" cy="645160"/>
          </a:xfrm>
          <a:prstGeom prst="rect">
            <a:avLst/>
          </a:prstGeom>
          <a:noFill/>
        </p:spPr>
        <p:txBody>
          <a:bodyPr wrap="square" rtlCol="0" anchor="t">
            <a:spAutoFit/>
          </a:bodyPr>
          <a:p>
            <a:r>
              <a:rPr lang="zh-CN" altLang="en-US"/>
              <a:t>Carolyn R. Bertozzi et al., </a:t>
            </a:r>
            <a:r>
              <a:rPr lang="zh-CN" altLang="en-US">
                <a:solidFill>
                  <a:srgbClr val="FF0000"/>
                </a:solidFill>
              </a:rPr>
              <a:t>Copper-free click chemistry in living animals</a:t>
            </a:r>
            <a:r>
              <a:rPr lang="zh-CN" altLang="en-US"/>
              <a:t>, PNAS, 2010, 5, 1821-1826.</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rcRect b="16756"/>
          <a:stretch>
            <a:fillRect/>
          </a:stretch>
        </p:blipFill>
        <p:spPr>
          <a:xfrm>
            <a:off x="484505" y="1151890"/>
            <a:ext cx="6264910" cy="4973955"/>
          </a:xfrm>
          <a:prstGeom prst="rect">
            <a:avLst/>
          </a:prstGeom>
        </p:spPr>
      </p:pic>
      <p:sp>
        <p:nvSpPr>
          <p:cNvPr id="5" name="文本框 4"/>
          <p:cNvSpPr txBox="1"/>
          <p:nvPr/>
        </p:nvSpPr>
        <p:spPr>
          <a:xfrm>
            <a:off x="2365375" y="3061970"/>
            <a:ext cx="9140825" cy="368300"/>
          </a:xfrm>
          <a:prstGeom prst="rect">
            <a:avLst/>
          </a:prstGeom>
          <a:noFill/>
        </p:spPr>
        <p:txBody>
          <a:bodyPr wrap="square" rtlCol="0" anchor="t">
            <a:spAutoFit/>
          </a:bodyPr>
          <a:p>
            <a:r>
              <a:rPr lang="zh-CN" altLang="en-US"/>
              <a:t>个人主页：https://www2.scut.edu.cn/nanomedicine/2018/1022/c20928a301229/page.htm</a:t>
            </a:r>
            <a:endParaRPr lang="zh-CN" altLang="en-US"/>
          </a:p>
        </p:txBody>
      </p:sp>
      <p:grpSp>
        <p:nvGrpSpPr>
          <p:cNvPr id="6" name="组合 5"/>
          <p:cNvGrpSpPr/>
          <p:nvPr/>
        </p:nvGrpSpPr>
        <p:grpSpPr>
          <a:xfrm>
            <a:off x="-3175" y="339090"/>
            <a:ext cx="12195175" cy="652145"/>
            <a:chOff x="-5" y="534"/>
            <a:chExt cx="19205" cy="1027"/>
          </a:xfrm>
        </p:grpSpPr>
        <p:sp>
          <p:nvSpPr>
            <p:cNvPr id="7" name="矩形 6"/>
            <p:cNvSpPr/>
            <p:nvPr/>
          </p:nvSpPr>
          <p:spPr>
            <a:xfrm>
              <a:off x="-5" y="534"/>
              <a:ext cx="19205" cy="1027"/>
            </a:xfrm>
            <a:prstGeom prst="rect">
              <a:avLst/>
            </a:prstGeom>
            <a:solidFill>
              <a:srgbClr val="00B0F0"/>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555" y="636"/>
              <a:ext cx="5281" cy="822"/>
            </a:xfrm>
            <a:prstGeom prst="rect">
              <a:avLst/>
            </a:prstGeom>
            <a:noFill/>
          </p:spPr>
          <p:txBody>
            <a:bodyPr wrap="square" rtlCol="0">
              <a:spAutoFit/>
            </a:bodyPr>
            <a:p>
              <a:r>
                <a:rPr lang="zh-CN" altLang="en-US" sz="2800" b="1"/>
                <a:t>导师简介</a:t>
              </a:r>
              <a:endParaRPr lang="zh-CN" altLang="en-US" sz="2800" b="1"/>
            </a:p>
          </p:txBody>
        </p:sp>
      </p:grpSp>
      <p:pic>
        <p:nvPicPr>
          <p:cNvPr id="9" name="图片 8"/>
          <p:cNvPicPr>
            <a:picLocks noChangeAspect="1"/>
          </p:cNvPicPr>
          <p:nvPr/>
        </p:nvPicPr>
        <p:blipFill>
          <a:blip r:embed="rId2"/>
          <a:stretch>
            <a:fillRect/>
          </a:stretch>
        </p:blipFill>
        <p:spPr>
          <a:xfrm>
            <a:off x="7009765" y="3725545"/>
            <a:ext cx="4190365" cy="1031240"/>
          </a:xfrm>
          <a:prstGeom prst="rect">
            <a:avLst/>
          </a:prstGeom>
        </p:spPr>
      </p:pic>
      <p:cxnSp>
        <p:nvCxnSpPr>
          <p:cNvPr id="10" name="直接连接符 9"/>
          <p:cNvCxnSpPr/>
          <p:nvPr/>
        </p:nvCxnSpPr>
        <p:spPr>
          <a:xfrm>
            <a:off x="-15875" y="3715385"/>
            <a:ext cx="12233910"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28040" y="1409700"/>
            <a:ext cx="10346690" cy="3123565"/>
          </a:xfrm>
          <a:prstGeom prst="rect">
            <a:avLst/>
          </a:prstGeom>
          <a:noFill/>
        </p:spPr>
        <p:txBody>
          <a:bodyPr wrap="square" rtlCol="0" anchor="t">
            <a:spAutoFit/>
          </a:bodyPr>
          <a:p>
            <a:pPr marL="285750" indent="-285750">
              <a:lnSpc>
                <a:spcPct val="135000"/>
              </a:lnSpc>
              <a:spcBef>
                <a:spcPts val="0"/>
              </a:spcBef>
              <a:spcAft>
                <a:spcPts val="0"/>
              </a:spcAft>
              <a:buFont typeface="Wingdings" panose="05000000000000000000" charset="0"/>
              <a:buChar char="n"/>
            </a:pPr>
            <a:r>
              <a:rPr lang="zh-CN" altLang="en-US"/>
              <a:t>目前，随着新型抗肿瘤药物或候选药物的不断开发，</a:t>
            </a:r>
            <a:r>
              <a:rPr lang="zh-CN" altLang="en-US" b="1">
                <a:solidFill>
                  <a:srgbClr val="FF0000"/>
                </a:solidFill>
              </a:rPr>
              <a:t>靶点位于胞外的抗肿瘤药物</a:t>
            </a:r>
            <a:r>
              <a:rPr lang="zh-CN" altLang="en-US"/>
              <a:t>不断涌现，如：</a:t>
            </a:r>
            <a:endParaRPr lang="zh-CN" altLang="en-US"/>
          </a:p>
          <a:p>
            <a:pPr marL="742950" lvl="1" indent="-285750">
              <a:lnSpc>
                <a:spcPct val="135000"/>
              </a:lnSpc>
              <a:spcBef>
                <a:spcPts val="0"/>
              </a:spcBef>
              <a:spcAft>
                <a:spcPts val="0"/>
              </a:spcAft>
              <a:buFont typeface="Wingdings" panose="05000000000000000000" charset="0"/>
              <a:buChar char="Ø"/>
            </a:pPr>
            <a:r>
              <a:rPr lang="zh-CN" altLang="en-US">
                <a:sym typeface="+mn-ea"/>
              </a:rPr>
              <a:t>基质金属蛋白酶抑制剂类药物：</a:t>
            </a:r>
            <a:r>
              <a:rPr lang="en-US" altLang="zh-CN">
                <a:sym typeface="+mn-ea"/>
              </a:rPr>
              <a:t>BB94</a:t>
            </a:r>
            <a:endParaRPr lang="zh-CN" altLang="en-US">
              <a:sym typeface="+mn-ea"/>
            </a:endParaRPr>
          </a:p>
          <a:p>
            <a:pPr marL="742950" lvl="1" indent="-285750">
              <a:lnSpc>
                <a:spcPct val="135000"/>
              </a:lnSpc>
              <a:spcBef>
                <a:spcPts val="0"/>
              </a:spcBef>
              <a:spcAft>
                <a:spcPts val="0"/>
              </a:spcAft>
              <a:buFont typeface="Wingdings" panose="05000000000000000000" charset="0"/>
              <a:buChar char="Ø"/>
            </a:pPr>
            <a:r>
              <a:rPr lang="zh-CN" altLang="en-US"/>
              <a:t>单抗类药物：aPD-L1、aPD-1、aCTLA-4</a:t>
            </a:r>
            <a:endParaRPr lang="zh-CN" altLang="en-US"/>
          </a:p>
          <a:p>
            <a:pPr marL="285750" indent="-285750">
              <a:lnSpc>
                <a:spcPct val="135000"/>
              </a:lnSpc>
              <a:spcBef>
                <a:spcPts val="0"/>
              </a:spcBef>
              <a:spcAft>
                <a:spcPts val="0"/>
              </a:spcAft>
              <a:buFont typeface="Wingdings" panose="05000000000000000000" charset="0"/>
              <a:buChar char="n"/>
            </a:pPr>
            <a:r>
              <a:rPr lang="zh-CN" altLang="en-US"/>
              <a:t>尺寸在50~200 nm的传统纳米载体递送药物到达肿瘤部位</a:t>
            </a:r>
            <a:r>
              <a:rPr lang="zh-CN" altLang="en-US" b="1">
                <a:solidFill>
                  <a:srgbClr val="FF0000"/>
                </a:solidFill>
              </a:rPr>
              <a:t>易被肿瘤相关细胞摄取</a:t>
            </a:r>
            <a:r>
              <a:rPr lang="zh-CN" altLang="en-US"/>
              <a:t>，导致药物进入胞内被降解而失效</a:t>
            </a:r>
            <a:endParaRPr lang="zh-CN" altLang="en-US"/>
          </a:p>
          <a:p>
            <a:pPr marL="285750" indent="-285750">
              <a:lnSpc>
                <a:spcPct val="135000"/>
              </a:lnSpc>
              <a:spcBef>
                <a:spcPts val="0"/>
              </a:spcBef>
              <a:spcAft>
                <a:spcPts val="0"/>
              </a:spcAft>
              <a:buFont typeface="Wingdings" panose="05000000000000000000" charset="0"/>
              <a:buChar char="n"/>
            </a:pPr>
            <a:r>
              <a:rPr lang="zh-CN" altLang="en-US"/>
              <a:t>大部分纳米载体</a:t>
            </a:r>
            <a:r>
              <a:rPr lang="zh-CN" altLang="en-US">
                <a:sym typeface="+mn-ea"/>
              </a:rPr>
              <a:t>（~70%）</a:t>
            </a:r>
            <a:r>
              <a:rPr lang="zh-CN" altLang="en-US"/>
              <a:t>能到达肿瘤部位，但是纳米载体很快又会经血液或淋巴系统被代谢清除掉，造成只有少量纳米载体</a:t>
            </a:r>
            <a:r>
              <a:rPr lang="zh-CN" altLang="en-US">
                <a:sym typeface="+mn-ea"/>
              </a:rPr>
              <a:t>（~0.7%）</a:t>
            </a:r>
            <a:r>
              <a:rPr lang="zh-CN" altLang="en-US"/>
              <a:t>能滞留在肿瘤部位，导致最终疗效不佳</a:t>
            </a:r>
            <a:endParaRPr lang="zh-CN" altLang="en-US"/>
          </a:p>
          <a:p>
            <a:pPr indent="0">
              <a:lnSpc>
                <a:spcPct val="150000"/>
              </a:lnSpc>
              <a:buFont typeface="Wingdings" panose="05000000000000000000" charset="0"/>
              <a:buNone/>
            </a:pPr>
            <a:endParaRPr lang="zh-CN" altLang="en-US">
              <a:solidFill>
                <a:srgbClr val="FF0000"/>
              </a:solidFill>
            </a:endParaRPr>
          </a:p>
        </p:txBody>
      </p:sp>
      <p:grpSp>
        <p:nvGrpSpPr>
          <p:cNvPr id="8" name="组合 7"/>
          <p:cNvGrpSpPr/>
          <p:nvPr/>
        </p:nvGrpSpPr>
        <p:grpSpPr>
          <a:xfrm>
            <a:off x="-3175" y="339090"/>
            <a:ext cx="12194540" cy="651510"/>
            <a:chOff x="-5" y="534"/>
            <a:chExt cx="19204" cy="1026"/>
          </a:xfrm>
        </p:grpSpPr>
        <p:sp>
          <p:nvSpPr>
            <p:cNvPr id="6" name="矩形 5"/>
            <p:cNvSpPr/>
            <p:nvPr/>
          </p:nvSpPr>
          <p:spPr>
            <a:xfrm>
              <a:off x="-5" y="534"/>
              <a:ext cx="19205" cy="1027"/>
            </a:xfrm>
            <a:prstGeom prst="rect">
              <a:avLst/>
            </a:prstGeom>
            <a:solidFill>
              <a:srgbClr val="00B0F0"/>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555" y="636"/>
              <a:ext cx="5281" cy="822"/>
            </a:xfrm>
            <a:prstGeom prst="rect">
              <a:avLst/>
            </a:prstGeom>
            <a:noFill/>
          </p:spPr>
          <p:txBody>
            <a:bodyPr wrap="square" rtlCol="0">
              <a:spAutoFit/>
            </a:bodyPr>
            <a:p>
              <a:r>
                <a:rPr lang="zh-CN" altLang="en-US" sz="2800" b="1"/>
                <a:t>背景介绍</a:t>
              </a:r>
              <a:endParaRPr lang="zh-CN" altLang="en-US" sz="2800" b="1"/>
            </a:p>
          </p:txBody>
        </p:sp>
      </p:grpSp>
      <p:sp>
        <p:nvSpPr>
          <p:cNvPr id="7" name="文本框 6"/>
          <p:cNvSpPr txBox="1"/>
          <p:nvPr/>
        </p:nvSpPr>
        <p:spPr>
          <a:xfrm>
            <a:off x="828040" y="4563745"/>
            <a:ext cx="10347325" cy="880745"/>
          </a:xfrm>
          <a:prstGeom prst="rect">
            <a:avLst/>
          </a:prstGeom>
          <a:noFill/>
        </p:spPr>
        <p:txBody>
          <a:bodyPr wrap="square" rtlCol="0">
            <a:spAutoFit/>
          </a:bodyPr>
          <a:p>
            <a:pPr indent="0">
              <a:lnSpc>
                <a:spcPct val="135000"/>
              </a:lnSpc>
              <a:spcBef>
                <a:spcPts val="0"/>
              </a:spcBef>
              <a:spcAft>
                <a:spcPts val="0"/>
              </a:spcAft>
              <a:buFont typeface="Wingdings" panose="05000000000000000000" charset="0"/>
              <a:buNone/>
            </a:pPr>
            <a:r>
              <a:rPr lang="zh-CN" altLang="en-US">
                <a:solidFill>
                  <a:srgbClr val="FF0000"/>
                </a:solidFill>
                <a:sym typeface="+mn-ea"/>
              </a:rPr>
              <a:t>开发一种</a:t>
            </a:r>
            <a:r>
              <a:rPr lang="zh-CN" altLang="en-US" sz="2000" b="1">
                <a:solidFill>
                  <a:srgbClr val="FF0000"/>
                </a:solidFill>
                <a:sym typeface="+mn-ea"/>
              </a:rPr>
              <a:t>既能够增强纳米药物在肿瘤组织的停留时间，又能够将药物递送至作用部位</a:t>
            </a:r>
            <a:r>
              <a:rPr lang="zh-CN" altLang="en-US">
                <a:solidFill>
                  <a:srgbClr val="FF0000"/>
                </a:solidFill>
                <a:sym typeface="+mn-ea"/>
              </a:rPr>
              <a:t>的策略是非常重要的，研究人员应该对这一领域进行广泛的研究</a:t>
            </a:r>
            <a:endParaRPr lang="zh-CN" altLang="en-US">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1010" y="1074420"/>
            <a:ext cx="11242675" cy="1212850"/>
          </a:xfrm>
          <a:prstGeom prst="rect">
            <a:avLst/>
          </a:prstGeom>
          <a:noFill/>
        </p:spPr>
        <p:txBody>
          <a:bodyPr wrap="square" rtlCol="0" anchor="t">
            <a:spAutoFit/>
          </a:bodyPr>
          <a:p>
            <a:pPr algn="just">
              <a:lnSpc>
                <a:spcPct val="135000"/>
              </a:lnSpc>
              <a:spcBef>
                <a:spcPts val="0"/>
              </a:spcBef>
              <a:spcAft>
                <a:spcPts val="0"/>
              </a:spcAft>
            </a:pPr>
            <a:r>
              <a:rPr lang="zh-CN" altLang="en-US"/>
              <a:t>作者构建了一种用于</a:t>
            </a:r>
            <a:r>
              <a:rPr lang="zh-CN" altLang="en-US" b="1">
                <a:solidFill>
                  <a:srgbClr val="FF0000"/>
                </a:solidFill>
              </a:rPr>
              <a:t>胞外靶点药物</a:t>
            </a:r>
            <a:r>
              <a:rPr lang="zh-CN" altLang="en-US"/>
              <a:t>的递送体系，该体系由两种纳米颗粒（D-NP和C-NP）构成。D-NP/C-NP经系统给药可在肿瘤部位发生颗粒间的</a:t>
            </a:r>
            <a:r>
              <a:rPr lang="zh-CN" altLang="en-US" b="1">
                <a:solidFill>
                  <a:srgbClr val="FF0000"/>
                </a:solidFill>
              </a:rPr>
              <a:t>生物正交反应</a:t>
            </a:r>
            <a:r>
              <a:rPr lang="zh-CN" altLang="en-US"/>
              <a:t>在肿瘤区域形成药物储存库，以延长</a:t>
            </a:r>
            <a:r>
              <a:rPr lang="zh-CN" altLang="en-US">
                <a:sym typeface="+mn-ea"/>
              </a:rPr>
              <a:t>纳米载体</a:t>
            </a:r>
            <a:r>
              <a:rPr lang="zh-CN" altLang="en-US"/>
              <a:t>在肿瘤区域内的</a:t>
            </a:r>
            <a:r>
              <a:rPr lang="zh-CN" altLang="en-US">
                <a:sym typeface="+mn-ea"/>
              </a:rPr>
              <a:t>富集和滞留</a:t>
            </a:r>
            <a:r>
              <a:rPr lang="zh-CN" altLang="en-US"/>
              <a:t>，</a:t>
            </a:r>
            <a:r>
              <a:rPr lang="zh-CN" altLang="en-US">
                <a:sym typeface="+mn-ea"/>
              </a:rPr>
              <a:t>可用于递送胞外靶点药物</a:t>
            </a:r>
            <a:r>
              <a:rPr lang="zh-CN" altLang="en-US"/>
              <a:t>，从而提高抗癌药物的疗效。</a:t>
            </a:r>
            <a:endParaRPr lang="zh-CN" altLang="en-US"/>
          </a:p>
        </p:txBody>
      </p:sp>
      <p:grpSp>
        <p:nvGrpSpPr>
          <p:cNvPr id="8" name="组合 7"/>
          <p:cNvGrpSpPr/>
          <p:nvPr/>
        </p:nvGrpSpPr>
        <p:grpSpPr>
          <a:xfrm>
            <a:off x="-3175" y="339090"/>
            <a:ext cx="12195175" cy="652145"/>
            <a:chOff x="-5" y="534"/>
            <a:chExt cx="19205" cy="1027"/>
          </a:xfrm>
        </p:grpSpPr>
        <p:sp>
          <p:nvSpPr>
            <p:cNvPr id="6" name="矩形 5"/>
            <p:cNvSpPr/>
            <p:nvPr/>
          </p:nvSpPr>
          <p:spPr>
            <a:xfrm>
              <a:off x="-5" y="534"/>
              <a:ext cx="19205" cy="1027"/>
            </a:xfrm>
            <a:prstGeom prst="rect">
              <a:avLst/>
            </a:prstGeom>
            <a:solidFill>
              <a:srgbClr val="00B0F0"/>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555" y="636"/>
              <a:ext cx="5281" cy="822"/>
            </a:xfrm>
            <a:prstGeom prst="rect">
              <a:avLst/>
            </a:prstGeom>
            <a:noFill/>
          </p:spPr>
          <p:txBody>
            <a:bodyPr wrap="square" rtlCol="0">
              <a:spAutoFit/>
            </a:bodyPr>
            <a:p>
              <a:r>
                <a:rPr lang="zh-CN" altLang="en-US" sz="2800" b="1"/>
                <a:t>研究内容</a:t>
              </a:r>
              <a:endParaRPr lang="zh-CN" altLang="en-US" sz="2800" b="1"/>
            </a:p>
          </p:txBody>
        </p:sp>
      </p:grpSp>
      <p:pic>
        <p:nvPicPr>
          <p:cNvPr id="9" name="图片 8"/>
          <p:cNvPicPr>
            <a:picLocks noChangeAspect="1"/>
          </p:cNvPicPr>
          <p:nvPr/>
        </p:nvPicPr>
        <p:blipFill>
          <a:blip r:embed="rId1"/>
          <a:stretch>
            <a:fillRect/>
          </a:stretch>
        </p:blipFill>
        <p:spPr>
          <a:xfrm>
            <a:off x="1149350" y="2322830"/>
            <a:ext cx="5809615" cy="4406265"/>
          </a:xfrm>
          <a:prstGeom prst="rect">
            <a:avLst/>
          </a:prstGeom>
        </p:spPr>
      </p:pic>
      <p:sp>
        <p:nvSpPr>
          <p:cNvPr id="10" name="文本框 9"/>
          <p:cNvSpPr txBox="1"/>
          <p:nvPr/>
        </p:nvSpPr>
        <p:spPr>
          <a:xfrm>
            <a:off x="7154545" y="2436495"/>
            <a:ext cx="4549140" cy="1960245"/>
          </a:xfrm>
          <a:prstGeom prst="rect">
            <a:avLst/>
          </a:prstGeom>
          <a:noFill/>
        </p:spPr>
        <p:txBody>
          <a:bodyPr wrap="square" rtlCol="0">
            <a:spAutoFit/>
          </a:bodyPr>
          <a:p>
            <a:pPr algn="just">
              <a:lnSpc>
                <a:spcPct val="135000"/>
              </a:lnSpc>
              <a:spcBef>
                <a:spcPts val="0"/>
              </a:spcBef>
              <a:spcAft>
                <a:spcPts val="0"/>
              </a:spcAft>
            </a:pPr>
            <a:r>
              <a:rPr lang="zh-CN" altLang="en-US" b="1">
                <a:sym typeface="+mn-ea"/>
              </a:rPr>
              <a:t>生物正交原位组装策略：</a:t>
            </a:r>
            <a:r>
              <a:rPr lang="zh-CN" altLang="en-US">
                <a:sym typeface="+mn-ea"/>
              </a:rPr>
              <a:t>利用肿瘤酸性微环境诱导纳米颗粒表面的半胱氨酸暴露，随后半胱氨酸与另一个相邻纳米颗粒的</a:t>
            </a:r>
            <a:r>
              <a:rPr lang="en-US" altLang="zh-CN">
                <a:sym typeface="+mn-ea"/>
              </a:rPr>
              <a:t>CBT</a:t>
            </a:r>
            <a:r>
              <a:rPr lang="zh-CN" altLang="en-US">
                <a:sym typeface="+mn-ea"/>
              </a:rPr>
              <a:t>基团发生生物正交反应，经过交联组装后形成微米级药物储存库。</a:t>
            </a:r>
            <a:endParaRPr lang="zh-CN" altLang="en-US"/>
          </a:p>
        </p:txBody>
      </p:sp>
      <p:sp>
        <p:nvSpPr>
          <p:cNvPr id="12" name="矩形 11"/>
          <p:cNvSpPr/>
          <p:nvPr/>
        </p:nvSpPr>
        <p:spPr>
          <a:xfrm>
            <a:off x="1344295" y="2407920"/>
            <a:ext cx="897890" cy="106743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nvSpPr>
        <p:spPr>
          <a:xfrm>
            <a:off x="3705860" y="2402840"/>
            <a:ext cx="897890" cy="106743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文本框 13"/>
          <p:cNvSpPr txBox="1"/>
          <p:nvPr/>
        </p:nvSpPr>
        <p:spPr>
          <a:xfrm>
            <a:off x="7154545" y="4382770"/>
            <a:ext cx="3622040" cy="1586230"/>
          </a:xfrm>
          <a:prstGeom prst="rect">
            <a:avLst/>
          </a:prstGeom>
          <a:noFill/>
        </p:spPr>
        <p:txBody>
          <a:bodyPr wrap="square" rtlCol="0" anchor="t">
            <a:spAutoFit/>
          </a:bodyPr>
          <a:p>
            <a:pPr>
              <a:lnSpc>
                <a:spcPct val="135000"/>
              </a:lnSpc>
              <a:spcBef>
                <a:spcPts val="0"/>
              </a:spcBef>
              <a:spcAft>
                <a:spcPts val="0"/>
              </a:spcAft>
            </a:pPr>
            <a:r>
              <a:rPr lang="zh-CN" altLang="en-US" b="1"/>
              <a:t>DA: </a:t>
            </a:r>
            <a:r>
              <a:rPr lang="zh-CN" altLang="en-US"/>
              <a:t>2, 3-dimethylmaleic anhydride </a:t>
            </a:r>
            <a:r>
              <a:rPr lang="zh-CN" altLang="en-US" b="1"/>
              <a:t>pHe:</a:t>
            </a:r>
            <a:r>
              <a:rPr lang="zh-CN" altLang="en-US"/>
              <a:t> tumor acidity</a:t>
            </a:r>
            <a:endParaRPr lang="zh-CN" altLang="en-US"/>
          </a:p>
          <a:p>
            <a:pPr>
              <a:lnSpc>
                <a:spcPct val="135000"/>
              </a:lnSpc>
              <a:spcBef>
                <a:spcPts val="0"/>
              </a:spcBef>
              <a:spcAft>
                <a:spcPts val="0"/>
              </a:spcAft>
            </a:pPr>
            <a:r>
              <a:rPr lang="zh-CN" altLang="en-US" b="1"/>
              <a:t>Cys: </a:t>
            </a:r>
            <a:r>
              <a:rPr lang="zh-CN" altLang="en-US"/>
              <a:t>cysteine</a:t>
            </a:r>
            <a:endParaRPr lang="zh-CN" altLang="en-US"/>
          </a:p>
          <a:p>
            <a:pPr>
              <a:lnSpc>
                <a:spcPct val="135000"/>
              </a:lnSpc>
              <a:spcBef>
                <a:spcPts val="0"/>
              </a:spcBef>
              <a:spcAft>
                <a:spcPts val="0"/>
              </a:spcAft>
            </a:pPr>
            <a:r>
              <a:rPr lang="zh-CN" altLang="en-US" b="1"/>
              <a:t>CBT: </a:t>
            </a:r>
            <a:r>
              <a:rPr lang="zh-CN" altLang="en-US"/>
              <a:t>2-cyanobenzothiazole</a:t>
            </a:r>
            <a:endParaRPr lang="zh-CN" altLang="en-US"/>
          </a:p>
        </p:txBody>
      </p:sp>
      <p:sp>
        <p:nvSpPr>
          <p:cNvPr id="15" name="文本框 14"/>
          <p:cNvSpPr txBox="1"/>
          <p:nvPr/>
        </p:nvSpPr>
        <p:spPr>
          <a:xfrm>
            <a:off x="7154545" y="6115685"/>
            <a:ext cx="4658995" cy="368300"/>
          </a:xfrm>
          <a:prstGeom prst="rect">
            <a:avLst/>
          </a:prstGeom>
          <a:noFill/>
        </p:spPr>
        <p:txBody>
          <a:bodyPr wrap="square" rtlCol="0" anchor="t">
            <a:spAutoFit/>
          </a:bodyPr>
          <a:p>
            <a:r>
              <a:rPr lang="zh-CN" altLang="en-US">
                <a:solidFill>
                  <a:srgbClr val="FF0000"/>
                </a:solidFill>
              </a:rPr>
              <a:t>DA是一种化合物，被用来修饰半胱氨酸残基</a:t>
            </a:r>
            <a:endParaRPr lang="zh-CN" altLang="en-US">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175" y="339090"/>
            <a:ext cx="12195175" cy="652145"/>
            <a:chOff x="-5" y="534"/>
            <a:chExt cx="19205" cy="1027"/>
          </a:xfrm>
        </p:grpSpPr>
        <p:sp>
          <p:nvSpPr>
            <p:cNvPr id="6" name="矩形 5"/>
            <p:cNvSpPr/>
            <p:nvPr/>
          </p:nvSpPr>
          <p:spPr>
            <a:xfrm>
              <a:off x="-5" y="534"/>
              <a:ext cx="19205" cy="1027"/>
            </a:xfrm>
            <a:prstGeom prst="rect">
              <a:avLst/>
            </a:prstGeom>
            <a:solidFill>
              <a:srgbClr val="00B0F0"/>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555" y="636"/>
              <a:ext cx="5281" cy="822"/>
            </a:xfrm>
            <a:prstGeom prst="rect">
              <a:avLst/>
            </a:prstGeom>
            <a:noFill/>
          </p:spPr>
          <p:txBody>
            <a:bodyPr wrap="square" rtlCol="0">
              <a:spAutoFit/>
            </a:bodyPr>
            <a:p>
              <a:r>
                <a:rPr lang="zh-CN" altLang="en-US" sz="2800" b="1"/>
                <a:t>实验验证</a:t>
              </a:r>
              <a:endParaRPr lang="zh-CN" altLang="en-US" sz="2800" b="1"/>
            </a:p>
          </p:txBody>
        </p:sp>
      </p:grpSp>
      <p:sp>
        <p:nvSpPr>
          <p:cNvPr id="4" name="文本框 3"/>
          <p:cNvSpPr txBox="1"/>
          <p:nvPr/>
        </p:nvSpPr>
        <p:spPr>
          <a:xfrm>
            <a:off x="508000" y="1321435"/>
            <a:ext cx="10033635" cy="464820"/>
          </a:xfrm>
          <a:prstGeom prst="rect">
            <a:avLst/>
          </a:prstGeom>
          <a:noFill/>
        </p:spPr>
        <p:txBody>
          <a:bodyPr wrap="square" rtlCol="0" anchor="t">
            <a:spAutoFit/>
          </a:bodyPr>
          <a:p>
            <a:pPr>
              <a:lnSpc>
                <a:spcPct val="135000"/>
              </a:lnSpc>
              <a:spcBef>
                <a:spcPts val="0"/>
              </a:spcBef>
              <a:spcAft>
                <a:spcPts val="0"/>
              </a:spcAft>
            </a:pPr>
            <a:r>
              <a:rPr lang="zh-CN" altLang="en-US"/>
              <a:t>作者从多个角度来验证生物正交原位组装策略的有效性：</a:t>
            </a:r>
            <a:endParaRPr lang="zh-CN" altLang="en-US"/>
          </a:p>
        </p:txBody>
      </p:sp>
      <p:pic>
        <p:nvPicPr>
          <p:cNvPr id="9" name="图片 8"/>
          <p:cNvPicPr>
            <a:picLocks noChangeAspect="1"/>
          </p:cNvPicPr>
          <p:nvPr/>
        </p:nvPicPr>
        <p:blipFill>
          <a:blip r:embed="rId1"/>
          <a:stretch>
            <a:fillRect/>
          </a:stretch>
        </p:blipFill>
        <p:spPr>
          <a:xfrm>
            <a:off x="1505585" y="2030730"/>
            <a:ext cx="9036050" cy="3635375"/>
          </a:xfrm>
          <a:prstGeom prst="rect">
            <a:avLst/>
          </a:prstGeom>
        </p:spPr>
      </p:pic>
      <p:sp>
        <p:nvSpPr>
          <p:cNvPr id="10" name="矩形 9"/>
          <p:cNvSpPr/>
          <p:nvPr/>
        </p:nvSpPr>
        <p:spPr>
          <a:xfrm>
            <a:off x="4717415" y="2096135"/>
            <a:ext cx="2455545" cy="159702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175" y="339090"/>
            <a:ext cx="12195175" cy="652145"/>
            <a:chOff x="-5" y="534"/>
            <a:chExt cx="19205" cy="1027"/>
          </a:xfrm>
        </p:grpSpPr>
        <p:sp>
          <p:nvSpPr>
            <p:cNvPr id="6" name="矩形 5"/>
            <p:cNvSpPr/>
            <p:nvPr/>
          </p:nvSpPr>
          <p:spPr>
            <a:xfrm>
              <a:off x="-5" y="534"/>
              <a:ext cx="19205" cy="1027"/>
            </a:xfrm>
            <a:prstGeom prst="rect">
              <a:avLst/>
            </a:prstGeom>
            <a:solidFill>
              <a:srgbClr val="00B0F0"/>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555" y="636"/>
              <a:ext cx="6143" cy="822"/>
            </a:xfrm>
            <a:prstGeom prst="rect">
              <a:avLst/>
            </a:prstGeom>
            <a:noFill/>
          </p:spPr>
          <p:txBody>
            <a:bodyPr wrap="square" rtlCol="0">
              <a:spAutoFit/>
            </a:bodyPr>
            <a:p>
              <a:r>
                <a:rPr lang="zh-CN" altLang="en-US" sz="2800" b="1"/>
                <a:t>设计和表征纳米颗粒</a:t>
              </a:r>
              <a:endParaRPr lang="zh-CN" altLang="en-US" sz="2800" b="1"/>
            </a:p>
          </p:txBody>
        </p:sp>
      </p:grpSp>
      <p:pic>
        <p:nvPicPr>
          <p:cNvPr id="3" name="图片 2"/>
          <p:cNvPicPr>
            <a:picLocks noChangeAspect="1"/>
          </p:cNvPicPr>
          <p:nvPr/>
        </p:nvPicPr>
        <p:blipFill>
          <a:blip r:embed="rId1"/>
          <a:stretch>
            <a:fillRect/>
          </a:stretch>
        </p:blipFill>
        <p:spPr>
          <a:xfrm>
            <a:off x="352425" y="1087120"/>
            <a:ext cx="7762240" cy="5668645"/>
          </a:xfrm>
          <a:prstGeom prst="rect">
            <a:avLst/>
          </a:prstGeom>
        </p:spPr>
      </p:pic>
      <p:sp>
        <p:nvSpPr>
          <p:cNvPr id="5" name="文本框 4"/>
          <p:cNvSpPr txBox="1"/>
          <p:nvPr/>
        </p:nvSpPr>
        <p:spPr>
          <a:xfrm>
            <a:off x="8470265" y="5050155"/>
            <a:ext cx="3606165" cy="1212850"/>
          </a:xfrm>
          <a:prstGeom prst="rect">
            <a:avLst/>
          </a:prstGeom>
          <a:noFill/>
        </p:spPr>
        <p:txBody>
          <a:bodyPr wrap="square" rtlCol="0" anchor="t">
            <a:spAutoFit/>
          </a:bodyPr>
          <a:p>
            <a:pPr>
              <a:lnSpc>
                <a:spcPct val="135000"/>
              </a:lnSpc>
              <a:spcBef>
                <a:spcPts val="0"/>
              </a:spcBef>
              <a:spcAft>
                <a:spcPts val="0"/>
              </a:spcAft>
            </a:pPr>
            <a:r>
              <a:rPr lang="zh-CN" altLang="en-US"/>
              <a:t>动态光散射（DLS）</a:t>
            </a:r>
            <a:r>
              <a:rPr lang="en-US" altLang="zh-CN"/>
              <a:t>----- a,b,d</a:t>
            </a:r>
            <a:endParaRPr lang="zh-CN" altLang="en-US"/>
          </a:p>
          <a:p>
            <a:pPr>
              <a:lnSpc>
                <a:spcPct val="135000"/>
              </a:lnSpc>
              <a:spcBef>
                <a:spcPts val="0"/>
              </a:spcBef>
              <a:spcAft>
                <a:spcPts val="0"/>
              </a:spcAft>
            </a:pPr>
            <a:r>
              <a:rPr lang="zh-CN" altLang="en-US"/>
              <a:t>透射电子显微镜（TEM）</a:t>
            </a:r>
            <a:r>
              <a:rPr lang="en-US" altLang="zh-CN"/>
              <a:t>----- a,b,d</a:t>
            </a:r>
            <a:endParaRPr lang="zh-CN" altLang="en-US"/>
          </a:p>
          <a:p>
            <a:pPr>
              <a:lnSpc>
                <a:spcPct val="135000"/>
              </a:lnSpc>
              <a:spcBef>
                <a:spcPts val="0"/>
              </a:spcBef>
              <a:spcAft>
                <a:spcPts val="0"/>
              </a:spcAft>
            </a:pPr>
            <a:r>
              <a:rPr lang="zh-CN" altLang="en-US"/>
              <a:t>3D共聚焦激光扫描显微镜（CLSM）</a:t>
            </a:r>
            <a:endParaRPr lang="zh-CN" altLang="en-US"/>
          </a:p>
        </p:txBody>
      </p:sp>
      <p:sp>
        <p:nvSpPr>
          <p:cNvPr id="10" name="文本框 9"/>
          <p:cNvSpPr txBox="1"/>
          <p:nvPr/>
        </p:nvSpPr>
        <p:spPr>
          <a:xfrm>
            <a:off x="8470265" y="1085850"/>
            <a:ext cx="3606165" cy="1586230"/>
          </a:xfrm>
          <a:prstGeom prst="rect">
            <a:avLst/>
          </a:prstGeom>
          <a:noFill/>
        </p:spPr>
        <p:txBody>
          <a:bodyPr wrap="square" rtlCol="0" anchor="t">
            <a:spAutoFit/>
          </a:bodyPr>
          <a:p>
            <a:pPr>
              <a:lnSpc>
                <a:spcPct val="135000"/>
              </a:lnSpc>
              <a:spcBef>
                <a:spcPts val="0"/>
              </a:spcBef>
              <a:spcAft>
                <a:spcPts val="0"/>
              </a:spcAft>
            </a:pPr>
            <a:r>
              <a:rPr lang="en-US" altLang="zh-CN"/>
              <a:t>1. </a:t>
            </a:r>
            <a:r>
              <a:rPr lang="zh-CN" altLang="en-US"/>
              <a:t>检查颗粒的形态</a:t>
            </a:r>
            <a:endParaRPr lang="en-US" altLang="zh-CN"/>
          </a:p>
          <a:p>
            <a:pPr>
              <a:lnSpc>
                <a:spcPct val="135000"/>
              </a:lnSpc>
              <a:spcBef>
                <a:spcPts val="0"/>
              </a:spcBef>
              <a:spcAft>
                <a:spcPts val="0"/>
              </a:spcAft>
            </a:pPr>
            <a:r>
              <a:rPr lang="en-US" altLang="zh-CN"/>
              <a:t>2. </a:t>
            </a:r>
            <a:r>
              <a:rPr lang="zh-CN" altLang="en-US"/>
              <a:t>检查颗粒形态的变化</a:t>
            </a:r>
            <a:endParaRPr lang="zh-CN" altLang="en-US"/>
          </a:p>
          <a:p>
            <a:pPr>
              <a:lnSpc>
                <a:spcPct val="135000"/>
              </a:lnSpc>
              <a:spcBef>
                <a:spcPts val="0"/>
              </a:spcBef>
              <a:spcAft>
                <a:spcPts val="0"/>
              </a:spcAft>
            </a:pPr>
            <a:r>
              <a:rPr lang="en-US" altLang="zh-CN"/>
              <a:t>3. 纳米颗粒浓度的影响</a:t>
            </a:r>
            <a:endParaRPr lang="en-US" altLang="zh-CN"/>
          </a:p>
          <a:p>
            <a:pPr>
              <a:lnSpc>
                <a:spcPct val="135000"/>
              </a:lnSpc>
              <a:spcBef>
                <a:spcPts val="0"/>
              </a:spcBef>
              <a:spcAft>
                <a:spcPts val="0"/>
              </a:spcAft>
            </a:pPr>
            <a:r>
              <a:rPr lang="en-US" altLang="zh-CN"/>
              <a:t>4. 监测颗粒的聚集</a:t>
            </a:r>
            <a:r>
              <a:rPr lang="zh-CN" altLang="en-US"/>
              <a:t>情况</a:t>
            </a:r>
            <a:endParaRPr lang="zh-CN" altLang="en-US"/>
          </a:p>
        </p:txBody>
      </p:sp>
      <p:sp>
        <p:nvSpPr>
          <p:cNvPr id="11" name="文本框 10"/>
          <p:cNvSpPr txBox="1"/>
          <p:nvPr/>
        </p:nvSpPr>
        <p:spPr>
          <a:xfrm>
            <a:off x="8470265" y="2880995"/>
            <a:ext cx="3457575" cy="1960245"/>
          </a:xfrm>
          <a:prstGeom prst="rect">
            <a:avLst/>
          </a:prstGeom>
          <a:noFill/>
        </p:spPr>
        <p:txBody>
          <a:bodyPr wrap="square" rtlCol="0" anchor="t">
            <a:spAutoFit/>
          </a:bodyPr>
          <a:p>
            <a:pPr>
              <a:lnSpc>
                <a:spcPct val="135000"/>
              </a:lnSpc>
              <a:spcBef>
                <a:spcPts val="0"/>
              </a:spcBef>
              <a:spcAft>
                <a:spcPts val="0"/>
              </a:spcAft>
            </a:pPr>
            <a:r>
              <a:rPr lang="zh-CN" altLang="en-US" b="1">
                <a:solidFill>
                  <a:srgbClr val="FF0000"/>
                </a:solidFill>
              </a:rPr>
              <a:t>纳米颗粒的特点：</a:t>
            </a:r>
            <a:endParaRPr lang="zh-CN" altLang="en-US">
              <a:solidFill>
                <a:srgbClr val="FF0000"/>
              </a:solidFill>
            </a:endParaRPr>
          </a:p>
          <a:p>
            <a:pPr>
              <a:lnSpc>
                <a:spcPct val="135000"/>
              </a:lnSpc>
              <a:spcBef>
                <a:spcPts val="0"/>
              </a:spcBef>
              <a:spcAft>
                <a:spcPts val="0"/>
              </a:spcAft>
            </a:pPr>
            <a:r>
              <a:rPr lang="zh-CN" altLang="en-US"/>
              <a:t>D-NP和C-NP为球形形状，直径约为65</a:t>
            </a:r>
            <a:r>
              <a:rPr lang="en-US" altLang="zh-CN"/>
              <a:t>nm</a:t>
            </a:r>
            <a:r>
              <a:rPr lang="zh-CN" altLang="en-US"/>
              <a:t>，在酸性环境下发生生物正交原位组装，组装程度与溶液浓度无关。</a:t>
            </a:r>
            <a:endParaRPr lang="zh-CN" altLang="en-US"/>
          </a:p>
        </p:txBody>
      </p:sp>
      <p:sp>
        <p:nvSpPr>
          <p:cNvPr id="16" name="任意多边形 15"/>
          <p:cNvSpPr/>
          <p:nvPr/>
        </p:nvSpPr>
        <p:spPr>
          <a:xfrm>
            <a:off x="8035925" y="6206490"/>
            <a:ext cx="1450340" cy="206375"/>
          </a:xfrm>
          <a:custGeom>
            <a:avLst/>
            <a:gdLst>
              <a:gd name="connisteX0" fmla="*/ 1450340 w 1450340"/>
              <a:gd name="connsiteY0" fmla="*/ 40640 h 206586"/>
              <a:gd name="connisteX1" fmla="*/ 1378585 w 1450340"/>
              <a:gd name="connsiteY1" fmla="*/ 51435 h 206586"/>
              <a:gd name="connisteX2" fmla="*/ 1306195 w 1450340"/>
              <a:gd name="connsiteY2" fmla="*/ 81915 h 206586"/>
              <a:gd name="connisteX3" fmla="*/ 1224280 w 1450340"/>
              <a:gd name="connsiteY3" fmla="*/ 102870 h 206586"/>
              <a:gd name="connisteX4" fmla="*/ 1131570 w 1450340"/>
              <a:gd name="connsiteY4" fmla="*/ 133350 h 206586"/>
              <a:gd name="connisteX5" fmla="*/ 1059815 w 1450340"/>
              <a:gd name="connsiteY5" fmla="*/ 154305 h 206586"/>
              <a:gd name="connisteX6" fmla="*/ 987425 w 1450340"/>
              <a:gd name="connsiteY6" fmla="*/ 174625 h 206586"/>
              <a:gd name="connisteX7" fmla="*/ 915670 w 1450340"/>
              <a:gd name="connsiteY7" fmla="*/ 184785 h 206586"/>
              <a:gd name="connisteX8" fmla="*/ 833120 w 1450340"/>
              <a:gd name="connsiteY8" fmla="*/ 194945 h 206586"/>
              <a:gd name="connisteX9" fmla="*/ 751205 w 1450340"/>
              <a:gd name="connsiteY9" fmla="*/ 205740 h 206586"/>
              <a:gd name="connisteX10" fmla="*/ 658495 w 1450340"/>
              <a:gd name="connsiteY10" fmla="*/ 205740 h 206586"/>
              <a:gd name="connisteX11" fmla="*/ 586105 w 1450340"/>
              <a:gd name="connsiteY11" fmla="*/ 205740 h 206586"/>
              <a:gd name="connisteX12" fmla="*/ 504190 w 1450340"/>
              <a:gd name="connsiteY12" fmla="*/ 205740 h 206586"/>
              <a:gd name="connisteX13" fmla="*/ 431800 w 1450340"/>
              <a:gd name="connsiteY13" fmla="*/ 194945 h 206586"/>
              <a:gd name="connisteX14" fmla="*/ 360045 w 1450340"/>
              <a:gd name="connsiteY14" fmla="*/ 164465 h 206586"/>
              <a:gd name="connisteX15" fmla="*/ 287655 w 1450340"/>
              <a:gd name="connsiteY15" fmla="*/ 143510 h 206586"/>
              <a:gd name="connisteX16" fmla="*/ 215900 w 1450340"/>
              <a:gd name="connsiteY16" fmla="*/ 113030 h 206586"/>
              <a:gd name="connisteX17" fmla="*/ 144145 w 1450340"/>
              <a:gd name="connsiteY17" fmla="*/ 81915 h 206586"/>
              <a:gd name="connisteX18" fmla="*/ 71755 w 1450340"/>
              <a:gd name="connsiteY18" fmla="*/ 40640 h 206586"/>
              <a:gd name="connisteX19" fmla="*/ 0 w 1450340"/>
              <a:gd name="connsiteY19" fmla="*/ 0 h 20658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Lst>
            <a:rect l="l" t="t" r="r" b="b"/>
            <a:pathLst>
              <a:path w="1450340" h="206587">
                <a:moveTo>
                  <a:pt x="1450340" y="40640"/>
                </a:moveTo>
                <a:cubicBezTo>
                  <a:pt x="1437640" y="41910"/>
                  <a:pt x="1407160" y="43180"/>
                  <a:pt x="1378585" y="51435"/>
                </a:cubicBezTo>
                <a:cubicBezTo>
                  <a:pt x="1350010" y="59690"/>
                  <a:pt x="1337310" y="71755"/>
                  <a:pt x="1306195" y="81915"/>
                </a:cubicBezTo>
                <a:cubicBezTo>
                  <a:pt x="1275080" y="92075"/>
                  <a:pt x="1259205" y="92710"/>
                  <a:pt x="1224280" y="102870"/>
                </a:cubicBezTo>
                <a:cubicBezTo>
                  <a:pt x="1189355" y="113030"/>
                  <a:pt x="1164590" y="123190"/>
                  <a:pt x="1131570" y="133350"/>
                </a:cubicBezTo>
                <a:cubicBezTo>
                  <a:pt x="1098550" y="143510"/>
                  <a:pt x="1088390" y="146050"/>
                  <a:pt x="1059815" y="154305"/>
                </a:cubicBezTo>
                <a:cubicBezTo>
                  <a:pt x="1031240" y="162560"/>
                  <a:pt x="1016000" y="168275"/>
                  <a:pt x="987425" y="174625"/>
                </a:cubicBezTo>
                <a:cubicBezTo>
                  <a:pt x="958850" y="180975"/>
                  <a:pt x="946785" y="180975"/>
                  <a:pt x="915670" y="184785"/>
                </a:cubicBezTo>
                <a:cubicBezTo>
                  <a:pt x="884555" y="188595"/>
                  <a:pt x="866140" y="190500"/>
                  <a:pt x="833120" y="194945"/>
                </a:cubicBezTo>
                <a:cubicBezTo>
                  <a:pt x="800100" y="199390"/>
                  <a:pt x="786130" y="203835"/>
                  <a:pt x="751205" y="205740"/>
                </a:cubicBezTo>
                <a:cubicBezTo>
                  <a:pt x="716280" y="207645"/>
                  <a:pt x="691515" y="205740"/>
                  <a:pt x="658495" y="205740"/>
                </a:cubicBezTo>
                <a:cubicBezTo>
                  <a:pt x="625475" y="205740"/>
                  <a:pt x="617220" y="205740"/>
                  <a:pt x="586105" y="205740"/>
                </a:cubicBezTo>
                <a:cubicBezTo>
                  <a:pt x="554990" y="205740"/>
                  <a:pt x="535305" y="207645"/>
                  <a:pt x="504190" y="205740"/>
                </a:cubicBezTo>
                <a:cubicBezTo>
                  <a:pt x="473075" y="203835"/>
                  <a:pt x="460375" y="203200"/>
                  <a:pt x="431800" y="194945"/>
                </a:cubicBezTo>
                <a:cubicBezTo>
                  <a:pt x="403225" y="186690"/>
                  <a:pt x="388620" y="174625"/>
                  <a:pt x="360045" y="164465"/>
                </a:cubicBezTo>
                <a:cubicBezTo>
                  <a:pt x="331470" y="154305"/>
                  <a:pt x="316230" y="153670"/>
                  <a:pt x="287655" y="143510"/>
                </a:cubicBezTo>
                <a:cubicBezTo>
                  <a:pt x="259080" y="133350"/>
                  <a:pt x="244475" y="125095"/>
                  <a:pt x="215900" y="113030"/>
                </a:cubicBezTo>
                <a:cubicBezTo>
                  <a:pt x="187325" y="100965"/>
                  <a:pt x="172720" y="96520"/>
                  <a:pt x="144145" y="81915"/>
                </a:cubicBezTo>
                <a:cubicBezTo>
                  <a:pt x="115570" y="67310"/>
                  <a:pt x="100330" y="57150"/>
                  <a:pt x="71755" y="40640"/>
                </a:cubicBezTo>
                <a:cubicBezTo>
                  <a:pt x="43180" y="24130"/>
                  <a:pt x="12700" y="6985"/>
                  <a:pt x="0" y="0"/>
                </a:cubicBezTo>
              </a:path>
            </a:pathLst>
          </a:custGeom>
          <a:noFill/>
          <a:ln>
            <a:headEnd type="none" w="med" len="med"/>
            <a:tailEnd type="triangle" w="med" len="me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175" y="339090"/>
            <a:ext cx="12195175" cy="652145"/>
            <a:chOff x="-5" y="534"/>
            <a:chExt cx="19205" cy="1027"/>
          </a:xfrm>
        </p:grpSpPr>
        <p:sp>
          <p:nvSpPr>
            <p:cNvPr id="6" name="矩形 5"/>
            <p:cNvSpPr/>
            <p:nvPr/>
          </p:nvSpPr>
          <p:spPr>
            <a:xfrm>
              <a:off x="-5" y="534"/>
              <a:ext cx="19205" cy="1027"/>
            </a:xfrm>
            <a:prstGeom prst="rect">
              <a:avLst/>
            </a:prstGeom>
            <a:solidFill>
              <a:srgbClr val="00B0F0"/>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555" y="636"/>
              <a:ext cx="5281" cy="822"/>
            </a:xfrm>
            <a:prstGeom prst="rect">
              <a:avLst/>
            </a:prstGeom>
            <a:noFill/>
          </p:spPr>
          <p:txBody>
            <a:bodyPr wrap="square" rtlCol="0">
              <a:spAutoFit/>
            </a:bodyPr>
            <a:p>
              <a:r>
                <a:rPr lang="zh-CN" altLang="en-US" sz="2800" b="1"/>
                <a:t>实验验证</a:t>
              </a:r>
              <a:endParaRPr lang="zh-CN" altLang="en-US" sz="2800" b="1"/>
            </a:p>
          </p:txBody>
        </p:sp>
      </p:grpSp>
      <p:sp>
        <p:nvSpPr>
          <p:cNvPr id="4" name="文本框 3"/>
          <p:cNvSpPr txBox="1"/>
          <p:nvPr/>
        </p:nvSpPr>
        <p:spPr>
          <a:xfrm>
            <a:off x="508000" y="1321435"/>
            <a:ext cx="10033635" cy="464820"/>
          </a:xfrm>
          <a:prstGeom prst="rect">
            <a:avLst/>
          </a:prstGeom>
          <a:noFill/>
        </p:spPr>
        <p:txBody>
          <a:bodyPr wrap="square" rtlCol="0" anchor="t">
            <a:spAutoFit/>
          </a:bodyPr>
          <a:p>
            <a:pPr>
              <a:lnSpc>
                <a:spcPct val="135000"/>
              </a:lnSpc>
              <a:spcBef>
                <a:spcPts val="0"/>
              </a:spcBef>
              <a:spcAft>
                <a:spcPts val="0"/>
              </a:spcAft>
            </a:pPr>
            <a:r>
              <a:rPr lang="zh-CN" altLang="en-US"/>
              <a:t>作者从多个角度来验证生物正交原位组装策略的有效性：</a:t>
            </a:r>
            <a:endParaRPr lang="zh-CN" altLang="en-US"/>
          </a:p>
        </p:txBody>
      </p:sp>
      <p:pic>
        <p:nvPicPr>
          <p:cNvPr id="9" name="图片 8"/>
          <p:cNvPicPr>
            <a:picLocks noChangeAspect="1"/>
          </p:cNvPicPr>
          <p:nvPr/>
        </p:nvPicPr>
        <p:blipFill>
          <a:blip r:embed="rId1"/>
          <a:stretch>
            <a:fillRect/>
          </a:stretch>
        </p:blipFill>
        <p:spPr>
          <a:xfrm>
            <a:off x="1505585" y="2030730"/>
            <a:ext cx="9036050" cy="3635375"/>
          </a:xfrm>
          <a:prstGeom prst="rect">
            <a:avLst/>
          </a:prstGeom>
        </p:spPr>
      </p:pic>
      <p:sp>
        <p:nvSpPr>
          <p:cNvPr id="10" name="矩形 9"/>
          <p:cNvSpPr/>
          <p:nvPr/>
        </p:nvSpPr>
        <p:spPr>
          <a:xfrm>
            <a:off x="4717415" y="3958590"/>
            <a:ext cx="2455545" cy="73596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175" y="339090"/>
            <a:ext cx="12195175" cy="652145"/>
            <a:chOff x="-5" y="534"/>
            <a:chExt cx="19205" cy="1027"/>
          </a:xfrm>
        </p:grpSpPr>
        <p:sp>
          <p:nvSpPr>
            <p:cNvPr id="6" name="矩形 5"/>
            <p:cNvSpPr/>
            <p:nvPr/>
          </p:nvSpPr>
          <p:spPr>
            <a:xfrm>
              <a:off x="-5" y="534"/>
              <a:ext cx="19205" cy="1027"/>
            </a:xfrm>
            <a:prstGeom prst="rect">
              <a:avLst/>
            </a:prstGeom>
            <a:solidFill>
              <a:srgbClr val="00B0F0"/>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555" y="636"/>
              <a:ext cx="5281" cy="822"/>
            </a:xfrm>
            <a:prstGeom prst="rect">
              <a:avLst/>
            </a:prstGeom>
            <a:noFill/>
          </p:spPr>
          <p:txBody>
            <a:bodyPr wrap="square" rtlCol="0">
              <a:spAutoFit/>
            </a:bodyPr>
            <a:p>
              <a:r>
                <a:rPr lang="zh-CN" altLang="en-US" sz="2800" b="1"/>
                <a:t>体内实验</a:t>
              </a:r>
              <a:endParaRPr lang="zh-CN" altLang="en-US" sz="2800" b="1"/>
            </a:p>
          </p:txBody>
        </p:sp>
      </p:grpSp>
      <p:sp>
        <p:nvSpPr>
          <p:cNvPr id="2" name="文本框 1"/>
          <p:cNvSpPr txBox="1"/>
          <p:nvPr/>
        </p:nvSpPr>
        <p:spPr>
          <a:xfrm>
            <a:off x="464185" y="1233805"/>
            <a:ext cx="9058910" cy="368300"/>
          </a:xfrm>
          <a:prstGeom prst="rect">
            <a:avLst/>
          </a:prstGeom>
          <a:noFill/>
        </p:spPr>
        <p:txBody>
          <a:bodyPr wrap="square" rtlCol="0" anchor="t">
            <a:spAutoFit/>
          </a:bodyPr>
          <a:p>
            <a:pPr marL="285750" indent="-285750">
              <a:buFont typeface="Wingdings" panose="05000000000000000000" charset="0"/>
              <a:buChar char="u"/>
            </a:pPr>
            <a:r>
              <a:rPr lang="zh-CN" altLang="en-US" b="1">
                <a:solidFill>
                  <a:srgbClr val="FF0000"/>
                </a:solidFill>
              </a:rPr>
              <a:t>评估D-NP/C-NP的富集和滞留效果</a:t>
            </a:r>
            <a:endParaRPr lang="zh-CN" altLang="en-US" b="1">
              <a:solidFill>
                <a:srgbClr val="FF0000"/>
              </a:solidFill>
            </a:endParaRPr>
          </a:p>
        </p:txBody>
      </p:sp>
      <p:pic>
        <p:nvPicPr>
          <p:cNvPr id="3" name="图片 2"/>
          <p:cNvPicPr>
            <a:picLocks noChangeAspect="1"/>
          </p:cNvPicPr>
          <p:nvPr/>
        </p:nvPicPr>
        <p:blipFill>
          <a:blip r:embed="rId1"/>
          <a:stretch>
            <a:fillRect/>
          </a:stretch>
        </p:blipFill>
        <p:spPr>
          <a:xfrm>
            <a:off x="464185" y="1696720"/>
            <a:ext cx="6797040" cy="4945380"/>
          </a:xfrm>
          <a:prstGeom prst="rect">
            <a:avLst/>
          </a:prstGeom>
        </p:spPr>
      </p:pic>
      <p:sp>
        <p:nvSpPr>
          <p:cNvPr id="5" name="文本框 4"/>
          <p:cNvSpPr txBox="1"/>
          <p:nvPr/>
        </p:nvSpPr>
        <p:spPr>
          <a:xfrm>
            <a:off x="7360920" y="2103755"/>
            <a:ext cx="4698365" cy="1351280"/>
          </a:xfrm>
          <a:prstGeom prst="rect">
            <a:avLst/>
          </a:prstGeom>
          <a:noFill/>
        </p:spPr>
        <p:txBody>
          <a:bodyPr wrap="square" rtlCol="0" anchor="t">
            <a:spAutoFit/>
          </a:bodyPr>
          <a:p>
            <a:pPr>
              <a:lnSpc>
                <a:spcPct val="135000"/>
              </a:lnSpc>
              <a:spcBef>
                <a:spcPts val="0"/>
              </a:spcBef>
              <a:spcAft>
                <a:spcPts val="0"/>
              </a:spcAft>
            </a:pPr>
            <a:r>
              <a:rPr lang="zh-CN" altLang="en-US"/>
              <a:t>携带原位4T1肿瘤的小鼠静脉注射用</a:t>
            </a:r>
            <a:r>
              <a:rPr lang="zh-CN" altLang="en-US" b="1">
                <a:solidFill>
                  <a:srgbClr val="FF0000"/>
                </a:solidFill>
                <a:sym typeface="+mn-ea"/>
              </a:rPr>
              <a:t>DiD</a:t>
            </a:r>
            <a:r>
              <a:rPr lang="zh-CN" altLang="en-US"/>
              <a:t>标记的D-NP/C-NP，用</a:t>
            </a:r>
            <a:r>
              <a:rPr lang="zh-CN" altLang="en-US" b="1">
                <a:solidFill>
                  <a:srgbClr val="FF0000"/>
                </a:solidFill>
              </a:rPr>
              <a:t>荧光体内成像系统</a:t>
            </a:r>
            <a:r>
              <a:rPr lang="zh-CN" altLang="en-US"/>
              <a:t>进行监测</a:t>
            </a:r>
            <a:endParaRPr lang="zh-CN" altLang="en-US"/>
          </a:p>
          <a:p>
            <a:pPr>
              <a:lnSpc>
                <a:spcPct val="50000"/>
              </a:lnSpc>
              <a:spcBef>
                <a:spcPts val="0"/>
              </a:spcBef>
              <a:spcAft>
                <a:spcPts val="0"/>
              </a:spcAft>
            </a:pPr>
            <a:endParaRPr lang="zh-CN" altLang="en-US">
              <a:sym typeface="+mn-ea"/>
            </a:endParaRPr>
          </a:p>
          <a:p>
            <a:pPr>
              <a:lnSpc>
                <a:spcPct val="135000"/>
              </a:lnSpc>
              <a:spcBef>
                <a:spcPts val="0"/>
              </a:spcBef>
              <a:spcAft>
                <a:spcPts val="0"/>
              </a:spcAft>
            </a:pPr>
            <a:endParaRPr lang="zh-CN" altLang="en-US" b="1">
              <a:solidFill>
                <a:srgbClr val="FF0000"/>
              </a:solidFill>
              <a:sym typeface="+mn-ea"/>
            </a:endParaRPr>
          </a:p>
        </p:txBody>
      </p:sp>
      <p:sp>
        <p:nvSpPr>
          <p:cNvPr id="12" name="文本框 11"/>
          <p:cNvSpPr txBox="1"/>
          <p:nvPr/>
        </p:nvSpPr>
        <p:spPr>
          <a:xfrm>
            <a:off x="7515860" y="4746625"/>
            <a:ext cx="4395470" cy="1351280"/>
          </a:xfrm>
          <a:prstGeom prst="rect">
            <a:avLst/>
          </a:prstGeom>
          <a:noFill/>
        </p:spPr>
        <p:txBody>
          <a:bodyPr wrap="square" rtlCol="0" anchor="t">
            <a:spAutoFit/>
          </a:bodyPr>
          <a:p>
            <a:pPr>
              <a:lnSpc>
                <a:spcPct val="135000"/>
              </a:lnSpc>
              <a:spcBef>
                <a:spcPts val="0"/>
              </a:spcBef>
              <a:spcAft>
                <a:spcPts val="0"/>
              </a:spcAft>
            </a:pPr>
            <a:r>
              <a:rPr lang="zh-CN" altLang="en-US"/>
              <a:t>在携带原位GFP-4T1肿瘤的小鼠注射</a:t>
            </a:r>
            <a:r>
              <a:rPr lang="zh-CN" altLang="en-US" b="1">
                <a:solidFill>
                  <a:srgbClr val="FF0000"/>
                </a:solidFill>
              </a:rPr>
              <a:t>Cy5</a:t>
            </a:r>
            <a:r>
              <a:rPr lang="zh-CN" altLang="en-US"/>
              <a:t>标记的D-NP/C-NP，用体内共聚焦激光扫描显微镜观察纳米颗粒的滞留行为</a:t>
            </a:r>
            <a:endParaRPr lang="zh-CN" altLang="en-US"/>
          </a:p>
          <a:p>
            <a:pPr>
              <a:lnSpc>
                <a:spcPct val="50000"/>
              </a:lnSpc>
              <a:spcBef>
                <a:spcPts val="0"/>
              </a:spcBef>
              <a:spcAft>
                <a:spcPts val="0"/>
              </a:spcAft>
            </a:pPr>
            <a:endParaRPr lang="zh-CN" altLang="en-US"/>
          </a:p>
        </p:txBody>
      </p:sp>
      <p:cxnSp>
        <p:nvCxnSpPr>
          <p:cNvPr id="13" name="直接连接符 12"/>
          <p:cNvCxnSpPr/>
          <p:nvPr/>
        </p:nvCxnSpPr>
        <p:spPr>
          <a:xfrm>
            <a:off x="20320" y="4566920"/>
            <a:ext cx="12202160" cy="0"/>
          </a:xfrm>
          <a:prstGeom prst="line">
            <a:avLst/>
          </a:prstGeom>
          <a:ln w="12700" cap="flat" cmpd="sng" algn="ctr">
            <a:solidFill>
              <a:schemeClr val="tx1"/>
            </a:solidFill>
            <a:prstDash val="dash"/>
            <a:miter lim="800000"/>
          </a:ln>
        </p:spPr>
        <p:style>
          <a:lnRef idx="0">
            <a:schemeClr val="accent1"/>
          </a:lnRef>
          <a:fillRef idx="0">
            <a:srgbClr val="FFFFFF"/>
          </a:fillRef>
          <a:effectRef idx="0">
            <a:srgbClr val="FFFFFF"/>
          </a:effectRef>
          <a:fontRef idx="minor">
            <a:schemeClr val="tx1"/>
          </a:fontRef>
        </p:style>
      </p:cxnSp>
      <p:sp>
        <p:nvSpPr>
          <p:cNvPr id="14" name="文本框 13"/>
          <p:cNvSpPr txBox="1"/>
          <p:nvPr/>
        </p:nvSpPr>
        <p:spPr>
          <a:xfrm>
            <a:off x="7648575" y="4198620"/>
            <a:ext cx="3929380" cy="368300"/>
          </a:xfrm>
          <a:prstGeom prst="rect">
            <a:avLst/>
          </a:prstGeom>
          <a:solidFill>
            <a:schemeClr val="accent5">
              <a:lumMod val="40000"/>
              <a:lumOff val="60000"/>
            </a:schemeClr>
          </a:solidFill>
        </p:spPr>
        <p:txBody>
          <a:bodyPr wrap="square" rtlCol="0">
            <a:spAutoFit/>
          </a:bodyPr>
          <a:p>
            <a:r>
              <a:rPr lang="en-US" altLang="zh-CN"/>
              <a:t>DiD</a:t>
            </a:r>
            <a:r>
              <a:rPr lang="zh-CN" altLang="en-US"/>
              <a:t>：红色荧光</a:t>
            </a:r>
            <a:r>
              <a:rPr lang="en-US" altLang="zh-CN"/>
              <a:t>          Cy5</a:t>
            </a:r>
            <a:r>
              <a:rPr lang="zh-CN" altLang="en-US"/>
              <a:t>：青色荧光</a:t>
            </a:r>
            <a:endParaRPr lang="zh-CN" altLang="en-US"/>
          </a:p>
        </p:txBody>
      </p:sp>
      <p:sp>
        <p:nvSpPr>
          <p:cNvPr id="4" name="文本框 3"/>
          <p:cNvSpPr txBox="1"/>
          <p:nvPr/>
        </p:nvSpPr>
        <p:spPr>
          <a:xfrm>
            <a:off x="7360920" y="1448435"/>
            <a:ext cx="4599940" cy="368300"/>
          </a:xfrm>
          <a:prstGeom prst="rect">
            <a:avLst/>
          </a:prstGeom>
          <a:noFill/>
        </p:spPr>
        <p:txBody>
          <a:bodyPr wrap="square" rtlCol="0">
            <a:spAutoFit/>
          </a:bodyPr>
          <a:p>
            <a:r>
              <a:rPr lang="zh-CN" altLang="en-US" b="1">
                <a:solidFill>
                  <a:srgbClr val="FF0000"/>
                </a:solidFill>
                <a:sym typeface="+mn-ea"/>
              </a:rPr>
              <a:t>实验组：</a:t>
            </a:r>
            <a:r>
              <a:rPr lang="en-US" altLang="zh-CN" b="1">
                <a:solidFill>
                  <a:srgbClr val="FF0000"/>
                </a:solidFill>
                <a:sym typeface="+mn-ea"/>
              </a:rPr>
              <a:t>D-NP/C-NP   </a:t>
            </a:r>
            <a:r>
              <a:rPr lang="zh-CN" altLang="en-US" b="1">
                <a:solidFill>
                  <a:srgbClr val="FF0000"/>
                </a:solidFill>
                <a:sym typeface="+mn-ea"/>
              </a:rPr>
              <a:t>对照组：S-NP/C-NP</a:t>
            </a:r>
            <a:endParaRPr lang="zh-CN" altLang="en-US" b="1">
              <a:solidFill>
                <a:srgbClr val="FF0000"/>
              </a:solidFill>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YWJiNmJlYTE3OWNmOTA0MmEwZTIyNGUzYjllMjNhMDI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3390</Words>
  <Application>WPS 演示</Application>
  <PresentationFormat>宽屏</PresentationFormat>
  <Paragraphs>161</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Wingdings</vt:lpstr>
      <vt:lpstr>微软雅黑</vt:lpstr>
      <vt:lpstr>Calibri</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KerryChen</dc:creator>
  <cp:lastModifiedBy>Tim</cp:lastModifiedBy>
  <cp:revision>151</cp:revision>
  <dcterms:created xsi:type="dcterms:W3CDTF">2023-08-09T12:44:00Z</dcterms:created>
  <dcterms:modified xsi:type="dcterms:W3CDTF">2024-03-31T16:05:28Z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35326745C99041F8BFA733FABBDFF220_13</vt:lpwstr>
  </property>
  <property fmtid="{D5CDD505-2E9C-101B-9397-08002B2CF9AE}" pid="3" name="KSOProductBuildVer">
    <vt:lpwstr>2052-12.1.0.16417</vt:lpwstr>
  </property>
</Properties>
</file>