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640" r:id="rId2"/>
    <p:sldId id="643" r:id="rId3"/>
    <p:sldId id="661" r:id="rId4"/>
    <p:sldId id="662" r:id="rId5"/>
    <p:sldId id="680" r:id="rId6"/>
    <p:sldId id="681" r:id="rId7"/>
    <p:sldId id="695" r:id="rId8"/>
    <p:sldId id="699" r:id="rId9"/>
    <p:sldId id="705" r:id="rId10"/>
    <p:sldId id="709" r:id="rId11"/>
    <p:sldId id="712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3366"/>
    <a:srgbClr val="FFFF66"/>
    <a:srgbClr val="33CC33"/>
    <a:srgbClr val="008000"/>
    <a:srgbClr val="FFFF00"/>
    <a:srgbClr val="889208"/>
    <a:srgbClr val="727B1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1297" autoAdjust="0"/>
    <p:restoredTop sz="95748" autoAdjust="0"/>
  </p:normalViewPr>
  <p:slideViewPr>
    <p:cSldViewPr>
      <p:cViewPr varScale="1">
        <p:scale>
          <a:sx n="87" d="100"/>
          <a:sy n="87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575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5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F89FCAE-4296-4EBA-94D8-5EA388559874}" type="datetimeFigureOut">
              <a:rPr lang="zh-CN" altLang="en-US"/>
              <a:pPr>
                <a:defRPr/>
              </a:pPr>
              <a:t>2014-3-19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6E3C894-921B-4F6B-904D-B2DE8FA835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21545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A288EB8-F344-4F93-B9EC-E50D33BAFD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268341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0A93B8-3210-4CF7-8CF9-C5D688D60B01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1E3704-63DC-4DBC-90F1-B5D761115493}" type="slidenum">
              <a:rPr lang="en-US" altLang="zh-CN" smtClean="0">
                <a:latin typeface="Arial" charset="0"/>
                <a:ea typeface="宋体" charset="-122"/>
              </a:rPr>
              <a:pPr/>
              <a:t>2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接连接符 2"/>
          <p:cNvSpPr>
            <a:spLocks noChangeShapeType="1"/>
          </p:cNvSpPr>
          <p:nvPr userDrawn="1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4" name="等腰三角形 3"/>
          <p:cNvSpPr>
            <a:spLocks noChangeAspect="1"/>
          </p:cNvSpPr>
          <p:nvPr userDrawn="1"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938588" y="1235075"/>
            <a:ext cx="24622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12954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 userDrawn="1"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130" name="标题占位符 21"/>
          <p:cNvSpPr>
            <a:spLocks noGrp="1"/>
          </p:cNvSpPr>
          <p:nvPr>
            <p:ph type="ctrTitle"/>
          </p:nvPr>
        </p:nvSpPr>
        <p:spPr>
          <a:xfrm>
            <a:off x="1524000" y="3886200"/>
            <a:ext cx="662940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BF677-7C1D-46BE-BCDE-48D3D558EF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500F6-FBF9-4B0C-B75C-79920A7282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62C99-7D6C-4207-A406-9AF96BD8C5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038600" cy="2378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49675"/>
            <a:ext cx="4038600" cy="23796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B539C-C631-4CC8-8DF0-33CE4AD4A0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单击图标添加剪 贴画</a:t>
            </a:r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11A4E-24F2-4271-95D9-03F9A6E16C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E291E-E346-4348-9F08-A1259025A9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8229600" cy="2378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749675"/>
            <a:ext cx="8229600" cy="23796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67001-B7D8-4B22-86D5-CEBAA388F5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229600" cy="2378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749675"/>
            <a:ext cx="8229600" cy="23796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44DD5-BA10-488A-AECF-084DB5BE93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038600" cy="2378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49675"/>
            <a:ext cx="4038600" cy="23796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B6DF9-0BD2-4C0D-8A29-3A54645F25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5E43F-7216-4802-9033-E6D39E40CA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03EED-86ED-449F-BD71-42BC5032E9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2CA1C-8735-4438-9426-7873559B06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A3E71-7D56-4C61-9959-EAD2804C59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D1038-4085-4869-B576-440275620B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2A8A5-6323-4937-95AD-849D93157F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9084D-B84A-4B8F-84EE-D3A3CFEB72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4E442-C8A7-4A70-BAB0-73CF6C598D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占位符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318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93193" name="Picture 9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6858000" y="3048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280B17F2-4CB2-4211-BBE3-37B438BEB0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7" r:id="rId2"/>
    <p:sldLayoutId id="2147483666" r:id="rId3"/>
    <p:sldLayoutId id="2147483665" r:id="rId4"/>
    <p:sldLayoutId id="2147483664" r:id="rId5"/>
    <p:sldLayoutId id="2147483663" r:id="rId6"/>
    <p:sldLayoutId id="2147483662" r:id="rId7"/>
    <p:sldLayoutId id="2147483661" r:id="rId8"/>
    <p:sldLayoutId id="2147483660" r:id="rId9"/>
    <p:sldLayoutId id="2147483659" r:id="rId10"/>
    <p:sldLayoutId id="2147483658" r:id="rId11"/>
    <p:sldLayoutId id="2147483657" r:id="rId12"/>
    <p:sldLayoutId id="2147483656" r:id="rId13"/>
    <p:sldLayoutId id="2147483655" r:id="rId14"/>
    <p:sldLayoutId id="2147483654" r:id="rId15"/>
    <p:sldLayoutId id="2147483653" r:id="rId16"/>
    <p:sldLayoutId id="2147483652" r:id="rId17"/>
    <p:sldLayoutId id="2147483651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400">
          <a:solidFill>
            <a:schemeClr val="tx2"/>
          </a:solidFill>
          <a:latin typeface="+mn-lt"/>
          <a:ea typeface="+mn-ea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  <a:ea typeface="+mn-ea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481" name="Group 2"/>
          <p:cNvGrpSpPr>
            <a:grpSpLocks/>
          </p:cNvGrpSpPr>
          <p:nvPr/>
        </p:nvGrpSpPr>
        <p:grpSpPr bwMode="auto">
          <a:xfrm>
            <a:off x="631825" y="1687513"/>
            <a:ext cx="3657600" cy="4343400"/>
            <a:chOff x="192" y="816"/>
            <a:chExt cx="2304" cy="2736"/>
          </a:xfrm>
        </p:grpSpPr>
        <p:sp>
          <p:nvSpPr>
            <p:cNvPr id="276551" name="Oval 3"/>
            <p:cNvSpPr>
              <a:spLocks noChangeArrowheads="1"/>
            </p:cNvSpPr>
            <p:nvPr/>
          </p:nvSpPr>
          <p:spPr bwMode="auto">
            <a:xfrm>
              <a:off x="960" y="816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kumimoji="1"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76552" name="Oval 4"/>
            <p:cNvSpPr>
              <a:spLocks noChangeArrowheads="1"/>
            </p:cNvSpPr>
            <p:nvPr/>
          </p:nvSpPr>
          <p:spPr bwMode="auto">
            <a:xfrm>
              <a:off x="192" y="1392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kumimoji="1" lang="en-US" altLang="zh-CN" sz="28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6553" name="Oval 5"/>
            <p:cNvSpPr>
              <a:spLocks noChangeArrowheads="1"/>
            </p:cNvSpPr>
            <p:nvPr/>
          </p:nvSpPr>
          <p:spPr bwMode="auto">
            <a:xfrm>
              <a:off x="624" y="1968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kumimoji="1" lang="en-US" altLang="zh-CN" sz="28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76554" name="Oval 6"/>
            <p:cNvSpPr>
              <a:spLocks noChangeArrowheads="1"/>
            </p:cNvSpPr>
            <p:nvPr/>
          </p:nvSpPr>
          <p:spPr bwMode="auto">
            <a:xfrm>
              <a:off x="336" y="2592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kumimoji="1" lang="en-US" altLang="zh-CN" sz="28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76555" name="Oval 7"/>
            <p:cNvSpPr>
              <a:spLocks noChangeArrowheads="1"/>
            </p:cNvSpPr>
            <p:nvPr/>
          </p:nvSpPr>
          <p:spPr bwMode="auto">
            <a:xfrm>
              <a:off x="1728" y="1392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kumimoji="1" lang="en-US" altLang="zh-CN" sz="2800">
                  <a:solidFill>
                    <a:srgbClr val="333399"/>
                  </a:solidFill>
                  <a:latin typeface="Times New Roman" pitchFamily="18" charset="0"/>
                </a:rPr>
                <a:t>E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76556" name="Oval 8"/>
            <p:cNvSpPr>
              <a:spLocks noChangeArrowheads="1"/>
            </p:cNvSpPr>
            <p:nvPr/>
          </p:nvSpPr>
          <p:spPr bwMode="auto">
            <a:xfrm>
              <a:off x="2160" y="1968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kumimoji="1" lang="en-US" altLang="zh-CN" sz="2800">
                  <a:solidFill>
                    <a:srgbClr val="333399"/>
                  </a:solidFill>
                  <a:latin typeface="Times New Roman" pitchFamily="18" charset="0"/>
                </a:rPr>
                <a:t>F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76557" name="Oval 9"/>
            <p:cNvSpPr>
              <a:spLocks noChangeArrowheads="1"/>
            </p:cNvSpPr>
            <p:nvPr/>
          </p:nvSpPr>
          <p:spPr bwMode="auto">
            <a:xfrm>
              <a:off x="1728" y="2544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kumimoji="1" lang="en-US" altLang="zh-CN" sz="2800">
                  <a:solidFill>
                    <a:srgbClr val="333399"/>
                  </a:solidFill>
                  <a:latin typeface="Times New Roman" pitchFamily="18" charset="0"/>
                </a:rPr>
                <a:t>G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76558" name="Oval 10"/>
            <p:cNvSpPr>
              <a:spLocks noChangeArrowheads="1"/>
            </p:cNvSpPr>
            <p:nvPr/>
          </p:nvSpPr>
          <p:spPr bwMode="auto">
            <a:xfrm>
              <a:off x="1392" y="3168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kumimoji="1" lang="en-US" altLang="zh-CN" sz="2800">
                  <a:solidFill>
                    <a:srgbClr val="333399"/>
                  </a:solidFill>
                  <a:latin typeface="Times New Roman" pitchFamily="18" charset="0"/>
                </a:rPr>
                <a:t>H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76559" name="Oval 11"/>
            <p:cNvSpPr>
              <a:spLocks noChangeArrowheads="1"/>
            </p:cNvSpPr>
            <p:nvPr/>
          </p:nvSpPr>
          <p:spPr bwMode="auto">
            <a:xfrm>
              <a:off x="2064" y="3168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kumimoji="1" lang="en-US" altLang="zh-CN" sz="2800">
                  <a:solidFill>
                    <a:srgbClr val="333399"/>
                  </a:solidFill>
                  <a:latin typeface="Times New Roman" pitchFamily="18" charset="0"/>
                </a:rPr>
                <a:t>K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76560" name="Line 12"/>
            <p:cNvSpPr>
              <a:spLocks noChangeShapeType="1"/>
            </p:cNvSpPr>
            <p:nvPr/>
          </p:nvSpPr>
          <p:spPr bwMode="auto">
            <a:xfrm flipH="1">
              <a:off x="384" y="1008"/>
              <a:ext cx="576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61" name="Line 13"/>
            <p:cNvSpPr>
              <a:spLocks noChangeShapeType="1"/>
            </p:cNvSpPr>
            <p:nvPr/>
          </p:nvSpPr>
          <p:spPr bwMode="auto">
            <a:xfrm>
              <a:off x="528" y="1584"/>
              <a:ext cx="240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62" name="Line 14"/>
            <p:cNvSpPr>
              <a:spLocks noChangeShapeType="1"/>
            </p:cNvSpPr>
            <p:nvPr/>
          </p:nvSpPr>
          <p:spPr bwMode="auto">
            <a:xfrm flipH="1">
              <a:off x="528" y="2160"/>
              <a:ext cx="96" cy="4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63" name="Line 15"/>
            <p:cNvSpPr>
              <a:spLocks noChangeShapeType="1"/>
            </p:cNvSpPr>
            <p:nvPr/>
          </p:nvSpPr>
          <p:spPr bwMode="auto">
            <a:xfrm>
              <a:off x="1296" y="1008"/>
              <a:ext cx="624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64" name="Line 16"/>
            <p:cNvSpPr>
              <a:spLocks noChangeShapeType="1"/>
            </p:cNvSpPr>
            <p:nvPr/>
          </p:nvSpPr>
          <p:spPr bwMode="auto">
            <a:xfrm>
              <a:off x="2064" y="1584"/>
              <a:ext cx="240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65" name="Line 17"/>
            <p:cNvSpPr>
              <a:spLocks noChangeShapeType="1"/>
            </p:cNvSpPr>
            <p:nvPr/>
          </p:nvSpPr>
          <p:spPr bwMode="auto">
            <a:xfrm flipH="1">
              <a:off x="1920" y="2160"/>
              <a:ext cx="240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66" name="Line 18"/>
            <p:cNvSpPr>
              <a:spLocks noChangeShapeType="1"/>
            </p:cNvSpPr>
            <p:nvPr/>
          </p:nvSpPr>
          <p:spPr bwMode="auto">
            <a:xfrm flipH="1">
              <a:off x="1536" y="2736"/>
              <a:ext cx="192" cy="4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67" name="Line 19"/>
            <p:cNvSpPr>
              <a:spLocks noChangeShapeType="1"/>
            </p:cNvSpPr>
            <p:nvPr/>
          </p:nvSpPr>
          <p:spPr bwMode="auto">
            <a:xfrm>
              <a:off x="2064" y="2736"/>
              <a:ext cx="192" cy="4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61236" name="Line 20"/>
          <p:cNvSpPr>
            <a:spLocks noChangeShapeType="1"/>
          </p:cNvSpPr>
          <p:nvPr/>
        </p:nvSpPr>
        <p:spPr bwMode="auto">
          <a:xfrm>
            <a:off x="2003425" y="773113"/>
            <a:ext cx="0" cy="838200"/>
          </a:xfrm>
          <a:prstGeom prst="line">
            <a:avLst/>
          </a:prstGeom>
          <a:noFill/>
          <a:ln w="38100" cap="sq">
            <a:solidFill>
              <a:srgbClr val="006666"/>
            </a:solidFill>
            <a:round/>
            <a:headEnd type="none" w="sm" len="sm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37" name="Line 21"/>
          <p:cNvSpPr>
            <a:spLocks noChangeShapeType="1"/>
          </p:cNvSpPr>
          <p:nvPr/>
        </p:nvSpPr>
        <p:spPr bwMode="auto">
          <a:xfrm flipH="1">
            <a:off x="784225" y="1611313"/>
            <a:ext cx="1219200" cy="762000"/>
          </a:xfrm>
          <a:prstGeom prst="line">
            <a:avLst/>
          </a:prstGeom>
          <a:noFill/>
          <a:ln w="38100" cap="sq">
            <a:solidFill>
              <a:srgbClr val="006666"/>
            </a:solidFill>
            <a:round/>
            <a:headEnd type="none" w="sm" len="sm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38" name="Freeform 22"/>
          <p:cNvSpPr>
            <a:spLocks/>
          </p:cNvSpPr>
          <p:nvPr/>
        </p:nvSpPr>
        <p:spPr bwMode="auto">
          <a:xfrm>
            <a:off x="428625" y="2373313"/>
            <a:ext cx="355600" cy="762000"/>
          </a:xfrm>
          <a:custGeom>
            <a:avLst/>
            <a:gdLst>
              <a:gd name="T0" fmla="*/ 564515045 w 224"/>
              <a:gd name="T1" fmla="*/ 0 h 480"/>
              <a:gd name="T2" fmla="*/ 80645003 w 224"/>
              <a:gd name="T3" fmla="*/ 604837545 h 480"/>
              <a:gd name="T4" fmla="*/ 80645003 w 224"/>
              <a:gd name="T5" fmla="*/ 1209675089 h 480"/>
              <a:gd name="T6" fmla="*/ 0 60000 65536"/>
              <a:gd name="T7" fmla="*/ 0 60000 65536"/>
              <a:gd name="T8" fmla="*/ 0 60000 65536"/>
              <a:gd name="T9" fmla="*/ 0 w 224"/>
              <a:gd name="T10" fmla="*/ 0 h 480"/>
              <a:gd name="T11" fmla="*/ 224 w 22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" h="480">
                <a:moveTo>
                  <a:pt x="224" y="0"/>
                </a:moveTo>
                <a:cubicBezTo>
                  <a:pt x="144" y="80"/>
                  <a:pt x="64" y="160"/>
                  <a:pt x="32" y="240"/>
                </a:cubicBezTo>
                <a:cubicBezTo>
                  <a:pt x="0" y="320"/>
                  <a:pt x="16" y="400"/>
                  <a:pt x="32" y="480"/>
                </a:cubicBezTo>
              </a:path>
            </a:pathLst>
          </a:custGeom>
          <a:noFill/>
          <a:ln w="38100" cap="sq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39" name="Line 23"/>
          <p:cNvSpPr>
            <a:spLocks noChangeShapeType="1"/>
          </p:cNvSpPr>
          <p:nvPr/>
        </p:nvSpPr>
        <p:spPr bwMode="auto">
          <a:xfrm flipV="1">
            <a:off x="250825" y="3211513"/>
            <a:ext cx="381000" cy="457200"/>
          </a:xfrm>
          <a:prstGeom prst="line">
            <a:avLst/>
          </a:prstGeom>
          <a:noFill/>
          <a:ln w="38100" cap="sq">
            <a:solidFill>
              <a:srgbClr val="FF3300"/>
            </a:solidFill>
            <a:round/>
            <a:headEnd type="none" w="sm" len="sm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40" name="Freeform 24"/>
          <p:cNvSpPr>
            <a:spLocks/>
          </p:cNvSpPr>
          <p:nvPr/>
        </p:nvSpPr>
        <p:spPr bwMode="auto">
          <a:xfrm>
            <a:off x="631825" y="3211513"/>
            <a:ext cx="533400" cy="152400"/>
          </a:xfrm>
          <a:custGeom>
            <a:avLst/>
            <a:gdLst>
              <a:gd name="T0" fmla="*/ 0 w 336"/>
              <a:gd name="T1" fmla="*/ 0 h 96"/>
              <a:gd name="T2" fmla="*/ 362902467 w 336"/>
              <a:gd name="T3" fmla="*/ 241935022 h 96"/>
              <a:gd name="T4" fmla="*/ 846772589 w 336"/>
              <a:gd name="T5" fmla="*/ 0 h 96"/>
              <a:gd name="T6" fmla="*/ 0 60000 65536"/>
              <a:gd name="T7" fmla="*/ 0 60000 65536"/>
              <a:gd name="T8" fmla="*/ 0 60000 65536"/>
              <a:gd name="T9" fmla="*/ 0 w 336"/>
              <a:gd name="T10" fmla="*/ 0 h 96"/>
              <a:gd name="T11" fmla="*/ 336 w 33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96">
                <a:moveTo>
                  <a:pt x="0" y="0"/>
                </a:moveTo>
                <a:cubicBezTo>
                  <a:pt x="44" y="48"/>
                  <a:pt x="88" y="96"/>
                  <a:pt x="144" y="96"/>
                </a:cubicBezTo>
                <a:cubicBezTo>
                  <a:pt x="200" y="96"/>
                  <a:pt x="268" y="48"/>
                  <a:pt x="336" y="0"/>
                </a:cubicBezTo>
              </a:path>
            </a:pathLst>
          </a:custGeom>
          <a:noFill/>
          <a:ln w="38100" cap="sq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41" name="Line 25"/>
          <p:cNvSpPr>
            <a:spLocks noChangeShapeType="1"/>
          </p:cNvSpPr>
          <p:nvPr/>
        </p:nvSpPr>
        <p:spPr bwMode="auto">
          <a:xfrm>
            <a:off x="1165225" y="3211513"/>
            <a:ext cx="228600" cy="304800"/>
          </a:xfrm>
          <a:prstGeom prst="line">
            <a:avLst/>
          </a:prstGeom>
          <a:noFill/>
          <a:ln w="38100" cap="sq">
            <a:solidFill>
              <a:srgbClr val="006666"/>
            </a:solidFill>
            <a:round/>
            <a:headEnd type="none" w="sm" len="sm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42" name="Freeform 26"/>
          <p:cNvSpPr>
            <a:spLocks/>
          </p:cNvSpPr>
          <p:nvPr/>
        </p:nvSpPr>
        <p:spPr bwMode="auto">
          <a:xfrm>
            <a:off x="1127125" y="3516313"/>
            <a:ext cx="266700" cy="381000"/>
          </a:xfrm>
          <a:custGeom>
            <a:avLst/>
            <a:gdLst>
              <a:gd name="T0" fmla="*/ 423386295 w 168"/>
              <a:gd name="T1" fmla="*/ 0 h 240"/>
              <a:gd name="T2" fmla="*/ 60483753 w 168"/>
              <a:gd name="T3" fmla="*/ 362902507 h 240"/>
              <a:gd name="T4" fmla="*/ 60483753 w 168"/>
              <a:gd name="T5" fmla="*/ 604837545 h 240"/>
              <a:gd name="T6" fmla="*/ 0 60000 65536"/>
              <a:gd name="T7" fmla="*/ 0 60000 65536"/>
              <a:gd name="T8" fmla="*/ 0 60000 65536"/>
              <a:gd name="T9" fmla="*/ 0 w 168"/>
              <a:gd name="T10" fmla="*/ 0 h 240"/>
              <a:gd name="T11" fmla="*/ 168 w 168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240">
                <a:moveTo>
                  <a:pt x="168" y="0"/>
                </a:moveTo>
                <a:cubicBezTo>
                  <a:pt x="108" y="52"/>
                  <a:pt x="48" y="104"/>
                  <a:pt x="24" y="144"/>
                </a:cubicBezTo>
                <a:cubicBezTo>
                  <a:pt x="0" y="184"/>
                  <a:pt x="12" y="212"/>
                  <a:pt x="24" y="240"/>
                </a:cubicBezTo>
              </a:path>
            </a:pathLst>
          </a:custGeom>
          <a:noFill/>
          <a:ln w="38100" cap="sq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43" name="Line 27"/>
          <p:cNvSpPr>
            <a:spLocks noChangeShapeType="1"/>
          </p:cNvSpPr>
          <p:nvPr/>
        </p:nvSpPr>
        <p:spPr bwMode="auto">
          <a:xfrm flipH="1">
            <a:off x="1012825" y="3821113"/>
            <a:ext cx="152400" cy="609600"/>
          </a:xfrm>
          <a:prstGeom prst="line">
            <a:avLst/>
          </a:prstGeom>
          <a:noFill/>
          <a:ln w="38100" cap="sq">
            <a:solidFill>
              <a:srgbClr val="006666"/>
            </a:solidFill>
            <a:round/>
            <a:headEnd type="none" w="sm" len="sm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44" name="Freeform 28"/>
          <p:cNvSpPr>
            <a:spLocks/>
          </p:cNvSpPr>
          <p:nvPr/>
        </p:nvSpPr>
        <p:spPr bwMode="auto">
          <a:xfrm>
            <a:off x="606425" y="4430713"/>
            <a:ext cx="406400" cy="762000"/>
          </a:xfrm>
          <a:custGeom>
            <a:avLst/>
            <a:gdLst>
              <a:gd name="T0" fmla="*/ 645159891 w 256"/>
              <a:gd name="T1" fmla="*/ 0 h 480"/>
              <a:gd name="T2" fmla="*/ 40322493 w 256"/>
              <a:gd name="T3" fmla="*/ 483870075 h 480"/>
              <a:gd name="T4" fmla="*/ 403224907 w 256"/>
              <a:gd name="T5" fmla="*/ 1209675089 h 480"/>
              <a:gd name="T6" fmla="*/ 0 60000 65536"/>
              <a:gd name="T7" fmla="*/ 0 60000 65536"/>
              <a:gd name="T8" fmla="*/ 0 60000 65536"/>
              <a:gd name="T9" fmla="*/ 0 w 256"/>
              <a:gd name="T10" fmla="*/ 0 h 480"/>
              <a:gd name="T11" fmla="*/ 256 w 256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480">
                <a:moveTo>
                  <a:pt x="256" y="0"/>
                </a:moveTo>
                <a:cubicBezTo>
                  <a:pt x="144" y="56"/>
                  <a:pt x="32" y="112"/>
                  <a:pt x="16" y="192"/>
                </a:cubicBezTo>
                <a:cubicBezTo>
                  <a:pt x="0" y="272"/>
                  <a:pt x="80" y="376"/>
                  <a:pt x="160" y="480"/>
                </a:cubicBezTo>
              </a:path>
            </a:pathLst>
          </a:custGeom>
          <a:noFill/>
          <a:ln w="38100" cap="sq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45" name="Line 29"/>
          <p:cNvSpPr>
            <a:spLocks noChangeShapeType="1"/>
          </p:cNvSpPr>
          <p:nvPr/>
        </p:nvSpPr>
        <p:spPr bwMode="auto">
          <a:xfrm flipH="1">
            <a:off x="479425" y="5192713"/>
            <a:ext cx="381000" cy="4572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46" name="Line 30"/>
          <p:cNvSpPr>
            <a:spLocks noChangeShapeType="1"/>
          </p:cNvSpPr>
          <p:nvPr/>
        </p:nvSpPr>
        <p:spPr bwMode="auto">
          <a:xfrm flipV="1">
            <a:off x="631825" y="5268913"/>
            <a:ext cx="381000" cy="457200"/>
          </a:xfrm>
          <a:prstGeom prst="line">
            <a:avLst/>
          </a:prstGeom>
          <a:noFill/>
          <a:ln w="38100" cap="sq">
            <a:solidFill>
              <a:srgbClr val="FF3300"/>
            </a:solidFill>
            <a:round/>
            <a:headEnd type="none" w="sm" len="sm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47" name="Freeform 31"/>
          <p:cNvSpPr>
            <a:spLocks/>
          </p:cNvSpPr>
          <p:nvPr/>
        </p:nvSpPr>
        <p:spPr bwMode="auto">
          <a:xfrm>
            <a:off x="1012825" y="5192713"/>
            <a:ext cx="381000" cy="165100"/>
          </a:xfrm>
          <a:custGeom>
            <a:avLst/>
            <a:gdLst>
              <a:gd name="T0" fmla="*/ 0 w 240"/>
              <a:gd name="T1" fmla="*/ 120967514 h 104"/>
              <a:gd name="T2" fmla="*/ 241935038 w 240"/>
              <a:gd name="T3" fmla="*/ 241935028 h 104"/>
              <a:gd name="T4" fmla="*/ 604837545 w 240"/>
              <a:gd name="T5" fmla="*/ 0 h 104"/>
              <a:gd name="T6" fmla="*/ 0 60000 65536"/>
              <a:gd name="T7" fmla="*/ 0 60000 65536"/>
              <a:gd name="T8" fmla="*/ 0 60000 65536"/>
              <a:gd name="T9" fmla="*/ 0 w 240"/>
              <a:gd name="T10" fmla="*/ 0 h 104"/>
              <a:gd name="T11" fmla="*/ 240 w 240"/>
              <a:gd name="T12" fmla="*/ 104 h 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04">
                <a:moveTo>
                  <a:pt x="0" y="48"/>
                </a:moveTo>
                <a:cubicBezTo>
                  <a:pt x="28" y="76"/>
                  <a:pt x="56" y="104"/>
                  <a:pt x="96" y="96"/>
                </a:cubicBezTo>
                <a:cubicBezTo>
                  <a:pt x="136" y="88"/>
                  <a:pt x="216" y="16"/>
                  <a:pt x="240" y="0"/>
                </a:cubicBezTo>
              </a:path>
            </a:pathLst>
          </a:custGeom>
          <a:noFill/>
          <a:ln w="38100" cap="sq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48" name="Line 32"/>
          <p:cNvSpPr>
            <a:spLocks noChangeShapeType="1"/>
          </p:cNvSpPr>
          <p:nvPr/>
        </p:nvSpPr>
        <p:spPr bwMode="auto">
          <a:xfrm>
            <a:off x="1393825" y="5192713"/>
            <a:ext cx="228600" cy="4572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49" name="Line 33"/>
          <p:cNvSpPr>
            <a:spLocks noChangeShapeType="1"/>
          </p:cNvSpPr>
          <p:nvPr/>
        </p:nvSpPr>
        <p:spPr bwMode="auto">
          <a:xfrm flipH="1" flipV="1">
            <a:off x="1470025" y="5040313"/>
            <a:ext cx="304800" cy="457200"/>
          </a:xfrm>
          <a:prstGeom prst="line">
            <a:avLst/>
          </a:prstGeom>
          <a:noFill/>
          <a:ln w="38100" cap="sq">
            <a:solidFill>
              <a:srgbClr val="333399"/>
            </a:solidFill>
            <a:round/>
            <a:headEnd type="none" w="sm" len="sm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50" name="Freeform 34"/>
          <p:cNvSpPr>
            <a:spLocks/>
          </p:cNvSpPr>
          <p:nvPr/>
        </p:nvSpPr>
        <p:spPr bwMode="auto">
          <a:xfrm>
            <a:off x="1393825" y="4468813"/>
            <a:ext cx="228600" cy="571500"/>
          </a:xfrm>
          <a:custGeom>
            <a:avLst/>
            <a:gdLst>
              <a:gd name="T0" fmla="*/ 120967498 w 144"/>
              <a:gd name="T1" fmla="*/ 907256339 h 360"/>
              <a:gd name="T2" fmla="*/ 362902445 w 144"/>
              <a:gd name="T3" fmla="*/ 423386305 h 360"/>
              <a:gd name="T4" fmla="*/ 120967498 w 144"/>
              <a:gd name="T5" fmla="*/ 60483754 h 360"/>
              <a:gd name="T6" fmla="*/ 0 w 144"/>
              <a:gd name="T7" fmla="*/ 60483754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360"/>
              <a:gd name="T14" fmla="*/ 144 w 144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360">
                <a:moveTo>
                  <a:pt x="48" y="360"/>
                </a:moveTo>
                <a:cubicBezTo>
                  <a:pt x="96" y="292"/>
                  <a:pt x="144" y="224"/>
                  <a:pt x="144" y="168"/>
                </a:cubicBezTo>
                <a:cubicBezTo>
                  <a:pt x="144" y="112"/>
                  <a:pt x="72" y="48"/>
                  <a:pt x="48" y="24"/>
                </a:cubicBezTo>
                <a:cubicBezTo>
                  <a:pt x="24" y="0"/>
                  <a:pt x="12" y="12"/>
                  <a:pt x="0" y="24"/>
                </a:cubicBezTo>
              </a:path>
            </a:pathLst>
          </a:custGeom>
          <a:noFill/>
          <a:ln w="38100" cap="sq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51" name="Line 35"/>
          <p:cNvSpPr>
            <a:spLocks noChangeShapeType="1"/>
          </p:cNvSpPr>
          <p:nvPr/>
        </p:nvSpPr>
        <p:spPr bwMode="auto">
          <a:xfrm flipV="1">
            <a:off x="1393825" y="4202113"/>
            <a:ext cx="76200" cy="304800"/>
          </a:xfrm>
          <a:prstGeom prst="line">
            <a:avLst/>
          </a:prstGeom>
          <a:noFill/>
          <a:ln w="38100" cap="sq">
            <a:solidFill>
              <a:srgbClr val="FF3300"/>
            </a:solidFill>
            <a:round/>
            <a:headEnd type="none" w="sm" len="sm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52" name="Freeform 36"/>
          <p:cNvSpPr>
            <a:spLocks/>
          </p:cNvSpPr>
          <p:nvPr/>
        </p:nvSpPr>
        <p:spPr bwMode="auto">
          <a:xfrm>
            <a:off x="1470025" y="4125913"/>
            <a:ext cx="381000" cy="165100"/>
          </a:xfrm>
          <a:custGeom>
            <a:avLst/>
            <a:gdLst>
              <a:gd name="T0" fmla="*/ 0 w 240"/>
              <a:gd name="T1" fmla="*/ 120967514 h 104"/>
              <a:gd name="T2" fmla="*/ 241935038 w 240"/>
              <a:gd name="T3" fmla="*/ 241935028 h 104"/>
              <a:gd name="T4" fmla="*/ 604837545 w 240"/>
              <a:gd name="T5" fmla="*/ 0 h 104"/>
              <a:gd name="T6" fmla="*/ 0 60000 65536"/>
              <a:gd name="T7" fmla="*/ 0 60000 65536"/>
              <a:gd name="T8" fmla="*/ 0 60000 65536"/>
              <a:gd name="T9" fmla="*/ 0 w 240"/>
              <a:gd name="T10" fmla="*/ 0 h 104"/>
              <a:gd name="T11" fmla="*/ 240 w 240"/>
              <a:gd name="T12" fmla="*/ 104 h 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04">
                <a:moveTo>
                  <a:pt x="0" y="48"/>
                </a:moveTo>
                <a:cubicBezTo>
                  <a:pt x="28" y="76"/>
                  <a:pt x="56" y="104"/>
                  <a:pt x="96" y="96"/>
                </a:cubicBezTo>
                <a:cubicBezTo>
                  <a:pt x="136" y="88"/>
                  <a:pt x="216" y="16"/>
                  <a:pt x="240" y="0"/>
                </a:cubicBezTo>
              </a:path>
            </a:pathLst>
          </a:custGeom>
          <a:noFill/>
          <a:ln w="38100" cap="sq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53" name="Line 37"/>
          <p:cNvSpPr>
            <a:spLocks noChangeShapeType="1"/>
          </p:cNvSpPr>
          <p:nvPr/>
        </p:nvSpPr>
        <p:spPr bwMode="auto">
          <a:xfrm>
            <a:off x="1851025" y="4125913"/>
            <a:ext cx="228600" cy="3810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54" name="Line 38"/>
          <p:cNvSpPr>
            <a:spLocks noChangeShapeType="1"/>
          </p:cNvSpPr>
          <p:nvPr/>
        </p:nvSpPr>
        <p:spPr bwMode="auto">
          <a:xfrm flipH="1" flipV="1">
            <a:off x="1927225" y="3973513"/>
            <a:ext cx="304800" cy="381000"/>
          </a:xfrm>
          <a:prstGeom prst="line">
            <a:avLst/>
          </a:prstGeom>
          <a:noFill/>
          <a:ln w="38100" cap="sq">
            <a:solidFill>
              <a:srgbClr val="333399"/>
            </a:solidFill>
            <a:round/>
            <a:headEnd type="none" w="sm" len="sm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55" name="Freeform 39"/>
          <p:cNvSpPr>
            <a:spLocks/>
          </p:cNvSpPr>
          <p:nvPr/>
        </p:nvSpPr>
        <p:spPr bwMode="auto">
          <a:xfrm>
            <a:off x="1774825" y="3440113"/>
            <a:ext cx="254000" cy="533400"/>
          </a:xfrm>
          <a:custGeom>
            <a:avLst/>
            <a:gdLst>
              <a:gd name="T0" fmla="*/ 241935007 w 160"/>
              <a:gd name="T1" fmla="*/ 846772589 h 336"/>
              <a:gd name="T2" fmla="*/ 362902461 w 160"/>
              <a:gd name="T3" fmla="*/ 604837479 h 336"/>
              <a:gd name="T4" fmla="*/ 0 w 160"/>
              <a:gd name="T5" fmla="*/ 0 h 336"/>
              <a:gd name="T6" fmla="*/ 0 60000 65536"/>
              <a:gd name="T7" fmla="*/ 0 60000 65536"/>
              <a:gd name="T8" fmla="*/ 0 60000 65536"/>
              <a:gd name="T9" fmla="*/ 0 w 160"/>
              <a:gd name="T10" fmla="*/ 0 h 336"/>
              <a:gd name="T11" fmla="*/ 160 w 16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0" h="336">
                <a:moveTo>
                  <a:pt x="96" y="336"/>
                </a:moveTo>
                <a:cubicBezTo>
                  <a:pt x="128" y="316"/>
                  <a:pt x="160" y="296"/>
                  <a:pt x="144" y="240"/>
                </a:cubicBezTo>
                <a:cubicBezTo>
                  <a:pt x="128" y="184"/>
                  <a:pt x="64" y="92"/>
                  <a:pt x="0" y="0"/>
                </a:cubicBezTo>
              </a:path>
            </a:pathLst>
          </a:custGeom>
          <a:noFill/>
          <a:ln w="38100" cap="sq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56" name="Line 40"/>
          <p:cNvSpPr>
            <a:spLocks noChangeShapeType="1"/>
          </p:cNvSpPr>
          <p:nvPr/>
        </p:nvSpPr>
        <p:spPr bwMode="auto">
          <a:xfrm flipH="1" flipV="1">
            <a:off x="1241425" y="2678113"/>
            <a:ext cx="533400" cy="762000"/>
          </a:xfrm>
          <a:prstGeom prst="line">
            <a:avLst/>
          </a:prstGeom>
          <a:noFill/>
          <a:ln w="38100" cap="sq">
            <a:solidFill>
              <a:srgbClr val="333399"/>
            </a:solidFill>
            <a:round/>
            <a:headEnd type="none" w="sm" len="sm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57" name="Line 41"/>
          <p:cNvSpPr>
            <a:spLocks noChangeShapeType="1"/>
          </p:cNvSpPr>
          <p:nvPr/>
        </p:nvSpPr>
        <p:spPr bwMode="auto">
          <a:xfrm flipV="1">
            <a:off x="1241425" y="2297113"/>
            <a:ext cx="533400" cy="381000"/>
          </a:xfrm>
          <a:prstGeom prst="line">
            <a:avLst/>
          </a:prstGeom>
          <a:noFill/>
          <a:ln w="38100" cap="sq">
            <a:solidFill>
              <a:srgbClr val="FF3300"/>
            </a:solidFill>
            <a:round/>
            <a:headEnd type="none" w="sm" len="sm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58" name="Freeform 42"/>
          <p:cNvSpPr>
            <a:spLocks/>
          </p:cNvSpPr>
          <p:nvPr/>
        </p:nvSpPr>
        <p:spPr bwMode="auto">
          <a:xfrm>
            <a:off x="1774825" y="2297113"/>
            <a:ext cx="685800" cy="228600"/>
          </a:xfrm>
          <a:custGeom>
            <a:avLst/>
            <a:gdLst>
              <a:gd name="T0" fmla="*/ 0 w 432"/>
              <a:gd name="T1" fmla="*/ 0 h 144"/>
              <a:gd name="T2" fmla="*/ 483870062 w 432"/>
              <a:gd name="T3" fmla="*/ 362902445 h 144"/>
              <a:gd name="T4" fmla="*/ 1088707589 w 432"/>
              <a:gd name="T5" fmla="*/ 0 h 144"/>
              <a:gd name="T6" fmla="*/ 0 60000 65536"/>
              <a:gd name="T7" fmla="*/ 0 60000 65536"/>
              <a:gd name="T8" fmla="*/ 0 60000 65536"/>
              <a:gd name="T9" fmla="*/ 0 w 432"/>
              <a:gd name="T10" fmla="*/ 0 h 144"/>
              <a:gd name="T11" fmla="*/ 432 w 43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44">
                <a:moveTo>
                  <a:pt x="0" y="0"/>
                </a:moveTo>
                <a:cubicBezTo>
                  <a:pt x="60" y="72"/>
                  <a:pt x="120" y="144"/>
                  <a:pt x="192" y="144"/>
                </a:cubicBezTo>
                <a:cubicBezTo>
                  <a:pt x="264" y="144"/>
                  <a:pt x="348" y="72"/>
                  <a:pt x="432" y="0"/>
                </a:cubicBezTo>
              </a:path>
            </a:pathLst>
          </a:custGeom>
          <a:noFill/>
          <a:ln w="38100" cap="sq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59" name="Line 43"/>
          <p:cNvSpPr>
            <a:spLocks noChangeShapeType="1"/>
          </p:cNvSpPr>
          <p:nvPr/>
        </p:nvSpPr>
        <p:spPr bwMode="auto">
          <a:xfrm>
            <a:off x="2460625" y="2297113"/>
            <a:ext cx="609600" cy="304800"/>
          </a:xfrm>
          <a:prstGeom prst="line">
            <a:avLst/>
          </a:prstGeom>
          <a:noFill/>
          <a:ln w="38100" cap="sq">
            <a:solidFill>
              <a:srgbClr val="006666"/>
            </a:solidFill>
            <a:round/>
            <a:headEnd type="none" w="sm" len="sm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60" name="Freeform 44"/>
          <p:cNvSpPr>
            <a:spLocks/>
          </p:cNvSpPr>
          <p:nvPr/>
        </p:nvSpPr>
        <p:spPr bwMode="auto">
          <a:xfrm>
            <a:off x="2917825" y="2601913"/>
            <a:ext cx="152400" cy="685800"/>
          </a:xfrm>
          <a:custGeom>
            <a:avLst/>
            <a:gdLst>
              <a:gd name="T0" fmla="*/ 241935022 w 96"/>
              <a:gd name="T1" fmla="*/ 0 h 432"/>
              <a:gd name="T2" fmla="*/ 0 w 96"/>
              <a:gd name="T3" fmla="*/ 483870062 h 432"/>
              <a:gd name="T4" fmla="*/ 241935022 w 96"/>
              <a:gd name="T5" fmla="*/ 1088707589 h 432"/>
              <a:gd name="T6" fmla="*/ 0 60000 65536"/>
              <a:gd name="T7" fmla="*/ 0 60000 65536"/>
              <a:gd name="T8" fmla="*/ 0 60000 65536"/>
              <a:gd name="T9" fmla="*/ 0 w 96"/>
              <a:gd name="T10" fmla="*/ 0 h 432"/>
              <a:gd name="T11" fmla="*/ 96 w 9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432">
                <a:moveTo>
                  <a:pt x="96" y="0"/>
                </a:moveTo>
                <a:cubicBezTo>
                  <a:pt x="48" y="60"/>
                  <a:pt x="0" y="120"/>
                  <a:pt x="0" y="192"/>
                </a:cubicBezTo>
                <a:cubicBezTo>
                  <a:pt x="0" y="264"/>
                  <a:pt x="48" y="348"/>
                  <a:pt x="96" y="432"/>
                </a:cubicBezTo>
              </a:path>
            </a:pathLst>
          </a:custGeom>
          <a:noFill/>
          <a:ln w="38100" cap="sq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61" name="Line 45"/>
          <p:cNvSpPr>
            <a:spLocks noChangeShapeType="1"/>
          </p:cNvSpPr>
          <p:nvPr/>
        </p:nvSpPr>
        <p:spPr bwMode="auto">
          <a:xfrm flipH="1">
            <a:off x="2765425" y="3287713"/>
            <a:ext cx="304800" cy="3810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62" name="Line 46"/>
          <p:cNvSpPr>
            <a:spLocks noChangeShapeType="1"/>
          </p:cNvSpPr>
          <p:nvPr/>
        </p:nvSpPr>
        <p:spPr bwMode="auto">
          <a:xfrm flipV="1">
            <a:off x="2841625" y="3363913"/>
            <a:ext cx="381000" cy="457200"/>
          </a:xfrm>
          <a:prstGeom prst="line">
            <a:avLst/>
          </a:prstGeom>
          <a:noFill/>
          <a:ln w="38100" cap="sq">
            <a:solidFill>
              <a:srgbClr val="FF3300"/>
            </a:solidFill>
            <a:round/>
            <a:headEnd type="none" w="sm" len="sm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63" name="Freeform 47"/>
          <p:cNvSpPr>
            <a:spLocks/>
          </p:cNvSpPr>
          <p:nvPr/>
        </p:nvSpPr>
        <p:spPr bwMode="auto">
          <a:xfrm>
            <a:off x="3222625" y="3287713"/>
            <a:ext cx="304800" cy="165100"/>
          </a:xfrm>
          <a:custGeom>
            <a:avLst/>
            <a:gdLst>
              <a:gd name="T0" fmla="*/ 0 w 192"/>
              <a:gd name="T1" fmla="*/ 120967514 h 104"/>
              <a:gd name="T2" fmla="*/ 241935022 w 192"/>
              <a:gd name="T3" fmla="*/ 241935028 h 104"/>
              <a:gd name="T4" fmla="*/ 483870045 w 192"/>
              <a:gd name="T5" fmla="*/ 0 h 104"/>
              <a:gd name="T6" fmla="*/ 0 60000 65536"/>
              <a:gd name="T7" fmla="*/ 0 60000 65536"/>
              <a:gd name="T8" fmla="*/ 0 60000 65536"/>
              <a:gd name="T9" fmla="*/ 0 w 192"/>
              <a:gd name="T10" fmla="*/ 0 h 104"/>
              <a:gd name="T11" fmla="*/ 192 w 192"/>
              <a:gd name="T12" fmla="*/ 104 h 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104">
                <a:moveTo>
                  <a:pt x="0" y="48"/>
                </a:moveTo>
                <a:cubicBezTo>
                  <a:pt x="32" y="76"/>
                  <a:pt x="64" y="104"/>
                  <a:pt x="96" y="96"/>
                </a:cubicBezTo>
                <a:cubicBezTo>
                  <a:pt x="128" y="88"/>
                  <a:pt x="176" y="16"/>
                  <a:pt x="192" y="0"/>
                </a:cubicBezTo>
              </a:path>
            </a:pathLst>
          </a:custGeom>
          <a:noFill/>
          <a:ln w="38100" cap="sq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64" name="Line 48"/>
          <p:cNvSpPr>
            <a:spLocks noChangeShapeType="1"/>
          </p:cNvSpPr>
          <p:nvPr/>
        </p:nvSpPr>
        <p:spPr bwMode="auto">
          <a:xfrm>
            <a:off x="3527425" y="3287713"/>
            <a:ext cx="228600" cy="304800"/>
          </a:xfrm>
          <a:prstGeom prst="line">
            <a:avLst/>
          </a:prstGeom>
          <a:noFill/>
          <a:ln w="38100" cap="sq">
            <a:solidFill>
              <a:srgbClr val="006666"/>
            </a:solidFill>
            <a:round/>
            <a:headEnd type="none" w="sm" len="sm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65" name="Line 49"/>
          <p:cNvSpPr>
            <a:spLocks noChangeShapeType="1"/>
          </p:cNvSpPr>
          <p:nvPr/>
        </p:nvSpPr>
        <p:spPr bwMode="auto">
          <a:xfrm flipH="1">
            <a:off x="3222625" y="3592513"/>
            <a:ext cx="533400" cy="762000"/>
          </a:xfrm>
          <a:prstGeom prst="line">
            <a:avLst/>
          </a:prstGeom>
          <a:noFill/>
          <a:ln w="38100" cap="sq">
            <a:solidFill>
              <a:srgbClr val="006666"/>
            </a:solidFill>
            <a:round/>
            <a:headEnd type="none" w="sm" len="sm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66" name="Freeform 50"/>
          <p:cNvSpPr>
            <a:spLocks/>
          </p:cNvSpPr>
          <p:nvPr/>
        </p:nvSpPr>
        <p:spPr bwMode="auto">
          <a:xfrm>
            <a:off x="2841625" y="4354513"/>
            <a:ext cx="381000" cy="381000"/>
          </a:xfrm>
          <a:custGeom>
            <a:avLst/>
            <a:gdLst>
              <a:gd name="T0" fmla="*/ 604837545 w 240"/>
              <a:gd name="T1" fmla="*/ 0 h 240"/>
              <a:gd name="T2" fmla="*/ 120967519 w 240"/>
              <a:gd name="T3" fmla="*/ 120967519 h 240"/>
              <a:gd name="T4" fmla="*/ 0 w 240"/>
              <a:gd name="T5" fmla="*/ 604837545 h 240"/>
              <a:gd name="T6" fmla="*/ 0 60000 65536"/>
              <a:gd name="T7" fmla="*/ 0 60000 65536"/>
              <a:gd name="T8" fmla="*/ 0 60000 65536"/>
              <a:gd name="T9" fmla="*/ 0 w 240"/>
              <a:gd name="T10" fmla="*/ 0 h 240"/>
              <a:gd name="T11" fmla="*/ 240 w 24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240">
                <a:moveTo>
                  <a:pt x="240" y="0"/>
                </a:moveTo>
                <a:cubicBezTo>
                  <a:pt x="164" y="4"/>
                  <a:pt x="88" y="8"/>
                  <a:pt x="48" y="48"/>
                </a:cubicBezTo>
                <a:cubicBezTo>
                  <a:pt x="8" y="88"/>
                  <a:pt x="4" y="164"/>
                  <a:pt x="0" y="240"/>
                </a:cubicBezTo>
              </a:path>
            </a:pathLst>
          </a:custGeom>
          <a:noFill/>
          <a:ln w="38100" cap="sq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67" name="Line 51"/>
          <p:cNvSpPr>
            <a:spLocks noChangeShapeType="1"/>
          </p:cNvSpPr>
          <p:nvPr/>
        </p:nvSpPr>
        <p:spPr bwMode="auto">
          <a:xfrm flipH="1">
            <a:off x="2613025" y="4735513"/>
            <a:ext cx="228600" cy="609600"/>
          </a:xfrm>
          <a:prstGeom prst="line">
            <a:avLst/>
          </a:prstGeom>
          <a:noFill/>
          <a:ln w="38100" cap="sq">
            <a:solidFill>
              <a:srgbClr val="006666"/>
            </a:solidFill>
            <a:round/>
            <a:headEnd type="none" w="sm" len="sm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68" name="Freeform 52"/>
          <p:cNvSpPr>
            <a:spLocks/>
          </p:cNvSpPr>
          <p:nvPr/>
        </p:nvSpPr>
        <p:spPr bwMode="auto">
          <a:xfrm>
            <a:off x="2295525" y="5345113"/>
            <a:ext cx="317500" cy="838200"/>
          </a:xfrm>
          <a:custGeom>
            <a:avLst/>
            <a:gdLst>
              <a:gd name="T0" fmla="*/ 504031295 w 200"/>
              <a:gd name="T1" fmla="*/ 0 h 528"/>
              <a:gd name="T2" fmla="*/ 20161250 w 200"/>
              <a:gd name="T3" fmla="*/ 483869975 h 528"/>
              <a:gd name="T4" fmla="*/ 383063732 w 200"/>
              <a:gd name="T5" fmla="*/ 1330642282 h 528"/>
              <a:gd name="T6" fmla="*/ 0 60000 65536"/>
              <a:gd name="T7" fmla="*/ 0 60000 65536"/>
              <a:gd name="T8" fmla="*/ 0 60000 65536"/>
              <a:gd name="T9" fmla="*/ 0 w 200"/>
              <a:gd name="T10" fmla="*/ 0 h 528"/>
              <a:gd name="T11" fmla="*/ 200 w 200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" h="528">
                <a:moveTo>
                  <a:pt x="200" y="0"/>
                </a:moveTo>
                <a:cubicBezTo>
                  <a:pt x="108" y="52"/>
                  <a:pt x="16" y="104"/>
                  <a:pt x="8" y="192"/>
                </a:cubicBezTo>
                <a:cubicBezTo>
                  <a:pt x="0" y="280"/>
                  <a:pt x="76" y="404"/>
                  <a:pt x="152" y="528"/>
                </a:cubicBezTo>
              </a:path>
            </a:pathLst>
          </a:custGeom>
          <a:noFill/>
          <a:ln w="38100" cap="sq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69" name="Line 53"/>
          <p:cNvSpPr>
            <a:spLocks noChangeShapeType="1"/>
          </p:cNvSpPr>
          <p:nvPr/>
        </p:nvSpPr>
        <p:spPr bwMode="auto">
          <a:xfrm flipH="1">
            <a:off x="2232025" y="6183313"/>
            <a:ext cx="304800" cy="4572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70" name="Line 54"/>
          <p:cNvSpPr>
            <a:spLocks noChangeShapeType="1"/>
          </p:cNvSpPr>
          <p:nvPr/>
        </p:nvSpPr>
        <p:spPr bwMode="auto">
          <a:xfrm flipV="1">
            <a:off x="2384425" y="6183313"/>
            <a:ext cx="381000" cy="533400"/>
          </a:xfrm>
          <a:prstGeom prst="line">
            <a:avLst/>
          </a:prstGeom>
          <a:noFill/>
          <a:ln w="38100" cap="sq">
            <a:solidFill>
              <a:srgbClr val="FF3300"/>
            </a:solidFill>
            <a:round/>
            <a:headEnd type="none" w="sm" len="sm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71" name="Line 55"/>
          <p:cNvSpPr>
            <a:spLocks noChangeShapeType="1"/>
          </p:cNvSpPr>
          <p:nvPr/>
        </p:nvSpPr>
        <p:spPr bwMode="auto">
          <a:xfrm>
            <a:off x="2994025" y="6183313"/>
            <a:ext cx="381000" cy="4572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72" name="Freeform 56"/>
          <p:cNvSpPr>
            <a:spLocks/>
          </p:cNvSpPr>
          <p:nvPr/>
        </p:nvSpPr>
        <p:spPr bwMode="auto">
          <a:xfrm>
            <a:off x="2765425" y="6183313"/>
            <a:ext cx="228600" cy="76200"/>
          </a:xfrm>
          <a:custGeom>
            <a:avLst/>
            <a:gdLst>
              <a:gd name="T0" fmla="*/ 0 w 144"/>
              <a:gd name="T1" fmla="*/ 0 h 48"/>
              <a:gd name="T2" fmla="*/ 120967498 w 144"/>
              <a:gd name="T3" fmla="*/ 120967511 h 48"/>
              <a:gd name="T4" fmla="*/ 362902445 w 144"/>
              <a:gd name="T5" fmla="*/ 0 h 48"/>
              <a:gd name="T6" fmla="*/ 0 60000 65536"/>
              <a:gd name="T7" fmla="*/ 0 60000 65536"/>
              <a:gd name="T8" fmla="*/ 0 60000 65536"/>
              <a:gd name="T9" fmla="*/ 0 w 144"/>
              <a:gd name="T10" fmla="*/ 0 h 48"/>
              <a:gd name="T11" fmla="*/ 144 w 144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48">
                <a:moveTo>
                  <a:pt x="0" y="0"/>
                </a:moveTo>
                <a:cubicBezTo>
                  <a:pt x="12" y="24"/>
                  <a:pt x="24" y="48"/>
                  <a:pt x="48" y="48"/>
                </a:cubicBezTo>
                <a:cubicBezTo>
                  <a:pt x="72" y="48"/>
                  <a:pt x="108" y="24"/>
                  <a:pt x="144" y="0"/>
                </a:cubicBezTo>
              </a:path>
            </a:pathLst>
          </a:custGeom>
          <a:noFill/>
          <a:ln w="38100" cap="sq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73" name="Line 57"/>
          <p:cNvSpPr>
            <a:spLocks noChangeShapeType="1"/>
          </p:cNvSpPr>
          <p:nvPr/>
        </p:nvSpPr>
        <p:spPr bwMode="auto">
          <a:xfrm flipH="1" flipV="1">
            <a:off x="3146425" y="6107113"/>
            <a:ext cx="381000" cy="381000"/>
          </a:xfrm>
          <a:prstGeom prst="line">
            <a:avLst/>
          </a:prstGeom>
          <a:noFill/>
          <a:ln w="38100" cap="sq">
            <a:solidFill>
              <a:srgbClr val="333399"/>
            </a:solidFill>
            <a:round/>
            <a:headEnd type="none" w="sm" len="sm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74" name="Freeform 58"/>
          <p:cNvSpPr>
            <a:spLocks/>
          </p:cNvSpPr>
          <p:nvPr/>
        </p:nvSpPr>
        <p:spPr bwMode="auto">
          <a:xfrm>
            <a:off x="3070225" y="5345113"/>
            <a:ext cx="165100" cy="762000"/>
          </a:xfrm>
          <a:custGeom>
            <a:avLst/>
            <a:gdLst>
              <a:gd name="T0" fmla="*/ 120967514 w 104"/>
              <a:gd name="T1" fmla="*/ 1209675089 h 480"/>
              <a:gd name="T2" fmla="*/ 241935028 w 104"/>
              <a:gd name="T3" fmla="*/ 725805014 h 480"/>
              <a:gd name="T4" fmla="*/ 0 w 104"/>
              <a:gd name="T5" fmla="*/ 0 h 480"/>
              <a:gd name="T6" fmla="*/ 0 60000 65536"/>
              <a:gd name="T7" fmla="*/ 0 60000 65536"/>
              <a:gd name="T8" fmla="*/ 0 60000 65536"/>
              <a:gd name="T9" fmla="*/ 0 w 104"/>
              <a:gd name="T10" fmla="*/ 0 h 480"/>
              <a:gd name="T11" fmla="*/ 104 w 10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480">
                <a:moveTo>
                  <a:pt x="48" y="480"/>
                </a:moveTo>
                <a:cubicBezTo>
                  <a:pt x="76" y="424"/>
                  <a:pt x="104" y="368"/>
                  <a:pt x="96" y="288"/>
                </a:cubicBezTo>
                <a:cubicBezTo>
                  <a:pt x="88" y="208"/>
                  <a:pt x="44" y="104"/>
                  <a:pt x="0" y="0"/>
                </a:cubicBezTo>
              </a:path>
            </a:pathLst>
          </a:custGeom>
          <a:noFill/>
          <a:ln w="38100" cap="sq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75" name="Line 59"/>
          <p:cNvSpPr>
            <a:spLocks noChangeShapeType="1"/>
          </p:cNvSpPr>
          <p:nvPr/>
        </p:nvSpPr>
        <p:spPr bwMode="auto">
          <a:xfrm flipV="1">
            <a:off x="3070225" y="5116513"/>
            <a:ext cx="76200" cy="228600"/>
          </a:xfrm>
          <a:prstGeom prst="line">
            <a:avLst/>
          </a:prstGeom>
          <a:noFill/>
          <a:ln w="38100" cap="sq">
            <a:solidFill>
              <a:srgbClr val="FF3300"/>
            </a:solidFill>
            <a:round/>
            <a:headEnd type="none" w="sm" len="sm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76" name="Freeform 60"/>
          <p:cNvSpPr>
            <a:spLocks/>
          </p:cNvSpPr>
          <p:nvPr/>
        </p:nvSpPr>
        <p:spPr bwMode="auto">
          <a:xfrm>
            <a:off x="3146425" y="5116513"/>
            <a:ext cx="381000" cy="76200"/>
          </a:xfrm>
          <a:custGeom>
            <a:avLst/>
            <a:gdLst>
              <a:gd name="T0" fmla="*/ 0 w 240"/>
              <a:gd name="T1" fmla="*/ 0 h 48"/>
              <a:gd name="T2" fmla="*/ 362902507 w 240"/>
              <a:gd name="T3" fmla="*/ 120967511 h 48"/>
              <a:gd name="T4" fmla="*/ 604837545 w 240"/>
              <a:gd name="T5" fmla="*/ 0 h 48"/>
              <a:gd name="T6" fmla="*/ 0 60000 65536"/>
              <a:gd name="T7" fmla="*/ 0 60000 65536"/>
              <a:gd name="T8" fmla="*/ 0 60000 65536"/>
              <a:gd name="T9" fmla="*/ 0 w 240"/>
              <a:gd name="T10" fmla="*/ 0 h 48"/>
              <a:gd name="T11" fmla="*/ 240 w 240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48">
                <a:moveTo>
                  <a:pt x="0" y="0"/>
                </a:moveTo>
                <a:cubicBezTo>
                  <a:pt x="52" y="24"/>
                  <a:pt x="104" y="48"/>
                  <a:pt x="144" y="48"/>
                </a:cubicBezTo>
                <a:cubicBezTo>
                  <a:pt x="184" y="48"/>
                  <a:pt x="212" y="24"/>
                  <a:pt x="240" y="0"/>
                </a:cubicBezTo>
              </a:path>
            </a:pathLst>
          </a:custGeom>
          <a:noFill/>
          <a:ln w="38100" cap="sq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77" name="Line 61"/>
          <p:cNvSpPr>
            <a:spLocks noChangeShapeType="1"/>
          </p:cNvSpPr>
          <p:nvPr/>
        </p:nvSpPr>
        <p:spPr bwMode="auto">
          <a:xfrm>
            <a:off x="3527425" y="5116513"/>
            <a:ext cx="152400" cy="228600"/>
          </a:xfrm>
          <a:prstGeom prst="line">
            <a:avLst/>
          </a:prstGeom>
          <a:noFill/>
          <a:ln w="38100" cap="sq">
            <a:solidFill>
              <a:srgbClr val="006666"/>
            </a:solidFill>
            <a:round/>
            <a:headEnd type="none" w="sm" len="sm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78" name="Freeform 62"/>
          <p:cNvSpPr>
            <a:spLocks/>
          </p:cNvSpPr>
          <p:nvPr/>
        </p:nvSpPr>
        <p:spPr bwMode="auto">
          <a:xfrm>
            <a:off x="3438525" y="5345113"/>
            <a:ext cx="317500" cy="838200"/>
          </a:xfrm>
          <a:custGeom>
            <a:avLst/>
            <a:gdLst>
              <a:gd name="T0" fmla="*/ 383063732 w 200"/>
              <a:gd name="T1" fmla="*/ 0 h 528"/>
              <a:gd name="T2" fmla="*/ 20161250 w 200"/>
              <a:gd name="T3" fmla="*/ 604837419 h 528"/>
              <a:gd name="T4" fmla="*/ 504031295 w 200"/>
              <a:gd name="T5" fmla="*/ 1330642282 h 528"/>
              <a:gd name="T6" fmla="*/ 0 60000 65536"/>
              <a:gd name="T7" fmla="*/ 0 60000 65536"/>
              <a:gd name="T8" fmla="*/ 0 60000 65536"/>
              <a:gd name="T9" fmla="*/ 0 w 200"/>
              <a:gd name="T10" fmla="*/ 0 h 528"/>
              <a:gd name="T11" fmla="*/ 200 w 200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" h="528">
                <a:moveTo>
                  <a:pt x="152" y="0"/>
                </a:moveTo>
                <a:cubicBezTo>
                  <a:pt x="76" y="76"/>
                  <a:pt x="0" y="152"/>
                  <a:pt x="8" y="240"/>
                </a:cubicBezTo>
                <a:cubicBezTo>
                  <a:pt x="16" y="328"/>
                  <a:pt x="108" y="428"/>
                  <a:pt x="200" y="528"/>
                </a:cubicBezTo>
              </a:path>
            </a:pathLst>
          </a:custGeom>
          <a:noFill/>
          <a:ln w="38100" cap="sq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79" name="Line 63"/>
          <p:cNvSpPr>
            <a:spLocks noChangeShapeType="1"/>
          </p:cNvSpPr>
          <p:nvPr/>
        </p:nvSpPr>
        <p:spPr bwMode="auto">
          <a:xfrm flipH="1">
            <a:off x="3679825" y="6183313"/>
            <a:ext cx="76200" cy="3048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80" name="Line 64"/>
          <p:cNvSpPr>
            <a:spLocks noChangeShapeType="1"/>
          </p:cNvSpPr>
          <p:nvPr/>
        </p:nvSpPr>
        <p:spPr bwMode="auto">
          <a:xfrm flipV="1">
            <a:off x="3756025" y="6107113"/>
            <a:ext cx="152400" cy="457200"/>
          </a:xfrm>
          <a:prstGeom prst="line">
            <a:avLst/>
          </a:prstGeom>
          <a:noFill/>
          <a:ln w="38100" cap="sq">
            <a:solidFill>
              <a:srgbClr val="FF3300"/>
            </a:solidFill>
            <a:round/>
            <a:headEnd type="none" w="sm" len="sm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81" name="Line 65"/>
          <p:cNvSpPr>
            <a:spLocks noChangeShapeType="1"/>
          </p:cNvSpPr>
          <p:nvPr/>
        </p:nvSpPr>
        <p:spPr bwMode="auto">
          <a:xfrm>
            <a:off x="3908425" y="6107113"/>
            <a:ext cx="381000" cy="3810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82" name="Line 66"/>
          <p:cNvSpPr>
            <a:spLocks noChangeShapeType="1"/>
          </p:cNvSpPr>
          <p:nvPr/>
        </p:nvSpPr>
        <p:spPr bwMode="auto">
          <a:xfrm flipH="1" flipV="1">
            <a:off x="4137025" y="6030913"/>
            <a:ext cx="381000" cy="381000"/>
          </a:xfrm>
          <a:prstGeom prst="line">
            <a:avLst/>
          </a:prstGeom>
          <a:noFill/>
          <a:ln w="38100" cap="sq">
            <a:solidFill>
              <a:srgbClr val="333399"/>
            </a:solidFill>
            <a:round/>
            <a:headEnd type="none" w="sm" len="sm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83" name="Freeform 67"/>
          <p:cNvSpPr>
            <a:spLocks/>
          </p:cNvSpPr>
          <p:nvPr/>
        </p:nvSpPr>
        <p:spPr bwMode="auto">
          <a:xfrm>
            <a:off x="4137025" y="5345113"/>
            <a:ext cx="228600" cy="762000"/>
          </a:xfrm>
          <a:custGeom>
            <a:avLst/>
            <a:gdLst>
              <a:gd name="T0" fmla="*/ 0 w 144"/>
              <a:gd name="T1" fmla="*/ 1209675089 h 480"/>
              <a:gd name="T2" fmla="*/ 362902445 w 144"/>
              <a:gd name="T3" fmla="*/ 604837545 h 480"/>
              <a:gd name="T4" fmla="*/ 0 w 144"/>
              <a:gd name="T5" fmla="*/ 0 h 480"/>
              <a:gd name="T6" fmla="*/ 0 60000 65536"/>
              <a:gd name="T7" fmla="*/ 0 60000 65536"/>
              <a:gd name="T8" fmla="*/ 0 60000 65536"/>
              <a:gd name="T9" fmla="*/ 0 w 144"/>
              <a:gd name="T10" fmla="*/ 0 h 480"/>
              <a:gd name="T11" fmla="*/ 144 w 14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480">
                <a:moveTo>
                  <a:pt x="0" y="480"/>
                </a:moveTo>
                <a:cubicBezTo>
                  <a:pt x="72" y="400"/>
                  <a:pt x="144" y="320"/>
                  <a:pt x="144" y="240"/>
                </a:cubicBezTo>
                <a:cubicBezTo>
                  <a:pt x="144" y="160"/>
                  <a:pt x="72" y="80"/>
                  <a:pt x="0" y="0"/>
                </a:cubicBezTo>
              </a:path>
            </a:pathLst>
          </a:custGeom>
          <a:noFill/>
          <a:ln w="38100" cap="sq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84" name="Line 68"/>
          <p:cNvSpPr>
            <a:spLocks noChangeShapeType="1"/>
          </p:cNvSpPr>
          <p:nvPr/>
        </p:nvSpPr>
        <p:spPr bwMode="auto">
          <a:xfrm flipH="1" flipV="1">
            <a:off x="3756025" y="4659313"/>
            <a:ext cx="381000" cy="685800"/>
          </a:xfrm>
          <a:prstGeom prst="line">
            <a:avLst/>
          </a:prstGeom>
          <a:noFill/>
          <a:ln w="38100" cap="sq">
            <a:solidFill>
              <a:srgbClr val="333399"/>
            </a:solidFill>
            <a:round/>
            <a:headEnd type="none" w="sm" len="sm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85" name="Freeform 69"/>
          <p:cNvSpPr>
            <a:spLocks/>
          </p:cNvSpPr>
          <p:nvPr/>
        </p:nvSpPr>
        <p:spPr bwMode="auto">
          <a:xfrm>
            <a:off x="3603625" y="4430713"/>
            <a:ext cx="177800" cy="228600"/>
          </a:xfrm>
          <a:custGeom>
            <a:avLst/>
            <a:gdLst>
              <a:gd name="T0" fmla="*/ 241935033 w 112"/>
              <a:gd name="T1" fmla="*/ 362902445 h 144"/>
              <a:gd name="T2" fmla="*/ 241935033 w 112"/>
              <a:gd name="T3" fmla="*/ 241934997 h 144"/>
              <a:gd name="T4" fmla="*/ 0 w 112"/>
              <a:gd name="T5" fmla="*/ 0 h 144"/>
              <a:gd name="T6" fmla="*/ 0 60000 65536"/>
              <a:gd name="T7" fmla="*/ 0 60000 65536"/>
              <a:gd name="T8" fmla="*/ 0 60000 65536"/>
              <a:gd name="T9" fmla="*/ 0 w 112"/>
              <a:gd name="T10" fmla="*/ 0 h 144"/>
              <a:gd name="T11" fmla="*/ 112 w 1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" h="144">
                <a:moveTo>
                  <a:pt x="96" y="144"/>
                </a:moveTo>
                <a:cubicBezTo>
                  <a:pt x="104" y="132"/>
                  <a:pt x="112" y="120"/>
                  <a:pt x="96" y="96"/>
                </a:cubicBezTo>
                <a:cubicBezTo>
                  <a:pt x="80" y="72"/>
                  <a:pt x="40" y="36"/>
                  <a:pt x="0" y="0"/>
                </a:cubicBezTo>
              </a:path>
            </a:pathLst>
          </a:custGeom>
          <a:noFill/>
          <a:ln w="38100" cap="sq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86" name="Line 70"/>
          <p:cNvSpPr>
            <a:spLocks noChangeShapeType="1"/>
          </p:cNvSpPr>
          <p:nvPr/>
        </p:nvSpPr>
        <p:spPr bwMode="auto">
          <a:xfrm flipV="1">
            <a:off x="3603625" y="4125913"/>
            <a:ext cx="228600" cy="304800"/>
          </a:xfrm>
          <a:prstGeom prst="line">
            <a:avLst/>
          </a:prstGeom>
          <a:noFill/>
          <a:ln w="38100" cap="sq">
            <a:solidFill>
              <a:srgbClr val="FF3300"/>
            </a:solidFill>
            <a:round/>
            <a:headEnd type="none" w="sm" len="sm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87" name="Freeform 71"/>
          <p:cNvSpPr>
            <a:spLocks/>
          </p:cNvSpPr>
          <p:nvPr/>
        </p:nvSpPr>
        <p:spPr bwMode="auto">
          <a:xfrm>
            <a:off x="3832225" y="4125913"/>
            <a:ext cx="457200" cy="152400"/>
          </a:xfrm>
          <a:custGeom>
            <a:avLst/>
            <a:gdLst>
              <a:gd name="T0" fmla="*/ 0 w 288"/>
              <a:gd name="T1" fmla="*/ 0 h 96"/>
              <a:gd name="T2" fmla="*/ 241934997 w 288"/>
              <a:gd name="T3" fmla="*/ 241935022 h 96"/>
              <a:gd name="T4" fmla="*/ 725804891 w 288"/>
              <a:gd name="T5" fmla="*/ 0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0"/>
                </a:moveTo>
                <a:cubicBezTo>
                  <a:pt x="24" y="48"/>
                  <a:pt x="48" y="96"/>
                  <a:pt x="96" y="96"/>
                </a:cubicBezTo>
                <a:cubicBezTo>
                  <a:pt x="144" y="96"/>
                  <a:pt x="216" y="48"/>
                  <a:pt x="288" y="0"/>
                </a:cubicBezTo>
              </a:path>
            </a:pathLst>
          </a:custGeom>
          <a:noFill/>
          <a:ln w="38100" cap="sq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88" name="Line 72"/>
          <p:cNvSpPr>
            <a:spLocks noChangeShapeType="1"/>
          </p:cNvSpPr>
          <p:nvPr/>
        </p:nvSpPr>
        <p:spPr bwMode="auto">
          <a:xfrm>
            <a:off x="4289425" y="4125913"/>
            <a:ext cx="381000" cy="3810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89" name="Line 73"/>
          <p:cNvSpPr>
            <a:spLocks noChangeShapeType="1"/>
          </p:cNvSpPr>
          <p:nvPr/>
        </p:nvSpPr>
        <p:spPr bwMode="auto">
          <a:xfrm flipH="1" flipV="1">
            <a:off x="4365625" y="3973513"/>
            <a:ext cx="381000" cy="381000"/>
          </a:xfrm>
          <a:prstGeom prst="line">
            <a:avLst/>
          </a:prstGeom>
          <a:noFill/>
          <a:ln w="38100" cap="sq">
            <a:solidFill>
              <a:srgbClr val="333399"/>
            </a:solidFill>
            <a:round/>
            <a:headEnd type="none" w="sm" len="sm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90" name="Freeform 74"/>
          <p:cNvSpPr>
            <a:spLocks/>
          </p:cNvSpPr>
          <p:nvPr/>
        </p:nvSpPr>
        <p:spPr bwMode="auto">
          <a:xfrm>
            <a:off x="4213225" y="3440113"/>
            <a:ext cx="254000" cy="533400"/>
          </a:xfrm>
          <a:custGeom>
            <a:avLst/>
            <a:gdLst>
              <a:gd name="T0" fmla="*/ 241935007 w 160"/>
              <a:gd name="T1" fmla="*/ 846772589 h 336"/>
              <a:gd name="T2" fmla="*/ 362902461 w 160"/>
              <a:gd name="T3" fmla="*/ 604837479 h 336"/>
              <a:gd name="T4" fmla="*/ 0 w 160"/>
              <a:gd name="T5" fmla="*/ 0 h 336"/>
              <a:gd name="T6" fmla="*/ 0 60000 65536"/>
              <a:gd name="T7" fmla="*/ 0 60000 65536"/>
              <a:gd name="T8" fmla="*/ 0 60000 65536"/>
              <a:gd name="T9" fmla="*/ 0 w 160"/>
              <a:gd name="T10" fmla="*/ 0 h 336"/>
              <a:gd name="T11" fmla="*/ 160 w 16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0" h="336">
                <a:moveTo>
                  <a:pt x="96" y="336"/>
                </a:moveTo>
                <a:cubicBezTo>
                  <a:pt x="128" y="316"/>
                  <a:pt x="160" y="296"/>
                  <a:pt x="144" y="240"/>
                </a:cubicBezTo>
                <a:cubicBezTo>
                  <a:pt x="128" y="184"/>
                  <a:pt x="64" y="92"/>
                  <a:pt x="0" y="0"/>
                </a:cubicBezTo>
              </a:path>
            </a:pathLst>
          </a:custGeom>
          <a:noFill/>
          <a:ln w="38100" cap="sq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91" name="Line 75"/>
          <p:cNvSpPr>
            <a:spLocks noChangeShapeType="1"/>
          </p:cNvSpPr>
          <p:nvPr/>
        </p:nvSpPr>
        <p:spPr bwMode="auto">
          <a:xfrm flipH="1" flipV="1">
            <a:off x="3832225" y="2906713"/>
            <a:ext cx="381000" cy="533400"/>
          </a:xfrm>
          <a:prstGeom prst="line">
            <a:avLst/>
          </a:prstGeom>
          <a:noFill/>
          <a:ln w="38100" cap="sq">
            <a:solidFill>
              <a:srgbClr val="333399"/>
            </a:solidFill>
            <a:round/>
            <a:headEnd type="none" w="sm" len="sm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92" name="Freeform 76"/>
          <p:cNvSpPr>
            <a:spLocks/>
          </p:cNvSpPr>
          <p:nvPr/>
        </p:nvSpPr>
        <p:spPr bwMode="auto">
          <a:xfrm>
            <a:off x="3603625" y="2525713"/>
            <a:ext cx="266700" cy="381000"/>
          </a:xfrm>
          <a:custGeom>
            <a:avLst/>
            <a:gdLst>
              <a:gd name="T0" fmla="*/ 362902467 w 168"/>
              <a:gd name="T1" fmla="*/ 604837545 h 240"/>
              <a:gd name="T2" fmla="*/ 362902467 w 168"/>
              <a:gd name="T3" fmla="*/ 241935038 h 240"/>
              <a:gd name="T4" fmla="*/ 0 w 168"/>
              <a:gd name="T5" fmla="*/ 0 h 240"/>
              <a:gd name="T6" fmla="*/ 0 60000 65536"/>
              <a:gd name="T7" fmla="*/ 0 60000 65536"/>
              <a:gd name="T8" fmla="*/ 0 60000 65536"/>
              <a:gd name="T9" fmla="*/ 0 w 168"/>
              <a:gd name="T10" fmla="*/ 0 h 240"/>
              <a:gd name="T11" fmla="*/ 168 w 168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240">
                <a:moveTo>
                  <a:pt x="144" y="240"/>
                </a:moveTo>
                <a:cubicBezTo>
                  <a:pt x="156" y="188"/>
                  <a:pt x="168" y="136"/>
                  <a:pt x="144" y="96"/>
                </a:cubicBezTo>
                <a:cubicBezTo>
                  <a:pt x="120" y="56"/>
                  <a:pt x="60" y="28"/>
                  <a:pt x="0" y="0"/>
                </a:cubicBezTo>
              </a:path>
            </a:pathLst>
          </a:custGeom>
          <a:noFill/>
          <a:ln w="38100" cap="sq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93" name="Line 77"/>
          <p:cNvSpPr>
            <a:spLocks noChangeShapeType="1"/>
          </p:cNvSpPr>
          <p:nvPr/>
        </p:nvSpPr>
        <p:spPr bwMode="auto">
          <a:xfrm flipH="1" flipV="1">
            <a:off x="2536825" y="1916113"/>
            <a:ext cx="1066800" cy="609600"/>
          </a:xfrm>
          <a:prstGeom prst="line">
            <a:avLst/>
          </a:prstGeom>
          <a:noFill/>
          <a:ln w="38100" cap="sq">
            <a:solidFill>
              <a:srgbClr val="333399"/>
            </a:solidFill>
            <a:round/>
            <a:headEnd type="none" w="sm" len="sm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94" name="Freeform 78"/>
          <p:cNvSpPr>
            <a:spLocks/>
          </p:cNvSpPr>
          <p:nvPr/>
        </p:nvSpPr>
        <p:spPr bwMode="auto">
          <a:xfrm>
            <a:off x="2308225" y="1535113"/>
            <a:ext cx="266700" cy="381000"/>
          </a:xfrm>
          <a:custGeom>
            <a:avLst/>
            <a:gdLst>
              <a:gd name="T0" fmla="*/ 362902467 w 168"/>
              <a:gd name="T1" fmla="*/ 604837545 h 240"/>
              <a:gd name="T2" fmla="*/ 362902467 w 168"/>
              <a:gd name="T3" fmla="*/ 241935038 h 240"/>
              <a:gd name="T4" fmla="*/ 0 w 168"/>
              <a:gd name="T5" fmla="*/ 0 h 240"/>
              <a:gd name="T6" fmla="*/ 0 60000 65536"/>
              <a:gd name="T7" fmla="*/ 0 60000 65536"/>
              <a:gd name="T8" fmla="*/ 0 60000 65536"/>
              <a:gd name="T9" fmla="*/ 0 w 168"/>
              <a:gd name="T10" fmla="*/ 0 h 240"/>
              <a:gd name="T11" fmla="*/ 168 w 168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240">
                <a:moveTo>
                  <a:pt x="144" y="240"/>
                </a:moveTo>
                <a:cubicBezTo>
                  <a:pt x="156" y="188"/>
                  <a:pt x="168" y="136"/>
                  <a:pt x="144" y="96"/>
                </a:cubicBezTo>
                <a:cubicBezTo>
                  <a:pt x="120" y="56"/>
                  <a:pt x="60" y="28"/>
                  <a:pt x="0" y="0"/>
                </a:cubicBezTo>
              </a:path>
            </a:pathLst>
          </a:custGeom>
          <a:noFill/>
          <a:ln w="38100" cap="sq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1295" name="Line 79"/>
          <p:cNvSpPr>
            <a:spLocks noChangeShapeType="1"/>
          </p:cNvSpPr>
          <p:nvPr/>
        </p:nvSpPr>
        <p:spPr bwMode="auto">
          <a:xfrm flipV="1">
            <a:off x="2308225" y="773113"/>
            <a:ext cx="0" cy="7620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42" name="Text Box 80"/>
          <p:cNvSpPr txBox="1">
            <a:spLocks noChangeArrowheads="1"/>
          </p:cNvSpPr>
          <p:nvPr/>
        </p:nvSpPr>
        <p:spPr bwMode="auto">
          <a:xfrm>
            <a:off x="228600" y="1143000"/>
            <a:ext cx="158432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990000"/>
                </a:solidFill>
                <a:latin typeface="Times New Roman" pitchFamily="18" charset="0"/>
              </a:rPr>
              <a:t>例如：</a:t>
            </a:r>
          </a:p>
        </p:txBody>
      </p:sp>
      <p:sp>
        <p:nvSpPr>
          <p:cNvPr id="4361297" name="Text Box 81"/>
          <p:cNvSpPr txBox="1">
            <a:spLocks noChangeArrowheads="1"/>
          </p:cNvSpPr>
          <p:nvPr/>
        </p:nvSpPr>
        <p:spPr bwMode="auto">
          <a:xfrm>
            <a:off x="4822825" y="1035050"/>
            <a:ext cx="25908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latin typeface="Times New Roman" pitchFamily="18" charset="0"/>
                <a:ea typeface="隶书"/>
                <a:cs typeface="隶书"/>
              </a:rPr>
              <a:t>先序序列：</a:t>
            </a:r>
          </a:p>
        </p:txBody>
      </p:sp>
      <p:sp>
        <p:nvSpPr>
          <p:cNvPr id="4361298" name="Text Box 82"/>
          <p:cNvSpPr txBox="1">
            <a:spLocks noChangeArrowheads="1"/>
          </p:cNvSpPr>
          <p:nvPr/>
        </p:nvSpPr>
        <p:spPr bwMode="auto">
          <a:xfrm>
            <a:off x="4822825" y="2670175"/>
            <a:ext cx="25908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rgbClr val="FF0000"/>
                </a:solidFill>
                <a:latin typeface="Times New Roman" pitchFamily="18" charset="0"/>
                <a:ea typeface="隶书"/>
                <a:cs typeface="隶书"/>
              </a:rPr>
              <a:t>中序序列：</a:t>
            </a:r>
          </a:p>
        </p:txBody>
      </p:sp>
      <p:sp>
        <p:nvSpPr>
          <p:cNvPr id="4361299" name="Text Box 83"/>
          <p:cNvSpPr txBox="1">
            <a:spLocks noChangeArrowheads="1"/>
          </p:cNvSpPr>
          <p:nvPr/>
        </p:nvSpPr>
        <p:spPr bwMode="auto">
          <a:xfrm>
            <a:off x="4822825" y="4267200"/>
            <a:ext cx="25908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rgbClr val="333399"/>
                </a:solidFill>
                <a:latin typeface="Times New Roman" pitchFamily="18" charset="0"/>
                <a:ea typeface="隶书"/>
                <a:cs typeface="隶书"/>
              </a:rPr>
              <a:t>后序序列：</a:t>
            </a:r>
          </a:p>
        </p:txBody>
      </p:sp>
      <p:sp>
        <p:nvSpPr>
          <p:cNvPr id="4361300" name="Text Box 84"/>
          <p:cNvSpPr txBox="1">
            <a:spLocks noChangeArrowheads="1"/>
          </p:cNvSpPr>
          <p:nvPr/>
        </p:nvSpPr>
        <p:spPr bwMode="auto">
          <a:xfrm>
            <a:off x="4822825" y="1936750"/>
            <a:ext cx="4114800" cy="592138"/>
          </a:xfrm>
          <a:prstGeom prst="rect">
            <a:avLst/>
          </a:prstGeom>
          <a:solidFill>
            <a:srgbClr val="FFFF99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kumimoji="1" lang="en-US" altLang="zh-CN" sz="32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kumimoji="1" lang="en-US" altLang="zh-CN" sz="3200">
                <a:latin typeface="Times New Roman" pitchFamily="18" charset="0"/>
              </a:rPr>
              <a:t>B C D</a:t>
            </a:r>
            <a:r>
              <a:rPr kumimoji="1" lang="en-US" altLang="zh-CN" sz="32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kumimoji="1" lang="en-US" altLang="zh-CN" sz="3200">
                <a:solidFill>
                  <a:srgbClr val="333399"/>
                </a:solidFill>
                <a:latin typeface="Times New Roman" pitchFamily="18" charset="0"/>
              </a:rPr>
              <a:t>E F G H K</a:t>
            </a:r>
          </a:p>
        </p:txBody>
      </p:sp>
      <p:sp>
        <p:nvSpPr>
          <p:cNvPr id="4361301" name="Text Box 85"/>
          <p:cNvSpPr txBox="1">
            <a:spLocks noChangeArrowheads="1"/>
          </p:cNvSpPr>
          <p:nvPr/>
        </p:nvSpPr>
        <p:spPr bwMode="auto">
          <a:xfrm>
            <a:off x="4822825" y="3432175"/>
            <a:ext cx="4114800" cy="592138"/>
          </a:xfrm>
          <a:prstGeom prst="rect">
            <a:avLst/>
          </a:prstGeom>
          <a:solidFill>
            <a:srgbClr val="FFFF99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latin typeface="Times New Roman" pitchFamily="18" charset="0"/>
              </a:rPr>
              <a:t>B D C 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kumimoji="1" lang="en-US" altLang="zh-CN" sz="3200">
                <a:latin typeface="Times New Roman" pitchFamily="18" charset="0"/>
              </a:rPr>
              <a:t> </a:t>
            </a:r>
            <a:r>
              <a:rPr kumimoji="1" lang="en-US" altLang="zh-CN" sz="3200">
                <a:solidFill>
                  <a:srgbClr val="333399"/>
                </a:solidFill>
                <a:latin typeface="Times New Roman" pitchFamily="18" charset="0"/>
              </a:rPr>
              <a:t>E H G K F</a:t>
            </a:r>
          </a:p>
        </p:txBody>
      </p:sp>
      <p:sp>
        <p:nvSpPr>
          <p:cNvPr id="4361302" name="Text Box 86"/>
          <p:cNvSpPr txBox="1">
            <a:spLocks noChangeArrowheads="1"/>
          </p:cNvSpPr>
          <p:nvPr/>
        </p:nvSpPr>
        <p:spPr bwMode="auto">
          <a:xfrm>
            <a:off x="4822825" y="5105400"/>
            <a:ext cx="4114800" cy="592138"/>
          </a:xfrm>
          <a:prstGeom prst="rect">
            <a:avLst/>
          </a:prstGeom>
          <a:solidFill>
            <a:srgbClr val="FFFF99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latin typeface="Times New Roman" pitchFamily="18" charset="0"/>
              </a:rPr>
              <a:t>D C B</a:t>
            </a:r>
            <a:r>
              <a:rPr kumimoji="1" lang="en-US" altLang="zh-CN" sz="3200">
                <a:solidFill>
                  <a:srgbClr val="333399"/>
                </a:solidFill>
                <a:latin typeface="Times New Roman" pitchFamily="18" charset="0"/>
              </a:rPr>
              <a:t> H K G F E</a:t>
            </a:r>
            <a:r>
              <a:rPr kumimoji="1" lang="en-US" altLang="zh-CN" sz="3200">
                <a:latin typeface="Times New Roman" pitchFamily="18" charset="0"/>
              </a:rPr>
              <a:t> 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</a:rPr>
              <a:t>A</a:t>
            </a:r>
          </a:p>
        </p:txBody>
      </p:sp>
      <p:pic>
        <p:nvPicPr>
          <p:cNvPr id="4361303" name="Picture 87" descr="3D Diamond">
            <a:hlinkClick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8350" y="616585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F51A81-6C9B-44C1-A221-9C8195134D44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6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36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36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6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61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61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6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6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36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36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36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36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36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36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36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36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36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36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36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36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36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36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36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10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36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36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36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36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36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36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36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36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36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436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436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436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436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436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8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36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436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9000"/>
                            </p:stCondLst>
                            <p:childTnLst>
                              <p:par>
                                <p:cTn id="1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436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9500"/>
                            </p:stCondLst>
                            <p:childTnLst>
                              <p:par>
                                <p:cTn id="1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436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436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05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436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1000"/>
                            </p:stCondLst>
                            <p:childTnLst>
                              <p:par>
                                <p:cTn id="1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436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1500"/>
                            </p:stCondLst>
                            <p:childTnLst>
                              <p:par>
                                <p:cTn id="1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436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2000"/>
                            </p:stCondLst>
                            <p:childTnLst>
                              <p:par>
                                <p:cTn id="1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436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2500"/>
                            </p:stCondLst>
                            <p:childTnLst>
                              <p:par>
                                <p:cTn id="1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436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3000"/>
                            </p:stCondLst>
                            <p:childTnLst>
                              <p:par>
                                <p:cTn id="1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436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3500"/>
                            </p:stCondLst>
                            <p:childTnLst>
                              <p:par>
                                <p:cTn id="1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436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4000"/>
                            </p:stCondLst>
                            <p:childTnLst>
                              <p:par>
                                <p:cTn id="1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436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4500"/>
                            </p:stCondLst>
                            <p:childTnLst>
                              <p:par>
                                <p:cTn id="2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436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5000"/>
                            </p:stCondLst>
                            <p:childTnLst>
                              <p:par>
                                <p:cTn id="2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436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5500"/>
                            </p:stCondLst>
                            <p:childTnLst>
                              <p:par>
                                <p:cTn id="2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436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6000"/>
                            </p:stCondLst>
                            <p:childTnLst>
                              <p:par>
                                <p:cTn id="2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436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6500"/>
                            </p:stCondLst>
                            <p:childTnLst>
                              <p:par>
                                <p:cTn id="2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436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7000"/>
                            </p:stCondLst>
                            <p:childTnLst>
                              <p:par>
                                <p:cTn id="2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436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7500"/>
                            </p:stCondLst>
                            <p:childTnLst>
                              <p:par>
                                <p:cTn id="2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436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8000"/>
                            </p:stCondLst>
                            <p:childTnLst>
                              <p:par>
                                <p:cTn id="2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436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8500"/>
                            </p:stCondLst>
                            <p:childTnLst>
                              <p:par>
                                <p:cTn id="2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436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29000"/>
                            </p:stCondLst>
                            <p:childTnLst>
                              <p:par>
                                <p:cTn id="2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436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29500"/>
                            </p:stCondLst>
                            <p:childTnLst>
                              <p:par>
                                <p:cTn id="2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436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30000"/>
                            </p:stCondLst>
                            <p:childTnLst>
                              <p:par>
                                <p:cTn id="2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436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4361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436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4361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436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436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436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1236" grpId="0" animBg="1"/>
      <p:bldP spid="4361237" grpId="0" animBg="1"/>
      <p:bldP spid="4361238" grpId="0" animBg="1"/>
      <p:bldP spid="4361239" grpId="0" animBg="1"/>
      <p:bldP spid="4361240" grpId="0" animBg="1"/>
      <p:bldP spid="4361241" grpId="0" animBg="1"/>
      <p:bldP spid="4361242" grpId="0" animBg="1"/>
      <p:bldP spid="4361243" grpId="0" animBg="1"/>
      <p:bldP spid="4361244" grpId="0" animBg="1"/>
      <p:bldP spid="4361245" grpId="0" animBg="1"/>
      <p:bldP spid="4361246" grpId="0" animBg="1"/>
      <p:bldP spid="4361247" grpId="0" animBg="1"/>
      <p:bldP spid="4361248" grpId="0" animBg="1"/>
      <p:bldP spid="4361249" grpId="0" animBg="1"/>
      <p:bldP spid="4361250" grpId="0" animBg="1"/>
      <p:bldP spid="4361251" grpId="0" animBg="1"/>
      <p:bldP spid="4361252" grpId="0" animBg="1"/>
      <p:bldP spid="4361253" grpId="0" animBg="1"/>
      <p:bldP spid="4361254" grpId="0" animBg="1"/>
      <p:bldP spid="4361255" grpId="0" animBg="1"/>
      <p:bldP spid="4361256" grpId="0" animBg="1"/>
      <p:bldP spid="4361257" grpId="0" animBg="1"/>
      <p:bldP spid="4361258" grpId="0" animBg="1"/>
      <p:bldP spid="4361259" grpId="0" animBg="1"/>
      <p:bldP spid="4361260" grpId="0" animBg="1"/>
      <p:bldP spid="4361261" grpId="0" animBg="1"/>
      <p:bldP spid="4361262" grpId="0" animBg="1"/>
      <p:bldP spid="4361263" grpId="0" animBg="1"/>
      <p:bldP spid="4361264" grpId="0" animBg="1"/>
      <p:bldP spid="4361265" grpId="0" animBg="1"/>
      <p:bldP spid="4361266" grpId="0" animBg="1"/>
      <p:bldP spid="4361267" grpId="0" animBg="1"/>
      <p:bldP spid="4361268" grpId="0" animBg="1"/>
      <p:bldP spid="4361269" grpId="0" animBg="1"/>
      <p:bldP spid="4361270" grpId="0" animBg="1"/>
      <p:bldP spid="4361271" grpId="0" animBg="1"/>
      <p:bldP spid="4361272" grpId="0" animBg="1"/>
      <p:bldP spid="4361273" grpId="0" animBg="1"/>
      <p:bldP spid="4361274" grpId="0" animBg="1"/>
      <p:bldP spid="4361275" grpId="0" animBg="1"/>
      <p:bldP spid="4361276" grpId="0" animBg="1"/>
      <p:bldP spid="4361277" grpId="0" animBg="1"/>
      <p:bldP spid="4361278" grpId="0" animBg="1"/>
      <p:bldP spid="4361279" grpId="0" animBg="1"/>
      <p:bldP spid="4361280" grpId="0" animBg="1"/>
      <p:bldP spid="4361281" grpId="0" animBg="1"/>
      <p:bldP spid="4361282" grpId="0" animBg="1"/>
      <p:bldP spid="4361283" grpId="0" animBg="1"/>
      <p:bldP spid="4361284" grpId="0" animBg="1"/>
      <p:bldP spid="4361285" grpId="0" animBg="1"/>
      <p:bldP spid="4361286" grpId="0" animBg="1"/>
      <p:bldP spid="4361287" grpId="0" animBg="1"/>
      <p:bldP spid="4361288" grpId="0" animBg="1"/>
      <p:bldP spid="4361289" grpId="0" animBg="1"/>
      <p:bldP spid="4361290" grpId="0" animBg="1"/>
      <p:bldP spid="4361291" grpId="0" animBg="1"/>
      <p:bldP spid="4361292" grpId="0" animBg="1"/>
      <p:bldP spid="4361293" grpId="0" animBg="1"/>
      <p:bldP spid="4361294" grpId="0" animBg="1"/>
      <p:bldP spid="4361295" grpId="0" animBg="1"/>
      <p:bldP spid="4361297" grpId="0" build="p" autoUpdateAnimBg="0"/>
      <p:bldP spid="4361298" grpId="0" build="p" autoUpdateAnimBg="0"/>
      <p:bldP spid="4361299" grpId="0" build="p" autoUpdateAnimBg="0"/>
      <p:bldP spid="4361300" grpId="0" animBg="1" autoUpdateAnimBg="0"/>
      <p:bldP spid="4361301" grpId="0" animBg="1" autoUpdateAnimBg="0"/>
      <p:bldP spid="436130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起泡排序</a:t>
            </a:r>
          </a:p>
        </p:txBody>
      </p:sp>
      <p:sp>
        <p:nvSpPr>
          <p:cNvPr id="37273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000" b="1" smtClean="0"/>
              <a:t>例</a:t>
            </a:r>
            <a:r>
              <a:rPr lang="en-US" altLang="zh-CN" sz="2000" b="1" smtClean="0"/>
              <a:t>5</a:t>
            </a:r>
            <a:r>
              <a:rPr lang="en-US" altLang="zh-CN" sz="2000" smtClean="0"/>
              <a:t> </a:t>
            </a:r>
            <a:r>
              <a:rPr lang="zh-CN" altLang="en-US" sz="2000" smtClean="0"/>
              <a:t>设记录</a:t>
            </a:r>
            <a:r>
              <a:rPr lang="en-US" altLang="zh-CN" sz="2000" smtClean="0"/>
              <a:t>key</a:t>
            </a:r>
            <a:r>
              <a:rPr lang="zh-CN" altLang="en-US" sz="2000" smtClean="0"/>
              <a:t>集合</a:t>
            </a:r>
            <a:r>
              <a:rPr lang="en-US" altLang="zh-CN" sz="2000" b="1" smtClean="0">
                <a:solidFill>
                  <a:schemeClr val="tx2"/>
                </a:solidFill>
              </a:rPr>
              <a:t>k={50</a:t>
            </a:r>
            <a:r>
              <a:rPr lang="zh-CN" altLang="en-US" sz="2000" b="1" smtClean="0">
                <a:solidFill>
                  <a:schemeClr val="tx2"/>
                </a:solidFill>
              </a:rPr>
              <a:t>，</a:t>
            </a:r>
            <a:r>
              <a:rPr lang="en-US" altLang="zh-CN" sz="2000" b="1" smtClean="0">
                <a:solidFill>
                  <a:schemeClr val="tx2"/>
                </a:solidFill>
              </a:rPr>
              <a:t>36</a:t>
            </a:r>
            <a:r>
              <a:rPr lang="zh-CN" altLang="en-US" sz="2000" b="1" smtClean="0">
                <a:solidFill>
                  <a:schemeClr val="tx2"/>
                </a:solidFill>
              </a:rPr>
              <a:t>，</a:t>
            </a:r>
            <a:r>
              <a:rPr lang="en-US" altLang="zh-CN" sz="2000" b="1" smtClean="0">
                <a:solidFill>
                  <a:schemeClr val="tx2"/>
                </a:solidFill>
              </a:rPr>
              <a:t>66</a:t>
            </a:r>
            <a:r>
              <a:rPr lang="zh-CN" altLang="en-US" sz="2000" b="1" smtClean="0">
                <a:solidFill>
                  <a:schemeClr val="tx2"/>
                </a:solidFill>
              </a:rPr>
              <a:t>，</a:t>
            </a:r>
            <a:r>
              <a:rPr lang="en-US" altLang="zh-CN" sz="2000" b="1" smtClean="0">
                <a:solidFill>
                  <a:schemeClr val="tx2"/>
                </a:solidFill>
              </a:rPr>
              <a:t>76</a:t>
            </a:r>
            <a:r>
              <a:rPr lang="zh-CN" altLang="en-US" sz="2000" b="1" smtClean="0">
                <a:solidFill>
                  <a:schemeClr val="tx2"/>
                </a:solidFill>
              </a:rPr>
              <a:t>，</a:t>
            </a:r>
            <a:r>
              <a:rPr lang="en-US" altLang="zh-CN" sz="2000" b="1" smtClean="0">
                <a:solidFill>
                  <a:schemeClr val="tx2"/>
                </a:solidFill>
              </a:rPr>
              <a:t>95</a:t>
            </a:r>
            <a:r>
              <a:rPr lang="zh-CN" altLang="en-US" sz="2000" b="1" smtClean="0">
                <a:solidFill>
                  <a:schemeClr val="tx2"/>
                </a:solidFill>
              </a:rPr>
              <a:t>，</a:t>
            </a:r>
            <a:r>
              <a:rPr lang="en-US" altLang="zh-CN" sz="2000" b="1" smtClean="0">
                <a:solidFill>
                  <a:schemeClr val="tx2"/>
                </a:solidFill>
              </a:rPr>
              <a:t>12</a:t>
            </a:r>
            <a:r>
              <a:rPr lang="zh-CN" altLang="en-US" sz="2000" b="1" smtClean="0">
                <a:solidFill>
                  <a:schemeClr val="tx2"/>
                </a:solidFill>
              </a:rPr>
              <a:t>，</a:t>
            </a:r>
            <a:r>
              <a:rPr lang="en-US" altLang="zh-CN" sz="2000" b="1" smtClean="0">
                <a:solidFill>
                  <a:schemeClr val="tx2"/>
                </a:solidFill>
              </a:rPr>
              <a:t>25</a:t>
            </a:r>
            <a:r>
              <a:rPr lang="zh-CN" altLang="en-US" sz="2000" b="1" smtClean="0">
                <a:solidFill>
                  <a:schemeClr val="tx2"/>
                </a:solidFill>
              </a:rPr>
              <a:t>，</a:t>
            </a:r>
            <a:r>
              <a:rPr lang="en-US" altLang="zh-CN" sz="2000" b="1" smtClean="0">
                <a:solidFill>
                  <a:schemeClr val="tx2"/>
                </a:solidFill>
              </a:rPr>
              <a:t>36}</a:t>
            </a:r>
            <a:r>
              <a:rPr lang="zh-CN" altLang="en-US" sz="2000" smtClean="0"/>
              <a:t>，排序过程如下： </a:t>
            </a:r>
          </a:p>
          <a:p>
            <a:pPr eaLnBrk="1" hangingPunct="1"/>
            <a:endParaRPr lang="en-US" altLang="zh-CN" sz="2000" smtClean="0"/>
          </a:p>
        </p:txBody>
      </p:sp>
      <p:sp>
        <p:nvSpPr>
          <p:cNvPr id="4552708" name="Text Box 4"/>
          <p:cNvSpPr txBox="1">
            <a:spLocks noChangeArrowheads="1"/>
          </p:cNvSpPr>
          <p:nvPr/>
        </p:nvSpPr>
        <p:spPr bwMode="auto">
          <a:xfrm>
            <a:off x="7446963" y="2371725"/>
            <a:ext cx="1392237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排序完毕</a:t>
            </a:r>
          </a:p>
        </p:txBody>
      </p:sp>
      <p:sp>
        <p:nvSpPr>
          <p:cNvPr id="4552709" name="Text Box 5"/>
          <p:cNvSpPr txBox="1">
            <a:spLocks noChangeArrowheads="1"/>
          </p:cNvSpPr>
          <p:nvPr/>
        </p:nvSpPr>
        <p:spPr bwMode="auto">
          <a:xfrm>
            <a:off x="762000" y="1905000"/>
            <a:ext cx="762000" cy="351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K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50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36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66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76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95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12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25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u="sng">
                <a:latin typeface="Times New Roman" pitchFamily="18" charset="0"/>
              </a:rPr>
              <a:t>36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52600" y="1919288"/>
            <a:ext cx="990600" cy="3567112"/>
            <a:chOff x="1104" y="1113"/>
            <a:chExt cx="624" cy="2247"/>
          </a:xfrm>
        </p:grpSpPr>
        <p:sp>
          <p:nvSpPr>
            <p:cNvPr id="372759" name="Oval 7"/>
            <p:cNvSpPr>
              <a:spLocks noChangeArrowheads="1"/>
            </p:cNvSpPr>
            <p:nvPr/>
          </p:nvSpPr>
          <p:spPr bwMode="auto">
            <a:xfrm>
              <a:off x="1248" y="3081"/>
              <a:ext cx="384" cy="27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95</a:t>
              </a:r>
            </a:p>
          </p:txBody>
        </p:sp>
        <p:sp>
          <p:nvSpPr>
            <p:cNvPr id="372760" name="Text Box 8"/>
            <p:cNvSpPr txBox="1">
              <a:spLocks noChangeArrowheads="1"/>
            </p:cNvSpPr>
            <p:nvPr/>
          </p:nvSpPr>
          <p:spPr bwMode="auto">
            <a:xfrm>
              <a:off x="1104" y="1113"/>
              <a:ext cx="624" cy="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  <a:ea typeface="楷体_GB2312" pitchFamily="49" charset="-122"/>
                </a:rPr>
                <a:t>第</a:t>
              </a:r>
              <a:r>
                <a:rPr lang="en-US" altLang="zh-CN" sz="2000">
                  <a:latin typeface="Times New Roman" pitchFamily="18" charset="0"/>
                </a:rPr>
                <a:t>1</a:t>
              </a:r>
              <a:r>
                <a:rPr lang="zh-CN" altLang="en-US" sz="2000">
                  <a:latin typeface="Times New Roman" pitchFamily="18" charset="0"/>
                  <a:ea typeface="楷体_GB2312" pitchFamily="49" charset="-122"/>
                </a:rPr>
                <a:t>趟</a:t>
              </a:r>
              <a:endParaRPr kumimoji="1" lang="zh-CN" altLang="en-US" sz="2000">
                <a:latin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</a:rPr>
                <a:t>36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</a:rPr>
                <a:t>50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</a:rPr>
                <a:t>66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</a:rPr>
                <a:t>76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</a:rPr>
                <a:t>12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</a:rPr>
                <a:t>25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 u="sng">
                  <a:latin typeface="Times New Roman" pitchFamily="18" charset="0"/>
                </a:rPr>
                <a:t>36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743200" y="1905000"/>
            <a:ext cx="990600" cy="3176588"/>
            <a:chOff x="1728" y="1104"/>
            <a:chExt cx="624" cy="2001"/>
          </a:xfrm>
        </p:grpSpPr>
        <p:sp>
          <p:nvSpPr>
            <p:cNvPr id="372757" name="Oval 10"/>
            <p:cNvSpPr>
              <a:spLocks noChangeArrowheads="1"/>
            </p:cNvSpPr>
            <p:nvPr/>
          </p:nvSpPr>
          <p:spPr bwMode="auto">
            <a:xfrm>
              <a:off x="1872" y="2826"/>
              <a:ext cx="384" cy="27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76</a:t>
              </a:r>
            </a:p>
          </p:txBody>
        </p:sp>
        <p:sp>
          <p:nvSpPr>
            <p:cNvPr id="372758" name="Text Box 11"/>
            <p:cNvSpPr txBox="1">
              <a:spLocks noChangeArrowheads="1"/>
            </p:cNvSpPr>
            <p:nvPr/>
          </p:nvSpPr>
          <p:spPr bwMode="auto">
            <a:xfrm>
              <a:off x="1728" y="1104"/>
              <a:ext cx="624" cy="1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  <a:ea typeface="楷体_GB2312" pitchFamily="49" charset="-122"/>
                </a:rPr>
                <a:t>第</a:t>
              </a:r>
              <a:r>
                <a:rPr lang="en-US" altLang="zh-CN" sz="2000">
                  <a:latin typeface="Times New Roman" pitchFamily="18" charset="0"/>
                  <a:ea typeface="楷体_GB2312" pitchFamily="49" charset="-122"/>
                </a:rPr>
                <a:t>2</a:t>
              </a:r>
              <a:r>
                <a:rPr lang="zh-CN" altLang="en-US" sz="2000">
                  <a:latin typeface="Times New Roman" pitchFamily="18" charset="0"/>
                  <a:ea typeface="楷体_GB2312" pitchFamily="49" charset="-122"/>
                </a:rPr>
                <a:t>趟</a:t>
              </a:r>
              <a:endParaRPr kumimoji="1" lang="zh-CN" altLang="en-US" sz="2000">
                <a:latin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</a:rPr>
                <a:t>36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</a:rPr>
                <a:t>50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</a:rPr>
                <a:t>66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</a:rPr>
                <a:t>12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</a:rPr>
                <a:t>25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 u="sng">
                  <a:latin typeface="Times New Roman" pitchFamily="18" charset="0"/>
                </a:rPr>
                <a:t>36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733800" y="1905000"/>
            <a:ext cx="990600" cy="2743200"/>
            <a:chOff x="2352" y="1104"/>
            <a:chExt cx="624" cy="1728"/>
          </a:xfrm>
        </p:grpSpPr>
        <p:sp>
          <p:nvSpPr>
            <p:cNvPr id="372755" name="Oval 13"/>
            <p:cNvSpPr>
              <a:spLocks noChangeArrowheads="1"/>
            </p:cNvSpPr>
            <p:nvPr/>
          </p:nvSpPr>
          <p:spPr bwMode="auto">
            <a:xfrm>
              <a:off x="2496" y="2553"/>
              <a:ext cx="384" cy="27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66</a:t>
              </a:r>
            </a:p>
          </p:txBody>
        </p:sp>
        <p:sp>
          <p:nvSpPr>
            <p:cNvPr id="372756" name="Text Box 14"/>
            <p:cNvSpPr txBox="1">
              <a:spLocks noChangeArrowheads="1"/>
            </p:cNvSpPr>
            <p:nvPr/>
          </p:nvSpPr>
          <p:spPr bwMode="auto">
            <a:xfrm>
              <a:off x="2352" y="1104"/>
              <a:ext cx="624" cy="1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  <a:ea typeface="楷体_GB2312" pitchFamily="49" charset="-122"/>
                </a:rPr>
                <a:t>第</a:t>
              </a:r>
              <a:r>
                <a:rPr lang="en-US" altLang="zh-CN" sz="2000">
                  <a:latin typeface="Times New Roman" pitchFamily="18" charset="0"/>
                  <a:ea typeface="楷体_GB2312" pitchFamily="49" charset="-122"/>
                </a:rPr>
                <a:t>3</a:t>
              </a:r>
              <a:r>
                <a:rPr lang="zh-CN" altLang="en-US" sz="2000">
                  <a:latin typeface="Times New Roman" pitchFamily="18" charset="0"/>
                  <a:ea typeface="楷体_GB2312" pitchFamily="49" charset="-122"/>
                </a:rPr>
                <a:t>趟</a:t>
              </a:r>
              <a:endParaRPr kumimoji="1" lang="zh-CN" altLang="en-US" sz="2000">
                <a:latin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</a:rPr>
                <a:t>36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</a:rPr>
                <a:t>50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</a:rPr>
                <a:t>12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</a:rPr>
                <a:t>25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 u="sng">
                  <a:latin typeface="Times New Roman" pitchFamily="18" charset="0"/>
                </a:rPr>
                <a:t>36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724400" y="1905000"/>
            <a:ext cx="990600" cy="2424113"/>
            <a:chOff x="2928" y="1104"/>
            <a:chExt cx="624" cy="1527"/>
          </a:xfrm>
        </p:grpSpPr>
        <p:sp>
          <p:nvSpPr>
            <p:cNvPr id="372753" name="Oval 16"/>
            <p:cNvSpPr>
              <a:spLocks noChangeArrowheads="1"/>
            </p:cNvSpPr>
            <p:nvPr/>
          </p:nvSpPr>
          <p:spPr bwMode="auto">
            <a:xfrm>
              <a:off x="3072" y="2352"/>
              <a:ext cx="384" cy="27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372754" name="Text Box 17"/>
            <p:cNvSpPr txBox="1">
              <a:spLocks noChangeArrowheads="1"/>
            </p:cNvSpPr>
            <p:nvPr/>
          </p:nvSpPr>
          <p:spPr bwMode="auto">
            <a:xfrm>
              <a:off x="2928" y="1104"/>
              <a:ext cx="624" cy="1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  <a:ea typeface="楷体_GB2312" pitchFamily="49" charset="-122"/>
                </a:rPr>
                <a:t>第</a:t>
              </a:r>
              <a:r>
                <a:rPr lang="en-US" altLang="zh-CN" sz="2000">
                  <a:latin typeface="Times New Roman" pitchFamily="18" charset="0"/>
                  <a:ea typeface="楷体_GB2312" pitchFamily="49" charset="-122"/>
                </a:rPr>
                <a:t>4</a:t>
              </a:r>
              <a:r>
                <a:rPr lang="zh-CN" altLang="en-US" sz="2000">
                  <a:latin typeface="Times New Roman" pitchFamily="18" charset="0"/>
                  <a:ea typeface="楷体_GB2312" pitchFamily="49" charset="-122"/>
                </a:rPr>
                <a:t>趟</a:t>
              </a:r>
              <a:endParaRPr kumimoji="1" lang="zh-CN" altLang="en-US" sz="2000">
                <a:latin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</a:rPr>
                <a:t>36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</a:rPr>
                <a:t>12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</a:rPr>
                <a:t>25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 u="sng">
                  <a:latin typeface="Times New Roman" pitchFamily="18" charset="0"/>
                </a:rPr>
                <a:t>36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5715000" y="1905000"/>
            <a:ext cx="990600" cy="1966913"/>
            <a:chOff x="3600" y="1104"/>
            <a:chExt cx="624" cy="1239"/>
          </a:xfrm>
        </p:grpSpPr>
        <p:sp>
          <p:nvSpPr>
            <p:cNvPr id="372751" name="Text Box 19"/>
            <p:cNvSpPr txBox="1">
              <a:spLocks noChangeArrowheads="1"/>
            </p:cNvSpPr>
            <p:nvPr/>
          </p:nvSpPr>
          <p:spPr bwMode="auto">
            <a:xfrm>
              <a:off x="3600" y="1104"/>
              <a:ext cx="624" cy="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  <a:ea typeface="楷体_GB2312" pitchFamily="49" charset="-122"/>
                </a:rPr>
                <a:t>第</a:t>
              </a:r>
              <a:r>
                <a:rPr lang="en-US" altLang="zh-CN" sz="2000">
                  <a:latin typeface="Times New Roman" pitchFamily="18" charset="0"/>
                  <a:ea typeface="楷体_GB2312" pitchFamily="49" charset="-122"/>
                </a:rPr>
                <a:t>5</a:t>
              </a:r>
              <a:r>
                <a:rPr lang="zh-CN" altLang="en-US" sz="2000">
                  <a:latin typeface="Times New Roman" pitchFamily="18" charset="0"/>
                  <a:ea typeface="楷体_GB2312" pitchFamily="49" charset="-122"/>
                </a:rPr>
                <a:t>趟</a:t>
              </a:r>
              <a:endParaRPr kumimoji="1" lang="zh-CN" altLang="en-US" sz="2000">
                <a:latin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</a:rPr>
                <a:t>12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</a:rPr>
                <a:t>25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372752" name="Oval 20"/>
            <p:cNvSpPr>
              <a:spLocks noChangeArrowheads="1"/>
            </p:cNvSpPr>
            <p:nvPr/>
          </p:nvSpPr>
          <p:spPr bwMode="auto">
            <a:xfrm>
              <a:off x="3744" y="2064"/>
              <a:ext cx="384" cy="27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2000" u="sng">
                  <a:solidFill>
                    <a:schemeClr val="bg1"/>
                  </a:solidFill>
                  <a:latin typeface="Times New Roman" pitchFamily="18" charset="0"/>
                </a:rPr>
                <a:t>36</a:t>
              </a: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6629400" y="1905000"/>
            <a:ext cx="990600" cy="1524000"/>
            <a:chOff x="4176" y="1104"/>
            <a:chExt cx="624" cy="960"/>
          </a:xfrm>
        </p:grpSpPr>
        <p:sp>
          <p:nvSpPr>
            <p:cNvPr id="372749" name="Text Box 22"/>
            <p:cNvSpPr txBox="1">
              <a:spLocks noChangeArrowheads="1"/>
            </p:cNvSpPr>
            <p:nvPr/>
          </p:nvSpPr>
          <p:spPr bwMode="auto">
            <a:xfrm>
              <a:off x="4176" y="1104"/>
              <a:ext cx="624" cy="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  <a:ea typeface="楷体_GB2312" pitchFamily="49" charset="-122"/>
                </a:rPr>
                <a:t>第</a:t>
              </a:r>
              <a:r>
                <a:rPr lang="en-US" altLang="zh-CN" sz="2000">
                  <a:latin typeface="Times New Roman" pitchFamily="18" charset="0"/>
                  <a:ea typeface="楷体_GB2312" pitchFamily="49" charset="-122"/>
                </a:rPr>
                <a:t>6</a:t>
              </a:r>
              <a:r>
                <a:rPr lang="zh-CN" altLang="en-US" sz="2000">
                  <a:latin typeface="Times New Roman" pitchFamily="18" charset="0"/>
                  <a:ea typeface="楷体_GB2312" pitchFamily="49" charset="-122"/>
                </a:rPr>
                <a:t>趟</a:t>
              </a:r>
              <a:endParaRPr kumimoji="1" lang="zh-CN" altLang="en-US" sz="2000">
                <a:latin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</a:rPr>
                <a:t>12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</a:rPr>
                <a:t>25</a:t>
              </a:r>
              <a:endParaRPr kumimoji="1" lang="en-US" altLang="zh-CN" sz="2000" u="sng">
                <a:latin typeface="Times New Roman" pitchFamily="18" charset="0"/>
              </a:endParaRPr>
            </a:p>
          </p:txBody>
        </p:sp>
        <p:sp>
          <p:nvSpPr>
            <p:cNvPr id="372750" name="Oval 23"/>
            <p:cNvSpPr>
              <a:spLocks noChangeArrowheads="1"/>
            </p:cNvSpPr>
            <p:nvPr/>
          </p:nvSpPr>
          <p:spPr bwMode="auto">
            <a:xfrm>
              <a:off x="4272" y="1785"/>
              <a:ext cx="384" cy="27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36</a:t>
              </a:r>
            </a:p>
          </p:txBody>
        </p:sp>
      </p:grpSp>
      <p:sp>
        <p:nvSpPr>
          <p:cNvPr id="372747" name="Text Box 24"/>
          <p:cNvSpPr txBox="1">
            <a:spLocks noChangeArrowheads="1"/>
          </p:cNvSpPr>
          <p:nvPr/>
        </p:nvSpPr>
        <p:spPr bwMode="auto">
          <a:xfrm>
            <a:off x="762000" y="5638800"/>
            <a:ext cx="586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从此例可以看出，起泡排序属于稳定排序。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3F4F67-D0F0-4031-9FF2-AF49DBE738D6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55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45527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2708" grpId="0" autoUpdateAnimBg="0"/>
      <p:bldP spid="455270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快速排序</a:t>
            </a:r>
          </a:p>
        </p:txBody>
      </p:sp>
      <p:sp>
        <p:nvSpPr>
          <p:cNvPr id="375810" name="Rectangle 3"/>
          <p:cNvSpPr>
            <a:spLocks noGrp="1"/>
          </p:cNvSpPr>
          <p:nvPr>
            <p:ph type="body"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eaLnBrk="1" hangingPunct="1"/>
            <a:r>
              <a:rPr lang="zh-CN" altLang="en-US" sz="2000" b="1" smtClean="0"/>
              <a:t>例</a:t>
            </a:r>
            <a:r>
              <a:rPr lang="en-US" altLang="zh-CN" sz="2000" b="1" smtClean="0"/>
              <a:t>6</a:t>
            </a:r>
            <a:r>
              <a:rPr lang="en-US" altLang="zh-CN" sz="2000" smtClean="0"/>
              <a:t> </a:t>
            </a:r>
            <a:r>
              <a:rPr lang="zh-CN" altLang="en-US" sz="2000" smtClean="0"/>
              <a:t>设记录的</a:t>
            </a:r>
            <a:r>
              <a:rPr lang="en-US" altLang="zh-CN" sz="2000" smtClean="0"/>
              <a:t>key</a:t>
            </a:r>
            <a:r>
              <a:rPr lang="zh-CN" altLang="en-US" sz="2000" smtClean="0"/>
              <a:t>集合</a:t>
            </a:r>
            <a:r>
              <a:rPr lang="en-US" altLang="zh-CN" sz="2000" b="1" smtClean="0"/>
              <a:t>k={50</a:t>
            </a:r>
            <a:r>
              <a:rPr lang="zh-CN" altLang="en-US" sz="2000" b="1" smtClean="0"/>
              <a:t>，</a:t>
            </a:r>
            <a:r>
              <a:rPr lang="en-US" altLang="zh-CN" sz="2000" b="1" smtClean="0"/>
              <a:t>36</a:t>
            </a:r>
            <a:r>
              <a:rPr lang="zh-CN" altLang="en-US" sz="2000" b="1" smtClean="0"/>
              <a:t>，</a:t>
            </a:r>
            <a:r>
              <a:rPr lang="en-US" altLang="zh-CN" sz="2000" b="1" smtClean="0"/>
              <a:t>66</a:t>
            </a:r>
            <a:r>
              <a:rPr lang="zh-CN" altLang="en-US" sz="2000" b="1" smtClean="0"/>
              <a:t>，</a:t>
            </a:r>
            <a:r>
              <a:rPr lang="en-US" altLang="zh-CN" sz="2000" b="1" smtClean="0"/>
              <a:t>76</a:t>
            </a:r>
            <a:r>
              <a:rPr lang="zh-CN" altLang="en-US" sz="2000" b="1" smtClean="0"/>
              <a:t>，</a:t>
            </a:r>
            <a:r>
              <a:rPr lang="en-US" altLang="zh-CN" sz="2000" b="1" smtClean="0"/>
              <a:t>36</a:t>
            </a:r>
            <a:r>
              <a:rPr lang="zh-CN" altLang="en-US" sz="2000" b="1" smtClean="0"/>
              <a:t>，</a:t>
            </a:r>
            <a:r>
              <a:rPr lang="en-US" altLang="zh-CN" sz="2000" b="1" smtClean="0"/>
              <a:t>12</a:t>
            </a:r>
            <a:r>
              <a:rPr lang="zh-CN" altLang="en-US" sz="2000" b="1" smtClean="0"/>
              <a:t>，</a:t>
            </a:r>
            <a:r>
              <a:rPr lang="en-US" altLang="zh-CN" sz="2000" b="1" smtClean="0"/>
              <a:t>25</a:t>
            </a:r>
            <a:r>
              <a:rPr lang="zh-CN" altLang="en-US" sz="2000" b="1" smtClean="0"/>
              <a:t>，</a:t>
            </a:r>
            <a:r>
              <a:rPr lang="en-US" altLang="zh-CN" sz="2000" b="1" smtClean="0"/>
              <a:t>95}</a:t>
            </a:r>
            <a:r>
              <a:rPr lang="zh-CN" altLang="en-US" sz="2000" smtClean="0"/>
              <a:t>，每次以集合中第一个</a:t>
            </a:r>
            <a:r>
              <a:rPr lang="en-US" altLang="zh-CN" sz="2000" smtClean="0"/>
              <a:t>key</a:t>
            </a:r>
            <a:r>
              <a:rPr lang="zh-CN" altLang="en-US" sz="2000" smtClean="0"/>
              <a:t>为基准的快速排序过程如下： </a:t>
            </a:r>
          </a:p>
          <a:p>
            <a:pPr eaLnBrk="1" hangingPunct="1"/>
            <a:endParaRPr lang="en-US" altLang="zh-CN" sz="2000" smtClean="0"/>
          </a:p>
        </p:txBody>
      </p:sp>
      <p:sp>
        <p:nvSpPr>
          <p:cNvPr id="4555780" name="Text Box 4"/>
          <p:cNvSpPr txBox="1">
            <a:spLocks noChangeArrowheads="1"/>
          </p:cNvSpPr>
          <p:nvPr/>
        </p:nvSpPr>
        <p:spPr bwMode="auto">
          <a:xfrm>
            <a:off x="762000" y="2422525"/>
            <a:ext cx="784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k={   50         36         66         76           </a:t>
            </a:r>
            <a:r>
              <a:rPr kumimoji="1" lang="en-US" altLang="zh-CN" sz="2000" u="sng">
                <a:latin typeface="Times New Roman" pitchFamily="18" charset="0"/>
              </a:rPr>
              <a:t>36</a:t>
            </a:r>
            <a:r>
              <a:rPr kumimoji="1" lang="en-US" altLang="zh-CN" sz="2000">
                <a:latin typeface="Times New Roman" pitchFamily="18" charset="0"/>
              </a:rPr>
              <a:t>         12         25         95  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71600" y="1828800"/>
            <a:ext cx="1371600" cy="609600"/>
            <a:chOff x="864" y="816"/>
            <a:chExt cx="864" cy="384"/>
          </a:xfrm>
        </p:grpSpPr>
        <p:sp>
          <p:nvSpPr>
            <p:cNvPr id="375943" name="Line 6"/>
            <p:cNvSpPr>
              <a:spLocks noChangeShapeType="1"/>
            </p:cNvSpPr>
            <p:nvPr/>
          </p:nvSpPr>
          <p:spPr bwMode="auto">
            <a:xfrm flipV="1">
              <a:off x="960" y="10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944" name="Text Box 7"/>
            <p:cNvSpPr txBox="1">
              <a:spLocks noChangeArrowheads="1"/>
            </p:cNvSpPr>
            <p:nvPr/>
          </p:nvSpPr>
          <p:spPr bwMode="auto">
            <a:xfrm>
              <a:off x="864" y="816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latin typeface="Times New Roman" pitchFamily="18" charset="0"/>
                </a:rPr>
                <a:t>X(</a:t>
              </a:r>
              <a:r>
                <a:rPr kumimoji="1" lang="zh-CN" altLang="en-US">
                  <a:latin typeface="Times New Roman" pitchFamily="18" charset="0"/>
                </a:rPr>
                <a:t>基准</a:t>
              </a:r>
              <a:r>
                <a:rPr kumimoji="1" lang="en-US" altLang="zh-CN">
                  <a:latin typeface="Times New Roman" pitchFamily="18" charset="0"/>
                </a:rPr>
                <a:t>)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371600" y="2743200"/>
            <a:ext cx="304800" cy="595313"/>
            <a:chOff x="864" y="1392"/>
            <a:chExt cx="192" cy="375"/>
          </a:xfrm>
        </p:grpSpPr>
        <p:sp>
          <p:nvSpPr>
            <p:cNvPr id="375941" name="Line 9"/>
            <p:cNvSpPr>
              <a:spLocks noChangeShapeType="1"/>
            </p:cNvSpPr>
            <p:nvPr/>
          </p:nvSpPr>
          <p:spPr bwMode="auto">
            <a:xfrm flipV="1">
              <a:off x="960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942" name="Text Box 10"/>
            <p:cNvSpPr txBox="1">
              <a:spLocks noChangeArrowheads="1"/>
            </p:cNvSpPr>
            <p:nvPr/>
          </p:nvSpPr>
          <p:spPr bwMode="auto">
            <a:xfrm>
              <a:off x="864" y="153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3300"/>
                  </a:solidFill>
                  <a:latin typeface="Times New Roman" pitchFamily="18" charset="0"/>
                </a:rPr>
                <a:t>i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7315200" y="2743200"/>
            <a:ext cx="304800" cy="595313"/>
            <a:chOff x="4512" y="1392"/>
            <a:chExt cx="192" cy="375"/>
          </a:xfrm>
        </p:grpSpPr>
        <p:sp>
          <p:nvSpPr>
            <p:cNvPr id="375939" name="Line 12"/>
            <p:cNvSpPr>
              <a:spLocks noChangeShapeType="1"/>
            </p:cNvSpPr>
            <p:nvPr/>
          </p:nvSpPr>
          <p:spPr bwMode="auto">
            <a:xfrm flipV="1">
              <a:off x="460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940" name="Text Box 13"/>
            <p:cNvSpPr txBox="1">
              <a:spLocks noChangeArrowheads="1"/>
            </p:cNvSpPr>
            <p:nvPr/>
          </p:nvSpPr>
          <p:spPr bwMode="auto">
            <a:xfrm>
              <a:off x="4512" y="153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3300"/>
                  </a:solidFill>
                  <a:latin typeface="Times New Roman" pitchFamily="18" charset="0"/>
                </a:rPr>
                <a:t>j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6477000" y="2743200"/>
            <a:ext cx="304800" cy="595313"/>
            <a:chOff x="4512" y="1392"/>
            <a:chExt cx="192" cy="375"/>
          </a:xfrm>
        </p:grpSpPr>
        <p:sp>
          <p:nvSpPr>
            <p:cNvPr id="375937" name="Line 15"/>
            <p:cNvSpPr>
              <a:spLocks noChangeShapeType="1"/>
            </p:cNvSpPr>
            <p:nvPr/>
          </p:nvSpPr>
          <p:spPr bwMode="auto">
            <a:xfrm flipV="1">
              <a:off x="460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938" name="Text Box 16"/>
            <p:cNvSpPr txBox="1">
              <a:spLocks noChangeArrowheads="1"/>
            </p:cNvSpPr>
            <p:nvPr/>
          </p:nvSpPr>
          <p:spPr bwMode="auto">
            <a:xfrm>
              <a:off x="4512" y="153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3300"/>
                  </a:solidFill>
                  <a:latin typeface="Times New Roman" pitchFamily="18" charset="0"/>
                </a:rPr>
                <a:t>j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1600200" y="2819400"/>
            <a:ext cx="4953000" cy="838200"/>
            <a:chOff x="1008" y="1440"/>
            <a:chExt cx="3024" cy="528"/>
          </a:xfrm>
        </p:grpSpPr>
        <p:sp>
          <p:nvSpPr>
            <p:cNvPr id="375933" name="Line 18"/>
            <p:cNvSpPr>
              <a:spLocks noChangeShapeType="1"/>
            </p:cNvSpPr>
            <p:nvPr/>
          </p:nvSpPr>
          <p:spPr bwMode="auto">
            <a:xfrm flipH="1">
              <a:off x="3696" y="1440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934" name="Line 19"/>
            <p:cNvSpPr>
              <a:spLocks noChangeShapeType="1"/>
            </p:cNvSpPr>
            <p:nvPr/>
          </p:nvSpPr>
          <p:spPr bwMode="auto">
            <a:xfrm flipH="1">
              <a:off x="1152" y="1968"/>
              <a:ext cx="2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935" name="Line 20"/>
            <p:cNvSpPr>
              <a:spLocks noChangeShapeType="1"/>
            </p:cNvSpPr>
            <p:nvPr/>
          </p:nvSpPr>
          <p:spPr bwMode="auto">
            <a:xfrm flipH="1" flipV="1">
              <a:off x="1056" y="172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936" name="Oval 21"/>
            <p:cNvSpPr>
              <a:spLocks noChangeArrowheads="1"/>
            </p:cNvSpPr>
            <p:nvPr/>
          </p:nvSpPr>
          <p:spPr bwMode="auto">
            <a:xfrm>
              <a:off x="1008" y="148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>
                  <a:solidFill>
                    <a:srgbClr val="FF3300"/>
                  </a:solidFill>
                  <a:latin typeface="Times New Roman" pitchFamily="18" charset="0"/>
                </a:rPr>
                <a:t>25</a:t>
              </a: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2209800" y="2743200"/>
            <a:ext cx="304800" cy="595313"/>
            <a:chOff x="864" y="1392"/>
            <a:chExt cx="192" cy="375"/>
          </a:xfrm>
        </p:grpSpPr>
        <p:sp>
          <p:nvSpPr>
            <p:cNvPr id="375931" name="Line 23"/>
            <p:cNvSpPr>
              <a:spLocks noChangeShapeType="1"/>
            </p:cNvSpPr>
            <p:nvPr/>
          </p:nvSpPr>
          <p:spPr bwMode="auto">
            <a:xfrm flipV="1">
              <a:off x="960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932" name="Text Box 24"/>
            <p:cNvSpPr txBox="1">
              <a:spLocks noChangeArrowheads="1"/>
            </p:cNvSpPr>
            <p:nvPr/>
          </p:nvSpPr>
          <p:spPr bwMode="auto">
            <a:xfrm>
              <a:off x="864" y="153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3300"/>
                  </a:solidFill>
                  <a:latin typeface="Times New Roman" pitchFamily="18" charset="0"/>
                </a:rPr>
                <a:t>i</a:t>
              </a: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3048000" y="2743200"/>
            <a:ext cx="304800" cy="595313"/>
            <a:chOff x="864" y="1392"/>
            <a:chExt cx="192" cy="375"/>
          </a:xfrm>
        </p:grpSpPr>
        <p:sp>
          <p:nvSpPr>
            <p:cNvPr id="375929" name="Line 26"/>
            <p:cNvSpPr>
              <a:spLocks noChangeShapeType="1"/>
            </p:cNvSpPr>
            <p:nvPr/>
          </p:nvSpPr>
          <p:spPr bwMode="auto">
            <a:xfrm flipV="1">
              <a:off x="960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930" name="Text Box 27"/>
            <p:cNvSpPr txBox="1">
              <a:spLocks noChangeArrowheads="1"/>
            </p:cNvSpPr>
            <p:nvPr/>
          </p:nvSpPr>
          <p:spPr bwMode="auto">
            <a:xfrm>
              <a:off x="864" y="153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3300"/>
                  </a:solidFill>
                  <a:latin typeface="Times New Roman" pitchFamily="18" charset="0"/>
                </a:rPr>
                <a:t>i</a:t>
              </a:r>
            </a:p>
          </p:txBody>
        </p: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3276600" y="1905000"/>
            <a:ext cx="3505200" cy="609600"/>
            <a:chOff x="2064" y="864"/>
            <a:chExt cx="2208" cy="384"/>
          </a:xfrm>
        </p:grpSpPr>
        <p:sp>
          <p:nvSpPr>
            <p:cNvPr id="375925" name="Line 29"/>
            <p:cNvSpPr>
              <a:spLocks noChangeShapeType="1"/>
            </p:cNvSpPr>
            <p:nvPr/>
          </p:nvSpPr>
          <p:spPr bwMode="auto">
            <a:xfrm flipV="1">
              <a:off x="2064" y="86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926" name="Line 30"/>
            <p:cNvSpPr>
              <a:spLocks noChangeShapeType="1"/>
            </p:cNvSpPr>
            <p:nvPr/>
          </p:nvSpPr>
          <p:spPr bwMode="auto">
            <a:xfrm>
              <a:off x="2304" y="864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927" name="Line 31"/>
            <p:cNvSpPr>
              <a:spLocks noChangeShapeType="1"/>
            </p:cNvSpPr>
            <p:nvPr/>
          </p:nvSpPr>
          <p:spPr bwMode="auto">
            <a:xfrm>
              <a:off x="3936" y="86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928" name="Oval 32"/>
            <p:cNvSpPr>
              <a:spLocks noChangeArrowheads="1"/>
            </p:cNvSpPr>
            <p:nvPr/>
          </p:nvSpPr>
          <p:spPr bwMode="auto">
            <a:xfrm>
              <a:off x="4032" y="100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>
                  <a:solidFill>
                    <a:srgbClr val="FF3300"/>
                  </a:solidFill>
                  <a:latin typeface="Times New Roman" pitchFamily="18" charset="0"/>
                </a:rPr>
                <a:t>66</a:t>
              </a:r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5715000" y="2743200"/>
            <a:ext cx="304800" cy="595313"/>
            <a:chOff x="4512" y="1392"/>
            <a:chExt cx="192" cy="375"/>
          </a:xfrm>
        </p:grpSpPr>
        <p:sp>
          <p:nvSpPr>
            <p:cNvPr id="375923" name="Line 34"/>
            <p:cNvSpPr>
              <a:spLocks noChangeShapeType="1"/>
            </p:cNvSpPr>
            <p:nvPr/>
          </p:nvSpPr>
          <p:spPr bwMode="auto">
            <a:xfrm flipV="1">
              <a:off x="460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924" name="Text Box 35"/>
            <p:cNvSpPr txBox="1">
              <a:spLocks noChangeArrowheads="1"/>
            </p:cNvSpPr>
            <p:nvPr/>
          </p:nvSpPr>
          <p:spPr bwMode="auto">
            <a:xfrm>
              <a:off x="4512" y="153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3300"/>
                  </a:solidFill>
                  <a:latin typeface="Times New Roman" pitchFamily="18" charset="0"/>
                </a:rPr>
                <a:t>j</a:t>
              </a:r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3276600" y="2819400"/>
            <a:ext cx="2438400" cy="609600"/>
            <a:chOff x="2064" y="1440"/>
            <a:chExt cx="1440" cy="384"/>
          </a:xfrm>
        </p:grpSpPr>
        <p:sp>
          <p:nvSpPr>
            <p:cNvPr id="375919" name="Line 37"/>
            <p:cNvSpPr>
              <a:spLocks noChangeShapeType="1"/>
            </p:cNvSpPr>
            <p:nvPr/>
          </p:nvSpPr>
          <p:spPr bwMode="auto">
            <a:xfrm flipH="1">
              <a:off x="3216" y="1440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920" name="Line 38"/>
            <p:cNvSpPr>
              <a:spLocks noChangeShapeType="1"/>
            </p:cNvSpPr>
            <p:nvPr/>
          </p:nvSpPr>
          <p:spPr bwMode="auto">
            <a:xfrm flipH="1">
              <a:off x="2208" y="182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921" name="Line 39"/>
            <p:cNvSpPr>
              <a:spLocks noChangeShapeType="1"/>
            </p:cNvSpPr>
            <p:nvPr/>
          </p:nvSpPr>
          <p:spPr bwMode="auto">
            <a:xfrm flipH="1" flipV="1">
              <a:off x="2112" y="168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922" name="Oval 40"/>
            <p:cNvSpPr>
              <a:spLocks noChangeArrowheads="1"/>
            </p:cNvSpPr>
            <p:nvPr/>
          </p:nvSpPr>
          <p:spPr bwMode="auto">
            <a:xfrm>
              <a:off x="2064" y="14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>
                  <a:solidFill>
                    <a:srgbClr val="FF3300"/>
                  </a:solidFill>
                  <a:latin typeface="Times New Roman" pitchFamily="18" charset="0"/>
                </a:rPr>
                <a:t>12</a:t>
              </a:r>
            </a:p>
          </p:txBody>
        </p:sp>
      </p:grpSp>
      <p:grpSp>
        <p:nvGrpSpPr>
          <p:cNvPr id="12" name="Group 41"/>
          <p:cNvGrpSpPr>
            <a:grpSpLocks/>
          </p:cNvGrpSpPr>
          <p:nvPr/>
        </p:nvGrpSpPr>
        <p:grpSpPr bwMode="auto">
          <a:xfrm>
            <a:off x="3886200" y="2743200"/>
            <a:ext cx="304800" cy="595313"/>
            <a:chOff x="864" y="1392"/>
            <a:chExt cx="192" cy="375"/>
          </a:xfrm>
        </p:grpSpPr>
        <p:sp>
          <p:nvSpPr>
            <p:cNvPr id="375917" name="Line 42"/>
            <p:cNvSpPr>
              <a:spLocks noChangeShapeType="1"/>
            </p:cNvSpPr>
            <p:nvPr/>
          </p:nvSpPr>
          <p:spPr bwMode="auto">
            <a:xfrm flipV="1">
              <a:off x="960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918" name="Text Box 43"/>
            <p:cNvSpPr txBox="1">
              <a:spLocks noChangeArrowheads="1"/>
            </p:cNvSpPr>
            <p:nvPr/>
          </p:nvSpPr>
          <p:spPr bwMode="auto">
            <a:xfrm>
              <a:off x="864" y="153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3300"/>
                  </a:solidFill>
                  <a:latin typeface="Times New Roman" pitchFamily="18" charset="0"/>
                </a:rPr>
                <a:t>i</a:t>
              </a:r>
            </a:p>
          </p:txBody>
        </p:sp>
      </p:grpSp>
      <p:grpSp>
        <p:nvGrpSpPr>
          <p:cNvPr id="13" name="Group 44"/>
          <p:cNvGrpSpPr>
            <a:grpSpLocks/>
          </p:cNvGrpSpPr>
          <p:nvPr/>
        </p:nvGrpSpPr>
        <p:grpSpPr bwMode="auto">
          <a:xfrm>
            <a:off x="4038600" y="2057400"/>
            <a:ext cx="1905000" cy="457200"/>
            <a:chOff x="2544" y="960"/>
            <a:chExt cx="1200" cy="288"/>
          </a:xfrm>
        </p:grpSpPr>
        <p:sp>
          <p:nvSpPr>
            <p:cNvPr id="375913" name="Line 45"/>
            <p:cNvSpPr>
              <a:spLocks noChangeShapeType="1"/>
            </p:cNvSpPr>
            <p:nvPr/>
          </p:nvSpPr>
          <p:spPr bwMode="auto">
            <a:xfrm flipV="1">
              <a:off x="2544" y="960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914" name="Line 46"/>
            <p:cNvSpPr>
              <a:spLocks noChangeShapeType="1"/>
            </p:cNvSpPr>
            <p:nvPr/>
          </p:nvSpPr>
          <p:spPr bwMode="auto">
            <a:xfrm>
              <a:off x="2640" y="96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915" name="Line 47"/>
            <p:cNvSpPr>
              <a:spLocks noChangeShapeType="1"/>
            </p:cNvSpPr>
            <p:nvPr/>
          </p:nvSpPr>
          <p:spPr bwMode="auto">
            <a:xfrm>
              <a:off x="3408" y="960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916" name="Oval 48"/>
            <p:cNvSpPr>
              <a:spLocks noChangeArrowheads="1"/>
            </p:cNvSpPr>
            <p:nvPr/>
          </p:nvSpPr>
          <p:spPr bwMode="auto">
            <a:xfrm>
              <a:off x="3504" y="100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>
                  <a:solidFill>
                    <a:srgbClr val="FF3300"/>
                  </a:solidFill>
                  <a:latin typeface="Times New Roman" pitchFamily="18" charset="0"/>
                </a:rPr>
                <a:t>76</a:t>
              </a:r>
            </a:p>
          </p:txBody>
        </p:sp>
      </p:grpSp>
      <p:grpSp>
        <p:nvGrpSpPr>
          <p:cNvPr id="14" name="Group 49"/>
          <p:cNvGrpSpPr>
            <a:grpSpLocks/>
          </p:cNvGrpSpPr>
          <p:nvPr/>
        </p:nvGrpSpPr>
        <p:grpSpPr bwMode="auto">
          <a:xfrm>
            <a:off x="4953000" y="2743200"/>
            <a:ext cx="304800" cy="595313"/>
            <a:chOff x="4512" y="1392"/>
            <a:chExt cx="192" cy="375"/>
          </a:xfrm>
        </p:grpSpPr>
        <p:sp>
          <p:nvSpPr>
            <p:cNvPr id="375911" name="Line 50"/>
            <p:cNvSpPr>
              <a:spLocks noChangeShapeType="1"/>
            </p:cNvSpPr>
            <p:nvPr/>
          </p:nvSpPr>
          <p:spPr bwMode="auto">
            <a:xfrm flipV="1">
              <a:off x="460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912" name="Text Box 51"/>
            <p:cNvSpPr txBox="1">
              <a:spLocks noChangeArrowheads="1"/>
            </p:cNvSpPr>
            <p:nvPr/>
          </p:nvSpPr>
          <p:spPr bwMode="auto">
            <a:xfrm>
              <a:off x="4512" y="153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3300"/>
                  </a:solidFill>
                  <a:latin typeface="Times New Roman" pitchFamily="18" charset="0"/>
                </a:rPr>
                <a:t>j</a:t>
              </a:r>
            </a:p>
          </p:txBody>
        </p:sp>
      </p:grpSp>
      <p:grpSp>
        <p:nvGrpSpPr>
          <p:cNvPr id="15" name="Group 52"/>
          <p:cNvGrpSpPr>
            <a:grpSpLocks/>
          </p:cNvGrpSpPr>
          <p:nvPr/>
        </p:nvGrpSpPr>
        <p:grpSpPr bwMode="auto">
          <a:xfrm>
            <a:off x="4114800" y="2743200"/>
            <a:ext cx="762000" cy="533400"/>
            <a:chOff x="2592" y="1392"/>
            <a:chExt cx="480" cy="336"/>
          </a:xfrm>
        </p:grpSpPr>
        <p:sp>
          <p:nvSpPr>
            <p:cNvPr id="375907" name="Line 53"/>
            <p:cNvSpPr>
              <a:spLocks noChangeShapeType="1"/>
            </p:cNvSpPr>
            <p:nvPr/>
          </p:nvSpPr>
          <p:spPr bwMode="auto">
            <a:xfrm flipH="1">
              <a:off x="2976" y="1440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908" name="Line 54"/>
            <p:cNvSpPr>
              <a:spLocks noChangeShapeType="1"/>
            </p:cNvSpPr>
            <p:nvPr/>
          </p:nvSpPr>
          <p:spPr bwMode="auto">
            <a:xfrm flipH="1">
              <a:off x="2736" y="17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909" name="Line 55"/>
            <p:cNvSpPr>
              <a:spLocks noChangeShapeType="1"/>
            </p:cNvSpPr>
            <p:nvPr/>
          </p:nvSpPr>
          <p:spPr bwMode="auto">
            <a:xfrm flipH="1" flipV="1">
              <a:off x="2688" y="163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910" name="Oval 56"/>
            <p:cNvSpPr>
              <a:spLocks noChangeArrowheads="1"/>
            </p:cNvSpPr>
            <p:nvPr/>
          </p:nvSpPr>
          <p:spPr bwMode="auto">
            <a:xfrm>
              <a:off x="2592" y="139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u="sng">
                  <a:solidFill>
                    <a:srgbClr val="FF3300"/>
                  </a:solidFill>
                  <a:latin typeface="Times New Roman" pitchFamily="18" charset="0"/>
                </a:rPr>
                <a:t>36</a:t>
              </a:r>
            </a:p>
          </p:txBody>
        </p:sp>
      </p:grpSp>
      <p:grpSp>
        <p:nvGrpSpPr>
          <p:cNvPr id="16" name="Group 57"/>
          <p:cNvGrpSpPr>
            <a:grpSpLocks/>
          </p:cNvGrpSpPr>
          <p:nvPr/>
        </p:nvGrpSpPr>
        <p:grpSpPr bwMode="auto">
          <a:xfrm>
            <a:off x="4800600" y="2743200"/>
            <a:ext cx="304800" cy="595313"/>
            <a:chOff x="864" y="1392"/>
            <a:chExt cx="192" cy="375"/>
          </a:xfrm>
        </p:grpSpPr>
        <p:sp>
          <p:nvSpPr>
            <p:cNvPr id="375905" name="Line 58"/>
            <p:cNvSpPr>
              <a:spLocks noChangeShapeType="1"/>
            </p:cNvSpPr>
            <p:nvPr/>
          </p:nvSpPr>
          <p:spPr bwMode="auto">
            <a:xfrm flipV="1">
              <a:off x="960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906" name="Text Box 59"/>
            <p:cNvSpPr txBox="1">
              <a:spLocks noChangeArrowheads="1"/>
            </p:cNvSpPr>
            <p:nvPr/>
          </p:nvSpPr>
          <p:spPr bwMode="auto">
            <a:xfrm>
              <a:off x="864" y="153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3300"/>
                  </a:solidFill>
                  <a:latin typeface="Times New Roman" pitchFamily="18" charset="0"/>
                </a:rPr>
                <a:t>i</a:t>
              </a:r>
            </a:p>
          </p:txBody>
        </p:sp>
      </p:grpSp>
      <p:sp>
        <p:nvSpPr>
          <p:cNvPr id="4555836" name="Text Box 60"/>
          <p:cNvSpPr txBox="1">
            <a:spLocks noChangeArrowheads="1"/>
          </p:cNvSpPr>
          <p:nvPr/>
        </p:nvSpPr>
        <p:spPr bwMode="auto">
          <a:xfrm>
            <a:off x="990600" y="3870325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[   25         36         12         </a:t>
            </a:r>
            <a:r>
              <a:rPr kumimoji="1" lang="en-US" altLang="zh-CN" sz="2000" u="sng">
                <a:latin typeface="Times New Roman" pitchFamily="18" charset="0"/>
              </a:rPr>
              <a:t>36 </a:t>
            </a:r>
            <a:r>
              <a:rPr kumimoji="1" lang="en-US" altLang="zh-CN" sz="2000">
                <a:latin typeface="Times New Roman" pitchFamily="18" charset="0"/>
              </a:rPr>
              <a:t> ]         </a:t>
            </a:r>
            <a:r>
              <a:rPr kumimoji="1" lang="en-US" altLang="zh-CN" sz="2000">
                <a:solidFill>
                  <a:srgbClr val="FF3300"/>
                </a:solidFill>
                <a:latin typeface="Times New Roman" pitchFamily="18" charset="0"/>
              </a:rPr>
              <a:t>50</a:t>
            </a:r>
            <a:r>
              <a:rPr kumimoji="1" lang="en-US" altLang="zh-CN" sz="2000">
                <a:latin typeface="Times New Roman" pitchFamily="18" charset="0"/>
              </a:rPr>
              <a:t>       [  76        66         95  ]</a:t>
            </a:r>
          </a:p>
        </p:txBody>
      </p:sp>
      <p:sp>
        <p:nvSpPr>
          <p:cNvPr id="4555837" name="AutoShape 61"/>
          <p:cNvSpPr>
            <a:spLocks noChangeArrowheads="1"/>
          </p:cNvSpPr>
          <p:nvPr/>
        </p:nvSpPr>
        <p:spPr bwMode="auto">
          <a:xfrm>
            <a:off x="4876800" y="3733800"/>
            <a:ext cx="3048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Group 62"/>
          <p:cNvGrpSpPr>
            <a:grpSpLocks/>
          </p:cNvGrpSpPr>
          <p:nvPr/>
        </p:nvGrpSpPr>
        <p:grpSpPr bwMode="auto">
          <a:xfrm>
            <a:off x="1371600" y="4267200"/>
            <a:ext cx="304800" cy="595313"/>
            <a:chOff x="864" y="1392"/>
            <a:chExt cx="192" cy="375"/>
          </a:xfrm>
        </p:grpSpPr>
        <p:sp>
          <p:nvSpPr>
            <p:cNvPr id="375903" name="Line 63"/>
            <p:cNvSpPr>
              <a:spLocks noChangeShapeType="1"/>
            </p:cNvSpPr>
            <p:nvPr/>
          </p:nvSpPr>
          <p:spPr bwMode="auto">
            <a:xfrm flipV="1">
              <a:off x="960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904" name="Text Box 64"/>
            <p:cNvSpPr txBox="1">
              <a:spLocks noChangeArrowheads="1"/>
            </p:cNvSpPr>
            <p:nvPr/>
          </p:nvSpPr>
          <p:spPr bwMode="auto">
            <a:xfrm>
              <a:off x="864" y="153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3300"/>
                  </a:solidFill>
                  <a:latin typeface="Times New Roman" pitchFamily="18" charset="0"/>
                </a:rPr>
                <a:t>i</a:t>
              </a:r>
            </a:p>
          </p:txBody>
        </p:sp>
      </p:grpSp>
      <p:grpSp>
        <p:nvGrpSpPr>
          <p:cNvPr id="18" name="Group 65"/>
          <p:cNvGrpSpPr>
            <a:grpSpLocks/>
          </p:cNvGrpSpPr>
          <p:nvPr/>
        </p:nvGrpSpPr>
        <p:grpSpPr bwMode="auto">
          <a:xfrm>
            <a:off x="1295400" y="3429000"/>
            <a:ext cx="381000" cy="533400"/>
            <a:chOff x="816" y="1824"/>
            <a:chExt cx="240" cy="336"/>
          </a:xfrm>
        </p:grpSpPr>
        <p:sp>
          <p:nvSpPr>
            <p:cNvPr id="375901" name="Line 66"/>
            <p:cNvSpPr>
              <a:spLocks noChangeShapeType="1"/>
            </p:cNvSpPr>
            <p:nvPr/>
          </p:nvSpPr>
          <p:spPr bwMode="auto">
            <a:xfrm flipV="1">
              <a:off x="912" y="1992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902" name="Text Box 67"/>
            <p:cNvSpPr txBox="1">
              <a:spLocks noChangeArrowheads="1"/>
            </p:cNvSpPr>
            <p:nvPr/>
          </p:nvSpPr>
          <p:spPr bwMode="auto">
            <a:xfrm>
              <a:off x="816" y="182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latin typeface="Times New Roman" pitchFamily="18" charset="0"/>
                </a:rPr>
                <a:t>X</a:t>
              </a:r>
            </a:p>
          </p:txBody>
        </p:sp>
      </p:grpSp>
      <p:grpSp>
        <p:nvGrpSpPr>
          <p:cNvPr id="19" name="Group 68"/>
          <p:cNvGrpSpPr>
            <a:grpSpLocks/>
          </p:cNvGrpSpPr>
          <p:nvPr/>
        </p:nvGrpSpPr>
        <p:grpSpPr bwMode="auto">
          <a:xfrm>
            <a:off x="3886200" y="4267200"/>
            <a:ext cx="304800" cy="595313"/>
            <a:chOff x="4512" y="1392"/>
            <a:chExt cx="192" cy="375"/>
          </a:xfrm>
        </p:grpSpPr>
        <p:sp>
          <p:nvSpPr>
            <p:cNvPr id="375899" name="Line 69"/>
            <p:cNvSpPr>
              <a:spLocks noChangeShapeType="1"/>
            </p:cNvSpPr>
            <p:nvPr/>
          </p:nvSpPr>
          <p:spPr bwMode="auto">
            <a:xfrm flipV="1">
              <a:off x="460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900" name="Text Box 70"/>
            <p:cNvSpPr txBox="1">
              <a:spLocks noChangeArrowheads="1"/>
            </p:cNvSpPr>
            <p:nvPr/>
          </p:nvSpPr>
          <p:spPr bwMode="auto">
            <a:xfrm>
              <a:off x="4512" y="153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3300"/>
                  </a:solidFill>
                  <a:latin typeface="Times New Roman" pitchFamily="18" charset="0"/>
                </a:rPr>
                <a:t>j</a:t>
              </a:r>
            </a:p>
          </p:txBody>
        </p:sp>
      </p:grpSp>
      <p:grpSp>
        <p:nvGrpSpPr>
          <p:cNvPr id="20" name="Group 71"/>
          <p:cNvGrpSpPr>
            <a:grpSpLocks/>
          </p:cNvGrpSpPr>
          <p:nvPr/>
        </p:nvGrpSpPr>
        <p:grpSpPr bwMode="auto">
          <a:xfrm>
            <a:off x="3124200" y="4267200"/>
            <a:ext cx="304800" cy="595313"/>
            <a:chOff x="4512" y="1392"/>
            <a:chExt cx="192" cy="375"/>
          </a:xfrm>
        </p:grpSpPr>
        <p:sp>
          <p:nvSpPr>
            <p:cNvPr id="375897" name="Line 72"/>
            <p:cNvSpPr>
              <a:spLocks noChangeShapeType="1"/>
            </p:cNvSpPr>
            <p:nvPr/>
          </p:nvSpPr>
          <p:spPr bwMode="auto">
            <a:xfrm flipV="1">
              <a:off x="460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98" name="Text Box 73"/>
            <p:cNvSpPr txBox="1">
              <a:spLocks noChangeArrowheads="1"/>
            </p:cNvSpPr>
            <p:nvPr/>
          </p:nvSpPr>
          <p:spPr bwMode="auto">
            <a:xfrm>
              <a:off x="4512" y="153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3300"/>
                  </a:solidFill>
                  <a:latin typeface="Times New Roman" pitchFamily="18" charset="0"/>
                </a:rPr>
                <a:t>j</a:t>
              </a:r>
            </a:p>
          </p:txBody>
        </p:sp>
      </p:grpSp>
      <p:grpSp>
        <p:nvGrpSpPr>
          <p:cNvPr id="21" name="Group 74"/>
          <p:cNvGrpSpPr>
            <a:grpSpLocks/>
          </p:cNvGrpSpPr>
          <p:nvPr/>
        </p:nvGrpSpPr>
        <p:grpSpPr bwMode="auto">
          <a:xfrm>
            <a:off x="1600200" y="4343400"/>
            <a:ext cx="1600200" cy="609600"/>
            <a:chOff x="2064" y="1440"/>
            <a:chExt cx="1440" cy="384"/>
          </a:xfrm>
        </p:grpSpPr>
        <p:sp>
          <p:nvSpPr>
            <p:cNvPr id="375893" name="Line 75"/>
            <p:cNvSpPr>
              <a:spLocks noChangeShapeType="1"/>
            </p:cNvSpPr>
            <p:nvPr/>
          </p:nvSpPr>
          <p:spPr bwMode="auto">
            <a:xfrm flipH="1">
              <a:off x="3216" y="1440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94" name="Line 76"/>
            <p:cNvSpPr>
              <a:spLocks noChangeShapeType="1"/>
            </p:cNvSpPr>
            <p:nvPr/>
          </p:nvSpPr>
          <p:spPr bwMode="auto">
            <a:xfrm flipH="1">
              <a:off x="2208" y="182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95" name="Line 77"/>
            <p:cNvSpPr>
              <a:spLocks noChangeShapeType="1"/>
            </p:cNvSpPr>
            <p:nvPr/>
          </p:nvSpPr>
          <p:spPr bwMode="auto">
            <a:xfrm flipH="1" flipV="1">
              <a:off x="2112" y="168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96" name="Oval 78"/>
            <p:cNvSpPr>
              <a:spLocks noChangeArrowheads="1"/>
            </p:cNvSpPr>
            <p:nvPr/>
          </p:nvSpPr>
          <p:spPr bwMode="auto">
            <a:xfrm>
              <a:off x="2064" y="14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>
                  <a:solidFill>
                    <a:srgbClr val="FF3300"/>
                  </a:solidFill>
                  <a:latin typeface="Times New Roman" pitchFamily="18" charset="0"/>
                </a:rPr>
                <a:t>12</a:t>
              </a:r>
            </a:p>
          </p:txBody>
        </p:sp>
      </p:grpSp>
      <p:grpSp>
        <p:nvGrpSpPr>
          <p:cNvPr id="22" name="Group 79"/>
          <p:cNvGrpSpPr>
            <a:grpSpLocks/>
          </p:cNvGrpSpPr>
          <p:nvPr/>
        </p:nvGrpSpPr>
        <p:grpSpPr bwMode="auto">
          <a:xfrm>
            <a:off x="2133600" y="4267200"/>
            <a:ext cx="304800" cy="595313"/>
            <a:chOff x="864" y="1392"/>
            <a:chExt cx="192" cy="375"/>
          </a:xfrm>
        </p:grpSpPr>
        <p:sp>
          <p:nvSpPr>
            <p:cNvPr id="375891" name="Line 80"/>
            <p:cNvSpPr>
              <a:spLocks noChangeShapeType="1"/>
            </p:cNvSpPr>
            <p:nvPr/>
          </p:nvSpPr>
          <p:spPr bwMode="auto">
            <a:xfrm flipV="1">
              <a:off x="960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92" name="Text Box 81"/>
            <p:cNvSpPr txBox="1">
              <a:spLocks noChangeArrowheads="1"/>
            </p:cNvSpPr>
            <p:nvPr/>
          </p:nvSpPr>
          <p:spPr bwMode="auto">
            <a:xfrm>
              <a:off x="864" y="153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3300"/>
                  </a:solidFill>
                  <a:latin typeface="Times New Roman" pitchFamily="18" charset="0"/>
                </a:rPr>
                <a:t>i</a:t>
              </a:r>
            </a:p>
          </p:txBody>
        </p:sp>
      </p:grpSp>
      <p:grpSp>
        <p:nvGrpSpPr>
          <p:cNvPr id="23" name="Group 82"/>
          <p:cNvGrpSpPr>
            <a:grpSpLocks/>
          </p:cNvGrpSpPr>
          <p:nvPr/>
        </p:nvGrpSpPr>
        <p:grpSpPr bwMode="auto">
          <a:xfrm>
            <a:off x="2286000" y="3657600"/>
            <a:ext cx="1066800" cy="304800"/>
            <a:chOff x="1440" y="2016"/>
            <a:chExt cx="672" cy="192"/>
          </a:xfrm>
        </p:grpSpPr>
        <p:sp>
          <p:nvSpPr>
            <p:cNvPr id="375887" name="Line 83"/>
            <p:cNvSpPr>
              <a:spLocks noChangeShapeType="1"/>
            </p:cNvSpPr>
            <p:nvPr/>
          </p:nvSpPr>
          <p:spPr bwMode="auto">
            <a:xfrm flipV="1">
              <a:off x="1440" y="2064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88" name="Line 84"/>
            <p:cNvSpPr>
              <a:spLocks noChangeShapeType="1"/>
            </p:cNvSpPr>
            <p:nvPr/>
          </p:nvSpPr>
          <p:spPr bwMode="auto">
            <a:xfrm>
              <a:off x="1488" y="20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89" name="Line 85"/>
            <p:cNvSpPr>
              <a:spLocks noChangeShapeType="1"/>
            </p:cNvSpPr>
            <p:nvPr/>
          </p:nvSpPr>
          <p:spPr bwMode="auto">
            <a:xfrm>
              <a:off x="1824" y="2064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90" name="Oval 86"/>
            <p:cNvSpPr>
              <a:spLocks noChangeArrowheads="1"/>
            </p:cNvSpPr>
            <p:nvPr/>
          </p:nvSpPr>
          <p:spPr bwMode="auto">
            <a:xfrm>
              <a:off x="1920" y="201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>
                  <a:solidFill>
                    <a:srgbClr val="FF3300"/>
                  </a:solidFill>
                  <a:latin typeface="Times New Roman" pitchFamily="18" charset="0"/>
                </a:rPr>
                <a:t>36</a:t>
              </a:r>
            </a:p>
          </p:txBody>
        </p:sp>
      </p:grpSp>
      <p:grpSp>
        <p:nvGrpSpPr>
          <p:cNvPr id="24" name="Group 87"/>
          <p:cNvGrpSpPr>
            <a:grpSpLocks/>
          </p:cNvGrpSpPr>
          <p:nvPr/>
        </p:nvGrpSpPr>
        <p:grpSpPr bwMode="auto">
          <a:xfrm>
            <a:off x="2286000" y="4267200"/>
            <a:ext cx="304800" cy="595313"/>
            <a:chOff x="4512" y="1392"/>
            <a:chExt cx="192" cy="375"/>
          </a:xfrm>
        </p:grpSpPr>
        <p:sp>
          <p:nvSpPr>
            <p:cNvPr id="375885" name="Line 88"/>
            <p:cNvSpPr>
              <a:spLocks noChangeShapeType="1"/>
            </p:cNvSpPr>
            <p:nvPr/>
          </p:nvSpPr>
          <p:spPr bwMode="auto">
            <a:xfrm flipV="1">
              <a:off x="460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86" name="Text Box 89"/>
            <p:cNvSpPr txBox="1">
              <a:spLocks noChangeArrowheads="1"/>
            </p:cNvSpPr>
            <p:nvPr/>
          </p:nvSpPr>
          <p:spPr bwMode="auto">
            <a:xfrm>
              <a:off x="4512" y="153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3300"/>
                  </a:solidFill>
                  <a:latin typeface="Times New Roman" pitchFamily="18" charset="0"/>
                </a:rPr>
                <a:t>j</a:t>
              </a:r>
            </a:p>
          </p:txBody>
        </p:sp>
      </p:grpSp>
      <p:sp>
        <p:nvSpPr>
          <p:cNvPr id="4555866" name="Text Box 90"/>
          <p:cNvSpPr txBox="1">
            <a:spLocks noChangeArrowheads="1"/>
          </p:cNvSpPr>
          <p:nvPr/>
        </p:nvSpPr>
        <p:spPr bwMode="auto">
          <a:xfrm>
            <a:off x="990600" y="5257800"/>
            <a:ext cx="365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[   12   ]     </a:t>
            </a:r>
            <a:r>
              <a:rPr kumimoji="1" lang="en-US" altLang="zh-CN" sz="2000">
                <a:solidFill>
                  <a:srgbClr val="FF3300"/>
                </a:solidFill>
                <a:latin typeface="Times New Roman" pitchFamily="18" charset="0"/>
              </a:rPr>
              <a:t>25 </a:t>
            </a:r>
            <a:r>
              <a:rPr kumimoji="1" lang="en-US" altLang="zh-CN" sz="2000">
                <a:latin typeface="Times New Roman" pitchFamily="18" charset="0"/>
              </a:rPr>
              <a:t>    [   36         </a:t>
            </a:r>
            <a:r>
              <a:rPr kumimoji="1" lang="en-US" altLang="zh-CN" sz="2000" u="sng">
                <a:latin typeface="Times New Roman" pitchFamily="18" charset="0"/>
              </a:rPr>
              <a:t>36 </a:t>
            </a:r>
            <a:r>
              <a:rPr kumimoji="1" lang="en-US" altLang="zh-CN" sz="2000">
                <a:latin typeface="Times New Roman" pitchFamily="18" charset="0"/>
              </a:rPr>
              <a:t> ]  </a:t>
            </a:r>
          </a:p>
        </p:txBody>
      </p:sp>
      <p:sp>
        <p:nvSpPr>
          <p:cNvPr id="4555867" name="AutoShape 91"/>
          <p:cNvSpPr>
            <a:spLocks noChangeArrowheads="1"/>
          </p:cNvSpPr>
          <p:nvPr/>
        </p:nvSpPr>
        <p:spPr bwMode="auto">
          <a:xfrm>
            <a:off x="2209800" y="5029200"/>
            <a:ext cx="3048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" name="Group 92"/>
          <p:cNvGrpSpPr>
            <a:grpSpLocks/>
          </p:cNvGrpSpPr>
          <p:nvPr/>
        </p:nvGrpSpPr>
        <p:grpSpPr bwMode="auto">
          <a:xfrm>
            <a:off x="3886200" y="5576888"/>
            <a:ext cx="304800" cy="595312"/>
            <a:chOff x="4512" y="1392"/>
            <a:chExt cx="192" cy="375"/>
          </a:xfrm>
        </p:grpSpPr>
        <p:sp>
          <p:nvSpPr>
            <p:cNvPr id="375883" name="Line 93"/>
            <p:cNvSpPr>
              <a:spLocks noChangeShapeType="1"/>
            </p:cNvSpPr>
            <p:nvPr/>
          </p:nvSpPr>
          <p:spPr bwMode="auto">
            <a:xfrm flipV="1">
              <a:off x="460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84" name="Text Box 94"/>
            <p:cNvSpPr txBox="1">
              <a:spLocks noChangeArrowheads="1"/>
            </p:cNvSpPr>
            <p:nvPr/>
          </p:nvSpPr>
          <p:spPr bwMode="auto">
            <a:xfrm>
              <a:off x="4512" y="153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3300"/>
                  </a:solidFill>
                  <a:latin typeface="Times New Roman" pitchFamily="18" charset="0"/>
                </a:rPr>
                <a:t>j</a:t>
              </a:r>
            </a:p>
          </p:txBody>
        </p:sp>
      </p:grpSp>
      <p:grpSp>
        <p:nvGrpSpPr>
          <p:cNvPr id="26" name="Group 95"/>
          <p:cNvGrpSpPr>
            <a:grpSpLocks/>
          </p:cNvGrpSpPr>
          <p:nvPr/>
        </p:nvGrpSpPr>
        <p:grpSpPr bwMode="auto">
          <a:xfrm>
            <a:off x="2971800" y="5576888"/>
            <a:ext cx="304800" cy="595312"/>
            <a:chOff x="864" y="1392"/>
            <a:chExt cx="192" cy="375"/>
          </a:xfrm>
        </p:grpSpPr>
        <p:sp>
          <p:nvSpPr>
            <p:cNvPr id="375881" name="Line 96"/>
            <p:cNvSpPr>
              <a:spLocks noChangeShapeType="1"/>
            </p:cNvSpPr>
            <p:nvPr/>
          </p:nvSpPr>
          <p:spPr bwMode="auto">
            <a:xfrm flipV="1">
              <a:off x="960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82" name="Text Box 97"/>
            <p:cNvSpPr txBox="1">
              <a:spLocks noChangeArrowheads="1"/>
            </p:cNvSpPr>
            <p:nvPr/>
          </p:nvSpPr>
          <p:spPr bwMode="auto">
            <a:xfrm>
              <a:off x="864" y="153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3300"/>
                  </a:solidFill>
                  <a:latin typeface="Times New Roman" pitchFamily="18" charset="0"/>
                </a:rPr>
                <a:t>i</a:t>
              </a:r>
            </a:p>
          </p:txBody>
        </p:sp>
      </p:grpSp>
      <p:grpSp>
        <p:nvGrpSpPr>
          <p:cNvPr id="27" name="Group 98"/>
          <p:cNvGrpSpPr>
            <a:grpSpLocks/>
          </p:cNvGrpSpPr>
          <p:nvPr/>
        </p:nvGrpSpPr>
        <p:grpSpPr bwMode="auto">
          <a:xfrm>
            <a:off x="3048000" y="4800600"/>
            <a:ext cx="381000" cy="533400"/>
            <a:chOff x="816" y="1824"/>
            <a:chExt cx="240" cy="336"/>
          </a:xfrm>
        </p:grpSpPr>
        <p:sp>
          <p:nvSpPr>
            <p:cNvPr id="375879" name="Line 99"/>
            <p:cNvSpPr>
              <a:spLocks noChangeShapeType="1"/>
            </p:cNvSpPr>
            <p:nvPr/>
          </p:nvSpPr>
          <p:spPr bwMode="auto">
            <a:xfrm flipV="1">
              <a:off x="912" y="1992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80" name="Text Box 100"/>
            <p:cNvSpPr txBox="1">
              <a:spLocks noChangeArrowheads="1"/>
            </p:cNvSpPr>
            <p:nvPr/>
          </p:nvSpPr>
          <p:spPr bwMode="auto">
            <a:xfrm>
              <a:off x="816" y="182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latin typeface="Times New Roman" pitchFamily="18" charset="0"/>
                </a:rPr>
                <a:t>X</a:t>
              </a:r>
            </a:p>
          </p:txBody>
        </p:sp>
      </p:grpSp>
      <p:grpSp>
        <p:nvGrpSpPr>
          <p:cNvPr id="28" name="Group 101"/>
          <p:cNvGrpSpPr>
            <a:grpSpLocks/>
          </p:cNvGrpSpPr>
          <p:nvPr/>
        </p:nvGrpSpPr>
        <p:grpSpPr bwMode="auto">
          <a:xfrm>
            <a:off x="3124200" y="5576888"/>
            <a:ext cx="304800" cy="595312"/>
            <a:chOff x="4512" y="1392"/>
            <a:chExt cx="192" cy="375"/>
          </a:xfrm>
        </p:grpSpPr>
        <p:sp>
          <p:nvSpPr>
            <p:cNvPr id="375877" name="Line 102"/>
            <p:cNvSpPr>
              <a:spLocks noChangeShapeType="1"/>
            </p:cNvSpPr>
            <p:nvPr/>
          </p:nvSpPr>
          <p:spPr bwMode="auto">
            <a:xfrm flipV="1">
              <a:off x="460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78" name="Text Box 103"/>
            <p:cNvSpPr txBox="1">
              <a:spLocks noChangeArrowheads="1"/>
            </p:cNvSpPr>
            <p:nvPr/>
          </p:nvSpPr>
          <p:spPr bwMode="auto">
            <a:xfrm>
              <a:off x="4512" y="153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3300"/>
                  </a:solidFill>
                  <a:latin typeface="Times New Roman" pitchFamily="18" charset="0"/>
                </a:rPr>
                <a:t>j</a:t>
              </a:r>
            </a:p>
          </p:txBody>
        </p:sp>
      </p:grpSp>
      <p:sp>
        <p:nvSpPr>
          <p:cNvPr id="4555880" name="Text Box 104"/>
          <p:cNvSpPr txBox="1">
            <a:spLocks noChangeArrowheads="1"/>
          </p:cNvSpPr>
          <p:nvPr/>
        </p:nvSpPr>
        <p:spPr bwMode="auto">
          <a:xfrm>
            <a:off x="2971800" y="6292850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Times New Roman" pitchFamily="18" charset="0"/>
              </a:rPr>
              <a:t>36 </a:t>
            </a:r>
            <a:r>
              <a:rPr kumimoji="1" lang="en-US" altLang="zh-CN" sz="2000">
                <a:latin typeface="Times New Roman" pitchFamily="18" charset="0"/>
              </a:rPr>
              <a:t>    [   </a:t>
            </a:r>
            <a:r>
              <a:rPr kumimoji="1" lang="en-US" altLang="zh-CN" sz="2000" u="sng">
                <a:latin typeface="Times New Roman" pitchFamily="18" charset="0"/>
              </a:rPr>
              <a:t>36 </a:t>
            </a:r>
            <a:r>
              <a:rPr kumimoji="1" lang="en-US" altLang="zh-CN" sz="2000">
                <a:latin typeface="Times New Roman" pitchFamily="18" charset="0"/>
              </a:rPr>
              <a:t> ]  </a:t>
            </a:r>
          </a:p>
        </p:txBody>
      </p:sp>
      <p:sp>
        <p:nvSpPr>
          <p:cNvPr id="4555881" name="AutoShape 105"/>
          <p:cNvSpPr>
            <a:spLocks noChangeArrowheads="1"/>
          </p:cNvSpPr>
          <p:nvPr/>
        </p:nvSpPr>
        <p:spPr bwMode="auto">
          <a:xfrm>
            <a:off x="3048000" y="6096000"/>
            <a:ext cx="3048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" name="Group 106"/>
          <p:cNvGrpSpPr>
            <a:grpSpLocks/>
          </p:cNvGrpSpPr>
          <p:nvPr/>
        </p:nvGrpSpPr>
        <p:grpSpPr bwMode="auto">
          <a:xfrm>
            <a:off x="5867400" y="4343400"/>
            <a:ext cx="304800" cy="595313"/>
            <a:chOff x="864" y="1392"/>
            <a:chExt cx="192" cy="375"/>
          </a:xfrm>
        </p:grpSpPr>
        <p:sp>
          <p:nvSpPr>
            <p:cNvPr id="375875" name="Line 107"/>
            <p:cNvSpPr>
              <a:spLocks noChangeShapeType="1"/>
            </p:cNvSpPr>
            <p:nvPr/>
          </p:nvSpPr>
          <p:spPr bwMode="auto">
            <a:xfrm flipV="1">
              <a:off x="960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76" name="Text Box 108"/>
            <p:cNvSpPr txBox="1">
              <a:spLocks noChangeArrowheads="1"/>
            </p:cNvSpPr>
            <p:nvPr/>
          </p:nvSpPr>
          <p:spPr bwMode="auto">
            <a:xfrm>
              <a:off x="864" y="153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3300"/>
                  </a:solidFill>
                  <a:latin typeface="Times New Roman" pitchFamily="18" charset="0"/>
                </a:rPr>
                <a:t>i</a:t>
              </a:r>
            </a:p>
          </p:txBody>
        </p:sp>
      </p:grpSp>
      <p:grpSp>
        <p:nvGrpSpPr>
          <p:cNvPr id="30" name="Group 109"/>
          <p:cNvGrpSpPr>
            <a:grpSpLocks/>
          </p:cNvGrpSpPr>
          <p:nvPr/>
        </p:nvGrpSpPr>
        <p:grpSpPr bwMode="auto">
          <a:xfrm>
            <a:off x="7467600" y="4343400"/>
            <a:ext cx="304800" cy="595313"/>
            <a:chOff x="4512" y="1392"/>
            <a:chExt cx="192" cy="375"/>
          </a:xfrm>
        </p:grpSpPr>
        <p:sp>
          <p:nvSpPr>
            <p:cNvPr id="375873" name="Line 110"/>
            <p:cNvSpPr>
              <a:spLocks noChangeShapeType="1"/>
            </p:cNvSpPr>
            <p:nvPr/>
          </p:nvSpPr>
          <p:spPr bwMode="auto">
            <a:xfrm flipV="1">
              <a:off x="460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74" name="Text Box 111"/>
            <p:cNvSpPr txBox="1">
              <a:spLocks noChangeArrowheads="1"/>
            </p:cNvSpPr>
            <p:nvPr/>
          </p:nvSpPr>
          <p:spPr bwMode="auto">
            <a:xfrm>
              <a:off x="4512" y="153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3300"/>
                  </a:solidFill>
                  <a:latin typeface="Times New Roman" pitchFamily="18" charset="0"/>
                </a:rPr>
                <a:t>j</a:t>
              </a:r>
            </a:p>
          </p:txBody>
        </p:sp>
      </p:grpSp>
      <p:grpSp>
        <p:nvGrpSpPr>
          <p:cNvPr id="31" name="Group 112"/>
          <p:cNvGrpSpPr>
            <a:grpSpLocks/>
          </p:cNvGrpSpPr>
          <p:nvPr/>
        </p:nvGrpSpPr>
        <p:grpSpPr bwMode="auto">
          <a:xfrm>
            <a:off x="6019800" y="3352800"/>
            <a:ext cx="381000" cy="533400"/>
            <a:chOff x="3792" y="1872"/>
            <a:chExt cx="240" cy="336"/>
          </a:xfrm>
        </p:grpSpPr>
        <p:sp>
          <p:nvSpPr>
            <p:cNvPr id="375871" name="Line 113"/>
            <p:cNvSpPr>
              <a:spLocks noChangeShapeType="1"/>
            </p:cNvSpPr>
            <p:nvPr/>
          </p:nvSpPr>
          <p:spPr bwMode="auto">
            <a:xfrm flipV="1">
              <a:off x="3792" y="2040"/>
              <a:ext cx="96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72" name="Text Box 114"/>
            <p:cNvSpPr txBox="1">
              <a:spLocks noChangeArrowheads="1"/>
            </p:cNvSpPr>
            <p:nvPr/>
          </p:nvSpPr>
          <p:spPr bwMode="auto">
            <a:xfrm>
              <a:off x="3792" y="1872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latin typeface="Times New Roman" pitchFamily="18" charset="0"/>
                </a:rPr>
                <a:t>X</a:t>
              </a:r>
            </a:p>
          </p:txBody>
        </p:sp>
      </p:grpSp>
      <p:grpSp>
        <p:nvGrpSpPr>
          <p:cNvPr id="4555776" name="Group 115"/>
          <p:cNvGrpSpPr>
            <a:grpSpLocks/>
          </p:cNvGrpSpPr>
          <p:nvPr/>
        </p:nvGrpSpPr>
        <p:grpSpPr bwMode="auto">
          <a:xfrm>
            <a:off x="6705600" y="4343400"/>
            <a:ext cx="304800" cy="595313"/>
            <a:chOff x="4512" y="1392"/>
            <a:chExt cx="192" cy="375"/>
          </a:xfrm>
        </p:grpSpPr>
        <p:sp>
          <p:nvSpPr>
            <p:cNvPr id="375869" name="Line 116"/>
            <p:cNvSpPr>
              <a:spLocks noChangeShapeType="1"/>
            </p:cNvSpPr>
            <p:nvPr/>
          </p:nvSpPr>
          <p:spPr bwMode="auto">
            <a:xfrm flipV="1">
              <a:off x="460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70" name="Text Box 117"/>
            <p:cNvSpPr txBox="1">
              <a:spLocks noChangeArrowheads="1"/>
            </p:cNvSpPr>
            <p:nvPr/>
          </p:nvSpPr>
          <p:spPr bwMode="auto">
            <a:xfrm>
              <a:off x="4512" y="153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3300"/>
                  </a:solidFill>
                  <a:latin typeface="Times New Roman" pitchFamily="18" charset="0"/>
                </a:rPr>
                <a:t>j</a:t>
              </a:r>
            </a:p>
          </p:txBody>
        </p:sp>
      </p:grpSp>
      <p:grpSp>
        <p:nvGrpSpPr>
          <p:cNvPr id="4555777" name="Group 118"/>
          <p:cNvGrpSpPr>
            <a:grpSpLocks/>
          </p:cNvGrpSpPr>
          <p:nvPr/>
        </p:nvGrpSpPr>
        <p:grpSpPr bwMode="auto">
          <a:xfrm>
            <a:off x="6096000" y="4343400"/>
            <a:ext cx="533400" cy="609600"/>
            <a:chOff x="3792" y="2400"/>
            <a:chExt cx="336" cy="384"/>
          </a:xfrm>
        </p:grpSpPr>
        <p:grpSp>
          <p:nvGrpSpPr>
            <p:cNvPr id="375864" name="Group 119"/>
            <p:cNvGrpSpPr>
              <a:grpSpLocks/>
            </p:cNvGrpSpPr>
            <p:nvPr/>
          </p:nvGrpSpPr>
          <p:grpSpPr bwMode="auto">
            <a:xfrm>
              <a:off x="3836" y="2400"/>
              <a:ext cx="292" cy="384"/>
              <a:chOff x="3836" y="2400"/>
              <a:chExt cx="964" cy="384"/>
            </a:xfrm>
          </p:grpSpPr>
          <p:sp>
            <p:nvSpPr>
              <p:cNvPr id="375866" name="Line 120"/>
              <p:cNvSpPr>
                <a:spLocks noChangeShapeType="1"/>
              </p:cNvSpPr>
              <p:nvPr/>
            </p:nvSpPr>
            <p:spPr bwMode="auto">
              <a:xfrm flipH="1">
                <a:off x="4608" y="2400"/>
                <a:ext cx="19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5867" name="Line 121"/>
              <p:cNvSpPr>
                <a:spLocks noChangeShapeType="1"/>
              </p:cNvSpPr>
              <p:nvPr/>
            </p:nvSpPr>
            <p:spPr bwMode="auto">
              <a:xfrm flipH="1">
                <a:off x="3903" y="2784"/>
                <a:ext cx="7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5868" name="Line 122"/>
              <p:cNvSpPr>
                <a:spLocks noChangeShapeType="1"/>
              </p:cNvSpPr>
              <p:nvPr/>
            </p:nvSpPr>
            <p:spPr bwMode="auto">
              <a:xfrm flipH="1" flipV="1">
                <a:off x="3836" y="2640"/>
                <a:ext cx="67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75865" name="Oval 123"/>
            <p:cNvSpPr>
              <a:spLocks noChangeArrowheads="1"/>
            </p:cNvSpPr>
            <p:nvPr/>
          </p:nvSpPr>
          <p:spPr bwMode="auto">
            <a:xfrm>
              <a:off x="3792" y="2400"/>
              <a:ext cx="16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>
                  <a:solidFill>
                    <a:srgbClr val="FF3300"/>
                  </a:solidFill>
                  <a:latin typeface="Times New Roman" pitchFamily="18" charset="0"/>
                </a:rPr>
                <a:t>66</a:t>
              </a:r>
            </a:p>
          </p:txBody>
        </p:sp>
      </p:grpSp>
      <p:grpSp>
        <p:nvGrpSpPr>
          <p:cNvPr id="4555784" name="Group 124"/>
          <p:cNvGrpSpPr>
            <a:grpSpLocks/>
          </p:cNvGrpSpPr>
          <p:nvPr/>
        </p:nvGrpSpPr>
        <p:grpSpPr bwMode="auto">
          <a:xfrm>
            <a:off x="6553200" y="4343400"/>
            <a:ext cx="304800" cy="595313"/>
            <a:chOff x="864" y="1392"/>
            <a:chExt cx="192" cy="375"/>
          </a:xfrm>
        </p:grpSpPr>
        <p:sp>
          <p:nvSpPr>
            <p:cNvPr id="375862" name="Line 125"/>
            <p:cNvSpPr>
              <a:spLocks noChangeShapeType="1"/>
            </p:cNvSpPr>
            <p:nvPr/>
          </p:nvSpPr>
          <p:spPr bwMode="auto">
            <a:xfrm flipV="1">
              <a:off x="960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63" name="Text Box 126"/>
            <p:cNvSpPr txBox="1">
              <a:spLocks noChangeArrowheads="1"/>
            </p:cNvSpPr>
            <p:nvPr/>
          </p:nvSpPr>
          <p:spPr bwMode="auto">
            <a:xfrm>
              <a:off x="864" y="153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3300"/>
                  </a:solidFill>
                  <a:latin typeface="Times New Roman" pitchFamily="18" charset="0"/>
                </a:rPr>
                <a:t>i</a:t>
              </a:r>
            </a:p>
          </p:txBody>
        </p:sp>
      </p:grpSp>
      <p:sp>
        <p:nvSpPr>
          <p:cNvPr id="4555903" name="AutoShape 127"/>
          <p:cNvSpPr>
            <a:spLocks noChangeArrowheads="1"/>
          </p:cNvSpPr>
          <p:nvPr/>
        </p:nvSpPr>
        <p:spPr bwMode="auto">
          <a:xfrm>
            <a:off x="6629400" y="4953000"/>
            <a:ext cx="3048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55904" name="Text Box 128"/>
          <p:cNvSpPr txBox="1">
            <a:spLocks noChangeArrowheads="1"/>
          </p:cNvSpPr>
          <p:nvPr/>
        </p:nvSpPr>
        <p:spPr bwMode="auto">
          <a:xfrm>
            <a:off x="5486400" y="5257800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[  66   ]    </a:t>
            </a:r>
            <a:r>
              <a:rPr kumimoji="1" lang="en-US" altLang="zh-CN" sz="2000">
                <a:solidFill>
                  <a:srgbClr val="FF3300"/>
                </a:solidFill>
                <a:latin typeface="Times New Roman" pitchFamily="18" charset="0"/>
              </a:rPr>
              <a:t>76 </a:t>
            </a:r>
            <a:r>
              <a:rPr kumimoji="1" lang="en-US" altLang="zh-CN" sz="2000">
                <a:latin typeface="Times New Roman" pitchFamily="18" charset="0"/>
              </a:rPr>
              <a:t>    [   95  ]  </a:t>
            </a:r>
          </a:p>
        </p:txBody>
      </p:sp>
      <p:sp>
        <p:nvSpPr>
          <p:cNvPr id="4555905" name="Text Box 129"/>
          <p:cNvSpPr txBox="1">
            <a:spLocks noChangeArrowheads="1"/>
          </p:cNvSpPr>
          <p:nvPr/>
        </p:nvSpPr>
        <p:spPr bwMode="auto">
          <a:xfrm>
            <a:off x="609600" y="5105400"/>
            <a:ext cx="457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</a:rPr>
              <a:t>排序完毕  </a:t>
            </a:r>
          </a:p>
        </p:txBody>
      </p:sp>
      <p:grpSp>
        <p:nvGrpSpPr>
          <p:cNvPr id="4555787" name="Group 130"/>
          <p:cNvGrpSpPr>
            <a:grpSpLocks/>
          </p:cNvGrpSpPr>
          <p:nvPr/>
        </p:nvGrpSpPr>
        <p:grpSpPr bwMode="auto">
          <a:xfrm>
            <a:off x="1219200" y="4191000"/>
            <a:ext cx="6477000" cy="2514600"/>
            <a:chOff x="624" y="2400"/>
            <a:chExt cx="4320" cy="1632"/>
          </a:xfrm>
        </p:grpSpPr>
        <p:sp>
          <p:nvSpPr>
            <p:cNvPr id="375856" name="Line 131"/>
            <p:cNvSpPr>
              <a:spLocks noChangeShapeType="1"/>
            </p:cNvSpPr>
            <p:nvPr/>
          </p:nvSpPr>
          <p:spPr bwMode="auto">
            <a:xfrm>
              <a:off x="624" y="3408"/>
              <a:ext cx="816" cy="0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57" name="Line 132"/>
            <p:cNvSpPr>
              <a:spLocks noChangeShapeType="1"/>
            </p:cNvSpPr>
            <p:nvPr/>
          </p:nvSpPr>
          <p:spPr bwMode="auto">
            <a:xfrm>
              <a:off x="1440" y="3408"/>
              <a:ext cx="0" cy="624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58" name="Line 133"/>
            <p:cNvSpPr>
              <a:spLocks noChangeShapeType="1"/>
            </p:cNvSpPr>
            <p:nvPr/>
          </p:nvSpPr>
          <p:spPr bwMode="auto">
            <a:xfrm>
              <a:off x="1440" y="4032"/>
              <a:ext cx="1584" cy="0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59" name="Line 134"/>
            <p:cNvSpPr>
              <a:spLocks noChangeShapeType="1"/>
            </p:cNvSpPr>
            <p:nvPr/>
          </p:nvSpPr>
          <p:spPr bwMode="auto">
            <a:xfrm flipV="1">
              <a:off x="3024" y="2400"/>
              <a:ext cx="144" cy="1632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60" name="Line 135"/>
            <p:cNvSpPr>
              <a:spLocks noChangeShapeType="1"/>
            </p:cNvSpPr>
            <p:nvPr/>
          </p:nvSpPr>
          <p:spPr bwMode="auto">
            <a:xfrm>
              <a:off x="3168" y="2400"/>
              <a:ext cx="384" cy="1008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61" name="Line 136"/>
            <p:cNvSpPr>
              <a:spLocks noChangeShapeType="1"/>
            </p:cNvSpPr>
            <p:nvPr/>
          </p:nvSpPr>
          <p:spPr bwMode="auto">
            <a:xfrm>
              <a:off x="3552" y="3408"/>
              <a:ext cx="1392" cy="0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555793" name="灯片编号占位符 45557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35F1DC-B6C6-4D90-B3FC-897C68244D76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5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55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55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455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55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455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455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4555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4555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455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455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455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455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455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5780" grpId="0" autoUpdateAnimBg="0"/>
      <p:bldP spid="4555836" grpId="0" autoUpdateAnimBg="0"/>
      <p:bldP spid="4555837" grpId="0" animBg="1"/>
      <p:bldP spid="4555866" grpId="0" autoUpdateAnimBg="0"/>
      <p:bldP spid="4555867" grpId="0" animBg="1"/>
      <p:bldP spid="4555880" grpId="0" autoUpdateAnimBg="0"/>
      <p:bldP spid="4555881" grpId="0" animBg="1"/>
      <p:bldP spid="4555903" grpId="0" animBg="1"/>
      <p:bldP spid="4555904" grpId="0" autoUpdateAnimBg="0"/>
      <p:bldP spid="455590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5" name="Text Box 2"/>
          <p:cNvSpPr txBox="1">
            <a:spLocks noChangeArrowheads="1"/>
          </p:cNvSpPr>
          <p:nvPr/>
        </p:nvSpPr>
        <p:spPr bwMode="auto">
          <a:xfrm>
            <a:off x="-76200" y="1203325"/>
            <a:ext cx="4570413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en-US" altLang="zh-CN" sz="2000">
                <a:latin typeface="宋体" charset="-122"/>
              </a:rPr>
              <a:t>PREORDER ( bitree *r) {</a:t>
            </a:r>
          </a:p>
          <a:p>
            <a:pPr lvl="2"/>
            <a:r>
              <a:rPr lang="en-US" altLang="zh-CN" sz="2000">
                <a:latin typeface="宋体" charset="-122"/>
              </a:rPr>
              <a:t>if ( r = = NULL ) return ; </a:t>
            </a:r>
          </a:p>
          <a:p>
            <a:pPr lvl="2"/>
            <a:r>
              <a:rPr lang="en-US" altLang="zh-CN" sz="2000">
                <a:latin typeface="宋体" charset="-122"/>
              </a:rPr>
              <a:t>printf ( " %c ",r-&gt;data ); </a:t>
            </a:r>
          </a:p>
          <a:p>
            <a:pPr lvl="2"/>
            <a:r>
              <a:rPr lang="en-US" altLang="zh-CN" sz="2000">
                <a:latin typeface="宋体" charset="-122"/>
              </a:rPr>
              <a:t>PREORDER ( r-&gt;lchild ); </a:t>
            </a:r>
          </a:p>
          <a:p>
            <a:pPr lvl="2"/>
            <a:r>
              <a:rPr lang="en-US" altLang="zh-CN" sz="2000">
                <a:latin typeface="宋体" charset="-122"/>
              </a:rPr>
              <a:t>PREORDER ( r-&gt;rchild ); </a:t>
            </a:r>
          </a:p>
          <a:p>
            <a:pPr lvl="1"/>
            <a:r>
              <a:rPr lang="en-US" altLang="zh-CN" sz="2000">
                <a:latin typeface="宋体" charset="-122"/>
              </a:rPr>
              <a:t>}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" y="3641725"/>
            <a:ext cx="1143000" cy="1235075"/>
            <a:chOff x="192" y="2160"/>
            <a:chExt cx="720" cy="778"/>
          </a:xfrm>
        </p:grpSpPr>
        <p:sp>
          <p:nvSpPr>
            <p:cNvPr id="282777" name="Line 4"/>
            <p:cNvSpPr>
              <a:spLocks noChangeShapeType="1"/>
            </p:cNvSpPr>
            <p:nvPr/>
          </p:nvSpPr>
          <p:spPr bwMode="auto">
            <a:xfrm>
              <a:off x="480" y="2400"/>
              <a:ext cx="0" cy="3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778" name="Text Box 5"/>
            <p:cNvSpPr txBox="1">
              <a:spLocks noChangeArrowheads="1"/>
            </p:cNvSpPr>
            <p:nvPr/>
          </p:nvSpPr>
          <p:spPr bwMode="auto">
            <a:xfrm>
              <a:off x="192" y="2160"/>
              <a:ext cx="6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000">
                  <a:latin typeface="Times New Roman" pitchFamily="18" charset="0"/>
                </a:rPr>
                <a:t>主程序</a:t>
              </a:r>
            </a:p>
          </p:txBody>
        </p:sp>
        <p:sp>
          <p:nvSpPr>
            <p:cNvPr id="282779" name="Text Box 6"/>
            <p:cNvSpPr txBox="1">
              <a:spLocks noChangeArrowheads="1"/>
            </p:cNvSpPr>
            <p:nvPr/>
          </p:nvSpPr>
          <p:spPr bwMode="auto">
            <a:xfrm>
              <a:off x="240" y="2688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</a:rPr>
                <a:t>Pre( T )</a:t>
              </a:r>
            </a:p>
          </p:txBody>
        </p:sp>
      </p:grpSp>
      <p:sp>
        <p:nvSpPr>
          <p:cNvPr id="4367367" name="Line 7"/>
          <p:cNvSpPr>
            <a:spLocks noChangeShapeType="1"/>
          </p:cNvSpPr>
          <p:nvPr/>
        </p:nvSpPr>
        <p:spPr bwMode="auto">
          <a:xfrm>
            <a:off x="533400" y="4937125"/>
            <a:ext cx="0" cy="609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67368" name="Text Box 8"/>
          <p:cNvSpPr txBox="1">
            <a:spLocks noChangeArrowheads="1"/>
          </p:cNvSpPr>
          <p:nvPr/>
        </p:nvSpPr>
        <p:spPr bwMode="auto">
          <a:xfrm>
            <a:off x="7620000" y="3946525"/>
            <a:ext cx="762000" cy="39687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返回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010400" y="3489325"/>
            <a:ext cx="533400" cy="838200"/>
            <a:chOff x="4560" y="1968"/>
            <a:chExt cx="336" cy="528"/>
          </a:xfrm>
        </p:grpSpPr>
        <p:sp>
          <p:nvSpPr>
            <p:cNvPr id="282773" name="Line 10"/>
            <p:cNvSpPr>
              <a:spLocks noChangeShapeType="1"/>
            </p:cNvSpPr>
            <p:nvPr/>
          </p:nvSpPr>
          <p:spPr bwMode="auto">
            <a:xfrm>
              <a:off x="4560" y="2448"/>
              <a:ext cx="19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774" name="Line 11"/>
            <p:cNvSpPr>
              <a:spLocks noChangeShapeType="1"/>
            </p:cNvSpPr>
            <p:nvPr/>
          </p:nvSpPr>
          <p:spPr bwMode="auto">
            <a:xfrm>
              <a:off x="4752" y="1968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775" name="Line 12"/>
            <p:cNvSpPr>
              <a:spLocks noChangeShapeType="1"/>
            </p:cNvSpPr>
            <p:nvPr/>
          </p:nvSpPr>
          <p:spPr bwMode="auto">
            <a:xfrm>
              <a:off x="4752" y="2496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776" name="Line 13"/>
            <p:cNvSpPr>
              <a:spLocks noChangeShapeType="1"/>
            </p:cNvSpPr>
            <p:nvPr/>
          </p:nvSpPr>
          <p:spPr bwMode="auto">
            <a:xfrm flipV="1">
              <a:off x="4752" y="1968"/>
              <a:ext cx="0" cy="52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67374" name="Text Box 14"/>
          <p:cNvSpPr txBox="1">
            <a:spLocks noChangeArrowheads="1"/>
          </p:cNvSpPr>
          <p:nvPr/>
        </p:nvSpPr>
        <p:spPr bwMode="auto">
          <a:xfrm>
            <a:off x="7620000" y="4860925"/>
            <a:ext cx="762000" cy="39687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返回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7010400" y="4403725"/>
            <a:ext cx="533400" cy="838200"/>
            <a:chOff x="4560" y="2544"/>
            <a:chExt cx="336" cy="528"/>
          </a:xfrm>
        </p:grpSpPr>
        <p:sp>
          <p:nvSpPr>
            <p:cNvPr id="282769" name="Line 16"/>
            <p:cNvSpPr>
              <a:spLocks noChangeShapeType="1"/>
            </p:cNvSpPr>
            <p:nvPr/>
          </p:nvSpPr>
          <p:spPr bwMode="auto">
            <a:xfrm>
              <a:off x="4560" y="2688"/>
              <a:ext cx="19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770" name="Line 17"/>
            <p:cNvSpPr>
              <a:spLocks noChangeShapeType="1"/>
            </p:cNvSpPr>
            <p:nvPr/>
          </p:nvSpPr>
          <p:spPr bwMode="auto">
            <a:xfrm>
              <a:off x="4752" y="2544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771" name="Line 18"/>
            <p:cNvSpPr>
              <a:spLocks noChangeShapeType="1"/>
            </p:cNvSpPr>
            <p:nvPr/>
          </p:nvSpPr>
          <p:spPr bwMode="auto">
            <a:xfrm>
              <a:off x="4752" y="3072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772" name="Line 19"/>
            <p:cNvSpPr>
              <a:spLocks noChangeShapeType="1"/>
            </p:cNvSpPr>
            <p:nvPr/>
          </p:nvSpPr>
          <p:spPr bwMode="auto">
            <a:xfrm flipV="1">
              <a:off x="4752" y="2544"/>
              <a:ext cx="0" cy="52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971800" y="4708525"/>
            <a:ext cx="609600" cy="1752600"/>
            <a:chOff x="2016" y="2736"/>
            <a:chExt cx="384" cy="1104"/>
          </a:xfrm>
        </p:grpSpPr>
        <p:sp>
          <p:nvSpPr>
            <p:cNvPr id="282765" name="Line 21"/>
            <p:cNvSpPr>
              <a:spLocks noChangeShapeType="1"/>
            </p:cNvSpPr>
            <p:nvPr/>
          </p:nvSpPr>
          <p:spPr bwMode="auto">
            <a:xfrm>
              <a:off x="2016" y="2832"/>
              <a:ext cx="24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766" name="Line 22"/>
            <p:cNvSpPr>
              <a:spLocks noChangeShapeType="1"/>
            </p:cNvSpPr>
            <p:nvPr/>
          </p:nvSpPr>
          <p:spPr bwMode="auto">
            <a:xfrm>
              <a:off x="2256" y="2736"/>
              <a:ext cx="0" cy="110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767" name="Line 23"/>
            <p:cNvSpPr>
              <a:spLocks noChangeShapeType="1"/>
            </p:cNvSpPr>
            <p:nvPr/>
          </p:nvSpPr>
          <p:spPr bwMode="auto">
            <a:xfrm>
              <a:off x="2256" y="2736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768" name="Line 24"/>
            <p:cNvSpPr>
              <a:spLocks noChangeShapeType="1"/>
            </p:cNvSpPr>
            <p:nvPr/>
          </p:nvSpPr>
          <p:spPr bwMode="auto">
            <a:xfrm>
              <a:off x="2256" y="3840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657600" y="6003925"/>
            <a:ext cx="1371600" cy="396875"/>
            <a:chOff x="2448" y="3552"/>
            <a:chExt cx="864" cy="250"/>
          </a:xfrm>
        </p:grpSpPr>
        <p:sp>
          <p:nvSpPr>
            <p:cNvPr id="282763" name="Text Box 26"/>
            <p:cNvSpPr txBox="1">
              <a:spLocks noChangeArrowheads="1"/>
            </p:cNvSpPr>
            <p:nvPr/>
          </p:nvSpPr>
          <p:spPr bwMode="auto">
            <a:xfrm>
              <a:off x="2448" y="3552"/>
              <a:ext cx="864" cy="250"/>
            </a:xfrm>
            <a:prstGeom prst="rect">
              <a:avLst/>
            </a:prstGeom>
            <a:solidFill>
              <a:srgbClr val="99FF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</a:rPr>
                <a:t>pre(T    R);</a:t>
              </a:r>
            </a:p>
          </p:txBody>
        </p:sp>
        <p:sp>
          <p:nvSpPr>
            <p:cNvPr id="282764" name="Line 27"/>
            <p:cNvSpPr>
              <a:spLocks noChangeShapeType="1"/>
            </p:cNvSpPr>
            <p:nvPr/>
          </p:nvSpPr>
          <p:spPr bwMode="auto">
            <a:xfrm>
              <a:off x="2880" y="369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67388" name="Text Box 28"/>
          <p:cNvSpPr txBox="1">
            <a:spLocks noChangeArrowheads="1"/>
          </p:cNvSpPr>
          <p:nvPr/>
        </p:nvSpPr>
        <p:spPr bwMode="auto">
          <a:xfrm>
            <a:off x="5562600" y="5546725"/>
            <a:ext cx="762000" cy="39687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返回</a:t>
            </a:r>
          </a:p>
        </p:txBody>
      </p: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4953000" y="5089525"/>
            <a:ext cx="533400" cy="838200"/>
            <a:chOff x="3264" y="2976"/>
            <a:chExt cx="336" cy="528"/>
          </a:xfrm>
        </p:grpSpPr>
        <p:sp>
          <p:nvSpPr>
            <p:cNvPr id="282759" name="Line 30"/>
            <p:cNvSpPr>
              <a:spLocks noChangeShapeType="1"/>
            </p:cNvSpPr>
            <p:nvPr/>
          </p:nvSpPr>
          <p:spPr bwMode="auto">
            <a:xfrm>
              <a:off x="3264" y="3456"/>
              <a:ext cx="19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760" name="Line 31"/>
            <p:cNvSpPr>
              <a:spLocks noChangeShapeType="1"/>
            </p:cNvSpPr>
            <p:nvPr/>
          </p:nvSpPr>
          <p:spPr bwMode="auto">
            <a:xfrm>
              <a:off x="3456" y="2976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761" name="Line 32"/>
            <p:cNvSpPr>
              <a:spLocks noChangeShapeType="1"/>
            </p:cNvSpPr>
            <p:nvPr/>
          </p:nvSpPr>
          <p:spPr bwMode="auto">
            <a:xfrm>
              <a:off x="3456" y="3504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762" name="Line 33"/>
            <p:cNvSpPr>
              <a:spLocks noChangeShapeType="1"/>
            </p:cNvSpPr>
            <p:nvPr/>
          </p:nvSpPr>
          <p:spPr bwMode="auto">
            <a:xfrm flipV="1">
              <a:off x="3456" y="2976"/>
              <a:ext cx="0" cy="52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67394" name="Text Box 34"/>
          <p:cNvSpPr txBox="1">
            <a:spLocks noChangeArrowheads="1"/>
          </p:cNvSpPr>
          <p:nvPr/>
        </p:nvSpPr>
        <p:spPr bwMode="auto">
          <a:xfrm>
            <a:off x="5562600" y="6461125"/>
            <a:ext cx="762000" cy="39687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返回</a:t>
            </a:r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4953000" y="6003925"/>
            <a:ext cx="533400" cy="838200"/>
            <a:chOff x="3264" y="3552"/>
            <a:chExt cx="336" cy="528"/>
          </a:xfrm>
        </p:grpSpPr>
        <p:sp>
          <p:nvSpPr>
            <p:cNvPr id="282755" name="Line 36"/>
            <p:cNvSpPr>
              <a:spLocks noChangeShapeType="1"/>
            </p:cNvSpPr>
            <p:nvPr/>
          </p:nvSpPr>
          <p:spPr bwMode="auto">
            <a:xfrm>
              <a:off x="3264" y="3696"/>
              <a:ext cx="19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756" name="Line 37"/>
            <p:cNvSpPr>
              <a:spLocks noChangeShapeType="1"/>
            </p:cNvSpPr>
            <p:nvPr/>
          </p:nvSpPr>
          <p:spPr bwMode="auto">
            <a:xfrm>
              <a:off x="3456" y="3552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757" name="Line 38"/>
            <p:cNvSpPr>
              <a:spLocks noChangeShapeType="1"/>
            </p:cNvSpPr>
            <p:nvPr/>
          </p:nvSpPr>
          <p:spPr bwMode="auto">
            <a:xfrm>
              <a:off x="3456" y="4080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758" name="Line 39"/>
            <p:cNvSpPr>
              <a:spLocks noChangeShapeType="1"/>
            </p:cNvSpPr>
            <p:nvPr/>
          </p:nvSpPr>
          <p:spPr bwMode="auto">
            <a:xfrm flipV="1">
              <a:off x="3456" y="3552"/>
              <a:ext cx="0" cy="52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1066800" y="3336925"/>
            <a:ext cx="609600" cy="1752600"/>
            <a:chOff x="816" y="1872"/>
            <a:chExt cx="384" cy="1104"/>
          </a:xfrm>
        </p:grpSpPr>
        <p:sp>
          <p:nvSpPr>
            <p:cNvPr id="282751" name="Line 41"/>
            <p:cNvSpPr>
              <a:spLocks noChangeShapeType="1"/>
            </p:cNvSpPr>
            <p:nvPr/>
          </p:nvSpPr>
          <p:spPr bwMode="auto">
            <a:xfrm>
              <a:off x="816" y="2736"/>
              <a:ext cx="24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752" name="Line 42"/>
            <p:cNvSpPr>
              <a:spLocks noChangeShapeType="1"/>
            </p:cNvSpPr>
            <p:nvPr/>
          </p:nvSpPr>
          <p:spPr bwMode="auto">
            <a:xfrm>
              <a:off x="1056" y="1872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753" name="Line 43"/>
            <p:cNvSpPr>
              <a:spLocks noChangeShapeType="1"/>
            </p:cNvSpPr>
            <p:nvPr/>
          </p:nvSpPr>
          <p:spPr bwMode="auto">
            <a:xfrm>
              <a:off x="1056" y="2976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754" name="Line 44"/>
            <p:cNvSpPr>
              <a:spLocks noChangeShapeType="1"/>
            </p:cNvSpPr>
            <p:nvPr/>
          </p:nvSpPr>
          <p:spPr bwMode="auto">
            <a:xfrm flipV="1">
              <a:off x="1056" y="1872"/>
              <a:ext cx="0" cy="110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4876800" y="3108325"/>
            <a:ext cx="762000" cy="1752600"/>
            <a:chOff x="3216" y="1728"/>
            <a:chExt cx="480" cy="1104"/>
          </a:xfrm>
        </p:grpSpPr>
        <p:sp>
          <p:nvSpPr>
            <p:cNvPr id="282747" name="Line 46"/>
            <p:cNvSpPr>
              <a:spLocks noChangeShapeType="1"/>
            </p:cNvSpPr>
            <p:nvPr/>
          </p:nvSpPr>
          <p:spPr bwMode="auto">
            <a:xfrm>
              <a:off x="3552" y="1728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748" name="Line 47"/>
            <p:cNvSpPr>
              <a:spLocks noChangeShapeType="1"/>
            </p:cNvSpPr>
            <p:nvPr/>
          </p:nvSpPr>
          <p:spPr bwMode="auto">
            <a:xfrm>
              <a:off x="3552" y="2832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749" name="Line 48"/>
            <p:cNvSpPr>
              <a:spLocks noChangeShapeType="1"/>
            </p:cNvSpPr>
            <p:nvPr/>
          </p:nvSpPr>
          <p:spPr bwMode="auto">
            <a:xfrm>
              <a:off x="3216" y="254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750" name="Line 49"/>
            <p:cNvSpPr>
              <a:spLocks noChangeShapeType="1"/>
            </p:cNvSpPr>
            <p:nvPr/>
          </p:nvSpPr>
          <p:spPr bwMode="auto">
            <a:xfrm flipV="1">
              <a:off x="3552" y="1728"/>
              <a:ext cx="0" cy="110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50"/>
          <p:cNvGrpSpPr>
            <a:grpSpLocks/>
          </p:cNvGrpSpPr>
          <p:nvPr/>
        </p:nvGrpSpPr>
        <p:grpSpPr bwMode="auto">
          <a:xfrm>
            <a:off x="4876800" y="2193925"/>
            <a:ext cx="762000" cy="1828800"/>
            <a:chOff x="3216" y="1152"/>
            <a:chExt cx="480" cy="1152"/>
          </a:xfrm>
        </p:grpSpPr>
        <p:sp>
          <p:nvSpPr>
            <p:cNvPr id="282741" name="Line 51"/>
            <p:cNvSpPr>
              <a:spLocks noChangeShapeType="1"/>
            </p:cNvSpPr>
            <p:nvPr/>
          </p:nvSpPr>
          <p:spPr bwMode="auto">
            <a:xfrm>
              <a:off x="3408" y="1488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742" name="Line 52"/>
            <p:cNvSpPr>
              <a:spLocks noChangeShapeType="1"/>
            </p:cNvSpPr>
            <p:nvPr/>
          </p:nvSpPr>
          <p:spPr bwMode="auto">
            <a:xfrm>
              <a:off x="3552" y="1152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743" name="Line 53"/>
            <p:cNvSpPr>
              <a:spLocks noChangeShapeType="1"/>
            </p:cNvSpPr>
            <p:nvPr/>
          </p:nvSpPr>
          <p:spPr bwMode="auto">
            <a:xfrm>
              <a:off x="3552" y="1680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744" name="Line 54"/>
            <p:cNvSpPr>
              <a:spLocks noChangeShapeType="1"/>
            </p:cNvSpPr>
            <p:nvPr/>
          </p:nvSpPr>
          <p:spPr bwMode="auto">
            <a:xfrm flipV="1">
              <a:off x="3552" y="1152"/>
              <a:ext cx="0" cy="52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745" name="Line 55"/>
            <p:cNvSpPr>
              <a:spLocks noChangeShapeType="1"/>
            </p:cNvSpPr>
            <p:nvPr/>
          </p:nvSpPr>
          <p:spPr bwMode="auto">
            <a:xfrm>
              <a:off x="3216" y="2304"/>
              <a:ext cx="19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746" name="Line 56"/>
            <p:cNvSpPr>
              <a:spLocks noChangeShapeType="1"/>
            </p:cNvSpPr>
            <p:nvPr/>
          </p:nvSpPr>
          <p:spPr bwMode="auto">
            <a:xfrm flipV="1">
              <a:off x="3408" y="1488"/>
              <a:ext cx="0" cy="81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57"/>
          <p:cNvGrpSpPr>
            <a:grpSpLocks/>
          </p:cNvGrpSpPr>
          <p:nvPr/>
        </p:nvGrpSpPr>
        <p:grpSpPr bwMode="auto">
          <a:xfrm>
            <a:off x="5715000" y="4403725"/>
            <a:ext cx="1371600" cy="396875"/>
            <a:chOff x="3744" y="2544"/>
            <a:chExt cx="864" cy="250"/>
          </a:xfrm>
        </p:grpSpPr>
        <p:sp>
          <p:nvSpPr>
            <p:cNvPr id="282739" name="Text Box 58"/>
            <p:cNvSpPr txBox="1">
              <a:spLocks noChangeArrowheads="1"/>
            </p:cNvSpPr>
            <p:nvPr/>
          </p:nvSpPr>
          <p:spPr bwMode="auto">
            <a:xfrm>
              <a:off x="3744" y="2544"/>
              <a:ext cx="864" cy="25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</a:rPr>
                <a:t>pre(T    R);</a:t>
              </a:r>
            </a:p>
          </p:txBody>
        </p:sp>
        <p:sp>
          <p:nvSpPr>
            <p:cNvPr id="282740" name="Line 59"/>
            <p:cNvSpPr>
              <a:spLocks noChangeShapeType="1"/>
            </p:cNvSpPr>
            <p:nvPr/>
          </p:nvSpPr>
          <p:spPr bwMode="auto">
            <a:xfrm>
              <a:off x="4176" y="26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2642" name="Oval 60"/>
          <p:cNvSpPr>
            <a:spLocks noChangeArrowheads="1"/>
          </p:cNvSpPr>
          <p:nvPr/>
        </p:nvSpPr>
        <p:spPr bwMode="auto">
          <a:xfrm>
            <a:off x="7239000" y="441325"/>
            <a:ext cx="533400" cy="4572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1" lang="en-US" altLang="zh-CN" sz="2400">
                <a:latin typeface="Times New Roman" pitchFamily="18" charset="0"/>
              </a:rPr>
              <a:t>A</a:t>
            </a:r>
          </a:p>
        </p:txBody>
      </p:sp>
      <p:sp>
        <p:nvSpPr>
          <p:cNvPr id="282643" name="Oval 61"/>
          <p:cNvSpPr>
            <a:spLocks noChangeArrowheads="1"/>
          </p:cNvSpPr>
          <p:nvPr/>
        </p:nvSpPr>
        <p:spPr bwMode="auto">
          <a:xfrm>
            <a:off x="8077200" y="1279525"/>
            <a:ext cx="533400" cy="457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1" lang="en-US" altLang="zh-CN" sz="2400">
                <a:latin typeface="Times New Roman" pitchFamily="18" charset="0"/>
              </a:rPr>
              <a:t>C</a:t>
            </a:r>
          </a:p>
        </p:txBody>
      </p:sp>
      <p:sp>
        <p:nvSpPr>
          <p:cNvPr id="282644" name="Oval 62"/>
          <p:cNvSpPr>
            <a:spLocks noChangeArrowheads="1"/>
          </p:cNvSpPr>
          <p:nvPr/>
        </p:nvSpPr>
        <p:spPr bwMode="auto">
          <a:xfrm>
            <a:off x="6400800" y="1279525"/>
            <a:ext cx="533400" cy="4572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1" lang="en-US" altLang="zh-CN" sz="2400">
                <a:latin typeface="Times New Roman" pitchFamily="18" charset="0"/>
              </a:rPr>
              <a:t>B</a:t>
            </a:r>
          </a:p>
        </p:txBody>
      </p:sp>
      <p:sp>
        <p:nvSpPr>
          <p:cNvPr id="282645" name="Oval 63"/>
          <p:cNvSpPr>
            <a:spLocks noChangeArrowheads="1"/>
          </p:cNvSpPr>
          <p:nvPr/>
        </p:nvSpPr>
        <p:spPr bwMode="auto">
          <a:xfrm>
            <a:off x="7315200" y="2346325"/>
            <a:ext cx="533400" cy="4572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1" lang="en-US" altLang="zh-CN" sz="2400">
                <a:latin typeface="Times New Roman" pitchFamily="18" charset="0"/>
              </a:rPr>
              <a:t>D</a:t>
            </a:r>
          </a:p>
        </p:txBody>
      </p:sp>
      <p:cxnSp>
        <p:nvCxnSpPr>
          <p:cNvPr id="282646" name="AutoShape 64"/>
          <p:cNvCxnSpPr>
            <a:cxnSpLocks noChangeShapeType="1"/>
            <a:stCxn id="282642" idx="3"/>
            <a:endCxn id="282644" idx="7"/>
          </p:cNvCxnSpPr>
          <p:nvPr/>
        </p:nvCxnSpPr>
        <p:spPr bwMode="auto">
          <a:xfrm flipH="1">
            <a:off x="6856413" y="831850"/>
            <a:ext cx="460375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2647" name="AutoShape 65"/>
          <p:cNvCxnSpPr>
            <a:cxnSpLocks noChangeShapeType="1"/>
            <a:stCxn id="282642" idx="5"/>
            <a:endCxn id="282643" idx="1"/>
          </p:cNvCxnSpPr>
          <p:nvPr/>
        </p:nvCxnSpPr>
        <p:spPr bwMode="auto">
          <a:xfrm>
            <a:off x="7694613" y="831850"/>
            <a:ext cx="460375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2648" name="AutoShape 66"/>
          <p:cNvCxnSpPr>
            <a:cxnSpLocks noChangeShapeType="1"/>
            <a:stCxn id="282644" idx="5"/>
            <a:endCxn id="282645" idx="1"/>
          </p:cNvCxnSpPr>
          <p:nvPr/>
        </p:nvCxnSpPr>
        <p:spPr bwMode="auto">
          <a:xfrm>
            <a:off x="6856413" y="1670050"/>
            <a:ext cx="536575" cy="74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3" name="Group 67"/>
          <p:cNvGrpSpPr>
            <a:grpSpLocks/>
          </p:cNvGrpSpPr>
          <p:nvPr/>
        </p:nvGrpSpPr>
        <p:grpSpPr bwMode="auto">
          <a:xfrm>
            <a:off x="3581400" y="1279525"/>
            <a:ext cx="3352800" cy="2911475"/>
            <a:chOff x="2400" y="672"/>
            <a:chExt cx="2112" cy="1834"/>
          </a:xfrm>
        </p:grpSpPr>
        <p:grpSp>
          <p:nvGrpSpPr>
            <p:cNvPr id="282731" name="Group 68"/>
            <p:cNvGrpSpPr>
              <a:grpSpLocks/>
            </p:cNvGrpSpPr>
            <p:nvPr/>
          </p:nvGrpSpPr>
          <p:grpSpPr bwMode="auto">
            <a:xfrm>
              <a:off x="2400" y="1728"/>
              <a:ext cx="864" cy="778"/>
              <a:chOff x="2400" y="1632"/>
              <a:chExt cx="864" cy="778"/>
            </a:xfrm>
          </p:grpSpPr>
          <p:sp>
            <p:nvSpPr>
              <p:cNvPr id="282733" name="Text Box 69"/>
              <p:cNvSpPr txBox="1">
                <a:spLocks noChangeArrowheads="1"/>
              </p:cNvSpPr>
              <p:nvPr/>
            </p:nvSpPr>
            <p:spPr bwMode="auto">
              <a:xfrm>
                <a:off x="2400" y="1632"/>
                <a:ext cx="240" cy="250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000"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282734" name="Line 70"/>
              <p:cNvSpPr>
                <a:spLocks noChangeShapeType="1"/>
              </p:cNvSpPr>
              <p:nvPr/>
            </p:nvSpPr>
            <p:spPr bwMode="auto">
              <a:xfrm>
                <a:off x="2592" y="17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2735" name="Oval 71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192" cy="192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kumimoji="1" lang="en-US" altLang="zh-CN" sz="200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282736" name="Text Box 72"/>
              <p:cNvSpPr txBox="1">
                <a:spLocks noChangeArrowheads="1"/>
              </p:cNvSpPr>
              <p:nvPr/>
            </p:nvSpPr>
            <p:spPr bwMode="auto">
              <a:xfrm>
                <a:off x="2400" y="1920"/>
                <a:ext cx="864" cy="250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000">
                    <a:latin typeface="Times New Roman" pitchFamily="18" charset="0"/>
                  </a:rPr>
                  <a:t>printf(B);</a:t>
                </a:r>
              </a:p>
            </p:txBody>
          </p:sp>
          <p:sp>
            <p:nvSpPr>
              <p:cNvPr id="282737" name="Text Box 73"/>
              <p:cNvSpPr txBox="1">
                <a:spLocks noChangeArrowheads="1"/>
              </p:cNvSpPr>
              <p:nvPr/>
            </p:nvSpPr>
            <p:spPr bwMode="auto">
              <a:xfrm>
                <a:off x="2400" y="2160"/>
                <a:ext cx="864" cy="250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000">
                    <a:latin typeface="Times New Roman" pitchFamily="18" charset="0"/>
                  </a:rPr>
                  <a:t>pre(T    L);</a:t>
                </a:r>
              </a:p>
            </p:txBody>
          </p:sp>
          <p:sp>
            <p:nvSpPr>
              <p:cNvPr id="282738" name="Line 74"/>
              <p:cNvSpPr>
                <a:spLocks noChangeShapeType="1"/>
              </p:cNvSpPr>
              <p:nvPr/>
            </p:nvSpPr>
            <p:spPr bwMode="auto">
              <a:xfrm>
                <a:off x="2832" y="230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2732" name="Oval 75"/>
            <p:cNvSpPr>
              <a:spLocks noChangeArrowheads="1"/>
            </p:cNvSpPr>
            <p:nvPr/>
          </p:nvSpPr>
          <p:spPr bwMode="auto">
            <a:xfrm>
              <a:off x="4176" y="672"/>
              <a:ext cx="336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kumimoji="1" lang="en-US" altLang="zh-CN" sz="2400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15" name="Group 76"/>
          <p:cNvGrpSpPr>
            <a:grpSpLocks/>
          </p:cNvGrpSpPr>
          <p:nvPr/>
        </p:nvGrpSpPr>
        <p:grpSpPr bwMode="auto">
          <a:xfrm>
            <a:off x="1676400" y="441325"/>
            <a:ext cx="6096000" cy="4206875"/>
            <a:chOff x="1200" y="144"/>
            <a:chExt cx="3840" cy="2650"/>
          </a:xfrm>
        </p:grpSpPr>
        <p:grpSp>
          <p:nvGrpSpPr>
            <p:cNvPr id="282723" name="Group 77"/>
            <p:cNvGrpSpPr>
              <a:grpSpLocks/>
            </p:cNvGrpSpPr>
            <p:nvPr/>
          </p:nvGrpSpPr>
          <p:grpSpPr bwMode="auto">
            <a:xfrm>
              <a:off x="1200" y="2016"/>
              <a:ext cx="864" cy="778"/>
              <a:chOff x="1200" y="1920"/>
              <a:chExt cx="864" cy="778"/>
            </a:xfrm>
          </p:grpSpPr>
          <p:sp>
            <p:nvSpPr>
              <p:cNvPr id="282725" name="Text Box 78"/>
              <p:cNvSpPr txBox="1">
                <a:spLocks noChangeArrowheads="1"/>
              </p:cNvSpPr>
              <p:nvPr/>
            </p:nvSpPr>
            <p:spPr bwMode="auto">
              <a:xfrm>
                <a:off x="1200" y="1920"/>
                <a:ext cx="240" cy="250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000"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282726" name="Line 79"/>
              <p:cNvSpPr>
                <a:spLocks noChangeShapeType="1"/>
              </p:cNvSpPr>
              <p:nvPr/>
            </p:nvSpPr>
            <p:spPr bwMode="auto">
              <a:xfrm>
                <a:off x="1392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2727" name="Oval 80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192" cy="192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kumimoji="1" lang="en-US" altLang="zh-CN" sz="200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82728" name="Text Box 81"/>
              <p:cNvSpPr txBox="1">
                <a:spLocks noChangeArrowheads="1"/>
              </p:cNvSpPr>
              <p:nvPr/>
            </p:nvSpPr>
            <p:spPr bwMode="auto">
              <a:xfrm>
                <a:off x="1200" y="2208"/>
                <a:ext cx="864" cy="250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000">
                    <a:latin typeface="Times New Roman" pitchFamily="18" charset="0"/>
                  </a:rPr>
                  <a:t>printf(A);</a:t>
                </a:r>
              </a:p>
            </p:txBody>
          </p:sp>
          <p:sp>
            <p:nvSpPr>
              <p:cNvPr id="282729" name="Text Box 82"/>
              <p:cNvSpPr txBox="1">
                <a:spLocks noChangeArrowheads="1"/>
              </p:cNvSpPr>
              <p:nvPr/>
            </p:nvSpPr>
            <p:spPr bwMode="auto">
              <a:xfrm>
                <a:off x="1200" y="2448"/>
                <a:ext cx="864" cy="250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000">
                    <a:latin typeface="Times New Roman" pitchFamily="18" charset="0"/>
                  </a:rPr>
                  <a:t>pre(T    L);</a:t>
                </a:r>
              </a:p>
            </p:txBody>
          </p:sp>
          <p:sp>
            <p:nvSpPr>
              <p:cNvPr id="282730" name="Line 83"/>
              <p:cNvSpPr>
                <a:spLocks noChangeShapeType="1"/>
              </p:cNvSpPr>
              <p:nvPr/>
            </p:nvSpPr>
            <p:spPr bwMode="auto">
              <a:xfrm>
                <a:off x="1632" y="259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2724" name="Oval 84"/>
            <p:cNvSpPr>
              <a:spLocks noChangeArrowheads="1"/>
            </p:cNvSpPr>
            <p:nvPr/>
          </p:nvSpPr>
          <p:spPr bwMode="auto">
            <a:xfrm>
              <a:off x="4704" y="144"/>
              <a:ext cx="336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kumimoji="1" lang="en-US" altLang="zh-CN" sz="240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17" name="Group 85"/>
          <p:cNvGrpSpPr>
            <a:grpSpLocks/>
          </p:cNvGrpSpPr>
          <p:nvPr/>
        </p:nvGrpSpPr>
        <p:grpSpPr bwMode="auto">
          <a:xfrm>
            <a:off x="5715000" y="2346325"/>
            <a:ext cx="2133600" cy="2073275"/>
            <a:chOff x="3744" y="1344"/>
            <a:chExt cx="1344" cy="1306"/>
          </a:xfrm>
        </p:grpSpPr>
        <p:grpSp>
          <p:nvGrpSpPr>
            <p:cNvPr id="282715" name="Group 86"/>
            <p:cNvGrpSpPr>
              <a:grpSpLocks/>
            </p:cNvGrpSpPr>
            <p:nvPr/>
          </p:nvGrpSpPr>
          <p:grpSpPr bwMode="auto">
            <a:xfrm>
              <a:off x="3744" y="1872"/>
              <a:ext cx="864" cy="778"/>
              <a:chOff x="3744" y="1776"/>
              <a:chExt cx="864" cy="778"/>
            </a:xfrm>
          </p:grpSpPr>
          <p:sp>
            <p:nvSpPr>
              <p:cNvPr id="282717" name="Text Box 87"/>
              <p:cNvSpPr txBox="1">
                <a:spLocks noChangeArrowheads="1"/>
              </p:cNvSpPr>
              <p:nvPr/>
            </p:nvSpPr>
            <p:spPr bwMode="auto">
              <a:xfrm>
                <a:off x="3744" y="1776"/>
                <a:ext cx="240" cy="250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000"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282718" name="Line 88"/>
              <p:cNvSpPr>
                <a:spLocks noChangeShapeType="1"/>
              </p:cNvSpPr>
              <p:nvPr/>
            </p:nvSpPr>
            <p:spPr bwMode="auto">
              <a:xfrm>
                <a:off x="3936" y="192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2719" name="Oval 89"/>
              <p:cNvSpPr>
                <a:spLocks noChangeArrowheads="1"/>
              </p:cNvSpPr>
              <p:nvPr/>
            </p:nvSpPr>
            <p:spPr bwMode="auto">
              <a:xfrm>
                <a:off x="4176" y="1824"/>
                <a:ext cx="192" cy="192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kumimoji="1" lang="en-US" altLang="zh-CN" sz="20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282720" name="Text Box 90"/>
              <p:cNvSpPr txBox="1">
                <a:spLocks noChangeArrowheads="1"/>
              </p:cNvSpPr>
              <p:nvPr/>
            </p:nvSpPr>
            <p:spPr bwMode="auto">
              <a:xfrm>
                <a:off x="3744" y="2064"/>
                <a:ext cx="864" cy="250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000">
                    <a:latin typeface="Times New Roman" pitchFamily="18" charset="0"/>
                  </a:rPr>
                  <a:t>printf(D);</a:t>
                </a:r>
              </a:p>
            </p:txBody>
          </p:sp>
          <p:sp>
            <p:nvSpPr>
              <p:cNvPr id="282721" name="Text Box 91"/>
              <p:cNvSpPr txBox="1">
                <a:spLocks noChangeArrowheads="1"/>
              </p:cNvSpPr>
              <p:nvPr/>
            </p:nvSpPr>
            <p:spPr bwMode="auto">
              <a:xfrm>
                <a:off x="3744" y="2304"/>
                <a:ext cx="864" cy="250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000">
                    <a:latin typeface="Times New Roman" pitchFamily="18" charset="0"/>
                  </a:rPr>
                  <a:t>pre(T    L);</a:t>
                </a:r>
              </a:p>
            </p:txBody>
          </p:sp>
          <p:sp>
            <p:nvSpPr>
              <p:cNvPr id="282722" name="Line 92"/>
              <p:cNvSpPr>
                <a:spLocks noChangeShapeType="1"/>
              </p:cNvSpPr>
              <p:nvPr/>
            </p:nvSpPr>
            <p:spPr bwMode="auto">
              <a:xfrm>
                <a:off x="4176" y="24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2716" name="Oval 93"/>
            <p:cNvSpPr>
              <a:spLocks noChangeArrowheads="1"/>
            </p:cNvSpPr>
            <p:nvPr/>
          </p:nvSpPr>
          <p:spPr bwMode="auto">
            <a:xfrm>
              <a:off x="4752" y="1344"/>
              <a:ext cx="336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kumimoji="1" lang="en-US" altLang="zh-CN" sz="2400"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19" name="Group 94"/>
          <p:cNvGrpSpPr>
            <a:grpSpLocks/>
          </p:cNvGrpSpPr>
          <p:nvPr/>
        </p:nvGrpSpPr>
        <p:grpSpPr bwMode="auto">
          <a:xfrm>
            <a:off x="3657600" y="1255713"/>
            <a:ext cx="4953000" cy="4740275"/>
            <a:chOff x="2448" y="672"/>
            <a:chExt cx="3120" cy="2986"/>
          </a:xfrm>
        </p:grpSpPr>
        <p:grpSp>
          <p:nvGrpSpPr>
            <p:cNvPr id="282707" name="Group 95"/>
            <p:cNvGrpSpPr>
              <a:grpSpLocks/>
            </p:cNvGrpSpPr>
            <p:nvPr/>
          </p:nvGrpSpPr>
          <p:grpSpPr bwMode="auto">
            <a:xfrm>
              <a:off x="2448" y="2880"/>
              <a:ext cx="864" cy="778"/>
              <a:chOff x="2448" y="2784"/>
              <a:chExt cx="864" cy="778"/>
            </a:xfrm>
          </p:grpSpPr>
          <p:sp>
            <p:nvSpPr>
              <p:cNvPr id="282709" name="Text Box 96"/>
              <p:cNvSpPr txBox="1">
                <a:spLocks noChangeArrowheads="1"/>
              </p:cNvSpPr>
              <p:nvPr/>
            </p:nvSpPr>
            <p:spPr bwMode="auto">
              <a:xfrm>
                <a:off x="2448" y="2784"/>
                <a:ext cx="240" cy="250"/>
              </a:xfrm>
              <a:prstGeom prst="rect">
                <a:avLst/>
              </a:prstGeom>
              <a:solidFill>
                <a:srgbClr val="FF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000"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282710" name="Line 97"/>
              <p:cNvSpPr>
                <a:spLocks noChangeShapeType="1"/>
              </p:cNvSpPr>
              <p:nvPr/>
            </p:nvSpPr>
            <p:spPr bwMode="auto">
              <a:xfrm>
                <a:off x="2640" y="29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2711" name="Oval 98"/>
              <p:cNvSpPr>
                <a:spLocks noChangeArrowheads="1"/>
              </p:cNvSpPr>
              <p:nvPr/>
            </p:nvSpPr>
            <p:spPr bwMode="auto">
              <a:xfrm>
                <a:off x="2880" y="2832"/>
                <a:ext cx="192" cy="192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kumimoji="1" lang="en-US" altLang="zh-CN" sz="2000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282712" name="Text Box 99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864" cy="250"/>
              </a:xfrm>
              <a:prstGeom prst="rect">
                <a:avLst/>
              </a:prstGeom>
              <a:solidFill>
                <a:srgbClr val="FF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000">
                    <a:latin typeface="Times New Roman" pitchFamily="18" charset="0"/>
                  </a:rPr>
                  <a:t>printf(C);</a:t>
                </a:r>
              </a:p>
            </p:txBody>
          </p:sp>
          <p:sp>
            <p:nvSpPr>
              <p:cNvPr id="282713" name="Text Box 100"/>
              <p:cNvSpPr txBox="1">
                <a:spLocks noChangeArrowheads="1"/>
              </p:cNvSpPr>
              <p:nvPr/>
            </p:nvSpPr>
            <p:spPr bwMode="auto">
              <a:xfrm>
                <a:off x="2448" y="3312"/>
                <a:ext cx="864" cy="250"/>
              </a:xfrm>
              <a:prstGeom prst="rect">
                <a:avLst/>
              </a:prstGeom>
              <a:solidFill>
                <a:srgbClr val="FF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000">
                    <a:latin typeface="Times New Roman" pitchFamily="18" charset="0"/>
                  </a:rPr>
                  <a:t>pre(T    L);</a:t>
                </a:r>
              </a:p>
            </p:txBody>
          </p:sp>
          <p:sp>
            <p:nvSpPr>
              <p:cNvPr id="282714" name="Line 101"/>
              <p:cNvSpPr>
                <a:spLocks noChangeShapeType="1"/>
              </p:cNvSpPr>
              <p:nvPr/>
            </p:nvSpPr>
            <p:spPr bwMode="auto">
              <a:xfrm>
                <a:off x="2880" y="345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2708" name="Oval 102"/>
            <p:cNvSpPr>
              <a:spLocks noChangeArrowheads="1"/>
            </p:cNvSpPr>
            <p:nvPr/>
          </p:nvSpPr>
          <p:spPr bwMode="auto">
            <a:xfrm>
              <a:off x="5232" y="672"/>
              <a:ext cx="336" cy="28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kumimoji="1" lang="en-US" altLang="zh-CN" sz="2400"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21" name="Group 103"/>
          <p:cNvGrpSpPr>
            <a:grpSpLocks/>
          </p:cNvGrpSpPr>
          <p:nvPr/>
        </p:nvGrpSpPr>
        <p:grpSpPr bwMode="auto">
          <a:xfrm>
            <a:off x="2971800" y="746125"/>
            <a:ext cx="4038600" cy="3886200"/>
            <a:chOff x="2016" y="336"/>
            <a:chExt cx="2544" cy="2448"/>
          </a:xfrm>
        </p:grpSpPr>
        <p:grpSp>
          <p:nvGrpSpPr>
            <p:cNvPr id="282701" name="Group 104"/>
            <p:cNvGrpSpPr>
              <a:grpSpLocks/>
            </p:cNvGrpSpPr>
            <p:nvPr/>
          </p:nvGrpSpPr>
          <p:grpSpPr bwMode="auto">
            <a:xfrm>
              <a:off x="2016" y="1680"/>
              <a:ext cx="384" cy="1104"/>
              <a:chOff x="2016" y="1584"/>
              <a:chExt cx="384" cy="1104"/>
            </a:xfrm>
          </p:grpSpPr>
          <p:sp>
            <p:nvSpPr>
              <p:cNvPr id="282703" name="Line 105"/>
              <p:cNvSpPr>
                <a:spLocks noChangeShapeType="1"/>
              </p:cNvSpPr>
              <p:nvPr/>
            </p:nvSpPr>
            <p:spPr bwMode="auto">
              <a:xfrm>
                <a:off x="2256" y="1584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2704" name="Line 106"/>
              <p:cNvSpPr>
                <a:spLocks noChangeShapeType="1"/>
              </p:cNvSpPr>
              <p:nvPr/>
            </p:nvSpPr>
            <p:spPr bwMode="auto">
              <a:xfrm>
                <a:off x="2256" y="2688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2705" name="Line 107"/>
              <p:cNvSpPr>
                <a:spLocks noChangeShapeType="1"/>
              </p:cNvSpPr>
              <p:nvPr/>
            </p:nvSpPr>
            <p:spPr bwMode="auto">
              <a:xfrm>
                <a:off x="2016" y="259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2706" name="Line 108"/>
              <p:cNvSpPr>
                <a:spLocks noChangeShapeType="1"/>
              </p:cNvSpPr>
              <p:nvPr/>
            </p:nvSpPr>
            <p:spPr bwMode="auto">
              <a:xfrm flipV="1">
                <a:off x="2256" y="1584"/>
                <a:ext cx="0" cy="110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2702" name="AutoShape 109"/>
            <p:cNvSpPr>
              <a:spLocks noChangeArrowheads="1"/>
            </p:cNvSpPr>
            <p:nvPr/>
          </p:nvSpPr>
          <p:spPr bwMode="auto">
            <a:xfrm rot="-3001265">
              <a:off x="4392" y="456"/>
              <a:ext cx="288" cy="48"/>
            </a:xfrm>
            <a:prstGeom prst="leftArrow">
              <a:avLst>
                <a:gd name="adj1" fmla="val 50000"/>
                <a:gd name="adj2" fmla="val 150000"/>
              </a:avLst>
            </a:prstGeom>
            <a:solidFill>
              <a:srgbClr val="FF3300"/>
            </a:solidFill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67470" name="Text Box 110"/>
          <p:cNvSpPr txBox="1">
            <a:spLocks noChangeArrowheads="1"/>
          </p:cNvSpPr>
          <p:nvPr/>
        </p:nvSpPr>
        <p:spPr bwMode="auto">
          <a:xfrm>
            <a:off x="5715000" y="2651125"/>
            <a:ext cx="762000" cy="39687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返回</a:t>
            </a:r>
          </a:p>
        </p:txBody>
      </p:sp>
      <p:grpSp>
        <p:nvGrpSpPr>
          <p:cNvPr id="23" name="Group 111"/>
          <p:cNvGrpSpPr>
            <a:grpSpLocks/>
          </p:cNvGrpSpPr>
          <p:nvPr/>
        </p:nvGrpSpPr>
        <p:grpSpPr bwMode="auto">
          <a:xfrm>
            <a:off x="4800600" y="1355725"/>
            <a:ext cx="1981200" cy="1236663"/>
            <a:chOff x="3168" y="720"/>
            <a:chExt cx="1248" cy="779"/>
          </a:xfrm>
        </p:grpSpPr>
        <p:grpSp>
          <p:nvGrpSpPr>
            <p:cNvPr id="282696" name="Group 112"/>
            <p:cNvGrpSpPr>
              <a:grpSpLocks/>
            </p:cNvGrpSpPr>
            <p:nvPr/>
          </p:nvGrpSpPr>
          <p:grpSpPr bwMode="auto">
            <a:xfrm>
              <a:off x="3747" y="1248"/>
              <a:ext cx="669" cy="251"/>
              <a:chOff x="3747" y="1152"/>
              <a:chExt cx="669" cy="251"/>
            </a:xfrm>
          </p:grpSpPr>
          <p:sp>
            <p:nvSpPr>
              <p:cNvPr id="282698" name="Text Box 113"/>
              <p:cNvSpPr txBox="1">
                <a:spLocks noChangeArrowheads="1"/>
              </p:cNvSpPr>
              <p:nvPr/>
            </p:nvSpPr>
            <p:spPr bwMode="auto">
              <a:xfrm>
                <a:off x="3747" y="1153"/>
                <a:ext cx="240" cy="250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000"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282699" name="Text Box 114"/>
              <p:cNvSpPr txBox="1">
                <a:spLocks noChangeArrowheads="1"/>
              </p:cNvSpPr>
              <p:nvPr/>
            </p:nvSpPr>
            <p:spPr bwMode="auto">
              <a:xfrm rot="-5308317">
                <a:off x="4152" y="1128"/>
                <a:ext cx="240" cy="288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itchFamily="18" charset="0"/>
                  </a:rPr>
                  <a:t>&gt;</a:t>
                </a:r>
              </a:p>
            </p:txBody>
          </p:sp>
          <p:sp>
            <p:nvSpPr>
              <p:cNvPr id="282700" name="Line 115"/>
              <p:cNvSpPr>
                <a:spLocks noChangeShapeType="1"/>
              </p:cNvSpPr>
              <p:nvPr/>
            </p:nvSpPr>
            <p:spPr bwMode="auto">
              <a:xfrm>
                <a:off x="3939" y="1297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2697" name="Text Box 116"/>
            <p:cNvSpPr txBox="1">
              <a:spLocks noChangeArrowheads="1"/>
            </p:cNvSpPr>
            <p:nvPr/>
          </p:nvSpPr>
          <p:spPr bwMode="auto">
            <a:xfrm>
              <a:off x="3168" y="720"/>
              <a:ext cx="9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FF3300"/>
                  </a:solidFill>
                  <a:latin typeface="Times New Roman" pitchFamily="18" charset="0"/>
                </a:rPr>
                <a:t>左是空返回</a:t>
              </a:r>
            </a:p>
          </p:txBody>
        </p:sp>
      </p:grpSp>
      <p:grpSp>
        <p:nvGrpSpPr>
          <p:cNvPr id="25" name="Group 117"/>
          <p:cNvGrpSpPr>
            <a:grpSpLocks/>
          </p:cNvGrpSpPr>
          <p:nvPr/>
        </p:nvGrpSpPr>
        <p:grpSpPr bwMode="auto">
          <a:xfrm>
            <a:off x="3581400" y="1736725"/>
            <a:ext cx="3657600" cy="2835275"/>
            <a:chOff x="2400" y="960"/>
            <a:chExt cx="2304" cy="1786"/>
          </a:xfrm>
        </p:grpSpPr>
        <p:grpSp>
          <p:nvGrpSpPr>
            <p:cNvPr id="282692" name="Group 118"/>
            <p:cNvGrpSpPr>
              <a:grpSpLocks/>
            </p:cNvGrpSpPr>
            <p:nvPr/>
          </p:nvGrpSpPr>
          <p:grpSpPr bwMode="auto">
            <a:xfrm>
              <a:off x="2400" y="2496"/>
              <a:ext cx="864" cy="250"/>
              <a:chOff x="2400" y="2400"/>
              <a:chExt cx="864" cy="250"/>
            </a:xfrm>
          </p:grpSpPr>
          <p:sp>
            <p:nvSpPr>
              <p:cNvPr id="282694" name="Text Box 119"/>
              <p:cNvSpPr txBox="1">
                <a:spLocks noChangeArrowheads="1"/>
              </p:cNvSpPr>
              <p:nvPr/>
            </p:nvSpPr>
            <p:spPr bwMode="auto">
              <a:xfrm>
                <a:off x="2400" y="2400"/>
                <a:ext cx="864" cy="250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000">
                    <a:latin typeface="Times New Roman" pitchFamily="18" charset="0"/>
                  </a:rPr>
                  <a:t>pre(T    R);</a:t>
                </a:r>
              </a:p>
            </p:txBody>
          </p:sp>
          <p:sp>
            <p:nvSpPr>
              <p:cNvPr id="282695" name="Line 120"/>
              <p:cNvSpPr>
                <a:spLocks noChangeShapeType="1"/>
              </p:cNvSpPr>
              <p:nvPr/>
            </p:nvSpPr>
            <p:spPr bwMode="auto">
              <a:xfrm>
                <a:off x="2832" y="254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2693" name="AutoShape 121"/>
            <p:cNvSpPr>
              <a:spLocks noChangeArrowheads="1"/>
            </p:cNvSpPr>
            <p:nvPr/>
          </p:nvSpPr>
          <p:spPr bwMode="auto">
            <a:xfrm rot="3494401">
              <a:off x="4512" y="1104"/>
              <a:ext cx="336" cy="48"/>
            </a:xfrm>
            <a:prstGeom prst="rightArrow">
              <a:avLst>
                <a:gd name="adj1" fmla="val 50000"/>
                <a:gd name="adj2" fmla="val 175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122"/>
          <p:cNvGrpSpPr>
            <a:grpSpLocks/>
          </p:cNvGrpSpPr>
          <p:nvPr/>
        </p:nvGrpSpPr>
        <p:grpSpPr bwMode="auto">
          <a:xfrm>
            <a:off x="6781800" y="2803525"/>
            <a:ext cx="1828800" cy="1082675"/>
            <a:chOff x="4416" y="1632"/>
            <a:chExt cx="1152" cy="682"/>
          </a:xfrm>
        </p:grpSpPr>
        <p:grpSp>
          <p:nvGrpSpPr>
            <p:cNvPr id="282687" name="Group 123"/>
            <p:cNvGrpSpPr>
              <a:grpSpLocks/>
            </p:cNvGrpSpPr>
            <p:nvPr/>
          </p:nvGrpSpPr>
          <p:grpSpPr bwMode="auto">
            <a:xfrm>
              <a:off x="4944" y="2064"/>
              <a:ext cx="624" cy="250"/>
              <a:chOff x="4944" y="1968"/>
              <a:chExt cx="624" cy="250"/>
            </a:xfrm>
          </p:grpSpPr>
          <p:sp>
            <p:nvSpPr>
              <p:cNvPr id="282689" name="Text Box 124"/>
              <p:cNvSpPr txBox="1">
                <a:spLocks noChangeArrowheads="1"/>
              </p:cNvSpPr>
              <p:nvPr/>
            </p:nvSpPr>
            <p:spPr bwMode="auto">
              <a:xfrm>
                <a:off x="4944" y="1968"/>
                <a:ext cx="240" cy="250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000"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282690" name="Text Box 125"/>
              <p:cNvSpPr txBox="1">
                <a:spLocks noChangeArrowheads="1"/>
              </p:cNvSpPr>
              <p:nvPr/>
            </p:nvSpPr>
            <p:spPr bwMode="auto">
              <a:xfrm rot="-5308317">
                <a:off x="5304" y="1944"/>
                <a:ext cx="240" cy="288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itchFamily="18" charset="0"/>
                  </a:rPr>
                  <a:t>&gt;</a:t>
                </a:r>
              </a:p>
            </p:txBody>
          </p:sp>
          <p:sp>
            <p:nvSpPr>
              <p:cNvPr id="282691" name="Line 126"/>
              <p:cNvSpPr>
                <a:spLocks noChangeShapeType="1"/>
              </p:cNvSpPr>
              <p:nvPr/>
            </p:nvSpPr>
            <p:spPr bwMode="auto">
              <a:xfrm>
                <a:off x="5136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2688" name="Text Box 127"/>
            <p:cNvSpPr txBox="1">
              <a:spLocks noChangeArrowheads="1"/>
            </p:cNvSpPr>
            <p:nvPr/>
          </p:nvSpPr>
          <p:spPr bwMode="auto">
            <a:xfrm>
              <a:off x="4416" y="1632"/>
              <a:ext cx="10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FF3300"/>
                  </a:solidFill>
                  <a:latin typeface="Times New Roman" pitchFamily="18" charset="0"/>
                </a:rPr>
                <a:t>左是空返回</a:t>
              </a:r>
            </a:p>
          </p:txBody>
        </p:sp>
      </p:grpSp>
      <p:grpSp>
        <p:nvGrpSpPr>
          <p:cNvPr id="29" name="Group 128"/>
          <p:cNvGrpSpPr>
            <a:grpSpLocks/>
          </p:cNvGrpSpPr>
          <p:nvPr/>
        </p:nvGrpSpPr>
        <p:grpSpPr bwMode="auto">
          <a:xfrm>
            <a:off x="6781800" y="3108325"/>
            <a:ext cx="1828800" cy="1692275"/>
            <a:chOff x="4416" y="1824"/>
            <a:chExt cx="1152" cy="1066"/>
          </a:xfrm>
        </p:grpSpPr>
        <p:grpSp>
          <p:nvGrpSpPr>
            <p:cNvPr id="282682" name="Group 129"/>
            <p:cNvGrpSpPr>
              <a:grpSpLocks/>
            </p:cNvGrpSpPr>
            <p:nvPr/>
          </p:nvGrpSpPr>
          <p:grpSpPr bwMode="auto">
            <a:xfrm>
              <a:off x="4944" y="2640"/>
              <a:ext cx="624" cy="250"/>
              <a:chOff x="4944" y="2544"/>
              <a:chExt cx="624" cy="250"/>
            </a:xfrm>
          </p:grpSpPr>
          <p:sp>
            <p:nvSpPr>
              <p:cNvPr id="282684" name="Text Box 130"/>
              <p:cNvSpPr txBox="1">
                <a:spLocks noChangeArrowheads="1"/>
              </p:cNvSpPr>
              <p:nvPr/>
            </p:nvSpPr>
            <p:spPr bwMode="auto">
              <a:xfrm>
                <a:off x="4944" y="2544"/>
                <a:ext cx="240" cy="250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000"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282685" name="Text Box 131"/>
              <p:cNvSpPr txBox="1">
                <a:spLocks noChangeArrowheads="1"/>
              </p:cNvSpPr>
              <p:nvPr/>
            </p:nvSpPr>
            <p:spPr bwMode="auto">
              <a:xfrm rot="-5308317">
                <a:off x="5304" y="2520"/>
                <a:ext cx="240" cy="288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itchFamily="18" charset="0"/>
                  </a:rPr>
                  <a:t>&gt;</a:t>
                </a:r>
              </a:p>
            </p:txBody>
          </p:sp>
          <p:sp>
            <p:nvSpPr>
              <p:cNvPr id="282686" name="Line 132"/>
              <p:cNvSpPr>
                <a:spLocks noChangeShapeType="1"/>
              </p:cNvSpPr>
              <p:nvPr/>
            </p:nvSpPr>
            <p:spPr bwMode="auto">
              <a:xfrm>
                <a:off x="5136" y="264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2683" name="Text Box 133"/>
            <p:cNvSpPr txBox="1">
              <a:spLocks noChangeArrowheads="1"/>
            </p:cNvSpPr>
            <p:nvPr/>
          </p:nvSpPr>
          <p:spPr bwMode="auto">
            <a:xfrm>
              <a:off x="4416" y="1824"/>
              <a:ext cx="10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FF3300"/>
                  </a:solidFill>
                  <a:latin typeface="Times New Roman" pitchFamily="18" charset="0"/>
                </a:rPr>
                <a:t>右是空返回</a:t>
              </a:r>
            </a:p>
          </p:txBody>
        </p:sp>
      </p:grpSp>
      <p:grpSp>
        <p:nvGrpSpPr>
          <p:cNvPr id="31" name="Group 134"/>
          <p:cNvGrpSpPr>
            <a:grpSpLocks/>
          </p:cNvGrpSpPr>
          <p:nvPr/>
        </p:nvGrpSpPr>
        <p:grpSpPr bwMode="auto">
          <a:xfrm>
            <a:off x="5562600" y="1736725"/>
            <a:ext cx="3352800" cy="3749675"/>
            <a:chOff x="3648" y="960"/>
            <a:chExt cx="2112" cy="2362"/>
          </a:xfrm>
        </p:grpSpPr>
        <p:grpSp>
          <p:nvGrpSpPr>
            <p:cNvPr id="282677" name="Group 135"/>
            <p:cNvGrpSpPr>
              <a:grpSpLocks/>
            </p:cNvGrpSpPr>
            <p:nvPr/>
          </p:nvGrpSpPr>
          <p:grpSpPr bwMode="auto">
            <a:xfrm>
              <a:off x="3648" y="3072"/>
              <a:ext cx="624" cy="250"/>
              <a:chOff x="3648" y="2976"/>
              <a:chExt cx="624" cy="250"/>
            </a:xfrm>
          </p:grpSpPr>
          <p:sp>
            <p:nvSpPr>
              <p:cNvPr id="282679" name="Text Box 136"/>
              <p:cNvSpPr txBox="1">
                <a:spLocks noChangeArrowheads="1"/>
              </p:cNvSpPr>
              <p:nvPr/>
            </p:nvSpPr>
            <p:spPr bwMode="auto">
              <a:xfrm>
                <a:off x="3648" y="2976"/>
                <a:ext cx="240" cy="250"/>
              </a:xfrm>
              <a:prstGeom prst="rect">
                <a:avLst/>
              </a:prstGeom>
              <a:solidFill>
                <a:srgbClr val="FF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000"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282680" name="Text Box 137"/>
              <p:cNvSpPr txBox="1">
                <a:spLocks noChangeArrowheads="1"/>
              </p:cNvSpPr>
              <p:nvPr/>
            </p:nvSpPr>
            <p:spPr bwMode="auto">
              <a:xfrm rot="-5308317">
                <a:off x="4008" y="2952"/>
                <a:ext cx="240" cy="288"/>
              </a:xfrm>
              <a:prstGeom prst="rect">
                <a:avLst/>
              </a:prstGeom>
              <a:solidFill>
                <a:srgbClr val="FF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itchFamily="18" charset="0"/>
                  </a:rPr>
                  <a:t>&gt;</a:t>
                </a:r>
              </a:p>
            </p:txBody>
          </p:sp>
          <p:sp>
            <p:nvSpPr>
              <p:cNvPr id="282681" name="Line 138"/>
              <p:cNvSpPr>
                <a:spLocks noChangeShapeType="1"/>
              </p:cNvSpPr>
              <p:nvPr/>
            </p:nvSpPr>
            <p:spPr bwMode="auto">
              <a:xfrm>
                <a:off x="3840" y="312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2678" name="Text Box 139"/>
            <p:cNvSpPr txBox="1">
              <a:spLocks noChangeArrowheads="1"/>
            </p:cNvSpPr>
            <p:nvPr/>
          </p:nvSpPr>
          <p:spPr bwMode="auto">
            <a:xfrm>
              <a:off x="4800" y="960"/>
              <a:ext cx="9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FF3300"/>
                  </a:solidFill>
                  <a:latin typeface="Times New Roman" pitchFamily="18" charset="0"/>
                </a:rPr>
                <a:t>左是空返回</a:t>
              </a:r>
            </a:p>
          </p:txBody>
        </p:sp>
      </p:grpSp>
      <p:grpSp>
        <p:nvGrpSpPr>
          <p:cNvPr id="4367361" name="Group 140"/>
          <p:cNvGrpSpPr>
            <a:grpSpLocks/>
          </p:cNvGrpSpPr>
          <p:nvPr/>
        </p:nvGrpSpPr>
        <p:grpSpPr bwMode="auto">
          <a:xfrm>
            <a:off x="5562600" y="2041525"/>
            <a:ext cx="3352800" cy="4359275"/>
            <a:chOff x="3648" y="1152"/>
            <a:chExt cx="2112" cy="2746"/>
          </a:xfrm>
        </p:grpSpPr>
        <p:grpSp>
          <p:nvGrpSpPr>
            <p:cNvPr id="282672" name="Group 141"/>
            <p:cNvGrpSpPr>
              <a:grpSpLocks/>
            </p:cNvGrpSpPr>
            <p:nvPr/>
          </p:nvGrpSpPr>
          <p:grpSpPr bwMode="auto">
            <a:xfrm>
              <a:off x="3648" y="3648"/>
              <a:ext cx="624" cy="250"/>
              <a:chOff x="3648" y="3552"/>
              <a:chExt cx="624" cy="250"/>
            </a:xfrm>
          </p:grpSpPr>
          <p:sp>
            <p:nvSpPr>
              <p:cNvPr id="282674" name="Text Box 142"/>
              <p:cNvSpPr txBox="1">
                <a:spLocks noChangeArrowheads="1"/>
              </p:cNvSpPr>
              <p:nvPr/>
            </p:nvSpPr>
            <p:spPr bwMode="auto">
              <a:xfrm>
                <a:off x="3648" y="3552"/>
                <a:ext cx="240" cy="250"/>
              </a:xfrm>
              <a:prstGeom prst="rect">
                <a:avLst/>
              </a:prstGeom>
              <a:solidFill>
                <a:srgbClr val="99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000"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282675" name="Text Box 143"/>
              <p:cNvSpPr txBox="1">
                <a:spLocks noChangeArrowheads="1"/>
              </p:cNvSpPr>
              <p:nvPr/>
            </p:nvSpPr>
            <p:spPr bwMode="auto">
              <a:xfrm rot="-5308317">
                <a:off x="4008" y="3528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itchFamily="18" charset="0"/>
                  </a:rPr>
                  <a:t>&gt;</a:t>
                </a:r>
              </a:p>
            </p:txBody>
          </p:sp>
          <p:sp>
            <p:nvSpPr>
              <p:cNvPr id="282676" name="Line 144"/>
              <p:cNvSpPr>
                <a:spLocks noChangeShapeType="1"/>
              </p:cNvSpPr>
              <p:nvPr/>
            </p:nvSpPr>
            <p:spPr bwMode="auto">
              <a:xfrm>
                <a:off x="3840" y="369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2673" name="Text Box 145"/>
            <p:cNvSpPr txBox="1">
              <a:spLocks noChangeArrowheads="1"/>
            </p:cNvSpPr>
            <p:nvPr/>
          </p:nvSpPr>
          <p:spPr bwMode="auto">
            <a:xfrm>
              <a:off x="4800" y="1152"/>
              <a:ext cx="9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FF3300"/>
                  </a:solidFill>
                  <a:latin typeface="Times New Roman" pitchFamily="18" charset="0"/>
                </a:rPr>
                <a:t>右是空返回</a:t>
              </a:r>
            </a:p>
          </p:txBody>
        </p:sp>
      </p:grpSp>
      <p:grpSp>
        <p:nvGrpSpPr>
          <p:cNvPr id="4367369" name="Group 146"/>
          <p:cNvGrpSpPr>
            <a:grpSpLocks/>
          </p:cNvGrpSpPr>
          <p:nvPr/>
        </p:nvGrpSpPr>
        <p:grpSpPr bwMode="auto">
          <a:xfrm>
            <a:off x="1676400" y="746125"/>
            <a:ext cx="6400800" cy="4283075"/>
            <a:chOff x="1200" y="336"/>
            <a:chExt cx="4032" cy="2698"/>
          </a:xfrm>
        </p:grpSpPr>
        <p:grpSp>
          <p:nvGrpSpPr>
            <p:cNvPr id="282666" name="Group 147"/>
            <p:cNvGrpSpPr>
              <a:grpSpLocks/>
            </p:cNvGrpSpPr>
            <p:nvPr/>
          </p:nvGrpSpPr>
          <p:grpSpPr bwMode="auto">
            <a:xfrm>
              <a:off x="1200" y="336"/>
              <a:ext cx="4032" cy="2698"/>
              <a:chOff x="1200" y="336"/>
              <a:chExt cx="4032" cy="2698"/>
            </a:xfrm>
          </p:grpSpPr>
          <p:grpSp>
            <p:nvGrpSpPr>
              <p:cNvPr id="282668" name="Group 148"/>
              <p:cNvGrpSpPr>
                <a:grpSpLocks/>
              </p:cNvGrpSpPr>
              <p:nvPr/>
            </p:nvGrpSpPr>
            <p:grpSpPr bwMode="auto">
              <a:xfrm>
                <a:off x="1200" y="2784"/>
                <a:ext cx="864" cy="250"/>
                <a:chOff x="1200" y="2688"/>
                <a:chExt cx="864" cy="250"/>
              </a:xfrm>
            </p:grpSpPr>
            <p:sp>
              <p:nvSpPr>
                <p:cNvPr id="282670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1200" y="2688"/>
                  <a:ext cx="864" cy="250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kumimoji="1" lang="en-US" altLang="zh-CN" sz="2000">
                      <a:latin typeface="Times New Roman" pitchFamily="18" charset="0"/>
                    </a:rPr>
                    <a:t>pre(T    R);</a:t>
                  </a:r>
                </a:p>
              </p:txBody>
            </p:sp>
            <p:sp>
              <p:nvSpPr>
                <p:cNvPr id="282671" name="Line 150"/>
                <p:cNvSpPr>
                  <a:spLocks noChangeShapeType="1"/>
                </p:cNvSpPr>
                <p:nvPr/>
              </p:nvSpPr>
              <p:spPr bwMode="auto">
                <a:xfrm>
                  <a:off x="1632" y="2832"/>
                  <a:ext cx="144" cy="0"/>
                </a:xfrm>
                <a:prstGeom prst="line">
                  <a:avLst/>
                </a:prstGeom>
                <a:noFill/>
                <a:ln w="19050">
                  <a:noFill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82669" name="AutoShape 151"/>
              <p:cNvSpPr>
                <a:spLocks noChangeArrowheads="1"/>
              </p:cNvSpPr>
              <p:nvPr/>
            </p:nvSpPr>
            <p:spPr bwMode="auto">
              <a:xfrm rot="2761019">
                <a:off x="5040" y="480"/>
                <a:ext cx="336" cy="48"/>
              </a:xfrm>
              <a:prstGeom prst="rightArrow">
                <a:avLst>
                  <a:gd name="adj1" fmla="val 50000"/>
                  <a:gd name="adj2" fmla="val 175000"/>
                </a:avLst>
              </a:prstGeom>
              <a:solidFill>
                <a:srgbClr val="FF3300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2667" name="Line 152"/>
            <p:cNvSpPr>
              <a:spLocks noChangeShapeType="1"/>
            </p:cNvSpPr>
            <p:nvPr/>
          </p:nvSpPr>
          <p:spPr bwMode="auto">
            <a:xfrm>
              <a:off x="1632" y="29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282662" name="Picture 153" descr="back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0" y="6232525"/>
            <a:ext cx="16573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67514" name="Text Box 154"/>
          <p:cNvSpPr txBox="1">
            <a:spLocks noChangeArrowheads="1"/>
          </p:cNvSpPr>
          <p:nvPr/>
        </p:nvSpPr>
        <p:spPr bwMode="auto">
          <a:xfrm>
            <a:off x="0" y="5688013"/>
            <a:ext cx="3092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zh-CN" sz="2000">
                <a:latin typeface="Times New Roman" pitchFamily="18" charset="0"/>
              </a:rPr>
              <a:t>先序序列：</a:t>
            </a:r>
            <a:r>
              <a:rPr kumimoji="1" lang="en-US" altLang="zh-CN" sz="2800">
                <a:solidFill>
                  <a:srgbClr val="FF3300"/>
                </a:solidFill>
                <a:latin typeface="Times New Roman" pitchFamily="18" charset="0"/>
              </a:rPr>
              <a:t>A  B   D  C</a:t>
            </a:r>
          </a:p>
        </p:txBody>
      </p:sp>
      <p:sp>
        <p:nvSpPr>
          <p:cNvPr id="282664" name="Rectangle 1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二叉树的遍历</a:t>
            </a:r>
          </a:p>
        </p:txBody>
      </p:sp>
      <p:sp>
        <p:nvSpPr>
          <p:cNvPr id="4367389" name="灯片编号占位符 43673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A5E3E6-1D0F-448B-ACAF-E465BC1C5ED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36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36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36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367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367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367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367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4367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367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367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367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367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436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000"/>
                            </p:stCondLst>
                            <p:childTnLst>
                              <p:par>
                                <p:cTn id="17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367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367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367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367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0" dur="500"/>
                                        <p:tgtEl>
                                          <p:spTgt spid="4367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7367" grpId="0" animBg="1"/>
      <p:bldP spid="4367368" grpId="0" animBg="1" autoUpdateAnimBg="0"/>
      <p:bldP spid="4367374" grpId="0" animBg="1" autoUpdateAnimBg="0"/>
      <p:bldP spid="4367388" grpId="0" animBg="1" autoUpdateAnimBg="0"/>
      <p:bldP spid="4367394" grpId="0" animBg="1" autoUpdateAnimBg="0"/>
      <p:bldP spid="4367470" grpId="0" animBg="1" autoUpdateAnimBg="0"/>
      <p:bldP spid="4367514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折半查找算法及分析</a:t>
            </a:r>
          </a:p>
        </p:txBody>
      </p:sp>
      <p:sp>
        <p:nvSpPr>
          <p:cNvPr id="412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1800" b="1" smtClean="0">
                <a:latin typeface="宋体" charset="-122"/>
              </a:rPr>
              <a:t>例</a:t>
            </a:r>
            <a:r>
              <a:rPr lang="en-US" altLang="zh-CN" sz="1800" b="1" smtClean="0">
                <a:latin typeface="宋体" charset="-122"/>
              </a:rPr>
              <a:t>1 </a:t>
            </a:r>
            <a:r>
              <a:rPr lang="zh-CN" altLang="en-US" sz="1800" smtClean="0">
                <a:latin typeface="宋体" charset="-122"/>
              </a:rPr>
              <a:t>设记录表的</a:t>
            </a:r>
            <a:r>
              <a:rPr lang="en-US" altLang="zh-CN" sz="1800" smtClean="0">
                <a:latin typeface="宋体" charset="-122"/>
              </a:rPr>
              <a:t>key</a:t>
            </a:r>
            <a:r>
              <a:rPr lang="zh-CN" altLang="en-US" sz="1800" smtClean="0">
                <a:latin typeface="宋体" charset="-122"/>
              </a:rPr>
              <a:t>序列如下</a:t>
            </a:r>
            <a:r>
              <a:rPr lang="en-US" altLang="zh-CN" sz="1800" smtClean="0">
                <a:latin typeface="宋体" charset="-122"/>
              </a:rPr>
              <a:t>:</a:t>
            </a:r>
          </a:p>
          <a:p>
            <a:pPr algn="just" eaLnBrk="1" hangingPunct="1"/>
            <a:r>
              <a:rPr lang="zh-CN" altLang="en-US" sz="2000" smtClean="0">
                <a:latin typeface="宋体" charset="-122"/>
              </a:rPr>
              <a:t>序号：</a:t>
            </a:r>
            <a:r>
              <a:rPr lang="en-US" altLang="zh-CN" sz="2000" smtClean="0">
                <a:latin typeface="宋体" charset="-122"/>
              </a:rPr>
              <a:t>1   2    3   4    5   6   7   8    9  10   11  12</a:t>
            </a:r>
            <a:r>
              <a:rPr lang="en-US" altLang="zh-CN" sz="1800" smtClean="0">
                <a:latin typeface="宋体" charset="-122"/>
              </a:rPr>
              <a:t>  </a:t>
            </a:r>
            <a:r>
              <a:rPr lang="en-US" altLang="zh-CN" sz="1200" smtClean="0">
                <a:latin typeface="宋体" charset="-122"/>
              </a:rPr>
              <a:t>(n=12)</a:t>
            </a:r>
          </a:p>
          <a:p>
            <a:pPr algn="just" eaLnBrk="1" hangingPunct="1"/>
            <a:endParaRPr lang="en-US" altLang="zh-CN" sz="1800" smtClean="0">
              <a:latin typeface="宋体" charset="-122"/>
            </a:endParaRPr>
          </a:p>
          <a:p>
            <a:pPr algn="just" eaLnBrk="1" hangingPunct="1"/>
            <a:r>
              <a:rPr lang="en-US" altLang="zh-CN" sz="1800" smtClean="0">
                <a:latin typeface="宋体" charset="-122"/>
              </a:rPr>
              <a:t> </a:t>
            </a:r>
          </a:p>
          <a:p>
            <a:pPr algn="just" eaLnBrk="1" hangingPunct="1"/>
            <a:r>
              <a:rPr lang="en-US" altLang="zh-CN" sz="1800" smtClean="0">
                <a:latin typeface="宋体" charset="-122"/>
              </a:rPr>
              <a:t>    low                                                    high</a:t>
            </a:r>
          </a:p>
          <a:p>
            <a:pPr eaLnBrk="1" hangingPunct="1"/>
            <a:endParaRPr lang="en-US" altLang="zh-CN" sz="1800" smtClean="0">
              <a:latin typeface="宋体" charset="-122"/>
            </a:endParaRPr>
          </a:p>
          <a:p>
            <a:pPr eaLnBrk="1" hangingPunct="1"/>
            <a:r>
              <a:rPr lang="zh-CN" altLang="en-US" sz="1800" smtClean="0">
                <a:latin typeface="宋体" charset="-122"/>
              </a:rPr>
              <a:t>现查找</a:t>
            </a:r>
            <a:r>
              <a:rPr lang="en-US" altLang="zh-CN" sz="1800" smtClean="0">
                <a:latin typeface="宋体" charset="-122"/>
              </a:rPr>
              <a:t>k=20</a:t>
            </a:r>
            <a:r>
              <a:rPr lang="zh-CN" altLang="en-US" sz="1800" smtClean="0">
                <a:latin typeface="宋体" charset="-122"/>
              </a:rPr>
              <a:t>的记录。</a:t>
            </a:r>
          </a:p>
          <a:p>
            <a:pPr eaLnBrk="1" hangingPunct="1"/>
            <a:r>
              <a:rPr lang="zh-CN" altLang="en-US" sz="1800" smtClean="0">
                <a:latin typeface="宋体" charset="-122"/>
                <a:sym typeface="Wingdings 2" pitchFamily="18" charset="2"/>
              </a:rPr>
              <a:t></a:t>
            </a:r>
            <a:r>
              <a:rPr lang="en-US" altLang="zh-CN" sz="1800" smtClean="0">
                <a:latin typeface="宋体" charset="-122"/>
              </a:rPr>
              <a:t>mid=            =6</a:t>
            </a:r>
            <a:r>
              <a:rPr lang="zh-CN" altLang="en-US" sz="1800" smtClean="0">
                <a:latin typeface="宋体" charset="-122"/>
              </a:rPr>
              <a:t>。因</a:t>
            </a:r>
            <a:r>
              <a:rPr lang="en-US" altLang="zh-CN" sz="1800" smtClean="0">
                <a:latin typeface="宋体" charset="-122"/>
              </a:rPr>
              <a:t>k&lt;r.data[6].key=55</a:t>
            </a:r>
            <a:r>
              <a:rPr lang="zh-CN" altLang="en-US" sz="1800" smtClean="0">
                <a:latin typeface="宋体" charset="-122"/>
              </a:rPr>
              <a:t>，若</a:t>
            </a:r>
            <a:r>
              <a:rPr lang="en-US" altLang="zh-CN" sz="1800" smtClean="0">
                <a:latin typeface="宋体" charset="-122"/>
              </a:rPr>
              <a:t>20</a:t>
            </a:r>
            <a:r>
              <a:rPr lang="zh-CN" altLang="en-US" sz="1800" smtClean="0">
                <a:latin typeface="宋体" charset="-122"/>
              </a:rPr>
              <a:t>存在，一定落在“</a:t>
            </a:r>
            <a:r>
              <a:rPr lang="en-US" altLang="zh-CN" sz="1800" smtClean="0">
                <a:latin typeface="宋体" charset="-122"/>
              </a:rPr>
              <a:t>55”</a:t>
            </a:r>
            <a:r>
              <a:rPr lang="zh-CN" altLang="en-US" sz="1800" smtClean="0">
                <a:latin typeface="宋体" charset="-122"/>
              </a:rPr>
              <a:t>的左半区间</a:t>
            </a:r>
            <a:r>
              <a:rPr lang="en-US" altLang="zh-CN" sz="1800" smtClean="0">
                <a:latin typeface="宋体" charset="-122"/>
              </a:rPr>
              <a:t>(</a:t>
            </a:r>
            <a:r>
              <a:rPr lang="zh-CN" altLang="en-US" sz="1800" smtClean="0">
                <a:latin typeface="宋体" charset="-122"/>
              </a:rPr>
              <a:t>搜索空间折半</a:t>
            </a:r>
            <a:r>
              <a:rPr lang="en-US" altLang="zh-CN" sz="1800" smtClean="0">
                <a:latin typeface="宋体" charset="-122"/>
              </a:rPr>
              <a:t>)</a:t>
            </a:r>
            <a:r>
              <a:rPr lang="zh-CN" altLang="en-US" sz="1800" smtClean="0">
                <a:latin typeface="宋体" charset="-122"/>
              </a:rPr>
              <a:t>。令：</a:t>
            </a:r>
            <a:r>
              <a:rPr lang="en-US" altLang="zh-CN" sz="1800" smtClean="0">
                <a:latin typeface="宋体" charset="-122"/>
              </a:rPr>
              <a:t>high=mid-1</a:t>
            </a:r>
            <a:r>
              <a:rPr lang="zh-CN" altLang="en-US" sz="1800" smtClean="0">
                <a:latin typeface="宋体" charset="-122"/>
              </a:rPr>
              <a:t>。</a:t>
            </a:r>
          </a:p>
          <a:p>
            <a:pPr eaLnBrk="1" hangingPunct="1">
              <a:buFont typeface="Wingdings 2" pitchFamily="18" charset="2"/>
              <a:buChar char="k"/>
            </a:pPr>
            <a:r>
              <a:rPr lang="zh-CN" altLang="en-US" sz="1800" smtClean="0">
                <a:latin typeface="宋体" charset="-122"/>
                <a:sym typeface="Wingdings 2" pitchFamily="18" charset="2"/>
              </a:rPr>
              <a:t></a:t>
            </a:r>
            <a:r>
              <a:rPr lang="en-US" altLang="zh-CN" sz="1800" smtClean="0">
                <a:latin typeface="宋体" charset="-122"/>
              </a:rPr>
              <a:t>mid=            =3</a:t>
            </a:r>
            <a:r>
              <a:rPr lang="zh-CN" altLang="en-US" sz="1800" smtClean="0">
                <a:latin typeface="宋体" charset="-122"/>
              </a:rPr>
              <a:t>。因</a:t>
            </a:r>
            <a:r>
              <a:rPr lang="en-US" altLang="zh-CN" sz="1800" smtClean="0">
                <a:latin typeface="宋体" charset="-122"/>
              </a:rPr>
              <a:t>k&gt;r.data[3].key=18</a:t>
            </a:r>
            <a:r>
              <a:rPr lang="zh-CN" altLang="en-US" sz="1800" smtClean="0">
                <a:latin typeface="宋体" charset="-122"/>
              </a:rPr>
              <a:t>，若</a:t>
            </a:r>
            <a:r>
              <a:rPr lang="en-US" altLang="zh-CN" sz="1800" smtClean="0">
                <a:latin typeface="宋体" charset="-122"/>
              </a:rPr>
              <a:t>20</a:t>
            </a:r>
            <a:r>
              <a:rPr lang="zh-CN" altLang="en-US" sz="1800" smtClean="0">
                <a:latin typeface="宋体" charset="-122"/>
              </a:rPr>
              <a:t>存在，一定落在“</a:t>
            </a:r>
            <a:r>
              <a:rPr lang="en-US" altLang="zh-CN" sz="1800" smtClean="0">
                <a:latin typeface="宋体" charset="-122"/>
              </a:rPr>
              <a:t>18”</a:t>
            </a:r>
            <a:r>
              <a:rPr lang="zh-CN" altLang="en-US" sz="1800" smtClean="0">
                <a:latin typeface="宋体" charset="-122"/>
              </a:rPr>
              <a:t>的右半区间。令：</a:t>
            </a:r>
            <a:r>
              <a:rPr lang="en-US" altLang="zh-CN" sz="1800" smtClean="0">
                <a:latin typeface="宋体" charset="-122"/>
              </a:rPr>
              <a:t>low=mid+1</a:t>
            </a:r>
            <a:r>
              <a:rPr lang="zh-CN" altLang="en-US" sz="1800" smtClean="0">
                <a:latin typeface="宋体" charset="-122"/>
              </a:rPr>
              <a:t>。</a:t>
            </a:r>
          </a:p>
          <a:p>
            <a:pPr eaLnBrk="1" hangingPunct="1">
              <a:buFont typeface="Wingdings 2" pitchFamily="18" charset="2"/>
              <a:buChar char="k"/>
            </a:pPr>
            <a:r>
              <a:rPr lang="zh-CN" altLang="en-US" sz="1800" smtClean="0">
                <a:latin typeface="宋体" charset="-122"/>
                <a:sym typeface="Wingdings 2" pitchFamily="18" charset="2"/>
              </a:rPr>
              <a:t></a:t>
            </a:r>
            <a:r>
              <a:rPr lang="en-US" altLang="zh-CN" sz="1800" smtClean="0">
                <a:latin typeface="宋体" charset="-122"/>
              </a:rPr>
              <a:t>mid=            =4</a:t>
            </a:r>
            <a:r>
              <a:rPr lang="zh-CN" altLang="en-US" sz="1800" smtClean="0">
                <a:latin typeface="宋体" charset="-122"/>
              </a:rPr>
              <a:t>。因</a:t>
            </a:r>
            <a:r>
              <a:rPr lang="en-US" altLang="zh-CN" sz="1800" smtClean="0">
                <a:latin typeface="宋体" charset="-122"/>
              </a:rPr>
              <a:t>k=r.data[4].key=20</a:t>
            </a:r>
            <a:r>
              <a:rPr lang="zh-CN" altLang="en-US" sz="1800" smtClean="0">
                <a:latin typeface="宋体" charset="-122"/>
              </a:rPr>
              <a:t>，查找成功</a:t>
            </a:r>
            <a:r>
              <a:rPr lang="en-US" altLang="zh-CN" sz="1800" smtClean="0">
                <a:latin typeface="宋体" charset="-122"/>
              </a:rPr>
              <a:t>, </a:t>
            </a:r>
            <a:r>
              <a:rPr lang="zh-CN" altLang="en-US" sz="1800" smtClean="0">
                <a:latin typeface="宋体" charset="-122"/>
              </a:rPr>
              <a:t>返回</a:t>
            </a:r>
            <a:r>
              <a:rPr lang="en-US" altLang="zh-CN" sz="1800" smtClean="0">
                <a:latin typeface="宋体" charset="-122"/>
              </a:rPr>
              <a:t>mid=4</a:t>
            </a:r>
            <a:r>
              <a:rPr lang="zh-CN" altLang="en-US" sz="1800" smtClean="0">
                <a:latin typeface="宋体" charset="-122"/>
              </a:rPr>
              <a:t>。</a:t>
            </a:r>
          </a:p>
          <a:p>
            <a:pPr eaLnBrk="1" hangingPunct="1"/>
            <a:endParaRPr lang="zh-CN" altLang="en-US" sz="1800" smtClean="0">
              <a:latin typeface="宋体" charset="-122"/>
            </a:endParaRPr>
          </a:p>
          <a:p>
            <a:pPr eaLnBrk="1" hangingPunct="1"/>
            <a:endParaRPr lang="en-US" altLang="zh-CN" sz="1800" smtClean="0"/>
          </a:p>
        </p:txBody>
      </p:sp>
      <p:graphicFrame>
        <p:nvGraphicFramePr>
          <p:cNvPr id="4502532" name="Group 4"/>
          <p:cNvGraphicFramePr>
            <a:graphicFrameLocks noGrp="1"/>
          </p:cNvGraphicFramePr>
          <p:nvPr/>
        </p:nvGraphicFramePr>
        <p:xfrm>
          <a:off x="1295400" y="1981200"/>
          <a:ext cx="6781800" cy="396240"/>
        </p:xfrm>
        <a:graphic>
          <a:graphicData uri="http://schemas.openxmlformats.org/drawingml/2006/table">
            <a:tbl>
              <a:tblPr/>
              <a:tblGrid>
                <a:gridCol w="565150"/>
                <a:gridCol w="565150"/>
                <a:gridCol w="565150"/>
                <a:gridCol w="565150"/>
                <a:gridCol w="635000"/>
                <a:gridCol w="495300"/>
                <a:gridCol w="577850"/>
                <a:gridCol w="552450"/>
                <a:gridCol w="565150"/>
                <a:gridCol w="565150"/>
                <a:gridCol w="552450"/>
                <a:gridCol w="5778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58" name="Line 32"/>
          <p:cNvSpPr>
            <a:spLocks noChangeShapeType="1"/>
          </p:cNvSpPr>
          <p:nvPr/>
        </p:nvSpPr>
        <p:spPr bwMode="auto">
          <a:xfrm flipV="1">
            <a:off x="1524000" y="23764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159" name="Line 33"/>
          <p:cNvSpPr>
            <a:spLocks noChangeShapeType="1"/>
          </p:cNvSpPr>
          <p:nvPr/>
        </p:nvSpPr>
        <p:spPr bwMode="auto">
          <a:xfrm flipV="1">
            <a:off x="7772400" y="23764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502562" name="Group 34"/>
          <p:cNvGraphicFramePr>
            <a:graphicFrameLocks noGrp="1"/>
          </p:cNvGraphicFramePr>
          <p:nvPr/>
        </p:nvGraphicFramePr>
        <p:xfrm>
          <a:off x="1295400" y="1981200"/>
          <a:ext cx="2895600" cy="396240"/>
        </p:xfrm>
        <a:graphic>
          <a:graphicData uri="http://schemas.openxmlformats.org/drawingml/2006/table">
            <a:tbl>
              <a:tblPr/>
              <a:tblGrid>
                <a:gridCol w="565150"/>
                <a:gridCol w="577850"/>
                <a:gridCol w="552450"/>
                <a:gridCol w="565150"/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4191000" y="2376488"/>
            <a:ext cx="762000" cy="777875"/>
            <a:chOff x="2544" y="2640"/>
            <a:chExt cx="480" cy="490"/>
          </a:xfrm>
        </p:grpSpPr>
        <p:sp>
          <p:nvSpPr>
            <p:cNvPr id="4202" name="Text Box 49"/>
            <p:cNvSpPr txBox="1">
              <a:spLocks noChangeArrowheads="1"/>
            </p:cNvSpPr>
            <p:nvPr/>
          </p:nvSpPr>
          <p:spPr bwMode="auto">
            <a:xfrm>
              <a:off x="2544" y="2880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5050"/>
                  </a:solidFill>
                  <a:latin typeface="Times New Roman" pitchFamily="18" charset="0"/>
                </a:rPr>
                <a:t> mid</a:t>
              </a:r>
            </a:p>
          </p:txBody>
        </p:sp>
        <p:sp>
          <p:nvSpPr>
            <p:cNvPr id="4203" name="Line 50"/>
            <p:cNvSpPr>
              <a:spLocks noChangeShapeType="1"/>
            </p:cNvSpPr>
            <p:nvPr/>
          </p:nvSpPr>
          <p:spPr bwMode="auto">
            <a:xfrm flipV="1">
              <a:off x="2736" y="26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3657600" y="2376488"/>
            <a:ext cx="685800" cy="777875"/>
            <a:chOff x="2160" y="2640"/>
            <a:chExt cx="432" cy="490"/>
          </a:xfrm>
        </p:grpSpPr>
        <p:sp>
          <p:nvSpPr>
            <p:cNvPr id="4200" name="Text Box 52"/>
            <p:cNvSpPr txBox="1">
              <a:spLocks noChangeArrowheads="1"/>
            </p:cNvSpPr>
            <p:nvPr/>
          </p:nvSpPr>
          <p:spPr bwMode="auto">
            <a:xfrm>
              <a:off x="2160" y="2880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chemeClr val="tx2"/>
                  </a:solidFill>
                  <a:latin typeface="Times New Roman" pitchFamily="18" charset="0"/>
                </a:rPr>
                <a:t>high</a:t>
              </a:r>
            </a:p>
          </p:txBody>
        </p:sp>
        <p:sp>
          <p:nvSpPr>
            <p:cNvPr id="4201" name="Line 53"/>
            <p:cNvSpPr>
              <a:spLocks noChangeShapeType="1"/>
            </p:cNvSpPr>
            <p:nvPr/>
          </p:nvSpPr>
          <p:spPr bwMode="auto">
            <a:xfrm flipV="1">
              <a:off x="2352" y="26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2819400" y="2376488"/>
            <a:ext cx="609600" cy="777875"/>
            <a:chOff x="2544" y="2640"/>
            <a:chExt cx="384" cy="490"/>
          </a:xfrm>
        </p:grpSpPr>
        <p:sp>
          <p:nvSpPr>
            <p:cNvPr id="4198" name="Text Box 55"/>
            <p:cNvSpPr txBox="1">
              <a:spLocks noChangeArrowheads="1"/>
            </p:cNvSpPr>
            <p:nvPr/>
          </p:nvSpPr>
          <p:spPr bwMode="auto">
            <a:xfrm>
              <a:off x="2544" y="288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chemeClr val="tx2"/>
                  </a:solidFill>
                  <a:latin typeface="Times New Roman" pitchFamily="18" charset="0"/>
                </a:rPr>
                <a:t>low</a:t>
              </a:r>
            </a:p>
          </p:txBody>
        </p:sp>
        <p:sp>
          <p:nvSpPr>
            <p:cNvPr id="4199" name="Line 56"/>
            <p:cNvSpPr>
              <a:spLocks noChangeShapeType="1"/>
            </p:cNvSpPr>
            <p:nvPr/>
          </p:nvSpPr>
          <p:spPr bwMode="auto">
            <a:xfrm flipV="1">
              <a:off x="2736" y="26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2286000" y="2376488"/>
            <a:ext cx="762000" cy="777875"/>
            <a:chOff x="2544" y="2640"/>
            <a:chExt cx="480" cy="490"/>
          </a:xfrm>
        </p:grpSpPr>
        <p:sp>
          <p:nvSpPr>
            <p:cNvPr id="4196" name="Text Box 58"/>
            <p:cNvSpPr txBox="1">
              <a:spLocks noChangeArrowheads="1"/>
            </p:cNvSpPr>
            <p:nvPr/>
          </p:nvSpPr>
          <p:spPr bwMode="auto">
            <a:xfrm>
              <a:off x="2544" y="2880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5050"/>
                  </a:solidFill>
                  <a:latin typeface="Times New Roman" pitchFamily="18" charset="0"/>
                </a:rPr>
                <a:t> mid</a:t>
              </a:r>
            </a:p>
          </p:txBody>
        </p:sp>
        <p:sp>
          <p:nvSpPr>
            <p:cNvPr id="4197" name="Line 59"/>
            <p:cNvSpPr>
              <a:spLocks noChangeShapeType="1"/>
            </p:cNvSpPr>
            <p:nvPr/>
          </p:nvSpPr>
          <p:spPr bwMode="auto">
            <a:xfrm flipV="1">
              <a:off x="2736" y="26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4502588" name="Group 60"/>
          <p:cNvGraphicFramePr>
            <a:graphicFrameLocks noGrp="1"/>
          </p:cNvGraphicFramePr>
          <p:nvPr/>
        </p:nvGraphicFramePr>
        <p:xfrm>
          <a:off x="2990850" y="1981200"/>
          <a:ext cx="1200150" cy="396240"/>
        </p:xfrm>
        <a:graphic>
          <a:graphicData uri="http://schemas.openxmlformats.org/drawingml/2006/table">
            <a:tbl>
              <a:tblPr/>
              <a:tblGrid>
                <a:gridCol w="565150"/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</a:tbl>
          </a:graphicData>
        </a:graphic>
      </p:graphicFrame>
      <p:grpSp>
        <p:nvGrpSpPr>
          <p:cNvPr id="6" name="Group 68"/>
          <p:cNvGrpSpPr>
            <a:grpSpLocks/>
          </p:cNvGrpSpPr>
          <p:nvPr/>
        </p:nvGrpSpPr>
        <p:grpSpPr bwMode="auto">
          <a:xfrm>
            <a:off x="3048000" y="2376488"/>
            <a:ext cx="838200" cy="1098550"/>
            <a:chOff x="2544" y="2640"/>
            <a:chExt cx="480" cy="376"/>
          </a:xfrm>
        </p:grpSpPr>
        <p:sp>
          <p:nvSpPr>
            <p:cNvPr id="4194" name="Text Box 69"/>
            <p:cNvSpPr txBox="1">
              <a:spLocks noChangeArrowheads="1"/>
            </p:cNvSpPr>
            <p:nvPr/>
          </p:nvSpPr>
          <p:spPr bwMode="auto">
            <a:xfrm>
              <a:off x="2544" y="2880"/>
              <a:ext cx="48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5050"/>
                  </a:solidFill>
                  <a:latin typeface="Times New Roman" pitchFamily="18" charset="0"/>
                </a:rPr>
                <a:t> mid</a:t>
              </a:r>
            </a:p>
          </p:txBody>
        </p:sp>
        <p:sp>
          <p:nvSpPr>
            <p:cNvPr id="4195" name="Line 70"/>
            <p:cNvSpPr>
              <a:spLocks noChangeShapeType="1"/>
            </p:cNvSpPr>
            <p:nvPr/>
          </p:nvSpPr>
          <p:spPr bwMode="auto">
            <a:xfrm flipV="1">
              <a:off x="2736" y="26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4502599" name="Group 71"/>
          <p:cNvGraphicFramePr>
            <a:graphicFrameLocks noGrp="1"/>
          </p:cNvGraphicFramePr>
          <p:nvPr/>
        </p:nvGraphicFramePr>
        <p:xfrm>
          <a:off x="2990850" y="1981200"/>
          <a:ext cx="590550" cy="396240"/>
        </p:xfrm>
        <a:graphic>
          <a:graphicData uri="http://schemas.openxmlformats.org/drawingml/2006/table">
            <a:tbl>
              <a:tblPr/>
              <a:tblGrid>
                <a:gridCol w="5905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25" name="Object 29"/>
          <p:cNvGraphicFramePr>
            <a:graphicFrameLocks noChangeAspect="1"/>
          </p:cNvGraphicFramePr>
          <p:nvPr/>
        </p:nvGraphicFramePr>
        <p:xfrm>
          <a:off x="1447800" y="3702050"/>
          <a:ext cx="1371600" cy="412750"/>
        </p:xfrm>
        <a:graphic>
          <a:graphicData uri="http://schemas.openxmlformats.org/presentationml/2006/ole">
            <p:oleObj spid="_x0000_s4155" r:id="rId4" imgW="761669" imgH="228501" progId="Equation.3">
              <p:embed/>
            </p:oleObj>
          </a:graphicData>
        </a:graphic>
      </p:graphicFrame>
      <p:graphicFrame>
        <p:nvGraphicFramePr>
          <p:cNvPr id="4126" name="Object 30"/>
          <p:cNvGraphicFramePr>
            <a:graphicFrameLocks noChangeAspect="1"/>
          </p:cNvGraphicFramePr>
          <p:nvPr/>
        </p:nvGraphicFramePr>
        <p:xfrm>
          <a:off x="1447800" y="4292600"/>
          <a:ext cx="1295400" cy="431800"/>
        </p:xfrm>
        <a:graphic>
          <a:graphicData uri="http://schemas.openxmlformats.org/presentationml/2006/ole">
            <p:oleObj spid="_x0000_s4156" r:id="rId5" imgW="685800" imgH="228600" progId="Equation.3">
              <p:embed/>
            </p:oleObj>
          </a:graphicData>
        </a:graphic>
      </p:graphicFrame>
      <p:graphicFrame>
        <p:nvGraphicFramePr>
          <p:cNvPr id="4127" name="Object 31"/>
          <p:cNvGraphicFramePr>
            <a:graphicFrameLocks noChangeAspect="1"/>
          </p:cNvGraphicFramePr>
          <p:nvPr/>
        </p:nvGraphicFramePr>
        <p:xfrm>
          <a:off x="1447800" y="4948238"/>
          <a:ext cx="1219200" cy="385762"/>
        </p:xfrm>
        <a:graphic>
          <a:graphicData uri="http://schemas.openxmlformats.org/presentationml/2006/ole">
            <p:oleObj spid="_x0000_s4157" r:id="rId6" imgW="723586" imgH="228501" progId="Equation.3">
              <p:embed/>
            </p:oleObj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E7B3AA-E933-4DBE-9078-AB26B28BFD21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0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50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5025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折半查找算法及分析</a:t>
            </a:r>
          </a:p>
        </p:txBody>
      </p:sp>
      <p:graphicFrame>
        <p:nvGraphicFramePr>
          <p:cNvPr id="4503555" name="Group 3"/>
          <p:cNvGraphicFramePr>
            <a:graphicFrameLocks noGrp="1"/>
          </p:cNvGraphicFramePr>
          <p:nvPr/>
        </p:nvGraphicFramePr>
        <p:xfrm>
          <a:off x="1443038" y="1844675"/>
          <a:ext cx="6781800" cy="396240"/>
        </p:xfrm>
        <a:graphic>
          <a:graphicData uri="http://schemas.openxmlformats.org/drawingml/2006/table">
            <a:tbl>
              <a:tblPr/>
              <a:tblGrid>
                <a:gridCol w="565150"/>
                <a:gridCol w="565150"/>
                <a:gridCol w="565150"/>
                <a:gridCol w="565150"/>
                <a:gridCol w="635000"/>
                <a:gridCol w="495300"/>
                <a:gridCol w="565150"/>
                <a:gridCol w="565150"/>
                <a:gridCol w="565150"/>
                <a:gridCol w="565150"/>
                <a:gridCol w="565150"/>
                <a:gridCol w="5651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4262438" y="2225675"/>
            <a:ext cx="762000" cy="777875"/>
            <a:chOff x="2544" y="2640"/>
            <a:chExt cx="480" cy="490"/>
          </a:xfrm>
        </p:grpSpPr>
        <p:sp>
          <p:nvSpPr>
            <p:cNvPr id="5250" name="Text Box 32"/>
            <p:cNvSpPr txBox="1">
              <a:spLocks noChangeArrowheads="1"/>
            </p:cNvSpPr>
            <p:nvPr/>
          </p:nvSpPr>
          <p:spPr bwMode="auto">
            <a:xfrm>
              <a:off x="2544" y="2880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5050"/>
                  </a:solidFill>
                  <a:latin typeface="Times New Roman" pitchFamily="18" charset="0"/>
                </a:rPr>
                <a:t> mid</a:t>
              </a:r>
            </a:p>
          </p:txBody>
        </p:sp>
        <p:sp>
          <p:nvSpPr>
            <p:cNvPr id="5251" name="Line 33"/>
            <p:cNvSpPr>
              <a:spLocks noChangeShapeType="1"/>
            </p:cNvSpPr>
            <p:nvPr/>
          </p:nvSpPr>
          <p:spPr bwMode="auto">
            <a:xfrm flipV="1">
              <a:off x="2736" y="26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192" name="Line 34"/>
          <p:cNvSpPr>
            <a:spLocks noChangeShapeType="1"/>
          </p:cNvSpPr>
          <p:nvPr/>
        </p:nvSpPr>
        <p:spPr bwMode="auto">
          <a:xfrm flipV="1">
            <a:off x="1747838" y="22256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93" name="Line 35"/>
          <p:cNvSpPr>
            <a:spLocks noChangeShapeType="1"/>
          </p:cNvSpPr>
          <p:nvPr/>
        </p:nvSpPr>
        <p:spPr bwMode="auto">
          <a:xfrm flipV="1">
            <a:off x="7996238" y="22256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503588" name="Group 36"/>
          <p:cNvGraphicFramePr>
            <a:graphicFrameLocks noGrp="1"/>
          </p:cNvGraphicFramePr>
          <p:nvPr/>
        </p:nvGraphicFramePr>
        <p:xfrm>
          <a:off x="4833938" y="1844675"/>
          <a:ext cx="3390900" cy="396240"/>
        </p:xfrm>
        <a:graphic>
          <a:graphicData uri="http://schemas.openxmlformats.org/drawingml/2006/table">
            <a:tbl>
              <a:tblPr/>
              <a:tblGrid>
                <a:gridCol w="565150"/>
                <a:gridCol w="565150"/>
                <a:gridCol w="565150"/>
                <a:gridCol w="565150"/>
                <a:gridCol w="565150"/>
                <a:gridCol w="5651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6637338" y="2260600"/>
            <a:ext cx="685800" cy="1082675"/>
            <a:chOff x="2160" y="2640"/>
            <a:chExt cx="432" cy="378"/>
          </a:xfrm>
        </p:grpSpPr>
        <p:sp>
          <p:nvSpPr>
            <p:cNvPr id="5248" name="Text Box 53"/>
            <p:cNvSpPr txBox="1">
              <a:spLocks noChangeArrowheads="1"/>
            </p:cNvSpPr>
            <p:nvPr/>
          </p:nvSpPr>
          <p:spPr bwMode="auto">
            <a:xfrm>
              <a:off x="2160" y="2880"/>
              <a:ext cx="43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chemeClr val="tx2"/>
                  </a:solidFill>
                  <a:latin typeface="Times New Roman" pitchFamily="18" charset="0"/>
                </a:rPr>
                <a:t>high</a:t>
              </a:r>
            </a:p>
          </p:txBody>
        </p:sp>
        <p:sp>
          <p:nvSpPr>
            <p:cNvPr id="5249" name="Line 54"/>
            <p:cNvSpPr>
              <a:spLocks noChangeShapeType="1"/>
            </p:cNvSpPr>
            <p:nvPr/>
          </p:nvSpPr>
          <p:spPr bwMode="auto">
            <a:xfrm flipV="1">
              <a:off x="2352" y="26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4795838" y="2225675"/>
            <a:ext cx="609600" cy="777875"/>
            <a:chOff x="2544" y="2640"/>
            <a:chExt cx="384" cy="490"/>
          </a:xfrm>
        </p:grpSpPr>
        <p:sp>
          <p:nvSpPr>
            <p:cNvPr id="5246" name="Text Box 56"/>
            <p:cNvSpPr txBox="1">
              <a:spLocks noChangeArrowheads="1"/>
            </p:cNvSpPr>
            <p:nvPr/>
          </p:nvSpPr>
          <p:spPr bwMode="auto">
            <a:xfrm>
              <a:off x="2544" y="288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chemeClr val="tx2"/>
                  </a:solidFill>
                  <a:latin typeface="Times New Roman" pitchFamily="18" charset="0"/>
                </a:rPr>
                <a:t>low</a:t>
              </a:r>
            </a:p>
          </p:txBody>
        </p:sp>
        <p:sp>
          <p:nvSpPr>
            <p:cNvPr id="5247" name="Line 57"/>
            <p:cNvSpPr>
              <a:spLocks noChangeShapeType="1"/>
            </p:cNvSpPr>
            <p:nvPr/>
          </p:nvSpPr>
          <p:spPr bwMode="auto">
            <a:xfrm flipV="1">
              <a:off x="2736" y="26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4503610" name="Group 58"/>
          <p:cNvGraphicFramePr>
            <a:graphicFrameLocks noGrp="1"/>
          </p:cNvGraphicFramePr>
          <p:nvPr/>
        </p:nvGraphicFramePr>
        <p:xfrm>
          <a:off x="6548438" y="1844675"/>
          <a:ext cx="1695450" cy="396240"/>
        </p:xfrm>
        <a:graphic>
          <a:graphicData uri="http://schemas.openxmlformats.org/drawingml/2006/table">
            <a:tbl>
              <a:tblPr/>
              <a:tblGrid>
                <a:gridCol w="565150"/>
                <a:gridCol w="565150"/>
                <a:gridCol w="5651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5862638" y="2225675"/>
            <a:ext cx="762000" cy="777875"/>
            <a:chOff x="2544" y="2640"/>
            <a:chExt cx="480" cy="490"/>
          </a:xfrm>
        </p:grpSpPr>
        <p:sp>
          <p:nvSpPr>
            <p:cNvPr id="5244" name="Text Box 69"/>
            <p:cNvSpPr txBox="1">
              <a:spLocks noChangeArrowheads="1"/>
            </p:cNvSpPr>
            <p:nvPr/>
          </p:nvSpPr>
          <p:spPr bwMode="auto">
            <a:xfrm>
              <a:off x="2544" y="2880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5050"/>
                  </a:solidFill>
                  <a:latin typeface="Times New Roman" pitchFamily="18" charset="0"/>
                </a:rPr>
                <a:t> mid</a:t>
              </a:r>
            </a:p>
          </p:txBody>
        </p:sp>
        <p:sp>
          <p:nvSpPr>
            <p:cNvPr id="5245" name="Line 70"/>
            <p:cNvSpPr>
              <a:spLocks noChangeShapeType="1"/>
            </p:cNvSpPr>
            <p:nvPr/>
          </p:nvSpPr>
          <p:spPr bwMode="auto">
            <a:xfrm flipV="1">
              <a:off x="2736" y="26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71"/>
          <p:cNvGrpSpPr>
            <a:grpSpLocks/>
          </p:cNvGrpSpPr>
          <p:nvPr/>
        </p:nvGrpSpPr>
        <p:grpSpPr bwMode="auto">
          <a:xfrm>
            <a:off x="7081838" y="2225675"/>
            <a:ext cx="762000" cy="777875"/>
            <a:chOff x="2544" y="2640"/>
            <a:chExt cx="480" cy="490"/>
          </a:xfrm>
        </p:grpSpPr>
        <p:sp>
          <p:nvSpPr>
            <p:cNvPr id="5242" name="Text Box 72"/>
            <p:cNvSpPr txBox="1">
              <a:spLocks noChangeArrowheads="1"/>
            </p:cNvSpPr>
            <p:nvPr/>
          </p:nvSpPr>
          <p:spPr bwMode="auto">
            <a:xfrm>
              <a:off x="2544" y="2880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5050"/>
                  </a:solidFill>
                  <a:latin typeface="Times New Roman" pitchFamily="18" charset="0"/>
                </a:rPr>
                <a:t> mid</a:t>
              </a:r>
            </a:p>
          </p:txBody>
        </p:sp>
        <p:sp>
          <p:nvSpPr>
            <p:cNvPr id="5243" name="Line 73"/>
            <p:cNvSpPr>
              <a:spLocks noChangeShapeType="1"/>
            </p:cNvSpPr>
            <p:nvPr/>
          </p:nvSpPr>
          <p:spPr bwMode="auto">
            <a:xfrm flipV="1">
              <a:off x="2736" y="26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74"/>
          <p:cNvGrpSpPr>
            <a:grpSpLocks/>
          </p:cNvGrpSpPr>
          <p:nvPr/>
        </p:nvGrpSpPr>
        <p:grpSpPr bwMode="auto">
          <a:xfrm>
            <a:off x="6396038" y="2251075"/>
            <a:ext cx="609600" cy="777875"/>
            <a:chOff x="2544" y="2640"/>
            <a:chExt cx="384" cy="490"/>
          </a:xfrm>
        </p:grpSpPr>
        <p:sp>
          <p:nvSpPr>
            <p:cNvPr id="5240" name="Text Box 75"/>
            <p:cNvSpPr txBox="1">
              <a:spLocks noChangeArrowheads="1"/>
            </p:cNvSpPr>
            <p:nvPr/>
          </p:nvSpPr>
          <p:spPr bwMode="auto">
            <a:xfrm>
              <a:off x="2544" y="288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u="sng">
                  <a:solidFill>
                    <a:schemeClr val="tx2"/>
                  </a:solidFill>
                  <a:latin typeface="Times New Roman" pitchFamily="18" charset="0"/>
                </a:rPr>
                <a:t>low</a:t>
              </a:r>
            </a:p>
          </p:txBody>
        </p:sp>
        <p:sp>
          <p:nvSpPr>
            <p:cNvPr id="5241" name="Line 76"/>
            <p:cNvSpPr>
              <a:spLocks noChangeShapeType="1"/>
            </p:cNvSpPr>
            <p:nvPr/>
          </p:nvSpPr>
          <p:spPr bwMode="auto">
            <a:xfrm flipV="1">
              <a:off x="2736" y="26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77"/>
          <p:cNvGrpSpPr>
            <a:grpSpLocks/>
          </p:cNvGrpSpPr>
          <p:nvPr/>
        </p:nvGrpSpPr>
        <p:grpSpPr bwMode="auto">
          <a:xfrm>
            <a:off x="6015038" y="2251075"/>
            <a:ext cx="685800" cy="1082675"/>
            <a:chOff x="2160" y="2640"/>
            <a:chExt cx="432" cy="378"/>
          </a:xfrm>
        </p:grpSpPr>
        <p:sp>
          <p:nvSpPr>
            <p:cNvPr id="5238" name="Text Box 78"/>
            <p:cNvSpPr txBox="1">
              <a:spLocks noChangeArrowheads="1"/>
            </p:cNvSpPr>
            <p:nvPr/>
          </p:nvSpPr>
          <p:spPr bwMode="auto">
            <a:xfrm>
              <a:off x="2160" y="2880"/>
              <a:ext cx="43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u="sng">
                  <a:solidFill>
                    <a:schemeClr val="tx2"/>
                  </a:solidFill>
                  <a:latin typeface="Times New Roman" pitchFamily="18" charset="0"/>
                </a:rPr>
                <a:t>high</a:t>
              </a:r>
            </a:p>
          </p:txBody>
        </p:sp>
        <p:sp>
          <p:nvSpPr>
            <p:cNvPr id="5239" name="Line 79"/>
            <p:cNvSpPr>
              <a:spLocks noChangeShapeType="1"/>
            </p:cNvSpPr>
            <p:nvPr/>
          </p:nvSpPr>
          <p:spPr bwMode="auto">
            <a:xfrm flipV="1">
              <a:off x="2352" y="26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80"/>
          <p:cNvGrpSpPr>
            <a:grpSpLocks/>
          </p:cNvGrpSpPr>
          <p:nvPr/>
        </p:nvGrpSpPr>
        <p:grpSpPr bwMode="auto">
          <a:xfrm>
            <a:off x="6523038" y="2247900"/>
            <a:ext cx="762000" cy="1463675"/>
            <a:chOff x="3696" y="1104"/>
            <a:chExt cx="480" cy="922"/>
          </a:xfrm>
        </p:grpSpPr>
        <p:sp>
          <p:nvSpPr>
            <p:cNvPr id="5236" name="Text Box 81"/>
            <p:cNvSpPr txBox="1">
              <a:spLocks noChangeArrowheads="1"/>
            </p:cNvSpPr>
            <p:nvPr/>
          </p:nvSpPr>
          <p:spPr bwMode="auto">
            <a:xfrm>
              <a:off x="3696" y="1776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5050"/>
                  </a:solidFill>
                  <a:latin typeface="Times New Roman" pitchFamily="18" charset="0"/>
                </a:rPr>
                <a:t> mid</a:t>
              </a:r>
            </a:p>
          </p:txBody>
        </p:sp>
        <p:sp>
          <p:nvSpPr>
            <p:cNvPr id="5237" name="Line 82"/>
            <p:cNvSpPr>
              <a:spLocks noChangeShapeType="1"/>
            </p:cNvSpPr>
            <p:nvPr/>
          </p:nvSpPr>
          <p:spPr bwMode="auto">
            <a:xfrm flipV="1">
              <a:off x="3888" y="110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4503635" name="Group 83"/>
          <p:cNvGraphicFramePr>
            <a:graphicFrameLocks noGrp="1"/>
          </p:cNvGraphicFramePr>
          <p:nvPr/>
        </p:nvGraphicFramePr>
        <p:xfrm>
          <a:off x="6548438" y="1844675"/>
          <a:ext cx="565150" cy="396240"/>
        </p:xfrm>
        <a:graphic>
          <a:graphicData uri="http://schemas.openxmlformats.org/drawingml/2006/table">
            <a:tbl>
              <a:tblPr/>
              <a:tblGrid>
                <a:gridCol w="5651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58" name="Object 38"/>
          <p:cNvGraphicFramePr>
            <a:graphicFrameLocks noChangeAspect="1"/>
          </p:cNvGraphicFramePr>
          <p:nvPr/>
        </p:nvGraphicFramePr>
        <p:xfrm>
          <a:off x="1524000" y="3284538"/>
          <a:ext cx="1295400" cy="388937"/>
        </p:xfrm>
        <a:graphic>
          <a:graphicData uri="http://schemas.openxmlformats.org/presentationml/2006/ole">
            <p:oleObj spid="_x0000_s5198" r:id="rId3" imgW="761669" imgH="228501" progId="Equation.3">
              <p:embed/>
            </p:oleObj>
          </a:graphicData>
        </a:graphic>
      </p:graphicFrame>
      <p:graphicFrame>
        <p:nvGraphicFramePr>
          <p:cNvPr id="5159" name="Object 39"/>
          <p:cNvGraphicFramePr>
            <a:graphicFrameLocks noChangeAspect="1"/>
          </p:cNvGraphicFramePr>
          <p:nvPr/>
        </p:nvGraphicFramePr>
        <p:xfrm>
          <a:off x="1524000" y="3970338"/>
          <a:ext cx="1295400" cy="393700"/>
        </p:xfrm>
        <a:graphic>
          <a:graphicData uri="http://schemas.openxmlformats.org/presentationml/2006/ole">
            <p:oleObj spid="_x0000_s5199" r:id="rId4" imgW="787400" imgH="228600" progId="Equation.3">
              <p:embed/>
            </p:oleObj>
          </a:graphicData>
        </a:graphic>
      </p:graphicFrame>
      <p:graphicFrame>
        <p:nvGraphicFramePr>
          <p:cNvPr id="5160" name="Object 40"/>
          <p:cNvGraphicFramePr>
            <a:graphicFrameLocks noChangeAspect="1"/>
          </p:cNvGraphicFramePr>
          <p:nvPr/>
        </p:nvGraphicFramePr>
        <p:xfrm>
          <a:off x="1524000" y="4591050"/>
          <a:ext cx="1447800" cy="369888"/>
        </p:xfrm>
        <a:graphic>
          <a:graphicData uri="http://schemas.openxmlformats.org/presentationml/2006/ole">
            <p:oleObj spid="_x0000_s5200" r:id="rId5" imgW="850900" imgH="228600" progId="Equation.3">
              <p:embed/>
            </p:oleObj>
          </a:graphicData>
        </a:graphic>
      </p:graphicFrame>
      <p:graphicFrame>
        <p:nvGraphicFramePr>
          <p:cNvPr id="5161" name="Object 41"/>
          <p:cNvGraphicFramePr>
            <a:graphicFrameLocks noChangeAspect="1"/>
          </p:cNvGraphicFramePr>
          <p:nvPr/>
        </p:nvGraphicFramePr>
        <p:xfrm>
          <a:off x="1495425" y="5189538"/>
          <a:ext cx="1476375" cy="398462"/>
        </p:xfrm>
        <a:graphic>
          <a:graphicData uri="http://schemas.openxmlformats.org/presentationml/2006/ole">
            <p:oleObj spid="_x0000_s5201" r:id="rId6" imgW="850900" imgH="228600" progId="Equation.3">
              <p:embed/>
            </p:oleObj>
          </a:graphicData>
        </a:graphic>
      </p:graphicFrame>
      <p:sp>
        <p:nvSpPr>
          <p:cNvPr id="5233" name="Text Box 93"/>
          <p:cNvSpPr txBox="1">
            <a:spLocks noChangeArrowheads="1"/>
          </p:cNvSpPr>
          <p:nvPr/>
        </p:nvSpPr>
        <p:spPr bwMode="auto">
          <a:xfrm>
            <a:off x="1600200" y="4579938"/>
            <a:ext cx="121920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(10+12)/2</a:t>
            </a:r>
          </a:p>
        </p:txBody>
      </p:sp>
      <p:sp>
        <p:nvSpPr>
          <p:cNvPr id="4503646" name="Rectangle 94"/>
          <p:cNvSpPr>
            <a:spLocks noGrp="1"/>
          </p:cNvSpPr>
          <p:nvPr>
            <p:ph type="body" idx="1"/>
          </p:nvPr>
        </p:nvSpPr>
        <p:spPr>
          <a:xfrm>
            <a:off x="395288" y="1196975"/>
            <a:ext cx="8229600" cy="491013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CN" altLang="en-US" sz="1800"/>
              <a:t>再看查找失败的情况，设要查找</a:t>
            </a:r>
            <a:r>
              <a:rPr lang="en-US" altLang="zh-CN" sz="1800"/>
              <a:t>k=85</a:t>
            </a:r>
            <a:r>
              <a:rPr lang="zh-CN" altLang="en-US" sz="1800"/>
              <a:t>的记录。</a:t>
            </a:r>
          </a:p>
          <a:p>
            <a:pPr algn="just" eaLnBrk="1" hangingPunct="1">
              <a:defRPr/>
            </a:pPr>
            <a:r>
              <a:rPr lang="zh-CN" altLang="en-US" sz="2000"/>
              <a:t>序号： </a:t>
            </a:r>
            <a:r>
              <a:rPr lang="en-US" altLang="zh-CN" sz="2000"/>
              <a:t>1       2       3      </a:t>
            </a:r>
            <a:r>
              <a:rPr lang="en-US" altLang="zh-CN" sz="2000" smtClean="0"/>
              <a:t> </a:t>
            </a:r>
            <a:r>
              <a:rPr lang="en-US" altLang="zh-CN" sz="2000"/>
              <a:t>4       5       </a:t>
            </a:r>
            <a:r>
              <a:rPr lang="en-US" altLang="zh-CN" sz="2000" smtClean="0"/>
              <a:t> 6       </a:t>
            </a:r>
            <a:r>
              <a:rPr lang="en-US" altLang="zh-CN" sz="2000"/>
              <a:t>7      </a:t>
            </a:r>
            <a:r>
              <a:rPr lang="en-US" altLang="zh-CN" sz="2000" smtClean="0"/>
              <a:t> 8        </a:t>
            </a:r>
            <a:r>
              <a:rPr lang="en-US" altLang="zh-CN" sz="2000"/>
              <a:t>9      </a:t>
            </a:r>
            <a:r>
              <a:rPr lang="en-US" altLang="zh-CN" sz="2000" smtClean="0"/>
              <a:t> 10      11     </a:t>
            </a:r>
            <a:r>
              <a:rPr lang="en-US" altLang="zh-CN" sz="2000"/>
              <a:t>12</a:t>
            </a:r>
            <a:r>
              <a:rPr lang="en-US" altLang="zh-CN" sz="1800"/>
              <a:t>  </a:t>
            </a:r>
            <a:r>
              <a:rPr lang="en-US" altLang="zh-CN" sz="1400"/>
              <a:t>(n=12)</a:t>
            </a:r>
          </a:p>
          <a:p>
            <a:pPr algn="just" eaLnBrk="1" hangingPunct="1">
              <a:defRPr/>
            </a:pPr>
            <a:endParaRPr lang="en-US" altLang="zh-CN" sz="1800"/>
          </a:p>
          <a:p>
            <a:pPr algn="just" eaLnBrk="1" hangingPunct="1">
              <a:defRPr/>
            </a:pPr>
            <a:r>
              <a:rPr lang="en-US" altLang="zh-CN" sz="1800">
                <a:latin typeface="Arial"/>
              </a:rPr>
              <a:t> </a:t>
            </a:r>
            <a:endParaRPr lang="en-US" altLang="zh-CN" sz="1800"/>
          </a:p>
          <a:p>
            <a:pPr algn="just" eaLnBrk="1" hangingPunct="1">
              <a:defRPr/>
            </a:pPr>
            <a:r>
              <a:rPr lang="en-US" altLang="zh-CN" sz="1800"/>
              <a:t>              low                                                                                            high</a:t>
            </a:r>
          </a:p>
          <a:p>
            <a:pPr eaLnBrk="1" hangingPunct="1">
              <a:defRPr/>
            </a:pPr>
            <a:endParaRPr lang="en-US" altLang="zh-CN" sz="1800">
              <a:sym typeface="Wingdings 2" pitchFamily="18" charset="2"/>
            </a:endParaRPr>
          </a:p>
          <a:p>
            <a:pPr eaLnBrk="1" hangingPunct="1">
              <a:defRPr/>
            </a:pPr>
            <a:endParaRPr lang="en-US" altLang="zh-CN" sz="1800">
              <a:sym typeface="Wingdings 2" pitchFamily="18" charset="2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zh-CN" sz="1800">
                <a:sym typeface="Wingdings 2" pitchFamily="18" charset="2"/>
              </a:rPr>
              <a:t></a:t>
            </a:r>
            <a:r>
              <a:rPr lang="en-US" altLang="zh-CN" sz="1800"/>
              <a:t>mid= </a:t>
            </a:r>
            <a:r>
              <a:rPr lang="en-US" altLang="zh-CN" sz="1800" smtClean="0"/>
              <a:t>                          =</a:t>
            </a:r>
            <a:r>
              <a:rPr lang="en-US" altLang="zh-CN" sz="1800"/>
              <a:t>6</a:t>
            </a:r>
            <a:r>
              <a:rPr lang="zh-CN" altLang="en-US" sz="1800"/>
              <a:t>。因</a:t>
            </a:r>
            <a:r>
              <a:rPr lang="en-US" altLang="zh-CN" sz="1800"/>
              <a:t>k&gt;r.data[6].key=55</a:t>
            </a:r>
            <a:r>
              <a:rPr lang="zh-CN" altLang="en-US" sz="1800"/>
              <a:t>，若</a:t>
            </a:r>
            <a:r>
              <a:rPr lang="en-US" altLang="zh-CN" sz="1800"/>
              <a:t>85</a:t>
            </a:r>
            <a:r>
              <a:rPr lang="zh-CN" altLang="en-US" sz="1800"/>
              <a:t>存在，一定落在</a:t>
            </a:r>
            <a:r>
              <a:rPr lang="zh-CN" altLang="en-US" sz="1800">
                <a:latin typeface="Arial"/>
              </a:rPr>
              <a:t>“</a:t>
            </a:r>
            <a:r>
              <a:rPr lang="en-US" altLang="zh-CN" sz="1800"/>
              <a:t>55</a:t>
            </a:r>
            <a:r>
              <a:rPr lang="en-US" altLang="zh-CN" sz="1800">
                <a:latin typeface="Arial"/>
              </a:rPr>
              <a:t>”</a:t>
            </a:r>
            <a:r>
              <a:rPr lang="zh-CN" altLang="en-US" sz="1800"/>
              <a:t>的右半区间。令： </a:t>
            </a:r>
            <a:r>
              <a:rPr lang="en-US" altLang="zh-CN" sz="1800"/>
              <a:t>low=mid+1 </a:t>
            </a:r>
            <a:r>
              <a:rPr lang="zh-CN" altLang="en-US" sz="1800"/>
              <a:t>。</a:t>
            </a:r>
          </a:p>
          <a:p>
            <a:pPr eaLnBrk="1" hangingPunct="1">
              <a:spcAft>
                <a:spcPts val="600"/>
              </a:spcAft>
              <a:buFont typeface="Wingdings 2" pitchFamily="18" charset="2"/>
              <a:buChar char="k"/>
              <a:defRPr/>
            </a:pPr>
            <a:r>
              <a:rPr lang="zh-CN" altLang="en-US" sz="1800">
                <a:sym typeface="Wingdings 2" pitchFamily="18" charset="2"/>
              </a:rPr>
              <a:t></a:t>
            </a:r>
            <a:r>
              <a:rPr lang="en-US" altLang="zh-CN" sz="1800"/>
              <a:t>mid=                          </a:t>
            </a:r>
            <a:r>
              <a:rPr lang="en-US" altLang="zh-CN" sz="1800" smtClean="0"/>
              <a:t> =</a:t>
            </a:r>
            <a:r>
              <a:rPr lang="en-US" altLang="zh-CN" sz="1800"/>
              <a:t>9</a:t>
            </a:r>
            <a:r>
              <a:rPr lang="zh-CN" altLang="en-US" sz="1800"/>
              <a:t>。因</a:t>
            </a:r>
            <a:r>
              <a:rPr lang="en-US" altLang="zh-CN" sz="1800"/>
              <a:t>k&gt;r.data[9].key=80</a:t>
            </a:r>
            <a:r>
              <a:rPr lang="zh-CN" altLang="en-US" sz="1800"/>
              <a:t>，若</a:t>
            </a:r>
            <a:r>
              <a:rPr lang="en-US" altLang="zh-CN" sz="1800"/>
              <a:t>85</a:t>
            </a:r>
            <a:r>
              <a:rPr lang="zh-CN" altLang="en-US" sz="1800"/>
              <a:t>存在，一定落在</a:t>
            </a:r>
            <a:r>
              <a:rPr lang="zh-CN" altLang="en-US" sz="1800">
                <a:latin typeface="Arial"/>
              </a:rPr>
              <a:t>“</a:t>
            </a:r>
            <a:r>
              <a:rPr lang="en-US" altLang="zh-CN" sz="1800"/>
              <a:t>80</a:t>
            </a:r>
            <a:r>
              <a:rPr lang="en-US" altLang="zh-CN" sz="1800">
                <a:latin typeface="Arial"/>
              </a:rPr>
              <a:t>”</a:t>
            </a:r>
            <a:r>
              <a:rPr lang="zh-CN" altLang="en-US" sz="1800"/>
              <a:t>的右半区间。令：</a:t>
            </a:r>
            <a:r>
              <a:rPr lang="en-US" altLang="zh-CN" sz="1800"/>
              <a:t>low=mid+1</a:t>
            </a:r>
            <a:r>
              <a:rPr lang="zh-CN" altLang="en-US" sz="1800"/>
              <a:t>。</a:t>
            </a:r>
          </a:p>
          <a:p>
            <a:pPr eaLnBrk="1" hangingPunct="1">
              <a:spcAft>
                <a:spcPts val="600"/>
              </a:spcAft>
              <a:buFont typeface="Wingdings 2" pitchFamily="18" charset="2"/>
              <a:buChar char="k"/>
              <a:defRPr/>
            </a:pPr>
            <a:r>
              <a:rPr lang="zh-CN" altLang="en-US" sz="1800">
                <a:sym typeface="Wingdings 2" pitchFamily="18" charset="2"/>
              </a:rPr>
              <a:t></a:t>
            </a:r>
            <a:r>
              <a:rPr lang="en-US" altLang="zh-CN" sz="1800"/>
              <a:t>mid=                          </a:t>
            </a:r>
            <a:r>
              <a:rPr lang="en-US" altLang="zh-CN" sz="1800" smtClean="0"/>
              <a:t>    =</a:t>
            </a:r>
            <a:r>
              <a:rPr lang="en-US" altLang="zh-CN" sz="1800"/>
              <a:t>11</a:t>
            </a:r>
            <a:r>
              <a:rPr lang="zh-CN" altLang="en-US" sz="1800"/>
              <a:t>。因</a:t>
            </a:r>
            <a:r>
              <a:rPr lang="en-US" altLang="zh-CN" sz="1800"/>
              <a:t>k&lt;r.data[11].key=90</a:t>
            </a:r>
            <a:r>
              <a:rPr lang="zh-CN" altLang="en-US" sz="1800"/>
              <a:t>，若</a:t>
            </a:r>
            <a:r>
              <a:rPr lang="en-US" altLang="zh-CN" sz="1800"/>
              <a:t>85</a:t>
            </a:r>
            <a:r>
              <a:rPr lang="zh-CN" altLang="en-US" sz="1800"/>
              <a:t>存在，一定落在</a:t>
            </a:r>
            <a:r>
              <a:rPr lang="zh-CN" altLang="en-US" sz="1800">
                <a:latin typeface="Arial"/>
              </a:rPr>
              <a:t>“</a:t>
            </a:r>
            <a:r>
              <a:rPr lang="en-US" altLang="zh-CN" sz="1800"/>
              <a:t>90</a:t>
            </a:r>
            <a:r>
              <a:rPr lang="en-US" altLang="zh-CN" sz="1800">
                <a:latin typeface="Arial"/>
              </a:rPr>
              <a:t>”</a:t>
            </a:r>
            <a:r>
              <a:rPr lang="zh-CN" altLang="en-US" sz="1800"/>
              <a:t>的左半区间。令：</a:t>
            </a:r>
            <a:r>
              <a:rPr lang="en-US" altLang="zh-CN" sz="1800"/>
              <a:t>high=mid-1</a:t>
            </a:r>
            <a:r>
              <a:rPr lang="zh-CN" altLang="en-US" sz="1800"/>
              <a:t>。</a:t>
            </a:r>
          </a:p>
          <a:p>
            <a:pPr eaLnBrk="1" hangingPunct="1">
              <a:spcAft>
                <a:spcPts val="600"/>
              </a:spcAft>
              <a:buFont typeface="Wingdings 2" pitchFamily="18" charset="2"/>
              <a:buChar char="k"/>
              <a:defRPr/>
            </a:pPr>
            <a:r>
              <a:rPr lang="zh-CN" altLang="en-US" sz="1800">
                <a:sym typeface="Wingdings 2" pitchFamily="18" charset="2"/>
              </a:rPr>
              <a:t></a:t>
            </a:r>
            <a:r>
              <a:rPr lang="en-US" altLang="zh-CN" sz="1800"/>
              <a:t>mid=                          </a:t>
            </a:r>
            <a:r>
              <a:rPr lang="en-US" altLang="zh-CN" sz="1800" smtClean="0"/>
              <a:t>    =</a:t>
            </a:r>
            <a:r>
              <a:rPr lang="en-US" altLang="zh-CN" sz="1800"/>
              <a:t>10</a:t>
            </a:r>
            <a:r>
              <a:rPr lang="zh-CN" altLang="en-US" sz="1800"/>
              <a:t>。因</a:t>
            </a:r>
            <a:r>
              <a:rPr lang="en-US" altLang="zh-CN" sz="1800"/>
              <a:t>k&lt;r.data[10].key=86</a:t>
            </a:r>
            <a:r>
              <a:rPr lang="zh-CN" altLang="en-US" sz="1800"/>
              <a:t>，若</a:t>
            </a:r>
            <a:r>
              <a:rPr lang="en-US" altLang="zh-CN" sz="1800"/>
              <a:t>85</a:t>
            </a:r>
            <a:r>
              <a:rPr lang="zh-CN" altLang="en-US" sz="1800"/>
              <a:t>存在，一定落在</a:t>
            </a:r>
            <a:r>
              <a:rPr lang="zh-CN" altLang="en-US" sz="1800">
                <a:latin typeface="Arial"/>
              </a:rPr>
              <a:t>“</a:t>
            </a:r>
            <a:r>
              <a:rPr lang="en-US" altLang="zh-CN" sz="1800"/>
              <a:t>86</a:t>
            </a:r>
            <a:r>
              <a:rPr lang="en-US" altLang="zh-CN" sz="1800">
                <a:latin typeface="Arial"/>
              </a:rPr>
              <a:t>”</a:t>
            </a:r>
            <a:r>
              <a:rPr lang="zh-CN" altLang="en-US" sz="1800"/>
              <a:t>的左半区间。令：</a:t>
            </a:r>
            <a:r>
              <a:rPr lang="en-US" altLang="zh-CN" sz="1800"/>
              <a:t>high=mid-1</a:t>
            </a:r>
            <a:r>
              <a:rPr lang="zh-CN" altLang="en-US" sz="1800"/>
              <a:t>。此时，下界</a:t>
            </a:r>
            <a:r>
              <a:rPr lang="en-US" altLang="zh-CN" sz="1800"/>
              <a:t>1ow=10</a:t>
            </a:r>
            <a:r>
              <a:rPr lang="zh-CN" altLang="en-US" sz="1800"/>
              <a:t>，而上界</a:t>
            </a:r>
            <a:r>
              <a:rPr lang="en-US" altLang="zh-CN" sz="1800"/>
              <a:t>high=9</a:t>
            </a:r>
            <a:r>
              <a:rPr lang="zh-CN" altLang="en-US" sz="1800"/>
              <a:t>，表明搜索空间不存在，故查找失败，返回</a:t>
            </a:r>
            <a:r>
              <a:rPr lang="en-US" altLang="zh-CN" sz="1800"/>
              <a:t>0</a:t>
            </a:r>
            <a:r>
              <a:rPr lang="zh-CN" altLang="en-US" sz="1800"/>
              <a:t>。 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9B99B-3780-4DE0-A55C-CD90919D36B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0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0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50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69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/>
            <a:r>
              <a:rPr lang="zh-CN" altLang="en-US" smtClean="0"/>
              <a:t>开放地址法</a:t>
            </a:r>
          </a:p>
        </p:txBody>
      </p:sp>
      <p:sp>
        <p:nvSpPr>
          <p:cNvPr id="339970" name="Rectangle 3"/>
          <p:cNvSpPr>
            <a:spLocks noGrp="1"/>
          </p:cNvSpPr>
          <p:nvPr>
            <p:ph type="body" idx="1"/>
          </p:nvPr>
        </p:nvSpPr>
        <p:spPr>
          <a:xfrm>
            <a:off x="457200" y="836613"/>
            <a:ext cx="8229600" cy="5289550"/>
          </a:xfrm>
        </p:spPr>
        <p:txBody>
          <a:bodyPr/>
          <a:lstStyle/>
          <a:p>
            <a:pPr algn="just" eaLnBrk="1" hangingPunct="1"/>
            <a:r>
              <a:rPr lang="zh-CN" altLang="en-US" sz="1800" b="1" smtClean="0"/>
              <a:t>例</a:t>
            </a:r>
            <a:r>
              <a:rPr lang="en-US" altLang="zh-CN" sz="1800" b="1" smtClean="0"/>
              <a:t>9</a:t>
            </a:r>
            <a:r>
              <a:rPr lang="en-US" altLang="zh-CN" sz="1800" smtClean="0"/>
              <a:t> </a:t>
            </a:r>
            <a:r>
              <a:rPr lang="zh-CN" altLang="en-US" sz="1800" smtClean="0"/>
              <a:t>设记录的</a:t>
            </a:r>
            <a:r>
              <a:rPr lang="en-US" altLang="zh-CN" sz="1800" smtClean="0"/>
              <a:t>key</a:t>
            </a:r>
            <a:r>
              <a:rPr lang="zh-CN" altLang="en-US" sz="1800" smtClean="0"/>
              <a:t>集合</a:t>
            </a:r>
            <a:r>
              <a:rPr lang="en-US" altLang="zh-CN" sz="1800" b="1" smtClean="0">
                <a:solidFill>
                  <a:schemeClr val="tx2"/>
                </a:solidFill>
              </a:rPr>
              <a:t>k={23</a:t>
            </a:r>
            <a:r>
              <a:rPr lang="zh-CN" altLang="en-US" sz="1800" b="1" smtClean="0">
                <a:solidFill>
                  <a:schemeClr val="tx2"/>
                </a:solidFill>
              </a:rPr>
              <a:t>，</a:t>
            </a:r>
            <a:r>
              <a:rPr lang="en-US" altLang="zh-CN" sz="1800" b="1" smtClean="0">
                <a:solidFill>
                  <a:schemeClr val="tx2"/>
                </a:solidFill>
              </a:rPr>
              <a:t>34</a:t>
            </a:r>
            <a:r>
              <a:rPr lang="zh-CN" altLang="en-US" sz="1800" b="1" smtClean="0">
                <a:solidFill>
                  <a:schemeClr val="tx2"/>
                </a:solidFill>
              </a:rPr>
              <a:t>，</a:t>
            </a:r>
            <a:r>
              <a:rPr lang="en-US" altLang="zh-CN" sz="1800" b="1" smtClean="0">
                <a:solidFill>
                  <a:schemeClr val="tx2"/>
                </a:solidFill>
              </a:rPr>
              <a:t>14</a:t>
            </a:r>
            <a:r>
              <a:rPr lang="zh-CN" altLang="en-US" sz="1800" b="1" smtClean="0">
                <a:solidFill>
                  <a:schemeClr val="tx2"/>
                </a:solidFill>
              </a:rPr>
              <a:t>，</a:t>
            </a:r>
            <a:r>
              <a:rPr lang="en-US" altLang="zh-CN" sz="1800" b="1" smtClean="0">
                <a:solidFill>
                  <a:schemeClr val="tx2"/>
                </a:solidFill>
              </a:rPr>
              <a:t>38</a:t>
            </a:r>
            <a:r>
              <a:rPr lang="zh-CN" altLang="en-US" sz="1800" b="1" smtClean="0">
                <a:solidFill>
                  <a:schemeClr val="tx2"/>
                </a:solidFill>
              </a:rPr>
              <a:t>，</a:t>
            </a:r>
            <a:r>
              <a:rPr lang="en-US" altLang="zh-CN" sz="1800" b="1" smtClean="0">
                <a:solidFill>
                  <a:schemeClr val="tx2"/>
                </a:solidFill>
              </a:rPr>
              <a:t>46</a:t>
            </a:r>
            <a:r>
              <a:rPr lang="zh-CN" altLang="en-US" sz="1800" b="1" smtClean="0">
                <a:solidFill>
                  <a:schemeClr val="tx2"/>
                </a:solidFill>
              </a:rPr>
              <a:t>，</a:t>
            </a:r>
            <a:r>
              <a:rPr lang="en-US" altLang="zh-CN" sz="1800" b="1" smtClean="0">
                <a:solidFill>
                  <a:schemeClr val="tx2"/>
                </a:solidFill>
              </a:rPr>
              <a:t>16</a:t>
            </a:r>
            <a:r>
              <a:rPr lang="zh-CN" altLang="en-US" sz="1800" b="1" smtClean="0">
                <a:solidFill>
                  <a:schemeClr val="tx2"/>
                </a:solidFill>
              </a:rPr>
              <a:t>，</a:t>
            </a:r>
            <a:r>
              <a:rPr lang="en-US" altLang="zh-CN" sz="1800" b="1" smtClean="0">
                <a:solidFill>
                  <a:schemeClr val="tx2"/>
                </a:solidFill>
              </a:rPr>
              <a:t>68</a:t>
            </a:r>
            <a:r>
              <a:rPr lang="zh-CN" altLang="en-US" sz="1800" b="1" smtClean="0">
                <a:solidFill>
                  <a:schemeClr val="tx2"/>
                </a:solidFill>
              </a:rPr>
              <a:t>，</a:t>
            </a:r>
            <a:r>
              <a:rPr lang="en-US" altLang="zh-CN" sz="1800" b="1" smtClean="0">
                <a:solidFill>
                  <a:schemeClr val="tx2"/>
                </a:solidFill>
              </a:rPr>
              <a:t>15</a:t>
            </a:r>
            <a:r>
              <a:rPr lang="zh-CN" altLang="en-US" sz="1800" b="1" smtClean="0">
                <a:solidFill>
                  <a:schemeClr val="tx2"/>
                </a:solidFill>
              </a:rPr>
              <a:t>，</a:t>
            </a:r>
            <a:r>
              <a:rPr lang="en-US" altLang="zh-CN" sz="1800" b="1" smtClean="0">
                <a:solidFill>
                  <a:schemeClr val="tx2"/>
                </a:solidFill>
              </a:rPr>
              <a:t>07</a:t>
            </a:r>
            <a:r>
              <a:rPr lang="zh-CN" altLang="en-US" sz="1800" b="1" smtClean="0">
                <a:solidFill>
                  <a:schemeClr val="tx2"/>
                </a:solidFill>
              </a:rPr>
              <a:t>，</a:t>
            </a:r>
            <a:r>
              <a:rPr lang="en-US" altLang="zh-CN" sz="1800" b="1" smtClean="0">
                <a:solidFill>
                  <a:schemeClr val="tx2"/>
                </a:solidFill>
              </a:rPr>
              <a:t>31</a:t>
            </a:r>
            <a:r>
              <a:rPr lang="zh-CN" altLang="en-US" sz="1800" b="1" smtClean="0">
                <a:solidFill>
                  <a:schemeClr val="tx2"/>
                </a:solidFill>
              </a:rPr>
              <a:t>，</a:t>
            </a:r>
            <a:r>
              <a:rPr lang="en-US" altLang="zh-CN" sz="1800" b="1" smtClean="0">
                <a:solidFill>
                  <a:schemeClr val="tx2"/>
                </a:solidFill>
              </a:rPr>
              <a:t>26}</a:t>
            </a:r>
            <a:r>
              <a:rPr lang="zh-CN" altLang="en-US" sz="1800" smtClean="0"/>
              <a:t>，记录数</a:t>
            </a:r>
            <a:r>
              <a:rPr lang="en-US" altLang="zh-CN" sz="1800" b="1" smtClean="0">
                <a:solidFill>
                  <a:schemeClr val="tx2"/>
                </a:solidFill>
              </a:rPr>
              <a:t>n</a:t>
            </a:r>
            <a:r>
              <a:rPr lang="en-US" altLang="zh-CN" sz="1800" smtClean="0"/>
              <a:t>=11</a:t>
            </a:r>
            <a:r>
              <a:rPr lang="zh-CN" altLang="en-US" sz="1800" smtClean="0"/>
              <a:t>。令装填因子</a:t>
            </a:r>
            <a:r>
              <a:rPr lang="en-US" altLang="zh-CN" sz="1800" b="1" smtClean="0">
                <a:solidFill>
                  <a:schemeClr val="tx2"/>
                </a:solidFill>
              </a:rPr>
              <a:t>α</a:t>
            </a:r>
            <a:r>
              <a:rPr lang="en-US" altLang="zh-CN" sz="1800" smtClean="0"/>
              <a:t>=0.75</a:t>
            </a:r>
            <a:r>
              <a:rPr lang="zh-CN" altLang="en-US" sz="1800" smtClean="0"/>
              <a:t>，取表长</a:t>
            </a:r>
            <a:r>
              <a:rPr lang="en-US" altLang="zh-CN" sz="1800" b="1" smtClean="0">
                <a:solidFill>
                  <a:schemeClr val="tx2"/>
                </a:solidFill>
              </a:rPr>
              <a:t>m</a:t>
            </a:r>
            <a:r>
              <a:rPr lang="en-US" altLang="zh-CN" sz="1800" smtClean="0"/>
              <a:t>= </a:t>
            </a:r>
            <a:r>
              <a:rPr lang="en-US" altLang="zh-CN" sz="1800" smtClean="0">
                <a:sym typeface="Symbol" pitchFamily="18" charset="2"/>
              </a:rPr>
              <a:t></a:t>
            </a:r>
            <a:r>
              <a:rPr lang="en-US" altLang="zh-CN" sz="1800" b="1" smtClean="0">
                <a:solidFill>
                  <a:schemeClr val="tx2"/>
                </a:solidFill>
              </a:rPr>
              <a:t>n/α</a:t>
            </a:r>
            <a:r>
              <a:rPr lang="en-US" altLang="zh-CN" sz="1800" smtClean="0">
                <a:sym typeface="Symbol" pitchFamily="18" charset="2"/>
              </a:rPr>
              <a:t> </a:t>
            </a:r>
            <a:r>
              <a:rPr lang="en-US" altLang="zh-CN" sz="1800" smtClean="0"/>
              <a:t>=15</a:t>
            </a:r>
            <a:r>
              <a:rPr lang="zh-CN" altLang="en-US" sz="1800" smtClean="0"/>
              <a:t>。用</a:t>
            </a:r>
            <a:r>
              <a:rPr lang="zh-CN" altLang="en-US" sz="1800" smtClean="0">
                <a:latin typeface="Arial" charset="0"/>
              </a:rPr>
              <a:t>“</a:t>
            </a:r>
            <a:r>
              <a:rPr lang="zh-CN" altLang="en-US" sz="1800" smtClean="0"/>
              <a:t>保留余数法</a:t>
            </a:r>
            <a:r>
              <a:rPr lang="zh-CN" altLang="en-US" sz="1800" smtClean="0">
                <a:latin typeface="Arial" charset="0"/>
              </a:rPr>
              <a:t>”</a:t>
            </a:r>
            <a:r>
              <a:rPr lang="zh-CN" altLang="en-US" sz="1800" smtClean="0"/>
              <a:t>选取</a:t>
            </a:r>
            <a:r>
              <a:rPr lang="en-US" altLang="zh-CN" sz="1800" smtClean="0"/>
              <a:t>Hash</a:t>
            </a:r>
            <a:r>
              <a:rPr lang="zh-CN" altLang="en-US" sz="1800" smtClean="0"/>
              <a:t>函数（</a:t>
            </a:r>
            <a:r>
              <a:rPr lang="en-US" altLang="zh-CN" sz="1800" b="1" smtClean="0">
                <a:solidFill>
                  <a:schemeClr val="tx2"/>
                </a:solidFill>
              </a:rPr>
              <a:t>p</a:t>
            </a:r>
            <a:r>
              <a:rPr lang="en-US" altLang="zh-CN" sz="1800" smtClean="0"/>
              <a:t>=13</a:t>
            </a:r>
            <a:r>
              <a:rPr lang="zh-CN" altLang="en-US" sz="1800" smtClean="0"/>
              <a:t>）：</a:t>
            </a:r>
          </a:p>
          <a:p>
            <a:pPr algn="just" eaLnBrk="1" hangingPunct="1"/>
            <a:r>
              <a:rPr lang="zh-CN" altLang="en-US" sz="1800" smtClean="0"/>
              <a:t>                                       </a:t>
            </a:r>
            <a:r>
              <a:rPr lang="en-US" altLang="zh-CN" sz="1800" b="1" smtClean="0">
                <a:solidFill>
                  <a:schemeClr val="accent1"/>
                </a:solidFill>
              </a:rPr>
              <a:t>H(key)=key%13</a:t>
            </a:r>
          </a:p>
          <a:p>
            <a:pPr eaLnBrk="1" hangingPunct="1"/>
            <a:r>
              <a:rPr lang="en-US" altLang="zh-CN" sz="1800" smtClean="0"/>
              <a:t>	</a:t>
            </a:r>
            <a:r>
              <a:rPr lang="zh-CN" altLang="en-US" sz="1800" smtClean="0"/>
              <a:t>采用</a:t>
            </a:r>
            <a:r>
              <a:rPr lang="zh-CN" altLang="en-US" sz="1800" smtClean="0">
                <a:latin typeface="Arial" charset="0"/>
              </a:rPr>
              <a:t>“</a:t>
            </a:r>
            <a:r>
              <a:rPr lang="zh-CN" altLang="en-US" sz="1800" smtClean="0"/>
              <a:t>线性探查法</a:t>
            </a:r>
            <a:r>
              <a:rPr lang="zh-CN" altLang="en-US" sz="1800" smtClean="0">
                <a:latin typeface="Arial" charset="0"/>
              </a:rPr>
              <a:t>”</a:t>
            </a:r>
            <a:r>
              <a:rPr lang="zh-CN" altLang="en-US" sz="1800" smtClean="0"/>
              <a:t>解决冲突。依据以上条件，依次取</a:t>
            </a:r>
            <a:r>
              <a:rPr lang="en-US" altLang="zh-CN" sz="1800" smtClean="0"/>
              <a:t>k</a:t>
            </a:r>
            <a:r>
              <a:rPr lang="zh-CN" altLang="en-US" sz="1800" smtClean="0"/>
              <a:t>中各值构造的</a:t>
            </a:r>
            <a:r>
              <a:rPr lang="en-US" altLang="zh-CN" sz="1800" smtClean="0"/>
              <a:t>Hash</a:t>
            </a:r>
            <a:r>
              <a:rPr lang="zh-CN" altLang="en-US" sz="1800" smtClean="0"/>
              <a:t>表</a:t>
            </a:r>
            <a:r>
              <a:rPr lang="en-US" altLang="zh-CN" sz="1800" smtClean="0"/>
              <a:t>HT</a:t>
            </a:r>
            <a:r>
              <a:rPr lang="zh-CN" altLang="en-US" sz="1800" smtClean="0"/>
              <a:t>，如下图所示（表</a:t>
            </a:r>
            <a:r>
              <a:rPr lang="en-US" altLang="zh-CN" sz="1800" smtClean="0"/>
              <a:t>HT</a:t>
            </a:r>
            <a:r>
              <a:rPr lang="zh-CN" altLang="en-US" sz="1800" smtClean="0"/>
              <a:t>初始为空）。 </a:t>
            </a:r>
          </a:p>
          <a:p>
            <a:pPr eaLnBrk="1" hangingPunct="1"/>
            <a:endParaRPr lang="en-US" altLang="zh-CN" sz="1800" smtClean="0"/>
          </a:p>
        </p:txBody>
      </p:sp>
      <p:sp>
        <p:nvSpPr>
          <p:cNvPr id="339971" name="Rectangle 4"/>
          <p:cNvSpPr>
            <a:spLocks noChangeArrowheads="1"/>
          </p:cNvSpPr>
          <p:nvPr/>
        </p:nvSpPr>
        <p:spPr bwMode="auto">
          <a:xfrm>
            <a:off x="228600" y="2971800"/>
            <a:ext cx="8534400" cy="685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</a:pP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	k={23</a:t>
            </a: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</a:rPr>
              <a:t>，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34</a:t>
            </a: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</a:rPr>
              <a:t>，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14</a:t>
            </a: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</a:rPr>
              <a:t>，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38</a:t>
            </a: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</a:rPr>
              <a:t>，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46</a:t>
            </a: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</a:rPr>
              <a:t>，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16</a:t>
            </a: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</a:rPr>
              <a:t>，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68</a:t>
            </a: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</a:rPr>
              <a:t>，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15</a:t>
            </a: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</a:rPr>
              <a:t>，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07</a:t>
            </a: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</a:rPr>
              <a:t>，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31</a:t>
            </a: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</a:rPr>
              <a:t>，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26}</a:t>
            </a:r>
          </a:p>
          <a:p>
            <a:pPr marL="273050" indent="-27305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</a:pP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	H(key)=key%13;   H</a:t>
            </a:r>
            <a:r>
              <a:rPr lang="en-US" altLang="zh-CN" sz="2000" baseline="-3000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=(H(key)+d</a:t>
            </a:r>
            <a:r>
              <a:rPr lang="en-US" altLang="zh-CN" sz="2000" baseline="-3000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)%15;    d</a:t>
            </a:r>
            <a:r>
              <a:rPr lang="en-US" altLang="zh-CN" sz="2000" baseline="-3000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=1</a:t>
            </a: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</a:rPr>
              <a:t>，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</a:rPr>
              <a:t>，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</a:rPr>
              <a:t>，</a:t>
            </a:r>
            <a:r>
              <a:rPr lang="en-US" altLang="zh-CN" sz="2000">
                <a:solidFill>
                  <a:schemeClr val="tx2"/>
                </a:solidFill>
              </a:rPr>
              <a:t>……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(m-</a:t>
            </a:r>
            <a:r>
              <a:rPr lang="en-US" altLang="zh-CN" sz="2000">
                <a:latin typeface="Times New Roman" pitchFamily="18" charset="0"/>
              </a:rPr>
              <a:t>1)</a:t>
            </a:r>
          </a:p>
        </p:txBody>
      </p:sp>
      <p:graphicFrame>
        <p:nvGraphicFramePr>
          <p:cNvPr id="4521989" name="Group 5"/>
          <p:cNvGraphicFramePr>
            <a:graphicFrameLocks noGrp="1"/>
          </p:cNvGraphicFramePr>
          <p:nvPr/>
        </p:nvGraphicFramePr>
        <p:xfrm>
          <a:off x="1066800" y="3657600"/>
          <a:ext cx="7543800" cy="335280"/>
        </p:xfrm>
        <a:graphic>
          <a:graphicData uri="http://schemas.openxmlformats.org/drawingml/2006/table">
            <a:tbl>
              <a:tblPr/>
              <a:tblGrid>
                <a:gridCol w="503238"/>
                <a:gridCol w="501650"/>
                <a:gridCol w="504825"/>
                <a:gridCol w="501650"/>
                <a:gridCol w="503237"/>
                <a:gridCol w="503238"/>
                <a:gridCol w="501650"/>
                <a:gridCol w="504825"/>
                <a:gridCol w="501650"/>
                <a:gridCol w="503237"/>
                <a:gridCol w="503238"/>
                <a:gridCol w="501650"/>
                <a:gridCol w="504825"/>
                <a:gridCol w="501650"/>
                <a:gridCol w="503237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40006" name="Text Box 39"/>
          <p:cNvSpPr txBox="1">
            <a:spLocks noChangeArrowheads="1"/>
          </p:cNvSpPr>
          <p:nvPr/>
        </p:nvSpPr>
        <p:spPr bwMode="auto">
          <a:xfrm>
            <a:off x="228600" y="3563938"/>
            <a:ext cx="8915400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latin typeface="Times New Roman" pitchFamily="18" charset="0"/>
              </a:rPr>
              <a:t>  HT:</a:t>
            </a:r>
          </a:p>
          <a:p>
            <a:pPr>
              <a:spcBef>
                <a:spcPct val="50000"/>
              </a:spcBef>
            </a:pPr>
            <a:r>
              <a:rPr kumimoji="1" lang="en-US" altLang="zh-CN" sz="1600">
                <a:latin typeface="Times New Roman" pitchFamily="18" charset="0"/>
              </a:rPr>
              <a:t>H(key)       0        1       2         3      4        5         6        7        8      9        10       11      12       13    14</a:t>
            </a:r>
          </a:p>
        </p:txBody>
      </p:sp>
      <p:sp>
        <p:nvSpPr>
          <p:cNvPr id="4522024" name="Rectangle 40"/>
          <p:cNvSpPr>
            <a:spLocks noChangeArrowheads="1"/>
          </p:cNvSpPr>
          <p:nvPr/>
        </p:nvSpPr>
        <p:spPr bwMode="auto">
          <a:xfrm>
            <a:off x="6096000" y="3657600"/>
            <a:ext cx="381000" cy="304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en-US" altLang="zh-CN" sz="1600">
                <a:solidFill>
                  <a:schemeClr val="bg1"/>
                </a:solidFill>
                <a:latin typeface="Times New Roman" pitchFamily="18" charset="0"/>
              </a:rPr>
              <a:t>23</a:t>
            </a:r>
          </a:p>
        </p:txBody>
      </p:sp>
      <p:sp>
        <p:nvSpPr>
          <p:cNvPr id="4522025" name="Rectangle 41"/>
          <p:cNvSpPr>
            <a:spLocks noChangeArrowheads="1"/>
          </p:cNvSpPr>
          <p:nvPr/>
        </p:nvSpPr>
        <p:spPr bwMode="auto">
          <a:xfrm>
            <a:off x="5105400" y="3657600"/>
            <a:ext cx="381000" cy="304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en-US" altLang="zh-CN" sz="1600">
                <a:solidFill>
                  <a:schemeClr val="bg1"/>
                </a:solidFill>
                <a:latin typeface="Times New Roman" pitchFamily="18" charset="0"/>
              </a:rPr>
              <a:t>34</a:t>
            </a:r>
          </a:p>
        </p:txBody>
      </p:sp>
      <p:sp>
        <p:nvSpPr>
          <p:cNvPr id="4522026" name="Rectangle 42"/>
          <p:cNvSpPr>
            <a:spLocks noChangeArrowheads="1"/>
          </p:cNvSpPr>
          <p:nvPr/>
        </p:nvSpPr>
        <p:spPr bwMode="auto">
          <a:xfrm>
            <a:off x="1600200" y="3657600"/>
            <a:ext cx="381000" cy="304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en-US" altLang="zh-CN" sz="1600">
                <a:solidFill>
                  <a:schemeClr val="bg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4522027" name="Rectangle 43"/>
          <p:cNvSpPr>
            <a:spLocks noChangeArrowheads="1"/>
          </p:cNvSpPr>
          <p:nvPr/>
        </p:nvSpPr>
        <p:spPr bwMode="auto">
          <a:xfrm>
            <a:off x="7162800" y="3657600"/>
            <a:ext cx="381000" cy="304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en-US" altLang="zh-CN" sz="1600">
                <a:solidFill>
                  <a:schemeClr val="bg1"/>
                </a:solidFill>
                <a:latin typeface="Times New Roman" pitchFamily="18" charset="0"/>
              </a:rPr>
              <a:t>38</a:t>
            </a:r>
          </a:p>
        </p:txBody>
      </p:sp>
      <p:sp>
        <p:nvSpPr>
          <p:cNvPr id="4522028" name="Rectangle 44"/>
          <p:cNvSpPr>
            <a:spLocks noChangeArrowheads="1"/>
          </p:cNvSpPr>
          <p:nvPr/>
        </p:nvSpPr>
        <p:spPr bwMode="auto">
          <a:xfrm>
            <a:off x="4648200" y="3657600"/>
            <a:ext cx="381000" cy="304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en-US" altLang="zh-CN" sz="1600">
                <a:solidFill>
                  <a:schemeClr val="bg1"/>
                </a:solidFill>
                <a:latin typeface="Times New Roman" pitchFamily="18" charset="0"/>
              </a:rPr>
              <a:t>46</a:t>
            </a:r>
          </a:p>
        </p:txBody>
      </p:sp>
      <p:sp>
        <p:nvSpPr>
          <p:cNvPr id="4522029" name="Rectangle 45"/>
          <p:cNvSpPr>
            <a:spLocks noChangeArrowheads="1"/>
          </p:cNvSpPr>
          <p:nvPr/>
        </p:nvSpPr>
        <p:spPr bwMode="auto">
          <a:xfrm>
            <a:off x="2667000" y="3657600"/>
            <a:ext cx="381000" cy="304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en-US" altLang="zh-CN" sz="1600">
                <a:solidFill>
                  <a:schemeClr val="bg1"/>
                </a:solidFill>
                <a:latin typeface="Times New Roman" pitchFamily="18" charset="0"/>
              </a:rPr>
              <a:t>16</a:t>
            </a:r>
          </a:p>
        </p:txBody>
      </p:sp>
      <p:sp>
        <p:nvSpPr>
          <p:cNvPr id="4522030" name="Text Box 46"/>
          <p:cNvSpPr txBox="1">
            <a:spLocks noChangeArrowheads="1"/>
          </p:cNvSpPr>
          <p:nvPr/>
        </p:nvSpPr>
        <p:spPr bwMode="auto">
          <a:xfrm>
            <a:off x="304800" y="4267200"/>
            <a:ext cx="822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latin typeface="Times New Roman" pitchFamily="18" charset="0"/>
              </a:rPr>
              <a:t>H(68)=68%13=3(</a:t>
            </a:r>
            <a:r>
              <a:rPr kumimoji="1" lang="zh-CN" altLang="en-US" sz="1600">
                <a:latin typeface="Times New Roman" pitchFamily="18" charset="0"/>
              </a:rPr>
              <a:t>冲突</a:t>
            </a:r>
            <a:r>
              <a:rPr kumimoji="1" lang="en-US" altLang="zh-CN" sz="1600">
                <a:latin typeface="Times New Roman" pitchFamily="18" charset="0"/>
              </a:rPr>
              <a:t>), </a:t>
            </a:r>
            <a:r>
              <a:rPr kumimoji="1" lang="zh-CN" altLang="en-US" sz="1600">
                <a:latin typeface="Times New Roman" pitchFamily="18" charset="0"/>
              </a:rPr>
              <a:t>取</a:t>
            </a:r>
            <a:r>
              <a:rPr kumimoji="1" lang="en-US" altLang="zh-CN" sz="1600">
                <a:latin typeface="Times New Roman" pitchFamily="18" charset="0"/>
              </a:rPr>
              <a:t>H</a:t>
            </a:r>
            <a:r>
              <a:rPr kumimoji="1" lang="en-US" altLang="zh-CN" sz="1600" baseline="-25000">
                <a:latin typeface="Times New Roman" pitchFamily="18" charset="0"/>
              </a:rPr>
              <a:t>1</a:t>
            </a:r>
            <a:r>
              <a:rPr kumimoji="1" lang="en-US" altLang="zh-CN" sz="1600">
                <a:latin typeface="Times New Roman" pitchFamily="18" charset="0"/>
              </a:rPr>
              <a:t>=(3+1)%15=4(</a:t>
            </a:r>
            <a:r>
              <a:rPr kumimoji="1" lang="zh-CN" altLang="en-US" sz="1600">
                <a:latin typeface="Times New Roman" pitchFamily="18" charset="0"/>
              </a:rPr>
              <a:t>空</a:t>
            </a:r>
            <a:r>
              <a:rPr kumimoji="1" lang="en-US" altLang="zh-CN" sz="1600">
                <a:latin typeface="Times New Roman" pitchFamily="18" charset="0"/>
              </a:rPr>
              <a:t>), </a:t>
            </a:r>
            <a:r>
              <a:rPr kumimoji="1" lang="zh-CN" altLang="en-US" sz="1600">
                <a:latin typeface="Times New Roman" pitchFamily="18" charset="0"/>
              </a:rPr>
              <a:t>故</a:t>
            </a:r>
            <a:r>
              <a:rPr kumimoji="1" lang="en-US" altLang="zh-CN" sz="1600">
                <a:latin typeface="Times New Roman" pitchFamily="18" charset="0"/>
              </a:rPr>
              <a:t>68</a:t>
            </a:r>
            <a:r>
              <a:rPr kumimoji="1" lang="zh-CN" altLang="en-US" sz="1600">
                <a:latin typeface="Times New Roman" pitchFamily="18" charset="0"/>
              </a:rPr>
              <a:t>存入</a:t>
            </a:r>
            <a:r>
              <a:rPr kumimoji="1" lang="en-US" altLang="zh-CN" sz="1600">
                <a:latin typeface="Times New Roman" pitchFamily="18" charset="0"/>
              </a:rPr>
              <a:t>4</a:t>
            </a:r>
            <a:r>
              <a:rPr kumimoji="1" lang="zh-CN" altLang="en-US" sz="1600">
                <a:latin typeface="Times New Roman" pitchFamily="18" charset="0"/>
              </a:rPr>
              <a:t>单元。 </a:t>
            </a:r>
          </a:p>
        </p:txBody>
      </p:sp>
      <p:sp>
        <p:nvSpPr>
          <p:cNvPr id="4522031" name="Oval 47"/>
          <p:cNvSpPr>
            <a:spLocks noChangeArrowheads="1"/>
          </p:cNvSpPr>
          <p:nvPr/>
        </p:nvSpPr>
        <p:spPr bwMode="auto">
          <a:xfrm>
            <a:off x="4648200" y="2895600"/>
            <a:ext cx="3810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2032" name="Rectangle 48"/>
          <p:cNvSpPr>
            <a:spLocks noChangeArrowheads="1"/>
          </p:cNvSpPr>
          <p:nvPr/>
        </p:nvSpPr>
        <p:spPr bwMode="auto">
          <a:xfrm>
            <a:off x="2133600" y="3657600"/>
            <a:ext cx="381000" cy="304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en-US" altLang="zh-CN" sz="1600">
                <a:solidFill>
                  <a:schemeClr val="bg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4522033" name="Rectangle 49"/>
          <p:cNvSpPr>
            <a:spLocks noChangeArrowheads="1"/>
          </p:cNvSpPr>
          <p:nvPr/>
        </p:nvSpPr>
        <p:spPr bwMode="auto">
          <a:xfrm>
            <a:off x="3124200" y="3657600"/>
            <a:ext cx="3810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en-US" altLang="zh-CN" sz="1600">
                <a:solidFill>
                  <a:schemeClr val="bg1"/>
                </a:solidFill>
                <a:latin typeface="Times New Roman" pitchFamily="18" charset="0"/>
              </a:rPr>
              <a:t>68</a:t>
            </a:r>
          </a:p>
        </p:txBody>
      </p:sp>
      <p:sp>
        <p:nvSpPr>
          <p:cNvPr id="4522034" name="Text Box 50"/>
          <p:cNvSpPr txBox="1">
            <a:spLocks noChangeArrowheads="1"/>
          </p:cNvSpPr>
          <p:nvPr/>
        </p:nvSpPr>
        <p:spPr bwMode="auto">
          <a:xfrm>
            <a:off x="304800" y="4540250"/>
            <a:ext cx="822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latin typeface="Times New Roman" pitchFamily="18" charset="0"/>
              </a:rPr>
              <a:t>H(07)=7%13=7(</a:t>
            </a:r>
            <a:r>
              <a:rPr kumimoji="1" lang="zh-CN" altLang="en-US" sz="1600">
                <a:latin typeface="Times New Roman" pitchFamily="18" charset="0"/>
              </a:rPr>
              <a:t>冲突</a:t>
            </a:r>
            <a:r>
              <a:rPr kumimoji="1" lang="en-US" altLang="zh-CN" sz="1600">
                <a:latin typeface="Times New Roman" pitchFamily="18" charset="0"/>
              </a:rPr>
              <a:t>), </a:t>
            </a:r>
            <a:r>
              <a:rPr kumimoji="1" lang="zh-CN" altLang="en-US" sz="1600">
                <a:latin typeface="Times New Roman" pitchFamily="18" charset="0"/>
              </a:rPr>
              <a:t>取</a:t>
            </a:r>
            <a:r>
              <a:rPr kumimoji="1" lang="en-US" altLang="zh-CN" sz="1600">
                <a:latin typeface="Times New Roman" pitchFamily="18" charset="0"/>
              </a:rPr>
              <a:t>H</a:t>
            </a:r>
            <a:r>
              <a:rPr kumimoji="1" lang="en-US" altLang="zh-CN" sz="1600" baseline="-25000">
                <a:latin typeface="Times New Roman" pitchFamily="18" charset="0"/>
              </a:rPr>
              <a:t>1</a:t>
            </a:r>
            <a:r>
              <a:rPr kumimoji="1" lang="en-US" altLang="zh-CN" sz="1600">
                <a:latin typeface="Times New Roman" pitchFamily="18" charset="0"/>
              </a:rPr>
              <a:t>=(7+1)%15=8(</a:t>
            </a:r>
            <a:r>
              <a:rPr kumimoji="1" lang="zh-CN" altLang="en-US" sz="1600">
                <a:latin typeface="Times New Roman" pitchFamily="18" charset="0"/>
              </a:rPr>
              <a:t>冲突</a:t>
            </a:r>
            <a:r>
              <a:rPr kumimoji="1" lang="en-US" altLang="zh-CN" sz="1600">
                <a:latin typeface="Times New Roman" pitchFamily="18" charset="0"/>
              </a:rPr>
              <a:t>), </a:t>
            </a:r>
            <a:r>
              <a:rPr kumimoji="1" lang="zh-CN" altLang="en-US" sz="1600">
                <a:latin typeface="Times New Roman" pitchFamily="18" charset="0"/>
              </a:rPr>
              <a:t>取</a:t>
            </a:r>
            <a:r>
              <a:rPr kumimoji="1" lang="en-US" altLang="zh-CN" sz="1600">
                <a:latin typeface="Times New Roman" pitchFamily="18" charset="0"/>
              </a:rPr>
              <a:t>H</a:t>
            </a:r>
            <a:r>
              <a:rPr kumimoji="1" lang="en-US" altLang="zh-CN" sz="1600" baseline="-25000">
                <a:latin typeface="Times New Roman" pitchFamily="18" charset="0"/>
              </a:rPr>
              <a:t>2</a:t>
            </a:r>
            <a:r>
              <a:rPr kumimoji="1" lang="en-US" altLang="zh-CN" sz="1600">
                <a:latin typeface="Times New Roman" pitchFamily="18" charset="0"/>
              </a:rPr>
              <a:t>=(7+2)%15=9(</a:t>
            </a:r>
            <a:r>
              <a:rPr kumimoji="1" lang="zh-CN" altLang="en-US" sz="1600">
                <a:latin typeface="Times New Roman" pitchFamily="18" charset="0"/>
              </a:rPr>
              <a:t>空</a:t>
            </a:r>
            <a:r>
              <a:rPr kumimoji="1" lang="en-US" altLang="zh-CN" sz="1600">
                <a:latin typeface="Times New Roman" pitchFamily="18" charset="0"/>
              </a:rPr>
              <a:t>),</a:t>
            </a:r>
            <a:r>
              <a:rPr kumimoji="1" lang="zh-CN" altLang="en-US" sz="1600">
                <a:latin typeface="Times New Roman" pitchFamily="18" charset="0"/>
              </a:rPr>
              <a:t>故</a:t>
            </a:r>
            <a:r>
              <a:rPr kumimoji="1" lang="en-US" altLang="zh-CN" sz="1600">
                <a:latin typeface="Times New Roman" pitchFamily="18" charset="0"/>
              </a:rPr>
              <a:t>07</a:t>
            </a:r>
            <a:r>
              <a:rPr kumimoji="1" lang="zh-CN" altLang="en-US" sz="1600">
                <a:latin typeface="Times New Roman" pitchFamily="18" charset="0"/>
              </a:rPr>
              <a:t>存入</a:t>
            </a:r>
            <a:r>
              <a:rPr kumimoji="1" lang="en-US" altLang="zh-CN" sz="1600">
                <a:latin typeface="Times New Roman" pitchFamily="18" charset="0"/>
              </a:rPr>
              <a:t>9</a:t>
            </a:r>
            <a:r>
              <a:rPr kumimoji="1" lang="zh-CN" altLang="en-US" sz="1600">
                <a:latin typeface="Times New Roman" pitchFamily="18" charset="0"/>
              </a:rPr>
              <a:t>单元。 </a:t>
            </a:r>
          </a:p>
        </p:txBody>
      </p:sp>
      <p:sp>
        <p:nvSpPr>
          <p:cNvPr id="4522035" name="Rectangle 51"/>
          <p:cNvSpPr>
            <a:spLocks noChangeArrowheads="1"/>
          </p:cNvSpPr>
          <p:nvPr/>
        </p:nvSpPr>
        <p:spPr bwMode="auto">
          <a:xfrm>
            <a:off x="5638800" y="3657600"/>
            <a:ext cx="3810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en-US" altLang="zh-CN" sz="1600">
                <a:solidFill>
                  <a:schemeClr val="bg1"/>
                </a:solidFill>
                <a:latin typeface="Times New Roman" pitchFamily="18" charset="0"/>
              </a:rPr>
              <a:t>07</a:t>
            </a:r>
          </a:p>
        </p:txBody>
      </p:sp>
      <p:sp>
        <p:nvSpPr>
          <p:cNvPr id="4522036" name="Oval 52"/>
          <p:cNvSpPr>
            <a:spLocks noChangeArrowheads="1"/>
          </p:cNvSpPr>
          <p:nvPr/>
        </p:nvSpPr>
        <p:spPr bwMode="auto">
          <a:xfrm>
            <a:off x="5638800" y="2895600"/>
            <a:ext cx="3810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2037" name="Rectangle 53"/>
          <p:cNvSpPr>
            <a:spLocks noChangeArrowheads="1"/>
          </p:cNvSpPr>
          <p:nvPr/>
        </p:nvSpPr>
        <p:spPr bwMode="auto">
          <a:xfrm>
            <a:off x="3657600" y="3657600"/>
            <a:ext cx="381000" cy="304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en-US" altLang="zh-CN" sz="1600">
                <a:solidFill>
                  <a:schemeClr val="bg1"/>
                </a:solidFill>
                <a:latin typeface="Times New Roman" pitchFamily="18" charset="0"/>
              </a:rPr>
              <a:t>31</a:t>
            </a:r>
          </a:p>
        </p:txBody>
      </p:sp>
      <p:sp>
        <p:nvSpPr>
          <p:cNvPr id="4522038" name="Rectangle 54"/>
          <p:cNvSpPr>
            <a:spLocks noChangeArrowheads="1"/>
          </p:cNvSpPr>
          <p:nvPr/>
        </p:nvSpPr>
        <p:spPr bwMode="auto">
          <a:xfrm>
            <a:off x="1143000" y="3657600"/>
            <a:ext cx="381000" cy="304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en-US" altLang="zh-CN" sz="1600">
                <a:solidFill>
                  <a:schemeClr val="bg1"/>
                </a:solidFill>
                <a:latin typeface="Times New Roman" pitchFamily="18" charset="0"/>
              </a:rPr>
              <a:t>26</a:t>
            </a:r>
          </a:p>
        </p:txBody>
      </p:sp>
      <p:sp>
        <p:nvSpPr>
          <p:cNvPr id="4522039" name="Text Box 55"/>
          <p:cNvSpPr txBox="1">
            <a:spLocks noChangeArrowheads="1"/>
          </p:cNvSpPr>
          <p:nvPr/>
        </p:nvSpPr>
        <p:spPr bwMode="auto">
          <a:xfrm>
            <a:off x="228600" y="4876800"/>
            <a:ext cx="845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600">
                <a:latin typeface="Times New Roman" pitchFamily="18" charset="0"/>
              </a:rPr>
              <a:t>若采用二次探测法： </a:t>
            </a:r>
            <a:r>
              <a:rPr kumimoji="1" lang="en-US" altLang="zh-CN" sz="1600">
                <a:solidFill>
                  <a:schemeClr val="tx2"/>
                </a:solidFill>
                <a:latin typeface="Times New Roman" pitchFamily="18" charset="0"/>
              </a:rPr>
              <a:t>d</a:t>
            </a:r>
            <a:r>
              <a:rPr kumimoji="1" lang="en-US" altLang="zh-CN" sz="1600" baseline="-3000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kumimoji="1" lang="en-US" altLang="zh-CN" sz="1600">
                <a:solidFill>
                  <a:schemeClr val="tx2"/>
                </a:solidFill>
                <a:latin typeface="Times New Roman" pitchFamily="18" charset="0"/>
              </a:rPr>
              <a:t>=1</a:t>
            </a:r>
            <a:r>
              <a:rPr kumimoji="1" lang="en-US" altLang="zh-CN" sz="1600" baseline="30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kumimoji="1" lang="zh-CN" altLang="en-US" sz="1600">
                <a:solidFill>
                  <a:schemeClr val="tx2"/>
                </a:solidFill>
                <a:latin typeface="Times New Roman" pitchFamily="18" charset="0"/>
              </a:rPr>
              <a:t>，</a:t>
            </a:r>
            <a:r>
              <a:rPr kumimoji="1" lang="en-US" altLang="zh-CN" sz="1600">
                <a:solidFill>
                  <a:schemeClr val="tx2"/>
                </a:solidFill>
                <a:latin typeface="Times New Roman" pitchFamily="18" charset="0"/>
              </a:rPr>
              <a:t>-1</a:t>
            </a:r>
            <a:r>
              <a:rPr kumimoji="1" lang="en-US" altLang="zh-CN" sz="1600" baseline="30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kumimoji="1" lang="zh-CN" altLang="en-US" sz="1600">
                <a:solidFill>
                  <a:schemeClr val="tx2"/>
                </a:solidFill>
                <a:latin typeface="Times New Roman" pitchFamily="18" charset="0"/>
              </a:rPr>
              <a:t>，</a:t>
            </a:r>
            <a:r>
              <a:rPr kumimoji="1" lang="en-US" altLang="zh-CN" sz="16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kumimoji="1" lang="en-US" altLang="zh-CN" sz="1600" baseline="30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kumimoji="1" lang="zh-CN" altLang="en-US" sz="1600">
                <a:solidFill>
                  <a:schemeClr val="tx2"/>
                </a:solidFill>
                <a:latin typeface="Times New Roman" pitchFamily="18" charset="0"/>
              </a:rPr>
              <a:t>，</a:t>
            </a:r>
            <a:r>
              <a:rPr kumimoji="1" lang="en-US" altLang="zh-CN" sz="1600">
                <a:solidFill>
                  <a:schemeClr val="tx2"/>
                </a:solidFill>
                <a:latin typeface="Times New Roman" pitchFamily="18" charset="0"/>
              </a:rPr>
              <a:t>-2</a:t>
            </a:r>
            <a:r>
              <a:rPr kumimoji="1" lang="en-US" altLang="zh-CN" sz="1600" baseline="30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kumimoji="1" lang="zh-CN" altLang="en-US" sz="1600">
                <a:solidFill>
                  <a:schemeClr val="tx2"/>
                </a:solidFill>
                <a:latin typeface="Times New Roman" pitchFamily="18" charset="0"/>
              </a:rPr>
              <a:t>，</a:t>
            </a:r>
            <a:r>
              <a:rPr kumimoji="1" lang="en-US" altLang="zh-CN" sz="1600">
                <a:solidFill>
                  <a:schemeClr val="tx2"/>
                </a:solidFill>
                <a:latin typeface="Times New Roman" pitchFamily="18" charset="0"/>
              </a:rPr>
              <a:t>……</a:t>
            </a:r>
            <a:r>
              <a:rPr kumimoji="1" lang="zh-CN" altLang="en-US" sz="1600">
                <a:solidFill>
                  <a:schemeClr val="tx2"/>
                </a:solidFill>
                <a:latin typeface="Times New Roman" pitchFamily="18" charset="0"/>
              </a:rPr>
              <a:t>，表为：</a:t>
            </a:r>
          </a:p>
        </p:txBody>
      </p:sp>
      <p:sp>
        <p:nvSpPr>
          <p:cNvPr id="4522040" name="Text Box 56"/>
          <p:cNvSpPr txBox="1">
            <a:spLocks noChangeArrowheads="1"/>
          </p:cNvSpPr>
          <p:nvPr/>
        </p:nvSpPr>
        <p:spPr bwMode="auto">
          <a:xfrm>
            <a:off x="228600" y="5181600"/>
            <a:ext cx="89154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latin typeface="Times New Roman" pitchFamily="18" charset="0"/>
              </a:rPr>
              <a:t>  HT:</a:t>
            </a:r>
          </a:p>
          <a:p>
            <a:pPr>
              <a:spcBef>
                <a:spcPct val="50000"/>
              </a:spcBef>
            </a:pPr>
            <a:r>
              <a:rPr kumimoji="1" lang="en-US" altLang="zh-CN" sz="1600">
                <a:latin typeface="Times New Roman" pitchFamily="18" charset="0"/>
              </a:rPr>
              <a:t>H(key)     0      1      2      3      4      5      6      7      8      9      10    11    12    13    14</a:t>
            </a:r>
          </a:p>
        </p:txBody>
      </p:sp>
      <p:graphicFrame>
        <p:nvGraphicFramePr>
          <p:cNvPr id="4522041" name="Group 57"/>
          <p:cNvGraphicFramePr>
            <a:graphicFrameLocks noGrp="1"/>
          </p:cNvGraphicFramePr>
          <p:nvPr/>
        </p:nvGraphicFramePr>
        <p:xfrm>
          <a:off x="914400" y="5257800"/>
          <a:ext cx="7696200" cy="304800"/>
        </p:xfrm>
        <a:graphic>
          <a:graphicData uri="http://schemas.openxmlformats.org/drawingml/2006/table">
            <a:tbl>
              <a:tblPr/>
              <a:tblGrid>
                <a:gridCol w="512763"/>
                <a:gridCol w="512762"/>
                <a:gridCol w="514350"/>
                <a:gridCol w="512763"/>
                <a:gridCol w="512762"/>
                <a:gridCol w="512763"/>
                <a:gridCol w="512762"/>
                <a:gridCol w="514350"/>
                <a:gridCol w="512763"/>
                <a:gridCol w="512762"/>
                <a:gridCol w="512763"/>
                <a:gridCol w="512762"/>
                <a:gridCol w="514350"/>
                <a:gridCol w="512763"/>
                <a:gridCol w="512762"/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522075" name="Text Box 91"/>
          <p:cNvSpPr txBox="1">
            <a:spLocks noChangeArrowheads="1"/>
          </p:cNvSpPr>
          <p:nvPr/>
        </p:nvSpPr>
        <p:spPr bwMode="auto">
          <a:xfrm>
            <a:off x="228600" y="5835650"/>
            <a:ext cx="8686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600">
                <a:latin typeface="Times New Roman" pitchFamily="18" charset="0"/>
              </a:rPr>
              <a:t>其中，</a:t>
            </a:r>
            <a:r>
              <a:rPr kumimoji="1" lang="en-US" altLang="zh-CN" sz="1600">
                <a:latin typeface="Times New Roman" pitchFamily="18" charset="0"/>
              </a:rPr>
              <a:t>H(07)=7%13=7(</a:t>
            </a:r>
            <a:r>
              <a:rPr kumimoji="1" lang="zh-CN" altLang="en-US" sz="1600">
                <a:latin typeface="Times New Roman" pitchFamily="18" charset="0"/>
              </a:rPr>
              <a:t>冲突</a:t>
            </a:r>
            <a:r>
              <a:rPr kumimoji="1" lang="en-US" altLang="zh-CN" sz="1600">
                <a:latin typeface="Times New Roman" pitchFamily="18" charset="0"/>
              </a:rPr>
              <a:t>)</a:t>
            </a:r>
            <a:r>
              <a:rPr kumimoji="1" lang="zh-CN" altLang="en-US" sz="1600">
                <a:latin typeface="Times New Roman" pitchFamily="18" charset="0"/>
              </a:rPr>
              <a:t>， 取</a:t>
            </a:r>
            <a:r>
              <a:rPr kumimoji="1" lang="en-US" altLang="zh-CN" sz="1600">
                <a:latin typeface="Times New Roman" pitchFamily="18" charset="0"/>
              </a:rPr>
              <a:t>H</a:t>
            </a:r>
            <a:r>
              <a:rPr kumimoji="1" lang="en-US" altLang="zh-CN" sz="1600" baseline="-25000">
                <a:latin typeface="Times New Roman" pitchFamily="18" charset="0"/>
              </a:rPr>
              <a:t>1</a:t>
            </a:r>
            <a:r>
              <a:rPr kumimoji="1" lang="en-US" altLang="zh-CN" sz="1600">
                <a:latin typeface="Times New Roman" pitchFamily="18" charset="0"/>
              </a:rPr>
              <a:t>=(7+ </a:t>
            </a:r>
            <a:r>
              <a:rPr kumimoji="1" lang="en-US" altLang="zh-CN" sz="16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kumimoji="1" lang="en-US" altLang="zh-CN" sz="1600" baseline="30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kumimoji="1" lang="en-US" altLang="zh-CN" sz="1600">
                <a:latin typeface="Times New Roman" pitchFamily="18" charset="0"/>
              </a:rPr>
              <a:t> )%15=8(</a:t>
            </a:r>
            <a:r>
              <a:rPr kumimoji="1" lang="zh-CN" altLang="en-US" sz="1600">
                <a:latin typeface="Times New Roman" pitchFamily="18" charset="0"/>
              </a:rPr>
              <a:t>冲突</a:t>
            </a:r>
            <a:r>
              <a:rPr kumimoji="1" lang="en-US" altLang="zh-CN" sz="1600">
                <a:latin typeface="Times New Roman" pitchFamily="18" charset="0"/>
              </a:rPr>
              <a:t>)</a:t>
            </a:r>
            <a:r>
              <a:rPr kumimoji="1" lang="zh-CN" altLang="en-US" sz="1600">
                <a:latin typeface="Times New Roman" pitchFamily="18" charset="0"/>
              </a:rPr>
              <a:t>，取 </a:t>
            </a:r>
            <a:r>
              <a:rPr kumimoji="1" lang="en-US" altLang="zh-CN" sz="1600">
                <a:latin typeface="Times New Roman" pitchFamily="18" charset="0"/>
              </a:rPr>
              <a:t>H</a:t>
            </a:r>
            <a:r>
              <a:rPr kumimoji="1" lang="en-US" altLang="zh-CN" sz="1600" baseline="-25000">
                <a:latin typeface="Times New Roman" pitchFamily="18" charset="0"/>
              </a:rPr>
              <a:t>2</a:t>
            </a:r>
            <a:r>
              <a:rPr kumimoji="1" lang="en-US" altLang="zh-CN" sz="1600">
                <a:latin typeface="Times New Roman" pitchFamily="18" charset="0"/>
              </a:rPr>
              <a:t>=(7 </a:t>
            </a:r>
            <a:r>
              <a:rPr kumimoji="1" lang="en-US" altLang="zh-CN" sz="1600">
                <a:solidFill>
                  <a:schemeClr val="tx2"/>
                </a:solidFill>
                <a:latin typeface="Times New Roman" pitchFamily="18" charset="0"/>
              </a:rPr>
              <a:t>-1</a:t>
            </a:r>
            <a:r>
              <a:rPr kumimoji="1" lang="en-US" altLang="zh-CN" sz="1600" baseline="30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kumimoji="1" lang="en-US" altLang="zh-CN" sz="1600">
                <a:latin typeface="Times New Roman" pitchFamily="18" charset="0"/>
              </a:rPr>
              <a:t> )%15=6(</a:t>
            </a:r>
            <a:r>
              <a:rPr kumimoji="1" lang="zh-CN" altLang="en-US" sz="1600">
                <a:latin typeface="Times New Roman" pitchFamily="18" charset="0"/>
              </a:rPr>
              <a:t>空</a:t>
            </a:r>
            <a:r>
              <a:rPr kumimoji="1" lang="en-US" altLang="zh-CN" sz="1600">
                <a:latin typeface="Times New Roman" pitchFamily="18" charset="0"/>
              </a:rPr>
              <a:t>)</a:t>
            </a:r>
            <a:r>
              <a:rPr kumimoji="1" lang="zh-CN" altLang="en-US" sz="1600">
                <a:latin typeface="Times New Roman" pitchFamily="18" charset="0"/>
              </a:rPr>
              <a:t>，故</a:t>
            </a:r>
            <a:r>
              <a:rPr kumimoji="1" lang="en-US" altLang="zh-CN" sz="1600">
                <a:latin typeface="Times New Roman" pitchFamily="18" charset="0"/>
              </a:rPr>
              <a:t>07</a:t>
            </a:r>
            <a:r>
              <a:rPr kumimoji="1" lang="zh-CN" altLang="en-US" sz="1600">
                <a:latin typeface="Times New Roman" pitchFamily="18" charset="0"/>
              </a:rPr>
              <a:t>存入</a:t>
            </a:r>
            <a:r>
              <a:rPr kumimoji="1" lang="en-US" altLang="zh-CN" sz="1600">
                <a:latin typeface="Times New Roman" pitchFamily="18" charset="0"/>
              </a:rPr>
              <a:t>6</a:t>
            </a:r>
            <a:r>
              <a:rPr kumimoji="1" lang="zh-CN" altLang="en-US" sz="1600">
                <a:latin typeface="Times New Roman" pitchFamily="18" charset="0"/>
              </a:rPr>
              <a:t>单元。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052CDD-D891-4873-9FEA-A04950543F3B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22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22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22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22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22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22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22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22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22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22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22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22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0" fill="hold"/>
                                        <p:tgtEl>
                                          <p:spTgt spid="4522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0" fill="hold"/>
                                        <p:tgtEl>
                                          <p:spTgt spid="4522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452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522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22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522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22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0" fill="hold"/>
                                        <p:tgtEl>
                                          <p:spTgt spid="4522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0" fill="hold"/>
                                        <p:tgtEl>
                                          <p:spTgt spid="4522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452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22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22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522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522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522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522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5" dur="500"/>
                                        <p:tgtEl>
                                          <p:spTgt spid="452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0" dur="500"/>
                                        <p:tgtEl>
                                          <p:spTgt spid="45220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52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0" dur="500"/>
                                        <p:tgtEl>
                                          <p:spTgt spid="452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2024" grpId="0" animBg="1" autoUpdateAnimBg="0"/>
      <p:bldP spid="4522025" grpId="0" animBg="1" autoUpdateAnimBg="0"/>
      <p:bldP spid="4522026" grpId="0" animBg="1" autoUpdateAnimBg="0"/>
      <p:bldP spid="4522027" grpId="0" animBg="1" autoUpdateAnimBg="0"/>
      <p:bldP spid="4522028" grpId="0" animBg="1" autoUpdateAnimBg="0"/>
      <p:bldP spid="4522029" grpId="0" animBg="1" autoUpdateAnimBg="0"/>
      <p:bldP spid="4522030" grpId="0" autoUpdateAnimBg="0"/>
      <p:bldP spid="4522031" grpId="0" animBg="1"/>
      <p:bldP spid="4522032" grpId="0" animBg="1" autoUpdateAnimBg="0"/>
      <p:bldP spid="4522033" grpId="0" animBg="1" autoUpdateAnimBg="0"/>
      <p:bldP spid="4522034" grpId="0" autoUpdateAnimBg="0"/>
      <p:bldP spid="4522035" grpId="0" animBg="1" autoUpdateAnimBg="0"/>
      <p:bldP spid="4522036" grpId="0" animBg="1"/>
      <p:bldP spid="4522037" grpId="0" animBg="1" autoUpdateAnimBg="0"/>
      <p:bldP spid="4522038" grpId="0" animBg="1" autoUpdateAnimBg="0"/>
      <p:bldP spid="4522039" grpId="0" autoUpdateAnimBg="0"/>
      <p:bldP spid="4522040" grpId="0" autoUpdateAnimBg="0"/>
      <p:bldP spid="452207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链地址法</a:t>
            </a:r>
          </a:p>
        </p:txBody>
      </p:sp>
      <p:sp>
        <p:nvSpPr>
          <p:cNvPr id="340994" name="Rectangle 3"/>
          <p:cNvSpPr>
            <a:spLocks noGrp="1"/>
          </p:cNvSpPr>
          <p:nvPr>
            <p:ph type="body"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algn="just" eaLnBrk="1" hangingPunct="1"/>
            <a:r>
              <a:rPr lang="zh-CN" altLang="en-US" sz="1800" smtClean="0"/>
              <a:t>发生冲突时，将各冲突记录链在一起，即同义词的记录存于同一链表。</a:t>
            </a:r>
          </a:p>
          <a:p>
            <a:pPr algn="just" eaLnBrk="1" hangingPunct="1"/>
            <a:r>
              <a:rPr lang="zh-CN" altLang="en-US" sz="1800" smtClean="0"/>
              <a:t>设</a:t>
            </a:r>
            <a:r>
              <a:rPr lang="en-US" altLang="zh-CN" sz="1800" smtClean="0"/>
              <a:t>H(key)</a:t>
            </a:r>
            <a:r>
              <a:rPr lang="zh-CN" altLang="en-US" sz="1800" smtClean="0"/>
              <a:t>取值范围（值域）为</a:t>
            </a:r>
            <a:r>
              <a:rPr lang="en-US" altLang="zh-CN" sz="1800" smtClean="0"/>
              <a:t>[0</a:t>
            </a:r>
            <a:r>
              <a:rPr lang="zh-CN" altLang="en-US" sz="1800" smtClean="0"/>
              <a:t>，</a:t>
            </a:r>
            <a:r>
              <a:rPr lang="en-US" altLang="zh-CN" sz="1800" smtClean="0"/>
              <a:t>m-l]</a:t>
            </a:r>
            <a:r>
              <a:rPr lang="zh-CN" altLang="en-US" sz="1800" smtClean="0"/>
              <a:t>，建立头指针向量</a:t>
            </a:r>
            <a:r>
              <a:rPr lang="en-US" altLang="zh-CN" sz="1800" smtClean="0"/>
              <a:t>HP[m]</a:t>
            </a:r>
            <a:r>
              <a:rPr lang="zh-CN" altLang="en-US" sz="1800" smtClean="0"/>
              <a:t>，</a:t>
            </a:r>
            <a:r>
              <a:rPr lang="en-US" altLang="zh-CN" sz="1800" smtClean="0"/>
              <a:t>HP[i]</a:t>
            </a:r>
            <a:r>
              <a:rPr lang="zh-CN" altLang="en-US" sz="1800" smtClean="0"/>
              <a:t>（</a:t>
            </a:r>
            <a:r>
              <a:rPr lang="en-US" altLang="zh-CN" sz="1800" smtClean="0"/>
              <a:t>0≤i≤m-l</a:t>
            </a:r>
            <a:r>
              <a:rPr lang="zh-CN" altLang="en-US" sz="1800" smtClean="0"/>
              <a:t>）初值为空。凡</a:t>
            </a:r>
            <a:r>
              <a:rPr lang="en-US" altLang="zh-CN" sz="1800" smtClean="0"/>
              <a:t>H(key)=i</a:t>
            </a:r>
            <a:r>
              <a:rPr lang="zh-CN" altLang="en-US" sz="1800" smtClean="0"/>
              <a:t>的记录都链入头指针为</a:t>
            </a:r>
            <a:r>
              <a:rPr lang="en-US" altLang="zh-CN" sz="1800" smtClean="0"/>
              <a:t>HP[i]</a:t>
            </a:r>
            <a:r>
              <a:rPr lang="zh-CN" altLang="en-US" sz="1800" smtClean="0"/>
              <a:t>的链表。</a:t>
            </a:r>
            <a:endParaRPr lang="zh-CN" altLang="en-US" sz="1800" b="1" smtClean="0"/>
          </a:p>
          <a:p>
            <a:pPr eaLnBrk="1" hangingPunct="1"/>
            <a:r>
              <a:rPr lang="zh-CN" altLang="en-US" sz="1800" b="1" smtClean="0"/>
              <a:t>例</a:t>
            </a:r>
            <a:r>
              <a:rPr lang="en-US" altLang="zh-CN" sz="1800" b="1" smtClean="0"/>
              <a:t>10</a:t>
            </a:r>
            <a:r>
              <a:rPr lang="en-US" altLang="zh-CN" sz="1800" smtClean="0"/>
              <a:t>    </a:t>
            </a:r>
            <a:r>
              <a:rPr lang="zh-CN" altLang="en-US" sz="1800" smtClean="0"/>
              <a:t>设</a:t>
            </a:r>
            <a:r>
              <a:rPr lang="en-US" altLang="zh-CN" sz="1800" smtClean="0"/>
              <a:t>H(key)=key%13</a:t>
            </a:r>
            <a:r>
              <a:rPr lang="zh-CN" altLang="en-US" sz="1800" smtClean="0"/>
              <a:t>，</a:t>
            </a:r>
          </a:p>
          <a:p>
            <a:pPr eaLnBrk="1" hangingPunct="1"/>
            <a:r>
              <a:rPr lang="zh-CN" altLang="en-US" sz="1800" smtClean="0"/>
              <a:t>    其值域为</a:t>
            </a:r>
            <a:r>
              <a:rPr lang="en-US" altLang="zh-CN" sz="1800" smtClean="0"/>
              <a:t>[0,12], </a:t>
            </a:r>
            <a:r>
              <a:rPr lang="zh-CN" altLang="en-US" sz="1800" smtClean="0"/>
              <a:t>建立指针向量</a:t>
            </a:r>
          </a:p>
          <a:p>
            <a:pPr eaLnBrk="1" hangingPunct="1"/>
            <a:r>
              <a:rPr lang="zh-CN" altLang="en-US" sz="1800" smtClean="0"/>
              <a:t>    </a:t>
            </a:r>
            <a:r>
              <a:rPr lang="en-US" altLang="zh-CN" sz="1800" smtClean="0"/>
              <a:t>HP[l2]</a:t>
            </a:r>
            <a:r>
              <a:rPr lang="zh-CN" altLang="en-US" sz="1800" smtClean="0"/>
              <a:t>。    对例</a:t>
            </a:r>
            <a:r>
              <a:rPr lang="en-US" altLang="zh-CN" sz="1800" smtClean="0"/>
              <a:t>9</a:t>
            </a:r>
            <a:r>
              <a:rPr lang="zh-CN" altLang="en-US" sz="1800" smtClean="0"/>
              <a:t>中：</a:t>
            </a:r>
          </a:p>
          <a:p>
            <a:pPr eaLnBrk="1" hangingPunct="1"/>
            <a:r>
              <a:rPr lang="zh-CN" altLang="en-US" sz="1800" b="1" smtClean="0">
                <a:solidFill>
                  <a:schemeClr val="tx2"/>
                </a:solidFill>
              </a:rPr>
              <a:t>    </a:t>
            </a:r>
            <a:r>
              <a:rPr lang="en-US" altLang="zh-CN" sz="1800" b="1" smtClean="0">
                <a:solidFill>
                  <a:schemeClr val="tx2"/>
                </a:solidFill>
              </a:rPr>
              <a:t>k={ 23</a:t>
            </a:r>
            <a:r>
              <a:rPr lang="zh-CN" altLang="en-US" sz="1800" b="1" smtClean="0">
                <a:solidFill>
                  <a:schemeClr val="tx2"/>
                </a:solidFill>
              </a:rPr>
              <a:t>，</a:t>
            </a:r>
            <a:r>
              <a:rPr lang="en-US" altLang="zh-CN" sz="1800" b="1" smtClean="0">
                <a:solidFill>
                  <a:schemeClr val="tx2"/>
                </a:solidFill>
              </a:rPr>
              <a:t>34</a:t>
            </a:r>
            <a:r>
              <a:rPr lang="zh-CN" altLang="en-US" sz="1800" b="1" smtClean="0">
                <a:solidFill>
                  <a:schemeClr val="tx2"/>
                </a:solidFill>
              </a:rPr>
              <a:t>，</a:t>
            </a:r>
            <a:r>
              <a:rPr lang="en-US" altLang="zh-CN" sz="1800" b="1" smtClean="0">
                <a:solidFill>
                  <a:schemeClr val="tx2"/>
                </a:solidFill>
              </a:rPr>
              <a:t>14</a:t>
            </a:r>
            <a:r>
              <a:rPr lang="zh-CN" altLang="en-US" sz="1800" b="1" smtClean="0">
                <a:solidFill>
                  <a:schemeClr val="tx2"/>
                </a:solidFill>
              </a:rPr>
              <a:t>，</a:t>
            </a:r>
            <a:r>
              <a:rPr lang="en-US" altLang="zh-CN" sz="1800" b="1" smtClean="0">
                <a:solidFill>
                  <a:schemeClr val="tx2"/>
                </a:solidFill>
              </a:rPr>
              <a:t>38</a:t>
            </a:r>
            <a:r>
              <a:rPr lang="zh-CN" altLang="en-US" sz="1800" b="1" smtClean="0">
                <a:solidFill>
                  <a:schemeClr val="tx2"/>
                </a:solidFill>
              </a:rPr>
              <a:t>，</a:t>
            </a:r>
            <a:r>
              <a:rPr lang="en-US" altLang="zh-CN" sz="1800" b="1" smtClean="0">
                <a:solidFill>
                  <a:schemeClr val="tx2"/>
                </a:solidFill>
              </a:rPr>
              <a:t>46</a:t>
            </a:r>
            <a:r>
              <a:rPr lang="zh-CN" altLang="en-US" sz="1800" b="1" smtClean="0">
                <a:solidFill>
                  <a:schemeClr val="tx2"/>
                </a:solidFill>
              </a:rPr>
              <a:t>，</a:t>
            </a:r>
          </a:p>
          <a:p>
            <a:pPr eaLnBrk="1" hangingPunct="1"/>
            <a:r>
              <a:rPr lang="zh-CN" altLang="en-US" sz="1800" b="1" smtClean="0">
                <a:solidFill>
                  <a:schemeClr val="tx2"/>
                </a:solidFill>
              </a:rPr>
              <a:t>    </a:t>
            </a:r>
            <a:r>
              <a:rPr lang="en-US" altLang="zh-CN" sz="1800" b="1" smtClean="0">
                <a:solidFill>
                  <a:schemeClr val="tx2"/>
                </a:solidFill>
              </a:rPr>
              <a:t>16</a:t>
            </a:r>
            <a:r>
              <a:rPr lang="zh-CN" altLang="en-US" sz="1800" b="1" smtClean="0">
                <a:solidFill>
                  <a:schemeClr val="tx2"/>
                </a:solidFill>
              </a:rPr>
              <a:t>，</a:t>
            </a:r>
            <a:r>
              <a:rPr lang="en-US" altLang="zh-CN" sz="1800" b="1" smtClean="0">
                <a:solidFill>
                  <a:schemeClr val="tx2"/>
                </a:solidFill>
              </a:rPr>
              <a:t>68</a:t>
            </a:r>
            <a:r>
              <a:rPr lang="zh-CN" altLang="en-US" sz="1800" b="1" smtClean="0">
                <a:solidFill>
                  <a:schemeClr val="tx2"/>
                </a:solidFill>
              </a:rPr>
              <a:t>，</a:t>
            </a:r>
            <a:r>
              <a:rPr lang="en-US" altLang="zh-CN" sz="1800" b="1" smtClean="0">
                <a:solidFill>
                  <a:schemeClr val="tx2"/>
                </a:solidFill>
              </a:rPr>
              <a:t>15</a:t>
            </a:r>
            <a:r>
              <a:rPr lang="zh-CN" altLang="en-US" sz="1800" b="1" smtClean="0">
                <a:solidFill>
                  <a:schemeClr val="tx2"/>
                </a:solidFill>
              </a:rPr>
              <a:t>，</a:t>
            </a:r>
            <a:r>
              <a:rPr lang="en-US" altLang="zh-CN" sz="1800" b="1" smtClean="0">
                <a:solidFill>
                  <a:schemeClr val="tx2"/>
                </a:solidFill>
              </a:rPr>
              <a:t>07</a:t>
            </a:r>
            <a:r>
              <a:rPr lang="zh-CN" altLang="en-US" sz="1800" b="1" smtClean="0">
                <a:solidFill>
                  <a:schemeClr val="tx2"/>
                </a:solidFill>
              </a:rPr>
              <a:t>，</a:t>
            </a:r>
            <a:r>
              <a:rPr lang="en-US" altLang="zh-CN" sz="1800" b="1" smtClean="0">
                <a:solidFill>
                  <a:schemeClr val="tx2"/>
                </a:solidFill>
              </a:rPr>
              <a:t>31</a:t>
            </a:r>
            <a:r>
              <a:rPr lang="zh-CN" altLang="en-US" sz="1800" b="1" smtClean="0">
                <a:solidFill>
                  <a:schemeClr val="tx2"/>
                </a:solidFill>
              </a:rPr>
              <a:t>，</a:t>
            </a:r>
            <a:r>
              <a:rPr lang="en-US" altLang="zh-CN" sz="1800" b="1" smtClean="0">
                <a:solidFill>
                  <a:schemeClr val="tx2"/>
                </a:solidFill>
              </a:rPr>
              <a:t>26 }</a:t>
            </a:r>
            <a:endParaRPr lang="en-US" altLang="zh-CN" sz="1800" smtClean="0"/>
          </a:p>
          <a:p>
            <a:pPr eaLnBrk="1" hangingPunct="1"/>
            <a:r>
              <a:rPr lang="en-US" altLang="zh-CN" sz="1800" smtClean="0"/>
              <a:t>    </a:t>
            </a:r>
            <a:r>
              <a:rPr lang="zh-CN" altLang="en-US" sz="1800" smtClean="0"/>
              <a:t>依次取其中各值，用链地址法</a:t>
            </a:r>
          </a:p>
          <a:p>
            <a:pPr eaLnBrk="1" hangingPunct="1"/>
            <a:r>
              <a:rPr lang="zh-CN" altLang="en-US" sz="1800" smtClean="0"/>
              <a:t>  解决冲突时的</a:t>
            </a:r>
            <a:r>
              <a:rPr lang="en-US" altLang="zh-CN" sz="1800" smtClean="0"/>
              <a:t>Hash</a:t>
            </a:r>
            <a:r>
              <a:rPr lang="zh-CN" altLang="en-US" sz="1800" smtClean="0"/>
              <a:t>表如</a:t>
            </a:r>
            <a:r>
              <a:rPr lang="zh-CN" altLang="en-US" sz="1800" b="1" smtClean="0"/>
              <a:t>图</a:t>
            </a:r>
            <a:r>
              <a:rPr lang="zh-CN" altLang="en-US" sz="1800" smtClean="0"/>
              <a:t>： </a:t>
            </a:r>
          </a:p>
          <a:p>
            <a:pPr eaLnBrk="1" hangingPunct="1"/>
            <a:endParaRPr lang="en-US" altLang="zh-CN" sz="1800" smtClean="0"/>
          </a:p>
        </p:txBody>
      </p:sp>
      <p:graphicFrame>
        <p:nvGraphicFramePr>
          <p:cNvPr id="4523012" name="Group 4"/>
          <p:cNvGraphicFramePr>
            <a:graphicFrameLocks noGrp="1"/>
          </p:cNvGraphicFramePr>
          <p:nvPr/>
        </p:nvGraphicFramePr>
        <p:xfrm>
          <a:off x="5181600" y="2463800"/>
          <a:ext cx="685800" cy="4037013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523042" name="Text Box 34"/>
          <p:cNvSpPr txBox="1">
            <a:spLocks noChangeArrowheads="1"/>
          </p:cNvSpPr>
          <p:nvPr/>
        </p:nvSpPr>
        <p:spPr bwMode="auto">
          <a:xfrm>
            <a:off x="4419600" y="2133600"/>
            <a:ext cx="1524000" cy="441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600">
                <a:latin typeface="宋体" charset="-122"/>
              </a:rPr>
              <a:t>H(key)   HP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600">
                <a:latin typeface="宋体" charset="-122"/>
              </a:rPr>
              <a:t>  0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600">
                <a:latin typeface="宋体" charset="-122"/>
              </a:rPr>
              <a:t>  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600">
                <a:latin typeface="宋体" charset="-122"/>
              </a:rPr>
              <a:t>  2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600">
                <a:latin typeface="宋体" charset="-122"/>
              </a:rPr>
              <a:t>  3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600">
                <a:latin typeface="宋体" charset="-122"/>
              </a:rPr>
              <a:t>  4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600">
                <a:latin typeface="宋体" charset="-122"/>
              </a:rPr>
              <a:t>  5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600">
                <a:latin typeface="宋体" charset="-122"/>
              </a:rPr>
              <a:t>  6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600">
                <a:latin typeface="宋体" charset="-122"/>
              </a:rPr>
              <a:t>  7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600">
                <a:latin typeface="宋体" charset="-122"/>
              </a:rPr>
              <a:t>  8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600">
                <a:latin typeface="宋体" charset="-122"/>
              </a:rPr>
              <a:t>  9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600">
                <a:latin typeface="宋体" charset="-122"/>
              </a:rPr>
              <a:t> 10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600">
                <a:latin typeface="宋体" charset="-122"/>
              </a:rPr>
              <a:t> 11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600">
                <a:latin typeface="宋体" charset="-122"/>
              </a:rPr>
              <a:t> 12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486400" y="5545138"/>
            <a:ext cx="1905000" cy="304800"/>
            <a:chOff x="3264" y="3648"/>
            <a:chExt cx="1200" cy="192"/>
          </a:xfrm>
        </p:grpSpPr>
        <p:grpSp>
          <p:nvGrpSpPr>
            <p:cNvPr id="341085" name="Group 36"/>
            <p:cNvGrpSpPr>
              <a:grpSpLocks/>
            </p:cNvGrpSpPr>
            <p:nvPr/>
          </p:nvGrpSpPr>
          <p:grpSpPr bwMode="auto">
            <a:xfrm>
              <a:off x="3792" y="3648"/>
              <a:ext cx="672" cy="192"/>
              <a:chOff x="3792" y="1488"/>
              <a:chExt cx="672" cy="192"/>
            </a:xfrm>
          </p:grpSpPr>
          <p:sp>
            <p:nvSpPr>
              <p:cNvPr id="341087" name="Rectangle 37"/>
              <p:cNvSpPr>
                <a:spLocks noChangeArrowheads="1"/>
              </p:cNvSpPr>
              <p:nvPr/>
            </p:nvSpPr>
            <p:spPr bwMode="auto">
              <a:xfrm>
                <a:off x="3792" y="1488"/>
                <a:ext cx="336" cy="192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kumimoji="1" lang="en-US" altLang="zh-CN" sz="1400">
                    <a:latin typeface="Times New Roman" pitchFamily="18" charset="0"/>
                  </a:rPr>
                  <a:t>23</a:t>
                </a:r>
              </a:p>
            </p:txBody>
          </p:sp>
          <p:sp>
            <p:nvSpPr>
              <p:cNvPr id="341088" name="Rectangle 38"/>
              <p:cNvSpPr>
                <a:spLocks noChangeArrowheads="1"/>
              </p:cNvSpPr>
              <p:nvPr/>
            </p:nvSpPr>
            <p:spPr bwMode="auto">
              <a:xfrm>
                <a:off x="4128" y="1488"/>
                <a:ext cx="336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kumimoji="1" lang="en-US" altLang="zh-CN" sz="1400">
                    <a:latin typeface="Times New Roman" pitchFamily="18" charset="0"/>
                  </a:rPr>
                  <a:t>^</a:t>
                </a:r>
              </a:p>
            </p:txBody>
          </p:sp>
        </p:grpSp>
        <p:sp>
          <p:nvSpPr>
            <p:cNvPr id="341086" name="Line 39"/>
            <p:cNvSpPr>
              <a:spLocks noChangeShapeType="1"/>
            </p:cNvSpPr>
            <p:nvPr/>
          </p:nvSpPr>
          <p:spPr bwMode="auto">
            <a:xfrm>
              <a:off x="3264" y="3744"/>
              <a:ext cx="528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miter lim="800000"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5486400" y="4935538"/>
            <a:ext cx="1905000" cy="304800"/>
            <a:chOff x="3264" y="3648"/>
            <a:chExt cx="1200" cy="192"/>
          </a:xfrm>
        </p:grpSpPr>
        <p:grpSp>
          <p:nvGrpSpPr>
            <p:cNvPr id="341081" name="Group 41"/>
            <p:cNvGrpSpPr>
              <a:grpSpLocks/>
            </p:cNvGrpSpPr>
            <p:nvPr/>
          </p:nvGrpSpPr>
          <p:grpSpPr bwMode="auto">
            <a:xfrm>
              <a:off x="3792" y="3648"/>
              <a:ext cx="672" cy="192"/>
              <a:chOff x="3792" y="1488"/>
              <a:chExt cx="672" cy="192"/>
            </a:xfrm>
          </p:grpSpPr>
          <p:sp>
            <p:nvSpPr>
              <p:cNvPr id="341083" name="Rectangle 42"/>
              <p:cNvSpPr>
                <a:spLocks noChangeArrowheads="1"/>
              </p:cNvSpPr>
              <p:nvPr/>
            </p:nvSpPr>
            <p:spPr bwMode="auto">
              <a:xfrm>
                <a:off x="3792" y="1488"/>
                <a:ext cx="336" cy="192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kumimoji="1" lang="en-US" altLang="zh-CN" sz="1400">
                    <a:latin typeface="Times New Roman" pitchFamily="18" charset="0"/>
                  </a:rPr>
                  <a:t>34</a:t>
                </a:r>
              </a:p>
            </p:txBody>
          </p:sp>
          <p:sp>
            <p:nvSpPr>
              <p:cNvPr id="341084" name="Rectangle 43"/>
              <p:cNvSpPr>
                <a:spLocks noChangeArrowheads="1"/>
              </p:cNvSpPr>
              <p:nvPr/>
            </p:nvSpPr>
            <p:spPr bwMode="auto">
              <a:xfrm>
                <a:off x="4128" y="1488"/>
                <a:ext cx="336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kumimoji="1" lang="en-US" altLang="zh-CN" sz="1400">
                    <a:latin typeface="Times New Roman" pitchFamily="18" charset="0"/>
                  </a:rPr>
                  <a:t>^</a:t>
                </a:r>
              </a:p>
            </p:txBody>
          </p:sp>
        </p:grpSp>
        <p:sp>
          <p:nvSpPr>
            <p:cNvPr id="341082" name="Line 44"/>
            <p:cNvSpPr>
              <a:spLocks noChangeShapeType="1"/>
            </p:cNvSpPr>
            <p:nvPr/>
          </p:nvSpPr>
          <p:spPr bwMode="auto">
            <a:xfrm>
              <a:off x="3264" y="3744"/>
              <a:ext cx="528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miter lim="800000"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5486400" y="2779713"/>
            <a:ext cx="1905000" cy="304800"/>
            <a:chOff x="3264" y="3648"/>
            <a:chExt cx="1200" cy="192"/>
          </a:xfrm>
        </p:grpSpPr>
        <p:grpSp>
          <p:nvGrpSpPr>
            <p:cNvPr id="341077" name="Group 46"/>
            <p:cNvGrpSpPr>
              <a:grpSpLocks/>
            </p:cNvGrpSpPr>
            <p:nvPr/>
          </p:nvGrpSpPr>
          <p:grpSpPr bwMode="auto">
            <a:xfrm>
              <a:off x="3792" y="3648"/>
              <a:ext cx="672" cy="192"/>
              <a:chOff x="3792" y="1488"/>
              <a:chExt cx="672" cy="192"/>
            </a:xfrm>
          </p:grpSpPr>
          <p:sp>
            <p:nvSpPr>
              <p:cNvPr id="341079" name="Rectangle 47"/>
              <p:cNvSpPr>
                <a:spLocks noChangeArrowheads="1"/>
              </p:cNvSpPr>
              <p:nvPr/>
            </p:nvSpPr>
            <p:spPr bwMode="auto">
              <a:xfrm>
                <a:off x="3792" y="1488"/>
                <a:ext cx="336" cy="192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kumimoji="1" lang="en-US" altLang="zh-CN" sz="1400">
                    <a:latin typeface="Times New Roman" pitchFamily="18" charset="0"/>
                  </a:rPr>
                  <a:t>14</a:t>
                </a:r>
              </a:p>
            </p:txBody>
          </p:sp>
          <p:sp>
            <p:nvSpPr>
              <p:cNvPr id="341080" name="Rectangle 48"/>
              <p:cNvSpPr>
                <a:spLocks noChangeArrowheads="1"/>
              </p:cNvSpPr>
              <p:nvPr/>
            </p:nvSpPr>
            <p:spPr bwMode="auto">
              <a:xfrm>
                <a:off x="4128" y="1488"/>
                <a:ext cx="336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kumimoji="1" lang="en-US" altLang="zh-CN" sz="1400">
                    <a:latin typeface="Times New Roman" pitchFamily="18" charset="0"/>
                  </a:rPr>
                  <a:t>^</a:t>
                </a:r>
              </a:p>
            </p:txBody>
          </p:sp>
        </p:grpSp>
        <p:sp>
          <p:nvSpPr>
            <p:cNvPr id="341078" name="Line 49"/>
            <p:cNvSpPr>
              <a:spLocks noChangeShapeType="1"/>
            </p:cNvSpPr>
            <p:nvPr/>
          </p:nvSpPr>
          <p:spPr bwMode="auto">
            <a:xfrm>
              <a:off x="3264" y="3744"/>
              <a:ext cx="528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miter lim="800000"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5486400" y="6154738"/>
            <a:ext cx="1905000" cy="304800"/>
            <a:chOff x="3264" y="3648"/>
            <a:chExt cx="1200" cy="192"/>
          </a:xfrm>
        </p:grpSpPr>
        <p:grpSp>
          <p:nvGrpSpPr>
            <p:cNvPr id="341073" name="Group 51"/>
            <p:cNvGrpSpPr>
              <a:grpSpLocks/>
            </p:cNvGrpSpPr>
            <p:nvPr/>
          </p:nvGrpSpPr>
          <p:grpSpPr bwMode="auto">
            <a:xfrm>
              <a:off x="3792" y="3648"/>
              <a:ext cx="672" cy="192"/>
              <a:chOff x="3792" y="1488"/>
              <a:chExt cx="672" cy="192"/>
            </a:xfrm>
          </p:grpSpPr>
          <p:sp>
            <p:nvSpPr>
              <p:cNvPr id="341075" name="Rectangle 52"/>
              <p:cNvSpPr>
                <a:spLocks noChangeArrowheads="1"/>
              </p:cNvSpPr>
              <p:nvPr/>
            </p:nvSpPr>
            <p:spPr bwMode="auto">
              <a:xfrm>
                <a:off x="3792" y="1488"/>
                <a:ext cx="336" cy="192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kumimoji="1" lang="en-US" altLang="zh-CN" sz="1400">
                    <a:latin typeface="Times New Roman" pitchFamily="18" charset="0"/>
                  </a:rPr>
                  <a:t>38</a:t>
                </a:r>
              </a:p>
            </p:txBody>
          </p:sp>
          <p:sp>
            <p:nvSpPr>
              <p:cNvPr id="341076" name="Rectangle 53"/>
              <p:cNvSpPr>
                <a:spLocks noChangeArrowheads="1"/>
              </p:cNvSpPr>
              <p:nvPr/>
            </p:nvSpPr>
            <p:spPr bwMode="auto">
              <a:xfrm>
                <a:off x="4128" y="1488"/>
                <a:ext cx="336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kumimoji="1" lang="en-US" altLang="zh-CN" sz="1400">
                    <a:latin typeface="Times New Roman" pitchFamily="18" charset="0"/>
                  </a:rPr>
                  <a:t>^</a:t>
                </a:r>
              </a:p>
            </p:txBody>
          </p:sp>
        </p:grpSp>
        <p:sp>
          <p:nvSpPr>
            <p:cNvPr id="341074" name="Line 54"/>
            <p:cNvSpPr>
              <a:spLocks noChangeShapeType="1"/>
            </p:cNvSpPr>
            <p:nvPr/>
          </p:nvSpPr>
          <p:spPr bwMode="auto">
            <a:xfrm>
              <a:off x="3264" y="3744"/>
              <a:ext cx="528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miter lim="800000"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5486400" y="4554538"/>
            <a:ext cx="1905000" cy="304800"/>
            <a:chOff x="3264" y="3648"/>
            <a:chExt cx="1200" cy="192"/>
          </a:xfrm>
        </p:grpSpPr>
        <p:grpSp>
          <p:nvGrpSpPr>
            <p:cNvPr id="341069" name="Group 56"/>
            <p:cNvGrpSpPr>
              <a:grpSpLocks/>
            </p:cNvGrpSpPr>
            <p:nvPr/>
          </p:nvGrpSpPr>
          <p:grpSpPr bwMode="auto">
            <a:xfrm>
              <a:off x="3792" y="3648"/>
              <a:ext cx="672" cy="192"/>
              <a:chOff x="3792" y="1488"/>
              <a:chExt cx="672" cy="192"/>
            </a:xfrm>
          </p:grpSpPr>
          <p:sp>
            <p:nvSpPr>
              <p:cNvPr id="341071" name="Rectangle 57"/>
              <p:cNvSpPr>
                <a:spLocks noChangeArrowheads="1"/>
              </p:cNvSpPr>
              <p:nvPr/>
            </p:nvSpPr>
            <p:spPr bwMode="auto">
              <a:xfrm>
                <a:off x="3792" y="1488"/>
                <a:ext cx="336" cy="192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kumimoji="1" lang="en-US" altLang="zh-CN" sz="1400">
                    <a:latin typeface="Times New Roman" pitchFamily="18" charset="0"/>
                  </a:rPr>
                  <a:t>46</a:t>
                </a:r>
              </a:p>
            </p:txBody>
          </p:sp>
          <p:sp>
            <p:nvSpPr>
              <p:cNvPr id="341072" name="Rectangle 58"/>
              <p:cNvSpPr>
                <a:spLocks noChangeArrowheads="1"/>
              </p:cNvSpPr>
              <p:nvPr/>
            </p:nvSpPr>
            <p:spPr bwMode="auto">
              <a:xfrm>
                <a:off x="4128" y="1488"/>
                <a:ext cx="336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kumimoji="1" lang="en-US" altLang="zh-CN" sz="1400">
                    <a:latin typeface="Times New Roman" pitchFamily="18" charset="0"/>
                  </a:rPr>
                  <a:t>^</a:t>
                </a:r>
              </a:p>
            </p:txBody>
          </p:sp>
        </p:grpSp>
        <p:sp>
          <p:nvSpPr>
            <p:cNvPr id="341070" name="Line 59"/>
            <p:cNvSpPr>
              <a:spLocks noChangeShapeType="1"/>
            </p:cNvSpPr>
            <p:nvPr/>
          </p:nvSpPr>
          <p:spPr bwMode="auto">
            <a:xfrm>
              <a:off x="3264" y="3744"/>
              <a:ext cx="528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miter lim="800000"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60"/>
          <p:cNvGrpSpPr>
            <a:grpSpLocks/>
          </p:cNvGrpSpPr>
          <p:nvPr/>
        </p:nvGrpSpPr>
        <p:grpSpPr bwMode="auto">
          <a:xfrm>
            <a:off x="5486400" y="3411538"/>
            <a:ext cx="1905000" cy="304800"/>
            <a:chOff x="3264" y="3648"/>
            <a:chExt cx="1200" cy="192"/>
          </a:xfrm>
        </p:grpSpPr>
        <p:grpSp>
          <p:nvGrpSpPr>
            <p:cNvPr id="341065" name="Group 61"/>
            <p:cNvGrpSpPr>
              <a:grpSpLocks/>
            </p:cNvGrpSpPr>
            <p:nvPr/>
          </p:nvGrpSpPr>
          <p:grpSpPr bwMode="auto">
            <a:xfrm>
              <a:off x="3792" y="3648"/>
              <a:ext cx="672" cy="192"/>
              <a:chOff x="3792" y="1488"/>
              <a:chExt cx="672" cy="192"/>
            </a:xfrm>
          </p:grpSpPr>
          <p:sp>
            <p:nvSpPr>
              <p:cNvPr id="341067" name="Rectangle 62"/>
              <p:cNvSpPr>
                <a:spLocks noChangeArrowheads="1"/>
              </p:cNvSpPr>
              <p:nvPr/>
            </p:nvSpPr>
            <p:spPr bwMode="auto">
              <a:xfrm>
                <a:off x="3792" y="1488"/>
                <a:ext cx="336" cy="192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kumimoji="1" lang="en-US" altLang="zh-CN" sz="1400">
                    <a:latin typeface="Times New Roman" pitchFamily="18" charset="0"/>
                  </a:rPr>
                  <a:t>16</a:t>
                </a:r>
              </a:p>
            </p:txBody>
          </p:sp>
          <p:sp>
            <p:nvSpPr>
              <p:cNvPr id="341068" name="Rectangle 63"/>
              <p:cNvSpPr>
                <a:spLocks noChangeArrowheads="1"/>
              </p:cNvSpPr>
              <p:nvPr/>
            </p:nvSpPr>
            <p:spPr bwMode="auto">
              <a:xfrm>
                <a:off x="4128" y="1488"/>
                <a:ext cx="336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kumimoji="1" lang="en-US" altLang="zh-CN" sz="1400">
                    <a:latin typeface="Times New Roman" pitchFamily="18" charset="0"/>
                  </a:rPr>
                  <a:t>^</a:t>
                </a:r>
              </a:p>
            </p:txBody>
          </p:sp>
        </p:grpSp>
        <p:sp>
          <p:nvSpPr>
            <p:cNvPr id="341066" name="Line 64"/>
            <p:cNvSpPr>
              <a:spLocks noChangeShapeType="1"/>
            </p:cNvSpPr>
            <p:nvPr/>
          </p:nvSpPr>
          <p:spPr bwMode="auto">
            <a:xfrm>
              <a:off x="3264" y="3744"/>
              <a:ext cx="528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miter lim="800000"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5486400" y="3106738"/>
            <a:ext cx="1905000" cy="304800"/>
            <a:chOff x="3264" y="3648"/>
            <a:chExt cx="1200" cy="192"/>
          </a:xfrm>
        </p:grpSpPr>
        <p:grpSp>
          <p:nvGrpSpPr>
            <p:cNvPr id="341061" name="Group 66"/>
            <p:cNvGrpSpPr>
              <a:grpSpLocks/>
            </p:cNvGrpSpPr>
            <p:nvPr/>
          </p:nvGrpSpPr>
          <p:grpSpPr bwMode="auto">
            <a:xfrm>
              <a:off x="3792" y="3648"/>
              <a:ext cx="672" cy="192"/>
              <a:chOff x="3792" y="1488"/>
              <a:chExt cx="672" cy="192"/>
            </a:xfrm>
          </p:grpSpPr>
          <p:sp>
            <p:nvSpPr>
              <p:cNvPr id="341063" name="Rectangle 67"/>
              <p:cNvSpPr>
                <a:spLocks noChangeArrowheads="1"/>
              </p:cNvSpPr>
              <p:nvPr/>
            </p:nvSpPr>
            <p:spPr bwMode="auto">
              <a:xfrm>
                <a:off x="3792" y="1488"/>
                <a:ext cx="336" cy="192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kumimoji="1" lang="en-US" altLang="zh-CN" sz="1400">
                    <a:latin typeface="Times New Roman" pitchFamily="18" charset="0"/>
                  </a:rPr>
                  <a:t>15</a:t>
                </a:r>
              </a:p>
            </p:txBody>
          </p:sp>
          <p:sp>
            <p:nvSpPr>
              <p:cNvPr id="341064" name="Rectangle 68"/>
              <p:cNvSpPr>
                <a:spLocks noChangeArrowheads="1"/>
              </p:cNvSpPr>
              <p:nvPr/>
            </p:nvSpPr>
            <p:spPr bwMode="auto">
              <a:xfrm>
                <a:off x="4128" y="1488"/>
                <a:ext cx="336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kumimoji="1" lang="en-US" altLang="zh-CN" sz="1400">
                    <a:latin typeface="Times New Roman" pitchFamily="18" charset="0"/>
                  </a:rPr>
                  <a:t>^</a:t>
                </a:r>
              </a:p>
            </p:txBody>
          </p:sp>
        </p:grpSp>
        <p:sp>
          <p:nvSpPr>
            <p:cNvPr id="341062" name="Line 69"/>
            <p:cNvSpPr>
              <a:spLocks noChangeShapeType="1"/>
            </p:cNvSpPr>
            <p:nvPr/>
          </p:nvSpPr>
          <p:spPr bwMode="auto">
            <a:xfrm>
              <a:off x="3264" y="3744"/>
              <a:ext cx="528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miter lim="800000"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" name="Group 70"/>
          <p:cNvGrpSpPr>
            <a:grpSpLocks/>
          </p:cNvGrpSpPr>
          <p:nvPr/>
        </p:nvGrpSpPr>
        <p:grpSpPr bwMode="auto">
          <a:xfrm>
            <a:off x="6858000" y="3411538"/>
            <a:ext cx="2133600" cy="304800"/>
            <a:chOff x="4128" y="2160"/>
            <a:chExt cx="1344" cy="192"/>
          </a:xfrm>
        </p:grpSpPr>
        <p:sp>
          <p:nvSpPr>
            <p:cNvPr id="341055" name="Rectangle 71"/>
            <p:cNvSpPr>
              <a:spLocks noChangeArrowheads="1"/>
            </p:cNvSpPr>
            <p:nvPr/>
          </p:nvSpPr>
          <p:spPr bwMode="auto">
            <a:xfrm>
              <a:off x="4128" y="2160"/>
              <a:ext cx="336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1" lang="zh-CN" altLang="zh-CN" sz="1400">
                <a:latin typeface="Times New Roman" pitchFamily="18" charset="0"/>
              </a:endParaRPr>
            </a:p>
          </p:txBody>
        </p:sp>
        <p:grpSp>
          <p:nvGrpSpPr>
            <p:cNvPr id="341056" name="Group 72"/>
            <p:cNvGrpSpPr>
              <a:grpSpLocks/>
            </p:cNvGrpSpPr>
            <p:nvPr/>
          </p:nvGrpSpPr>
          <p:grpSpPr bwMode="auto">
            <a:xfrm>
              <a:off x="4272" y="2160"/>
              <a:ext cx="1200" cy="192"/>
              <a:chOff x="3264" y="3648"/>
              <a:chExt cx="1200" cy="192"/>
            </a:xfrm>
          </p:grpSpPr>
          <p:grpSp>
            <p:nvGrpSpPr>
              <p:cNvPr id="341057" name="Group 73"/>
              <p:cNvGrpSpPr>
                <a:grpSpLocks/>
              </p:cNvGrpSpPr>
              <p:nvPr/>
            </p:nvGrpSpPr>
            <p:grpSpPr bwMode="auto">
              <a:xfrm>
                <a:off x="3792" y="3648"/>
                <a:ext cx="672" cy="192"/>
                <a:chOff x="3792" y="1488"/>
                <a:chExt cx="672" cy="192"/>
              </a:xfrm>
            </p:grpSpPr>
            <p:sp>
              <p:nvSpPr>
                <p:cNvPr id="341059" name="Rectangle 74"/>
                <p:cNvSpPr>
                  <a:spLocks noChangeArrowheads="1"/>
                </p:cNvSpPr>
                <p:nvPr/>
              </p:nvSpPr>
              <p:spPr bwMode="auto">
                <a:xfrm>
                  <a:off x="3792" y="1488"/>
                  <a:ext cx="336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kumimoji="1" lang="en-US" altLang="zh-CN" sz="1400">
                      <a:latin typeface="Times New Roman" pitchFamily="18" charset="0"/>
                    </a:rPr>
                    <a:t>68</a:t>
                  </a:r>
                </a:p>
              </p:txBody>
            </p:sp>
            <p:sp>
              <p:nvSpPr>
                <p:cNvPr id="341060" name="Rectangle 75"/>
                <p:cNvSpPr>
                  <a:spLocks noChangeArrowheads="1"/>
                </p:cNvSpPr>
                <p:nvPr/>
              </p:nvSpPr>
              <p:spPr bwMode="auto">
                <a:xfrm>
                  <a:off x="4128" y="1488"/>
                  <a:ext cx="336" cy="1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kumimoji="1" lang="en-US" altLang="zh-CN" sz="1400">
                      <a:latin typeface="Times New Roman" pitchFamily="18" charset="0"/>
                    </a:rPr>
                    <a:t>^</a:t>
                  </a:r>
                </a:p>
              </p:txBody>
            </p:sp>
          </p:grpSp>
          <p:sp>
            <p:nvSpPr>
              <p:cNvPr id="341058" name="Line 76"/>
              <p:cNvSpPr>
                <a:spLocks noChangeShapeType="1"/>
              </p:cNvSpPr>
              <p:nvPr/>
            </p:nvSpPr>
            <p:spPr bwMode="auto">
              <a:xfrm>
                <a:off x="3264" y="3744"/>
                <a:ext cx="528" cy="0"/>
              </a:xfrm>
              <a:prstGeom prst="line">
                <a:avLst/>
              </a:prstGeom>
              <a:noFill/>
              <a:ln w="19050">
                <a:solidFill>
                  <a:srgbClr val="993366"/>
                </a:solidFill>
                <a:miter lim="800000"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9" name="Group 77"/>
          <p:cNvGrpSpPr>
            <a:grpSpLocks/>
          </p:cNvGrpSpPr>
          <p:nvPr/>
        </p:nvGrpSpPr>
        <p:grpSpPr bwMode="auto">
          <a:xfrm>
            <a:off x="6324600" y="4554538"/>
            <a:ext cx="2667000" cy="304800"/>
            <a:chOff x="3792" y="2976"/>
            <a:chExt cx="1680" cy="192"/>
          </a:xfrm>
        </p:grpSpPr>
        <p:grpSp>
          <p:nvGrpSpPr>
            <p:cNvPr id="341047" name="Group 78"/>
            <p:cNvGrpSpPr>
              <a:grpSpLocks/>
            </p:cNvGrpSpPr>
            <p:nvPr/>
          </p:nvGrpSpPr>
          <p:grpSpPr bwMode="auto">
            <a:xfrm>
              <a:off x="4128" y="2976"/>
              <a:ext cx="1344" cy="192"/>
              <a:chOff x="4128" y="2160"/>
              <a:chExt cx="1344" cy="192"/>
            </a:xfrm>
          </p:grpSpPr>
          <p:sp>
            <p:nvSpPr>
              <p:cNvPr id="341049" name="Rectangle 79"/>
              <p:cNvSpPr>
                <a:spLocks noChangeArrowheads="1"/>
              </p:cNvSpPr>
              <p:nvPr/>
            </p:nvSpPr>
            <p:spPr bwMode="auto">
              <a:xfrm>
                <a:off x="4128" y="2160"/>
                <a:ext cx="336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kumimoji="1" lang="zh-CN" altLang="zh-CN" sz="1400">
                  <a:latin typeface="Times New Roman" pitchFamily="18" charset="0"/>
                </a:endParaRPr>
              </a:p>
            </p:txBody>
          </p:sp>
          <p:grpSp>
            <p:nvGrpSpPr>
              <p:cNvPr id="341050" name="Group 80"/>
              <p:cNvGrpSpPr>
                <a:grpSpLocks/>
              </p:cNvGrpSpPr>
              <p:nvPr/>
            </p:nvGrpSpPr>
            <p:grpSpPr bwMode="auto">
              <a:xfrm>
                <a:off x="4272" y="2160"/>
                <a:ext cx="1200" cy="192"/>
                <a:chOff x="3264" y="3648"/>
                <a:chExt cx="1200" cy="192"/>
              </a:xfrm>
            </p:grpSpPr>
            <p:grpSp>
              <p:nvGrpSpPr>
                <p:cNvPr id="341051" name="Group 81"/>
                <p:cNvGrpSpPr>
                  <a:grpSpLocks/>
                </p:cNvGrpSpPr>
                <p:nvPr/>
              </p:nvGrpSpPr>
              <p:grpSpPr bwMode="auto">
                <a:xfrm>
                  <a:off x="3792" y="3648"/>
                  <a:ext cx="672" cy="192"/>
                  <a:chOff x="3792" y="1488"/>
                  <a:chExt cx="672" cy="192"/>
                </a:xfrm>
              </p:grpSpPr>
              <p:sp>
                <p:nvSpPr>
                  <p:cNvPr id="341053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3792" y="1488"/>
                    <a:ext cx="336" cy="192"/>
                  </a:xfrm>
                  <a:prstGeom prst="rect">
                    <a:avLst/>
                  </a:prstGeom>
                  <a:solidFill>
                    <a:srgbClr val="FF99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kumimoji="1" lang="en-US" altLang="zh-CN" sz="1400">
                        <a:latin typeface="Times New Roman" pitchFamily="18" charset="0"/>
                      </a:rPr>
                      <a:t>46</a:t>
                    </a:r>
                  </a:p>
                </p:txBody>
              </p:sp>
              <p:sp>
                <p:nvSpPr>
                  <p:cNvPr id="341054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1488"/>
                    <a:ext cx="336" cy="192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kumimoji="1" lang="en-US" altLang="zh-CN" sz="1400">
                        <a:latin typeface="Times New Roman" pitchFamily="18" charset="0"/>
                      </a:rPr>
                      <a:t>^</a:t>
                    </a:r>
                  </a:p>
                </p:txBody>
              </p:sp>
            </p:grpSp>
            <p:sp>
              <p:nvSpPr>
                <p:cNvPr id="341052" name="Line 84"/>
                <p:cNvSpPr>
                  <a:spLocks noChangeShapeType="1"/>
                </p:cNvSpPr>
                <p:nvPr/>
              </p:nvSpPr>
              <p:spPr bwMode="auto">
                <a:xfrm>
                  <a:off x="3264" y="3744"/>
                  <a:ext cx="528" cy="0"/>
                </a:xfrm>
                <a:prstGeom prst="line">
                  <a:avLst/>
                </a:prstGeom>
                <a:noFill/>
                <a:ln w="19050">
                  <a:solidFill>
                    <a:srgbClr val="993366"/>
                  </a:solidFill>
                  <a:miter lim="800000"/>
                  <a:headEnd type="oval" w="med" len="med"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41048" name="Rectangle 85"/>
            <p:cNvSpPr>
              <a:spLocks noChangeArrowheads="1"/>
            </p:cNvSpPr>
            <p:nvPr/>
          </p:nvSpPr>
          <p:spPr bwMode="auto">
            <a:xfrm>
              <a:off x="3792" y="2976"/>
              <a:ext cx="336" cy="192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1400">
                  <a:latin typeface="Times New Roman" pitchFamily="18" charset="0"/>
                </a:rPr>
                <a:t>07</a:t>
              </a:r>
            </a:p>
          </p:txBody>
        </p:sp>
      </p:grpSp>
      <p:grpSp>
        <p:nvGrpSpPr>
          <p:cNvPr id="23" name="Group 86"/>
          <p:cNvGrpSpPr>
            <a:grpSpLocks/>
          </p:cNvGrpSpPr>
          <p:nvPr/>
        </p:nvGrpSpPr>
        <p:grpSpPr bwMode="auto">
          <a:xfrm>
            <a:off x="5486400" y="3944938"/>
            <a:ext cx="1905000" cy="304800"/>
            <a:chOff x="3264" y="3648"/>
            <a:chExt cx="1200" cy="192"/>
          </a:xfrm>
        </p:grpSpPr>
        <p:grpSp>
          <p:nvGrpSpPr>
            <p:cNvPr id="341043" name="Group 87"/>
            <p:cNvGrpSpPr>
              <a:grpSpLocks/>
            </p:cNvGrpSpPr>
            <p:nvPr/>
          </p:nvGrpSpPr>
          <p:grpSpPr bwMode="auto">
            <a:xfrm>
              <a:off x="3792" y="3648"/>
              <a:ext cx="672" cy="192"/>
              <a:chOff x="3792" y="1488"/>
              <a:chExt cx="672" cy="192"/>
            </a:xfrm>
          </p:grpSpPr>
          <p:sp>
            <p:nvSpPr>
              <p:cNvPr id="341045" name="Rectangle 88"/>
              <p:cNvSpPr>
                <a:spLocks noChangeArrowheads="1"/>
              </p:cNvSpPr>
              <p:nvPr/>
            </p:nvSpPr>
            <p:spPr bwMode="auto">
              <a:xfrm>
                <a:off x="3792" y="1488"/>
                <a:ext cx="336" cy="192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kumimoji="1" lang="en-US" altLang="zh-CN" sz="1400">
                    <a:latin typeface="Times New Roman" pitchFamily="18" charset="0"/>
                  </a:rPr>
                  <a:t>31</a:t>
                </a:r>
              </a:p>
            </p:txBody>
          </p:sp>
          <p:sp>
            <p:nvSpPr>
              <p:cNvPr id="341046" name="Rectangle 89"/>
              <p:cNvSpPr>
                <a:spLocks noChangeArrowheads="1"/>
              </p:cNvSpPr>
              <p:nvPr/>
            </p:nvSpPr>
            <p:spPr bwMode="auto">
              <a:xfrm>
                <a:off x="4128" y="1488"/>
                <a:ext cx="336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kumimoji="1" lang="en-US" altLang="zh-CN" sz="1400">
                    <a:latin typeface="Times New Roman" pitchFamily="18" charset="0"/>
                  </a:rPr>
                  <a:t>^</a:t>
                </a:r>
              </a:p>
            </p:txBody>
          </p:sp>
        </p:grpSp>
        <p:sp>
          <p:nvSpPr>
            <p:cNvPr id="341044" name="Line 90"/>
            <p:cNvSpPr>
              <a:spLocks noChangeShapeType="1"/>
            </p:cNvSpPr>
            <p:nvPr/>
          </p:nvSpPr>
          <p:spPr bwMode="auto">
            <a:xfrm>
              <a:off x="3264" y="3744"/>
              <a:ext cx="528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miter lim="800000"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5486400" y="2497138"/>
            <a:ext cx="1905000" cy="304800"/>
            <a:chOff x="3264" y="3648"/>
            <a:chExt cx="1200" cy="192"/>
          </a:xfrm>
        </p:grpSpPr>
        <p:grpSp>
          <p:nvGrpSpPr>
            <p:cNvPr id="341039" name="Group 92"/>
            <p:cNvGrpSpPr>
              <a:grpSpLocks/>
            </p:cNvGrpSpPr>
            <p:nvPr/>
          </p:nvGrpSpPr>
          <p:grpSpPr bwMode="auto">
            <a:xfrm>
              <a:off x="3792" y="3648"/>
              <a:ext cx="672" cy="192"/>
              <a:chOff x="3792" y="1488"/>
              <a:chExt cx="672" cy="192"/>
            </a:xfrm>
          </p:grpSpPr>
          <p:sp>
            <p:nvSpPr>
              <p:cNvPr id="341041" name="Rectangle 93"/>
              <p:cNvSpPr>
                <a:spLocks noChangeArrowheads="1"/>
              </p:cNvSpPr>
              <p:nvPr/>
            </p:nvSpPr>
            <p:spPr bwMode="auto">
              <a:xfrm>
                <a:off x="3792" y="1488"/>
                <a:ext cx="336" cy="192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kumimoji="1" lang="en-US" altLang="zh-CN" sz="1400">
                    <a:latin typeface="Times New Roman" pitchFamily="18" charset="0"/>
                  </a:rPr>
                  <a:t>26</a:t>
                </a:r>
              </a:p>
            </p:txBody>
          </p:sp>
          <p:sp>
            <p:nvSpPr>
              <p:cNvPr id="341042" name="Rectangle 94"/>
              <p:cNvSpPr>
                <a:spLocks noChangeArrowheads="1"/>
              </p:cNvSpPr>
              <p:nvPr/>
            </p:nvSpPr>
            <p:spPr bwMode="auto">
              <a:xfrm>
                <a:off x="4128" y="1488"/>
                <a:ext cx="336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kumimoji="1" lang="en-US" altLang="zh-CN" sz="1400">
                    <a:latin typeface="Times New Roman" pitchFamily="18" charset="0"/>
                  </a:rPr>
                  <a:t>^</a:t>
                </a:r>
              </a:p>
            </p:txBody>
          </p:sp>
        </p:grpSp>
        <p:sp>
          <p:nvSpPr>
            <p:cNvPr id="341040" name="Line 95"/>
            <p:cNvSpPr>
              <a:spLocks noChangeShapeType="1"/>
            </p:cNvSpPr>
            <p:nvPr/>
          </p:nvSpPr>
          <p:spPr bwMode="auto">
            <a:xfrm>
              <a:off x="3264" y="3744"/>
              <a:ext cx="528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miter lim="800000"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523104" name="Text Box 96"/>
          <p:cNvSpPr txBox="1">
            <a:spLocks noChangeArrowheads="1"/>
          </p:cNvSpPr>
          <p:nvPr/>
        </p:nvSpPr>
        <p:spPr bwMode="auto">
          <a:xfrm>
            <a:off x="914400" y="4648200"/>
            <a:ext cx="2971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</a:rPr>
              <a:t>     </a:t>
            </a:r>
            <a:r>
              <a:rPr kumimoji="1" lang="zh-CN" altLang="en-US">
                <a:latin typeface="Times New Roman" pitchFamily="18" charset="0"/>
              </a:rPr>
              <a:t>链地址法解决冲突的优点：无聚积现象；删除表中记录容易实现。而开放地址法的</a:t>
            </a:r>
            <a:r>
              <a:rPr kumimoji="1" lang="en-US" altLang="zh-CN">
                <a:latin typeface="Times New Roman" pitchFamily="18" charset="0"/>
              </a:rPr>
              <a:t>Hash</a:t>
            </a:r>
            <a:r>
              <a:rPr kumimoji="1" lang="zh-CN" altLang="en-US">
                <a:latin typeface="Times New Roman" pitchFamily="18" charset="0"/>
              </a:rPr>
              <a:t>表作删除时，不能将记录所在单元置空，只能作删除标记。 </a:t>
            </a: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DD66B-2895-4305-B62C-FCC4CDDD0A0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2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2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5231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3042" grpId="0" autoUpdateAnimBg="0"/>
      <p:bldP spid="452310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3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lang="zh-CN" altLang="en-US" smtClean="0"/>
              <a:t>直接插入排序</a:t>
            </a:r>
          </a:p>
        </p:txBody>
      </p:sp>
      <p:sp>
        <p:nvSpPr>
          <p:cNvPr id="356354" name="Rectangle 3"/>
          <p:cNvSpPr>
            <a:spLocks noGrp="1"/>
          </p:cNvSpPr>
          <p:nvPr>
            <p:ph type="body"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eaLnBrk="1" hangingPunct="1"/>
            <a:r>
              <a:rPr lang="zh-CN" altLang="en-US" sz="2000" b="1" smtClean="0"/>
              <a:t>例</a:t>
            </a:r>
            <a:r>
              <a:rPr lang="en-US" altLang="zh-CN" sz="2000" b="1" smtClean="0"/>
              <a:t>1</a:t>
            </a:r>
            <a:r>
              <a:rPr lang="en-US" altLang="zh-CN" sz="2000" smtClean="0"/>
              <a:t> </a:t>
            </a:r>
            <a:r>
              <a:rPr lang="zh-CN" altLang="en-US" sz="2000" smtClean="0"/>
              <a:t>设文件记录的</a:t>
            </a:r>
            <a:r>
              <a:rPr lang="en-US" altLang="zh-CN" sz="2000" smtClean="0"/>
              <a:t>key</a:t>
            </a:r>
            <a:r>
              <a:rPr lang="zh-CN" altLang="en-US" sz="2000" smtClean="0"/>
              <a:t>集合</a:t>
            </a:r>
            <a:r>
              <a:rPr lang="en-US" altLang="zh-CN" sz="2000" smtClean="0"/>
              <a:t>k={50</a:t>
            </a:r>
            <a:r>
              <a:rPr lang="zh-CN" altLang="en-US" sz="2000" smtClean="0"/>
              <a:t>，</a:t>
            </a:r>
            <a:r>
              <a:rPr lang="en-US" altLang="zh-CN" sz="2000" smtClean="0"/>
              <a:t>36</a:t>
            </a:r>
            <a:r>
              <a:rPr lang="zh-CN" altLang="en-US" sz="2000" smtClean="0"/>
              <a:t>，</a:t>
            </a:r>
            <a:r>
              <a:rPr lang="en-US" altLang="zh-CN" sz="2000" smtClean="0"/>
              <a:t>66</a:t>
            </a:r>
            <a:r>
              <a:rPr lang="zh-CN" altLang="en-US" sz="2000" smtClean="0"/>
              <a:t>，</a:t>
            </a:r>
            <a:r>
              <a:rPr lang="en-US" altLang="zh-CN" sz="2000" smtClean="0"/>
              <a:t>76</a:t>
            </a:r>
            <a:r>
              <a:rPr lang="zh-CN" altLang="en-US" sz="2000" smtClean="0"/>
              <a:t>，</a:t>
            </a:r>
            <a:r>
              <a:rPr lang="en-US" altLang="zh-CN" sz="2000" smtClean="0"/>
              <a:t>95</a:t>
            </a:r>
            <a:r>
              <a:rPr lang="zh-CN" altLang="en-US" sz="2000" smtClean="0"/>
              <a:t>，</a:t>
            </a:r>
            <a:r>
              <a:rPr lang="en-US" altLang="zh-CN" sz="2000" smtClean="0"/>
              <a:t>12</a:t>
            </a:r>
            <a:r>
              <a:rPr lang="zh-CN" altLang="en-US" sz="2000" smtClean="0"/>
              <a:t>，</a:t>
            </a:r>
            <a:r>
              <a:rPr lang="en-US" altLang="zh-CN" sz="2000" smtClean="0"/>
              <a:t>25</a:t>
            </a:r>
            <a:r>
              <a:rPr lang="zh-CN" altLang="en-US" sz="2000" smtClean="0"/>
              <a:t>，</a:t>
            </a:r>
            <a:r>
              <a:rPr lang="en-US" altLang="zh-CN" sz="2000" u="sng" smtClean="0"/>
              <a:t>36</a:t>
            </a:r>
            <a:r>
              <a:rPr lang="en-US" altLang="zh-CN" sz="2000" smtClean="0"/>
              <a:t>}</a:t>
            </a:r>
            <a:r>
              <a:rPr lang="zh-CN" altLang="en-US" sz="2000" smtClean="0"/>
              <a:t>（考虑到对记录次</a:t>
            </a:r>
            <a:r>
              <a:rPr lang="en-US" altLang="zh-CN" sz="2000" smtClean="0"/>
              <a:t>key</a:t>
            </a:r>
            <a:r>
              <a:rPr lang="zh-CN" altLang="en-US" sz="2000" smtClean="0"/>
              <a:t>排序的情况，允许多个</a:t>
            </a:r>
            <a:r>
              <a:rPr lang="en-US" altLang="zh-CN" sz="2000" smtClean="0"/>
              <a:t>key</a:t>
            </a:r>
            <a:r>
              <a:rPr lang="zh-CN" altLang="en-US" sz="2000" smtClean="0"/>
              <a:t>相同。如此例中有</a:t>
            </a:r>
            <a:r>
              <a:rPr lang="en-US" altLang="zh-CN" sz="2000" smtClean="0"/>
              <a:t>2</a:t>
            </a:r>
            <a:r>
              <a:rPr lang="zh-CN" altLang="en-US" sz="2000" smtClean="0"/>
              <a:t>个</a:t>
            </a:r>
            <a:r>
              <a:rPr lang="en-US" altLang="zh-CN" sz="2000" smtClean="0"/>
              <a:t>key</a:t>
            </a:r>
            <a:r>
              <a:rPr lang="zh-CN" altLang="en-US" sz="2000" smtClean="0"/>
              <a:t>为</a:t>
            </a:r>
            <a:r>
              <a:rPr lang="en-US" altLang="zh-CN" sz="2000" smtClean="0"/>
              <a:t>36</a:t>
            </a:r>
            <a:r>
              <a:rPr lang="zh-CN" altLang="en-US" sz="2000" smtClean="0"/>
              <a:t>，后一个表示成</a:t>
            </a:r>
            <a:r>
              <a:rPr lang="en-US" altLang="zh-CN" sz="2000" u="sng" smtClean="0"/>
              <a:t>36</a:t>
            </a:r>
            <a:r>
              <a:rPr lang="zh-CN" altLang="en-US" sz="2000" smtClean="0"/>
              <a:t>，以示区别），按直接插入排序方法对</a:t>
            </a:r>
            <a:r>
              <a:rPr lang="en-US" altLang="zh-CN" sz="2000" smtClean="0"/>
              <a:t>k</a:t>
            </a:r>
            <a:r>
              <a:rPr lang="zh-CN" altLang="en-US" sz="2000" smtClean="0"/>
              <a:t>的排序过程如下：</a:t>
            </a:r>
            <a:r>
              <a:rPr lang="en-US" altLang="zh-CN" sz="2000" smtClean="0"/>
              <a:t>k={50</a:t>
            </a:r>
            <a:r>
              <a:rPr lang="zh-CN" altLang="en-US" sz="2000" smtClean="0"/>
              <a:t>，</a:t>
            </a:r>
            <a:r>
              <a:rPr lang="en-US" altLang="zh-CN" sz="2000" smtClean="0"/>
              <a:t>36</a:t>
            </a:r>
            <a:r>
              <a:rPr lang="zh-CN" altLang="en-US" sz="2000" smtClean="0"/>
              <a:t>，</a:t>
            </a:r>
            <a:r>
              <a:rPr lang="en-US" altLang="zh-CN" sz="2000" smtClean="0"/>
              <a:t>66</a:t>
            </a:r>
            <a:r>
              <a:rPr lang="zh-CN" altLang="en-US" sz="2000" smtClean="0"/>
              <a:t>，</a:t>
            </a:r>
            <a:r>
              <a:rPr lang="en-US" altLang="zh-CN" sz="2000" smtClean="0"/>
              <a:t>76</a:t>
            </a:r>
            <a:r>
              <a:rPr lang="zh-CN" altLang="en-US" sz="2000" smtClean="0"/>
              <a:t>，</a:t>
            </a:r>
            <a:r>
              <a:rPr lang="en-US" altLang="zh-CN" sz="2000" smtClean="0"/>
              <a:t>95</a:t>
            </a:r>
            <a:r>
              <a:rPr lang="zh-CN" altLang="en-US" sz="2000" smtClean="0"/>
              <a:t>，</a:t>
            </a:r>
            <a:r>
              <a:rPr lang="en-US" altLang="zh-CN" sz="2000" smtClean="0"/>
              <a:t>12</a:t>
            </a:r>
            <a:r>
              <a:rPr lang="zh-CN" altLang="en-US" sz="2000" smtClean="0"/>
              <a:t>，</a:t>
            </a:r>
            <a:r>
              <a:rPr lang="en-US" altLang="zh-CN" sz="2000" smtClean="0"/>
              <a:t>25</a:t>
            </a:r>
            <a:r>
              <a:rPr lang="zh-CN" altLang="en-US" sz="2000" smtClean="0"/>
              <a:t>，</a:t>
            </a:r>
            <a:r>
              <a:rPr lang="en-US" altLang="zh-CN" sz="2000" u="sng" smtClean="0"/>
              <a:t>36</a:t>
            </a:r>
            <a:r>
              <a:rPr lang="en-US" altLang="zh-CN" sz="2000" smtClean="0"/>
              <a:t>}</a:t>
            </a:r>
          </a:p>
          <a:p>
            <a:pPr eaLnBrk="1" hangingPunct="1"/>
            <a:endParaRPr lang="en-US" altLang="zh-CN" sz="2000" smtClean="0"/>
          </a:p>
        </p:txBody>
      </p:sp>
      <p:sp>
        <p:nvSpPr>
          <p:cNvPr id="4538372" name="Text Box 4"/>
          <p:cNvSpPr txBox="1">
            <a:spLocks noChangeArrowheads="1"/>
          </p:cNvSpPr>
          <p:nvPr/>
        </p:nvSpPr>
        <p:spPr bwMode="auto">
          <a:xfrm>
            <a:off x="2362200" y="24384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[50]  </a:t>
            </a:r>
            <a:r>
              <a:rPr kumimoji="1" lang="en-US" altLang="zh-CN" sz="2000">
                <a:solidFill>
                  <a:srgbClr val="FF3300"/>
                </a:solidFill>
                <a:latin typeface="Times New Roman" pitchFamily="18" charset="0"/>
              </a:rPr>
              <a:t>36</a:t>
            </a:r>
          </a:p>
        </p:txBody>
      </p:sp>
      <p:sp>
        <p:nvSpPr>
          <p:cNvPr id="4538373" name="Text Box 5"/>
          <p:cNvSpPr txBox="1">
            <a:spLocks noChangeArrowheads="1"/>
          </p:cNvSpPr>
          <p:nvPr/>
        </p:nvSpPr>
        <p:spPr bwMode="auto">
          <a:xfrm>
            <a:off x="2362200" y="2971800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[36,   50]  </a:t>
            </a:r>
            <a:r>
              <a:rPr kumimoji="1" lang="en-US" altLang="zh-CN" sz="2000">
                <a:solidFill>
                  <a:srgbClr val="FF3300"/>
                </a:solidFill>
                <a:latin typeface="Times New Roman" pitchFamily="18" charset="0"/>
              </a:rPr>
              <a:t>66</a:t>
            </a:r>
          </a:p>
        </p:txBody>
      </p:sp>
      <p:sp>
        <p:nvSpPr>
          <p:cNvPr id="4538374" name="Line 6"/>
          <p:cNvSpPr>
            <a:spLocks noChangeShapeType="1"/>
          </p:cNvSpPr>
          <p:nvPr/>
        </p:nvSpPr>
        <p:spPr bwMode="auto">
          <a:xfrm>
            <a:off x="2667000" y="2743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538375" name="Text Box 7"/>
          <p:cNvSpPr txBox="1">
            <a:spLocks noChangeArrowheads="1"/>
          </p:cNvSpPr>
          <p:nvPr/>
        </p:nvSpPr>
        <p:spPr bwMode="auto">
          <a:xfrm>
            <a:off x="2362200" y="33528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[36,   50,   66]  </a:t>
            </a:r>
            <a:r>
              <a:rPr kumimoji="1" lang="en-US" altLang="zh-CN" sz="2000">
                <a:solidFill>
                  <a:srgbClr val="FF3300"/>
                </a:solidFill>
                <a:latin typeface="Times New Roman" pitchFamily="18" charset="0"/>
              </a:rPr>
              <a:t>76</a:t>
            </a:r>
          </a:p>
        </p:txBody>
      </p:sp>
      <p:sp>
        <p:nvSpPr>
          <p:cNvPr id="4538376" name="Line 8"/>
          <p:cNvSpPr>
            <a:spLocks noChangeShapeType="1"/>
          </p:cNvSpPr>
          <p:nvPr/>
        </p:nvSpPr>
        <p:spPr bwMode="auto">
          <a:xfrm flipH="1">
            <a:off x="2590800" y="2743200"/>
            <a:ext cx="533400" cy="3048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538377" name="Text Box 9"/>
          <p:cNvSpPr txBox="1">
            <a:spLocks noChangeArrowheads="1"/>
          </p:cNvSpPr>
          <p:nvPr/>
        </p:nvSpPr>
        <p:spPr bwMode="auto">
          <a:xfrm>
            <a:off x="2362200" y="3810000"/>
            <a:ext cx="320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[36,   50,   66,  76</a:t>
            </a:r>
            <a:r>
              <a:rPr kumimoji="1" lang="en-US" altLang="zh-CN" sz="200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kumimoji="1" lang="en-US" altLang="zh-CN" sz="2000">
                <a:latin typeface="Times New Roman" pitchFamily="18" charset="0"/>
              </a:rPr>
              <a:t>]  </a:t>
            </a:r>
            <a:r>
              <a:rPr kumimoji="1" lang="en-US" altLang="zh-CN" sz="2000">
                <a:solidFill>
                  <a:srgbClr val="FF3300"/>
                </a:solidFill>
                <a:latin typeface="Times New Roman" pitchFamily="18" charset="0"/>
              </a:rPr>
              <a:t>95</a:t>
            </a:r>
          </a:p>
        </p:txBody>
      </p:sp>
      <p:sp>
        <p:nvSpPr>
          <p:cNvPr id="4538378" name="Text Box 10"/>
          <p:cNvSpPr txBox="1">
            <a:spLocks noChangeArrowheads="1"/>
          </p:cNvSpPr>
          <p:nvPr/>
        </p:nvSpPr>
        <p:spPr bwMode="auto">
          <a:xfrm>
            <a:off x="2362200" y="4191000"/>
            <a:ext cx="365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[36,   50,   66,  76,</a:t>
            </a:r>
            <a:r>
              <a:rPr kumimoji="1" lang="en-US" altLang="zh-CN" sz="2000">
                <a:solidFill>
                  <a:srgbClr val="FF3300"/>
                </a:solidFill>
                <a:latin typeface="Times New Roman" pitchFamily="18" charset="0"/>
              </a:rPr>
              <a:t>   </a:t>
            </a:r>
            <a:r>
              <a:rPr kumimoji="1" lang="en-US" altLang="zh-CN" sz="2000">
                <a:latin typeface="Times New Roman" pitchFamily="18" charset="0"/>
              </a:rPr>
              <a:t>95</a:t>
            </a:r>
            <a:r>
              <a:rPr kumimoji="1" lang="en-US" altLang="zh-CN" sz="200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kumimoji="1" lang="en-US" altLang="zh-CN" sz="2000">
                <a:latin typeface="Times New Roman" pitchFamily="18" charset="0"/>
              </a:rPr>
              <a:t>]  </a:t>
            </a:r>
            <a:r>
              <a:rPr kumimoji="1" lang="en-US" altLang="zh-CN" sz="2000">
                <a:solidFill>
                  <a:srgbClr val="FF3300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4538379" name="Text Box 11"/>
          <p:cNvSpPr txBox="1">
            <a:spLocks noChangeArrowheads="1"/>
          </p:cNvSpPr>
          <p:nvPr/>
        </p:nvSpPr>
        <p:spPr bwMode="auto">
          <a:xfrm>
            <a:off x="2362200" y="4800600"/>
            <a:ext cx="434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[12,</a:t>
            </a:r>
            <a:r>
              <a:rPr kumimoji="1" lang="en-US" altLang="zh-CN" sz="2000">
                <a:solidFill>
                  <a:srgbClr val="FF3300"/>
                </a:solidFill>
                <a:latin typeface="Times New Roman" pitchFamily="18" charset="0"/>
              </a:rPr>
              <a:t>   </a:t>
            </a:r>
            <a:r>
              <a:rPr kumimoji="1" lang="en-US" altLang="zh-CN" sz="2000">
                <a:latin typeface="Times New Roman" pitchFamily="18" charset="0"/>
              </a:rPr>
              <a:t>36,   50,   66,  76,</a:t>
            </a:r>
            <a:r>
              <a:rPr kumimoji="1" lang="en-US" altLang="zh-CN" sz="2000">
                <a:solidFill>
                  <a:srgbClr val="FF3300"/>
                </a:solidFill>
                <a:latin typeface="Times New Roman" pitchFamily="18" charset="0"/>
              </a:rPr>
              <a:t>   </a:t>
            </a:r>
            <a:r>
              <a:rPr kumimoji="1" lang="en-US" altLang="zh-CN" sz="2000">
                <a:latin typeface="Times New Roman" pitchFamily="18" charset="0"/>
              </a:rPr>
              <a:t>95</a:t>
            </a:r>
            <a:r>
              <a:rPr kumimoji="1" lang="en-US" altLang="zh-CN" sz="200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kumimoji="1" lang="en-US" altLang="zh-CN" sz="2000">
                <a:latin typeface="Times New Roman" pitchFamily="18" charset="0"/>
              </a:rPr>
              <a:t>]  </a:t>
            </a:r>
            <a:r>
              <a:rPr kumimoji="1" lang="en-US" altLang="zh-CN" sz="2000">
                <a:solidFill>
                  <a:srgbClr val="FF3300"/>
                </a:solidFill>
                <a:latin typeface="Times New Roman" pitchFamily="18" charset="0"/>
              </a:rPr>
              <a:t>25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743200" y="4572000"/>
            <a:ext cx="2819400" cy="304800"/>
            <a:chOff x="768" y="2064"/>
            <a:chExt cx="1776" cy="192"/>
          </a:xfrm>
        </p:grpSpPr>
        <p:sp>
          <p:nvSpPr>
            <p:cNvPr id="356380" name="Line 13"/>
            <p:cNvSpPr>
              <a:spLocks noChangeShapeType="1"/>
            </p:cNvSpPr>
            <p:nvPr/>
          </p:nvSpPr>
          <p:spPr bwMode="auto">
            <a:xfrm>
              <a:off x="816" y="206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6381" name="Line 14"/>
            <p:cNvSpPr>
              <a:spLocks noChangeShapeType="1"/>
            </p:cNvSpPr>
            <p:nvPr/>
          </p:nvSpPr>
          <p:spPr bwMode="auto">
            <a:xfrm>
              <a:off x="1152" y="206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6382" name="Line 15"/>
            <p:cNvSpPr>
              <a:spLocks noChangeShapeType="1"/>
            </p:cNvSpPr>
            <p:nvPr/>
          </p:nvSpPr>
          <p:spPr bwMode="auto">
            <a:xfrm>
              <a:off x="1488" y="206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6383" name="Line 16"/>
            <p:cNvSpPr>
              <a:spLocks noChangeShapeType="1"/>
            </p:cNvSpPr>
            <p:nvPr/>
          </p:nvSpPr>
          <p:spPr bwMode="auto">
            <a:xfrm>
              <a:off x="1872" y="206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6384" name="Line 17"/>
            <p:cNvSpPr>
              <a:spLocks noChangeShapeType="1"/>
            </p:cNvSpPr>
            <p:nvPr/>
          </p:nvSpPr>
          <p:spPr bwMode="auto">
            <a:xfrm>
              <a:off x="2208" y="206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6385" name="Line 18"/>
            <p:cNvSpPr>
              <a:spLocks noChangeShapeType="1"/>
            </p:cNvSpPr>
            <p:nvPr/>
          </p:nvSpPr>
          <p:spPr bwMode="auto">
            <a:xfrm flipH="1">
              <a:off x="768" y="2064"/>
              <a:ext cx="1488" cy="19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538387" name="Text Box 19"/>
          <p:cNvSpPr txBox="1">
            <a:spLocks noChangeArrowheads="1"/>
          </p:cNvSpPr>
          <p:nvPr/>
        </p:nvSpPr>
        <p:spPr bwMode="auto">
          <a:xfrm>
            <a:off x="2362200" y="5410200"/>
            <a:ext cx="480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[12,</a:t>
            </a:r>
            <a:r>
              <a:rPr kumimoji="1" lang="en-US" altLang="zh-CN" sz="2000">
                <a:solidFill>
                  <a:srgbClr val="FF3300"/>
                </a:solidFill>
                <a:latin typeface="Times New Roman" pitchFamily="18" charset="0"/>
              </a:rPr>
              <a:t>   </a:t>
            </a:r>
            <a:r>
              <a:rPr kumimoji="1" lang="en-US" altLang="zh-CN" sz="2000">
                <a:latin typeface="Times New Roman" pitchFamily="18" charset="0"/>
              </a:rPr>
              <a:t>25,</a:t>
            </a:r>
            <a:r>
              <a:rPr kumimoji="1" lang="en-US" altLang="zh-CN" sz="2000">
                <a:solidFill>
                  <a:srgbClr val="FF3300"/>
                </a:solidFill>
                <a:latin typeface="Times New Roman" pitchFamily="18" charset="0"/>
              </a:rPr>
              <a:t>   </a:t>
            </a:r>
            <a:r>
              <a:rPr kumimoji="1" lang="en-US" altLang="zh-CN" sz="2000">
                <a:latin typeface="Times New Roman" pitchFamily="18" charset="0"/>
              </a:rPr>
              <a:t>36,   50,   66,  76,</a:t>
            </a:r>
            <a:r>
              <a:rPr kumimoji="1" lang="en-US" altLang="zh-CN" sz="2000">
                <a:solidFill>
                  <a:srgbClr val="FF3300"/>
                </a:solidFill>
                <a:latin typeface="Times New Roman" pitchFamily="18" charset="0"/>
              </a:rPr>
              <a:t>  </a:t>
            </a:r>
            <a:r>
              <a:rPr kumimoji="1" lang="en-US" altLang="zh-CN" sz="2000">
                <a:latin typeface="Times New Roman" pitchFamily="18" charset="0"/>
              </a:rPr>
              <a:t>95</a:t>
            </a:r>
            <a:r>
              <a:rPr kumimoji="1" lang="en-US" altLang="zh-CN" sz="200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kumimoji="1" lang="en-US" altLang="zh-CN" sz="2000">
                <a:latin typeface="Times New Roman" pitchFamily="18" charset="0"/>
              </a:rPr>
              <a:t>]  </a:t>
            </a:r>
            <a:r>
              <a:rPr kumimoji="1" lang="en-US" altLang="zh-CN" sz="2000" u="sng">
                <a:solidFill>
                  <a:srgbClr val="FF3300"/>
                </a:solidFill>
                <a:latin typeface="Times New Roman" pitchFamily="18" charset="0"/>
              </a:rPr>
              <a:t>36</a:t>
            </a:r>
          </a:p>
        </p:txBody>
      </p:sp>
      <p:sp>
        <p:nvSpPr>
          <p:cNvPr id="4538388" name="Text Box 20"/>
          <p:cNvSpPr txBox="1">
            <a:spLocks noChangeArrowheads="1"/>
          </p:cNvSpPr>
          <p:nvPr/>
        </p:nvSpPr>
        <p:spPr bwMode="auto">
          <a:xfrm>
            <a:off x="2362200" y="5943600"/>
            <a:ext cx="502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[12,</a:t>
            </a:r>
            <a:r>
              <a:rPr kumimoji="1" lang="en-US" altLang="zh-CN" sz="2000">
                <a:solidFill>
                  <a:srgbClr val="FF3300"/>
                </a:solidFill>
                <a:latin typeface="Times New Roman" pitchFamily="18" charset="0"/>
              </a:rPr>
              <a:t>  </a:t>
            </a:r>
            <a:r>
              <a:rPr kumimoji="1" lang="en-US" altLang="zh-CN" sz="2000">
                <a:latin typeface="Times New Roman" pitchFamily="18" charset="0"/>
              </a:rPr>
              <a:t>25,</a:t>
            </a:r>
            <a:r>
              <a:rPr kumimoji="1" lang="en-US" altLang="zh-CN" sz="2000">
                <a:solidFill>
                  <a:srgbClr val="FF3300"/>
                </a:solidFill>
                <a:latin typeface="Times New Roman" pitchFamily="18" charset="0"/>
              </a:rPr>
              <a:t>   </a:t>
            </a:r>
            <a:r>
              <a:rPr kumimoji="1" lang="en-US" altLang="zh-CN" sz="2000">
                <a:latin typeface="Times New Roman" pitchFamily="18" charset="0"/>
              </a:rPr>
              <a:t>36,   </a:t>
            </a:r>
            <a:r>
              <a:rPr kumimoji="1" lang="en-US" altLang="zh-CN" sz="2000" u="sng">
                <a:latin typeface="Times New Roman" pitchFamily="18" charset="0"/>
              </a:rPr>
              <a:t>36</a:t>
            </a:r>
            <a:r>
              <a:rPr kumimoji="1" lang="en-US" altLang="zh-CN" sz="2000">
                <a:latin typeface="Times New Roman" pitchFamily="18" charset="0"/>
              </a:rPr>
              <a:t>,   50,   66,  76,</a:t>
            </a:r>
            <a:r>
              <a:rPr kumimoji="1" lang="en-US" altLang="zh-CN" sz="2000">
                <a:solidFill>
                  <a:srgbClr val="FF3300"/>
                </a:solidFill>
                <a:latin typeface="Times New Roman" pitchFamily="18" charset="0"/>
              </a:rPr>
              <a:t>   </a:t>
            </a:r>
            <a:r>
              <a:rPr kumimoji="1" lang="en-US" altLang="zh-CN" sz="2000">
                <a:latin typeface="Times New Roman" pitchFamily="18" charset="0"/>
              </a:rPr>
              <a:t>95</a:t>
            </a:r>
            <a:r>
              <a:rPr kumimoji="1" lang="en-US" altLang="zh-CN" sz="200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kumimoji="1" lang="en-US" altLang="zh-CN" sz="2000">
                <a:latin typeface="Times New Roman" pitchFamily="18" charset="0"/>
              </a:rPr>
              <a:t>]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124200" y="5181600"/>
            <a:ext cx="2971800" cy="304800"/>
            <a:chOff x="1008" y="2448"/>
            <a:chExt cx="1872" cy="192"/>
          </a:xfrm>
        </p:grpSpPr>
        <p:sp>
          <p:nvSpPr>
            <p:cNvPr id="356374" name="Line 22"/>
            <p:cNvSpPr>
              <a:spLocks noChangeShapeType="1"/>
            </p:cNvSpPr>
            <p:nvPr/>
          </p:nvSpPr>
          <p:spPr bwMode="auto">
            <a:xfrm flipH="1">
              <a:off x="1008" y="2448"/>
              <a:ext cx="1536" cy="19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6375" name="Line 23"/>
            <p:cNvSpPr>
              <a:spLocks noChangeShapeType="1"/>
            </p:cNvSpPr>
            <p:nvPr/>
          </p:nvSpPr>
          <p:spPr bwMode="auto">
            <a:xfrm>
              <a:off x="1152" y="244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6376" name="Line 24"/>
            <p:cNvSpPr>
              <a:spLocks noChangeShapeType="1"/>
            </p:cNvSpPr>
            <p:nvPr/>
          </p:nvSpPr>
          <p:spPr bwMode="auto">
            <a:xfrm>
              <a:off x="1488" y="244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6377" name="Line 25"/>
            <p:cNvSpPr>
              <a:spLocks noChangeShapeType="1"/>
            </p:cNvSpPr>
            <p:nvPr/>
          </p:nvSpPr>
          <p:spPr bwMode="auto">
            <a:xfrm>
              <a:off x="1824" y="244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6378" name="Line 26"/>
            <p:cNvSpPr>
              <a:spLocks noChangeShapeType="1"/>
            </p:cNvSpPr>
            <p:nvPr/>
          </p:nvSpPr>
          <p:spPr bwMode="auto">
            <a:xfrm>
              <a:off x="2208" y="244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6379" name="Line 27"/>
            <p:cNvSpPr>
              <a:spLocks noChangeShapeType="1"/>
            </p:cNvSpPr>
            <p:nvPr/>
          </p:nvSpPr>
          <p:spPr bwMode="auto">
            <a:xfrm>
              <a:off x="2592" y="244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810000" y="5715000"/>
            <a:ext cx="2895600" cy="304800"/>
            <a:chOff x="1440" y="2784"/>
            <a:chExt cx="1824" cy="192"/>
          </a:xfrm>
        </p:grpSpPr>
        <p:sp>
          <p:nvSpPr>
            <p:cNvPr id="356369" name="Line 29"/>
            <p:cNvSpPr>
              <a:spLocks noChangeShapeType="1"/>
            </p:cNvSpPr>
            <p:nvPr/>
          </p:nvSpPr>
          <p:spPr bwMode="auto">
            <a:xfrm flipH="1">
              <a:off x="1440" y="2832"/>
              <a:ext cx="1344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6370" name="Line 30"/>
            <p:cNvSpPr>
              <a:spLocks noChangeShapeType="1"/>
            </p:cNvSpPr>
            <p:nvPr/>
          </p:nvSpPr>
          <p:spPr bwMode="auto">
            <a:xfrm>
              <a:off x="1872" y="278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6371" name="Line 31"/>
            <p:cNvSpPr>
              <a:spLocks noChangeShapeType="1"/>
            </p:cNvSpPr>
            <p:nvPr/>
          </p:nvSpPr>
          <p:spPr bwMode="auto">
            <a:xfrm>
              <a:off x="2256" y="278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6372" name="Line 32"/>
            <p:cNvSpPr>
              <a:spLocks noChangeShapeType="1"/>
            </p:cNvSpPr>
            <p:nvPr/>
          </p:nvSpPr>
          <p:spPr bwMode="auto">
            <a:xfrm>
              <a:off x="2592" y="278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6373" name="Line 33"/>
            <p:cNvSpPr>
              <a:spLocks noChangeShapeType="1"/>
            </p:cNvSpPr>
            <p:nvPr/>
          </p:nvSpPr>
          <p:spPr bwMode="auto">
            <a:xfrm>
              <a:off x="2976" y="278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8E756-B98E-4B8A-83F8-58D1B87CE67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3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3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3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3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3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53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53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53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53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5383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8372" grpId="0" autoUpdateAnimBg="0"/>
      <p:bldP spid="4538373" grpId="0" autoUpdateAnimBg="0"/>
      <p:bldP spid="4538374" grpId="0" animBg="1"/>
      <p:bldP spid="4538375" grpId="0" autoUpdateAnimBg="0"/>
      <p:bldP spid="4538376" grpId="0" animBg="1"/>
      <p:bldP spid="4538377" grpId="0" autoUpdateAnimBg="0"/>
      <p:bldP spid="4538378" grpId="0" autoUpdateAnimBg="0"/>
      <p:bldP spid="4538379" grpId="0" autoUpdateAnimBg="0"/>
      <p:bldP spid="4538387" grpId="0" autoUpdateAnimBg="0"/>
      <p:bldP spid="453838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折半插入排序</a:t>
            </a:r>
          </a:p>
        </p:txBody>
      </p:sp>
      <p:sp>
        <p:nvSpPr>
          <p:cNvPr id="1025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000" b="1" smtClean="0"/>
              <a:t>例</a:t>
            </a:r>
            <a:r>
              <a:rPr lang="en-US" altLang="zh-CN" sz="2000" b="1" smtClean="0"/>
              <a:t>2</a:t>
            </a:r>
            <a:r>
              <a:rPr lang="en-US" altLang="zh-CN" sz="2000" smtClean="0"/>
              <a:t> </a:t>
            </a:r>
            <a:r>
              <a:rPr lang="zh-CN" altLang="en-US" sz="2000" smtClean="0"/>
              <a:t>设当前子表</a:t>
            </a:r>
            <a:r>
              <a:rPr lang="en-US" altLang="zh-CN" sz="2000" smtClean="0"/>
              <a:t>key</a:t>
            </a:r>
            <a:r>
              <a:rPr lang="zh-CN" altLang="en-US" sz="2000" smtClean="0"/>
              <a:t>序列及插入的</a:t>
            </a:r>
            <a:r>
              <a:rPr lang="en-US" altLang="zh-CN" sz="2000" smtClean="0"/>
              <a:t>k</a:t>
            </a:r>
            <a:r>
              <a:rPr lang="en-US" altLang="zh-CN" sz="2000" baseline="-30000" smtClean="0"/>
              <a:t>i</a:t>
            </a:r>
            <a:r>
              <a:rPr lang="en-US" altLang="zh-CN" sz="2000" smtClean="0"/>
              <a:t>=28</a:t>
            </a:r>
            <a:r>
              <a:rPr lang="zh-CN" altLang="en-US" sz="2000" smtClean="0"/>
              <a:t>如下：</a:t>
            </a:r>
          </a:p>
          <a:p>
            <a:pPr eaLnBrk="1" hangingPunct="1"/>
            <a:r>
              <a:rPr lang="zh-CN" altLang="en-US" sz="2000" smtClean="0"/>
              <a:t>   序号：</a:t>
            </a:r>
            <a:r>
              <a:rPr lang="en-US" altLang="zh-CN" sz="2000" smtClean="0"/>
              <a:t>1        2        3        4        5        6</a:t>
            </a:r>
          </a:p>
          <a:p>
            <a:pPr eaLnBrk="1" hangingPunct="1"/>
            <a:r>
              <a:rPr lang="en-US" altLang="zh-CN" sz="2000" smtClean="0"/>
              <a:t> 	     [15      20      25     3 0      35      40] </a:t>
            </a:r>
            <a:r>
              <a:rPr lang="en-US" altLang="zh-CN" sz="2000" b="1" smtClean="0">
                <a:solidFill>
                  <a:srgbClr val="FF3300"/>
                </a:solidFill>
              </a:rPr>
              <a:t> 28</a:t>
            </a:r>
          </a:p>
          <a:p>
            <a:pPr eaLnBrk="1" hangingPunct="1"/>
            <a:endParaRPr lang="en-US" altLang="zh-CN" sz="2000" b="1" smtClean="0">
              <a:solidFill>
                <a:srgbClr val="FF3300"/>
              </a:solidFill>
            </a:endParaRPr>
          </a:p>
          <a:p>
            <a:pPr eaLnBrk="1" hangingPunct="1"/>
            <a:r>
              <a:rPr lang="en-US" altLang="zh-CN" sz="2000" b="1" smtClean="0">
                <a:solidFill>
                  <a:srgbClr val="FF3300"/>
                </a:solidFill>
              </a:rPr>
              <a:t>	     </a:t>
            </a:r>
            <a:r>
              <a:rPr lang="en-US" altLang="zh-CN" sz="2000" smtClean="0">
                <a:solidFill>
                  <a:srgbClr val="FF3300"/>
                </a:solidFill>
              </a:rPr>
              <a:t>low	                                         high</a:t>
            </a:r>
            <a:r>
              <a:rPr lang="en-US" altLang="zh-CN" sz="2000" b="1" smtClean="0">
                <a:solidFill>
                  <a:srgbClr val="FF3300"/>
                </a:solidFill>
              </a:rPr>
              <a:t> </a:t>
            </a:r>
          </a:p>
          <a:p>
            <a:pPr eaLnBrk="1" hangingPunct="1"/>
            <a:r>
              <a:rPr lang="en-US" altLang="zh-CN" sz="2000" b="1" smtClean="0"/>
              <a:t>      </a:t>
            </a:r>
          </a:p>
          <a:p>
            <a:pPr eaLnBrk="1" hangingPunct="1"/>
            <a:r>
              <a:rPr lang="zh-CN" altLang="en-US" sz="2000" b="1" smtClean="0"/>
              <a:t>令</a:t>
            </a:r>
            <a:r>
              <a:rPr lang="zh-CN" altLang="en-US" sz="2000" smtClean="0"/>
              <a:t> ：</a:t>
            </a:r>
          </a:p>
          <a:p>
            <a:pPr eaLnBrk="1" hangingPunct="1"/>
            <a:endParaRPr lang="en-US" altLang="zh-CN" sz="2000" smtClean="0"/>
          </a:p>
        </p:txBody>
      </p:sp>
      <p:sp>
        <p:nvSpPr>
          <p:cNvPr id="10254" name="Line 4"/>
          <p:cNvSpPr>
            <a:spLocks noChangeShapeType="1"/>
          </p:cNvSpPr>
          <p:nvPr/>
        </p:nvSpPr>
        <p:spPr bwMode="auto">
          <a:xfrm flipV="1">
            <a:off x="1981200" y="2362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5" name="Line 5"/>
          <p:cNvSpPr>
            <a:spLocks noChangeShapeType="1"/>
          </p:cNvSpPr>
          <p:nvPr/>
        </p:nvSpPr>
        <p:spPr bwMode="auto">
          <a:xfrm flipV="1">
            <a:off x="51816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838200" y="4267200"/>
          <a:ext cx="2971800" cy="469900"/>
        </p:xfrm>
        <a:graphic>
          <a:graphicData uri="http://schemas.openxmlformats.org/presentationml/2006/ole">
            <p:oleObj spid="_x0000_s10261" r:id="rId4" imgW="1447800" imgH="228600" progId="Equation.3">
              <p:embed/>
            </p:oleObj>
          </a:graphicData>
        </a:graphic>
      </p:graphicFrame>
      <p:sp>
        <p:nvSpPr>
          <p:cNvPr id="10256" name="Line 7"/>
          <p:cNvSpPr>
            <a:spLocks noChangeShapeType="1"/>
          </p:cNvSpPr>
          <p:nvPr/>
        </p:nvSpPr>
        <p:spPr bwMode="auto">
          <a:xfrm flipV="1">
            <a:off x="3276600" y="2286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352800" y="2362200"/>
            <a:ext cx="609600" cy="777875"/>
            <a:chOff x="1584" y="3072"/>
            <a:chExt cx="384" cy="490"/>
          </a:xfrm>
        </p:grpSpPr>
        <p:sp>
          <p:nvSpPr>
            <p:cNvPr id="10268" name="Text Box 9"/>
            <p:cNvSpPr txBox="1">
              <a:spLocks noChangeArrowheads="1"/>
            </p:cNvSpPr>
            <p:nvPr/>
          </p:nvSpPr>
          <p:spPr bwMode="auto">
            <a:xfrm>
              <a:off x="1584" y="3312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3300"/>
                  </a:solidFill>
                  <a:latin typeface="Times New Roman" pitchFamily="18" charset="0"/>
                </a:rPr>
                <a:t>low</a:t>
              </a:r>
            </a:p>
          </p:txBody>
        </p:sp>
        <p:sp>
          <p:nvSpPr>
            <p:cNvPr id="10269" name="Line 10"/>
            <p:cNvSpPr>
              <a:spLocks noChangeShapeType="1"/>
            </p:cNvSpPr>
            <p:nvPr/>
          </p:nvSpPr>
          <p:spPr bwMode="auto">
            <a:xfrm flipV="1">
              <a:off x="1872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542475" name="Line 11"/>
          <p:cNvSpPr>
            <a:spLocks noChangeShapeType="1"/>
          </p:cNvSpPr>
          <p:nvPr/>
        </p:nvSpPr>
        <p:spPr bwMode="auto">
          <a:xfrm flipV="1">
            <a:off x="4495800" y="2286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810000" y="2286000"/>
            <a:ext cx="762000" cy="1143000"/>
            <a:chOff x="1968" y="3072"/>
            <a:chExt cx="480" cy="720"/>
          </a:xfrm>
        </p:grpSpPr>
        <p:sp>
          <p:nvSpPr>
            <p:cNvPr id="10266" name="Text Box 13"/>
            <p:cNvSpPr txBox="1">
              <a:spLocks noChangeArrowheads="1"/>
            </p:cNvSpPr>
            <p:nvPr/>
          </p:nvSpPr>
          <p:spPr bwMode="auto">
            <a:xfrm>
              <a:off x="1968" y="3542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3300"/>
                  </a:solidFill>
                  <a:latin typeface="Times New Roman" pitchFamily="18" charset="0"/>
                </a:rPr>
                <a:t>high</a:t>
              </a:r>
            </a:p>
          </p:txBody>
        </p:sp>
        <p:sp>
          <p:nvSpPr>
            <p:cNvPr id="10267" name="Line 14"/>
            <p:cNvSpPr>
              <a:spLocks noChangeShapeType="1"/>
            </p:cNvSpPr>
            <p:nvPr/>
          </p:nvSpPr>
          <p:spPr bwMode="auto">
            <a:xfrm flipV="1">
              <a:off x="2064" y="3072"/>
              <a:ext cx="0" cy="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542479" name="Line 15"/>
          <p:cNvSpPr>
            <a:spLocks noChangeShapeType="1"/>
          </p:cNvSpPr>
          <p:nvPr/>
        </p:nvSpPr>
        <p:spPr bwMode="auto">
          <a:xfrm flipV="1">
            <a:off x="3886200" y="2286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667000" y="2286000"/>
            <a:ext cx="762000" cy="1143000"/>
            <a:chOff x="1152" y="3072"/>
            <a:chExt cx="480" cy="720"/>
          </a:xfrm>
        </p:grpSpPr>
        <p:sp>
          <p:nvSpPr>
            <p:cNvPr id="10264" name="Text Box 17"/>
            <p:cNvSpPr txBox="1">
              <a:spLocks noChangeArrowheads="1"/>
            </p:cNvSpPr>
            <p:nvPr/>
          </p:nvSpPr>
          <p:spPr bwMode="auto">
            <a:xfrm>
              <a:off x="1152" y="3542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3300"/>
                  </a:solidFill>
                  <a:latin typeface="Times New Roman" pitchFamily="18" charset="0"/>
                </a:rPr>
                <a:t>high</a:t>
              </a:r>
            </a:p>
          </p:txBody>
        </p:sp>
        <p:sp>
          <p:nvSpPr>
            <p:cNvPr id="10265" name="Line 18"/>
            <p:cNvSpPr>
              <a:spLocks noChangeShapeType="1"/>
            </p:cNvSpPr>
            <p:nvPr/>
          </p:nvSpPr>
          <p:spPr bwMode="auto">
            <a:xfrm flipV="1">
              <a:off x="1488" y="3072"/>
              <a:ext cx="0" cy="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542483" name="Text Box 19"/>
          <p:cNvSpPr txBox="1">
            <a:spLocks noChangeArrowheads="1"/>
          </p:cNvSpPr>
          <p:nvPr/>
        </p:nvSpPr>
        <p:spPr bwMode="auto">
          <a:xfrm>
            <a:off x="4724400" y="3810000"/>
            <a:ext cx="3657600" cy="22352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28&gt;R[3].key=25</a:t>
            </a:r>
            <a:r>
              <a:rPr kumimoji="1" lang="zh-CN" altLang="en-US" sz="2000">
                <a:latin typeface="Times New Roman" pitchFamily="18" charset="0"/>
              </a:rPr>
              <a:t>，</a:t>
            </a:r>
            <a:r>
              <a:rPr kumimoji="1" lang="en-US" altLang="zh-CN" sz="2000">
                <a:latin typeface="Times New Roman" pitchFamily="18" charset="0"/>
              </a:rPr>
              <a:t>low=3+1=4</a:t>
            </a:r>
            <a:r>
              <a:rPr kumimoji="1" lang="zh-CN" altLang="en-US" sz="2000">
                <a:latin typeface="Times New Roman" pitchFamily="18" charset="0"/>
              </a:rPr>
              <a:t>；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28&lt;R[5].key=35</a:t>
            </a:r>
            <a:r>
              <a:rPr kumimoji="1" lang="zh-CN" altLang="en-US" sz="2000">
                <a:latin typeface="Times New Roman" pitchFamily="18" charset="0"/>
              </a:rPr>
              <a:t>，</a:t>
            </a:r>
            <a:r>
              <a:rPr kumimoji="1" lang="en-US" altLang="zh-CN" sz="2000">
                <a:latin typeface="Times New Roman" pitchFamily="18" charset="0"/>
              </a:rPr>
              <a:t>high=5</a:t>
            </a:r>
            <a:r>
              <a:rPr kumimoji="1" lang="zh-CN" altLang="en-US" sz="2000">
                <a:latin typeface="Times New Roman" pitchFamily="18" charset="0"/>
              </a:rPr>
              <a:t>－</a:t>
            </a:r>
            <a:r>
              <a:rPr kumimoji="1" lang="en-US" altLang="zh-CN" sz="2000">
                <a:latin typeface="Times New Roman" pitchFamily="18" charset="0"/>
              </a:rPr>
              <a:t>1=4</a:t>
            </a:r>
            <a:r>
              <a:rPr kumimoji="1" lang="zh-CN" altLang="en-US" sz="2000">
                <a:latin typeface="Times New Roman" pitchFamily="18" charset="0"/>
              </a:rPr>
              <a:t>；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28&lt;R[4].key=30</a:t>
            </a:r>
            <a:r>
              <a:rPr kumimoji="1" lang="zh-CN" altLang="en-US" sz="2000">
                <a:latin typeface="Times New Roman" pitchFamily="18" charset="0"/>
              </a:rPr>
              <a:t>，</a:t>
            </a:r>
            <a:r>
              <a:rPr kumimoji="1" lang="en-US" altLang="zh-CN" sz="2000">
                <a:latin typeface="Times New Roman" pitchFamily="18" charset="0"/>
              </a:rPr>
              <a:t>high=4</a:t>
            </a:r>
            <a:r>
              <a:rPr kumimoji="1" lang="zh-CN" altLang="en-US" sz="2000">
                <a:latin typeface="Times New Roman" pitchFamily="18" charset="0"/>
              </a:rPr>
              <a:t>－</a:t>
            </a:r>
            <a:r>
              <a:rPr kumimoji="1" lang="en-US" altLang="zh-CN" sz="2000">
                <a:latin typeface="Times New Roman" pitchFamily="18" charset="0"/>
              </a:rPr>
              <a:t>1=3</a:t>
            </a:r>
            <a:r>
              <a:rPr kumimoji="1" lang="zh-CN" altLang="en-US" sz="2000">
                <a:latin typeface="Times New Roman" pitchFamily="18" charset="0"/>
              </a:rPr>
              <a:t>。此时，</a:t>
            </a:r>
            <a:r>
              <a:rPr kumimoji="1" lang="en-US" altLang="zh-CN" sz="2000">
                <a:latin typeface="Times New Roman" pitchFamily="18" charset="0"/>
              </a:rPr>
              <a:t>low&gt;high</a:t>
            </a:r>
            <a:r>
              <a:rPr kumimoji="1" lang="zh-CN" altLang="en-US" sz="2000">
                <a:latin typeface="Times New Roman" pitchFamily="18" charset="0"/>
              </a:rPr>
              <a:t>，所以“</a:t>
            </a:r>
            <a:r>
              <a:rPr kumimoji="1" lang="en-US" altLang="zh-CN" sz="2000">
                <a:latin typeface="Times New Roman" pitchFamily="18" charset="0"/>
              </a:rPr>
              <a:t>28”</a:t>
            </a:r>
            <a:r>
              <a:rPr kumimoji="1" lang="zh-CN" altLang="en-US" sz="2000">
                <a:latin typeface="Times New Roman" pitchFamily="18" charset="0"/>
              </a:rPr>
              <a:t>应插在</a:t>
            </a:r>
            <a:r>
              <a:rPr kumimoji="1" lang="en-US" altLang="zh-CN" sz="2000">
                <a:latin typeface="Times New Roman" pitchFamily="18" charset="0"/>
              </a:rPr>
              <a:t>low=4</a:t>
            </a:r>
            <a:r>
              <a:rPr kumimoji="1" lang="zh-CN" altLang="en-US" sz="2000">
                <a:latin typeface="Times New Roman" pitchFamily="18" charset="0"/>
              </a:rPr>
              <a:t>所指示的位置 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FB849-C831-4B91-AEEB-D9900E1E676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5424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4542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4542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4542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4542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2475" grpId="0" animBg="1"/>
      <p:bldP spid="4542479" grpId="0" animBg="1"/>
      <p:bldP spid="4542483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Shell</a:t>
            </a:r>
            <a:r>
              <a:rPr lang="zh-CN" altLang="en-US" smtClean="0"/>
              <a:t>排序</a:t>
            </a:r>
          </a:p>
        </p:txBody>
      </p:sp>
      <p:sp>
        <p:nvSpPr>
          <p:cNvPr id="36864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000" b="1" smtClean="0"/>
              <a:t>例</a:t>
            </a:r>
            <a:r>
              <a:rPr lang="en-US" altLang="zh-CN" sz="2000" b="1" smtClean="0"/>
              <a:t>4</a:t>
            </a:r>
            <a:r>
              <a:rPr lang="en-US" altLang="zh-CN" sz="2000" smtClean="0"/>
              <a:t> </a:t>
            </a:r>
            <a:r>
              <a:rPr lang="zh-CN" altLang="en-US" sz="2000" smtClean="0"/>
              <a:t>设文件的记录</a:t>
            </a:r>
            <a:r>
              <a:rPr lang="en-US" altLang="zh-CN" sz="2000" smtClean="0"/>
              <a:t>key</a:t>
            </a:r>
            <a:r>
              <a:rPr lang="zh-CN" altLang="en-US" sz="2000" smtClean="0"/>
              <a:t>集合</a:t>
            </a:r>
            <a:r>
              <a:rPr lang="en-US" altLang="zh-CN" sz="2000" b="1" smtClean="0"/>
              <a:t>k={50</a:t>
            </a:r>
            <a:r>
              <a:rPr lang="zh-CN" altLang="en-US" sz="2000" b="1" smtClean="0"/>
              <a:t>，</a:t>
            </a:r>
            <a:r>
              <a:rPr lang="en-US" altLang="zh-CN" sz="2000" b="1" smtClean="0"/>
              <a:t>36</a:t>
            </a:r>
            <a:r>
              <a:rPr lang="zh-CN" altLang="en-US" sz="2000" b="1" smtClean="0"/>
              <a:t>，</a:t>
            </a:r>
            <a:r>
              <a:rPr lang="en-US" altLang="zh-CN" sz="2000" b="1" smtClean="0"/>
              <a:t>66</a:t>
            </a:r>
            <a:r>
              <a:rPr lang="zh-CN" altLang="en-US" sz="2000" b="1" smtClean="0"/>
              <a:t>，</a:t>
            </a:r>
            <a:r>
              <a:rPr lang="en-US" altLang="zh-CN" sz="2000" b="1" smtClean="0"/>
              <a:t>76</a:t>
            </a:r>
            <a:r>
              <a:rPr lang="zh-CN" altLang="en-US" sz="2000" b="1" smtClean="0"/>
              <a:t>，</a:t>
            </a:r>
            <a:r>
              <a:rPr lang="en-US" altLang="zh-CN" sz="2000" b="1" smtClean="0"/>
              <a:t>95</a:t>
            </a:r>
            <a:r>
              <a:rPr lang="zh-CN" altLang="en-US" sz="2000" b="1" smtClean="0"/>
              <a:t>，</a:t>
            </a:r>
            <a:r>
              <a:rPr lang="en-US" altLang="zh-CN" sz="2000" b="1" smtClean="0"/>
              <a:t>12</a:t>
            </a:r>
            <a:r>
              <a:rPr lang="zh-CN" altLang="en-US" sz="2000" b="1" smtClean="0"/>
              <a:t>，</a:t>
            </a:r>
            <a:r>
              <a:rPr lang="en-US" altLang="zh-CN" sz="2000" b="1" smtClean="0"/>
              <a:t>25</a:t>
            </a:r>
            <a:r>
              <a:rPr lang="zh-CN" altLang="en-US" sz="2000" b="1" smtClean="0"/>
              <a:t>，</a:t>
            </a:r>
            <a:r>
              <a:rPr lang="en-US" altLang="zh-CN" sz="2000" b="1" u="sng" smtClean="0"/>
              <a:t>36</a:t>
            </a:r>
            <a:r>
              <a:rPr lang="zh-CN" altLang="en-US" sz="2000" b="1" smtClean="0"/>
              <a:t>，</a:t>
            </a:r>
            <a:r>
              <a:rPr lang="en-US" altLang="zh-CN" sz="2000" b="1" smtClean="0"/>
              <a:t>24</a:t>
            </a:r>
            <a:r>
              <a:rPr lang="zh-CN" altLang="en-US" sz="2000" b="1" smtClean="0"/>
              <a:t>，</a:t>
            </a:r>
            <a:r>
              <a:rPr lang="en-US" altLang="zh-CN" sz="2000" b="1" smtClean="0"/>
              <a:t>08}</a:t>
            </a:r>
            <a:r>
              <a:rPr lang="zh-CN" altLang="en-US" sz="2000" smtClean="0"/>
              <a:t>（</a:t>
            </a:r>
            <a:r>
              <a:rPr lang="en-US" altLang="zh-CN" sz="2000" smtClean="0"/>
              <a:t>n=10</a:t>
            </a:r>
            <a:r>
              <a:rPr lang="zh-CN" altLang="en-US" sz="2000" smtClean="0"/>
              <a:t>），选取增量序列为</a:t>
            </a:r>
            <a:r>
              <a:rPr lang="en-US" altLang="zh-CN" sz="2000" smtClean="0"/>
              <a:t>10/2=</a:t>
            </a:r>
            <a:r>
              <a:rPr lang="en-US" altLang="zh-CN" sz="2000" b="1" smtClean="0">
                <a:solidFill>
                  <a:srgbClr val="FF3300"/>
                </a:solidFill>
              </a:rPr>
              <a:t>5</a:t>
            </a:r>
            <a:r>
              <a:rPr lang="zh-CN" altLang="en-US" sz="2000" smtClean="0"/>
              <a:t>、</a:t>
            </a:r>
            <a:r>
              <a:rPr lang="en-US" altLang="zh-CN" sz="2000" smtClean="0"/>
              <a:t>5/2=</a:t>
            </a:r>
            <a:r>
              <a:rPr lang="en-US" altLang="zh-CN" sz="2000" b="1" smtClean="0">
                <a:solidFill>
                  <a:srgbClr val="FF3300"/>
                </a:solidFill>
              </a:rPr>
              <a:t>2</a:t>
            </a:r>
            <a:r>
              <a:rPr lang="zh-CN" altLang="en-US" sz="2000" smtClean="0"/>
              <a:t>、</a:t>
            </a:r>
            <a:r>
              <a:rPr lang="en-US" altLang="zh-CN" sz="2000" smtClean="0"/>
              <a:t>2/2=</a:t>
            </a:r>
            <a:r>
              <a:rPr lang="en-US" altLang="zh-CN" sz="2000" b="1" smtClean="0">
                <a:solidFill>
                  <a:srgbClr val="FF3300"/>
                </a:solidFill>
              </a:rPr>
              <a:t>1</a:t>
            </a:r>
            <a:r>
              <a:rPr lang="zh-CN" altLang="en-US" sz="2000" smtClean="0"/>
              <a:t>。排序过程如下：</a:t>
            </a:r>
          </a:p>
          <a:p>
            <a:pPr eaLnBrk="1" hangingPunct="1"/>
            <a:r>
              <a:rPr lang="zh-CN" altLang="en-US" sz="2000" smtClean="0"/>
              <a:t>	序号：     </a:t>
            </a:r>
            <a:r>
              <a:rPr lang="en-US" altLang="zh-CN" sz="2000" smtClean="0"/>
              <a:t>1       2       3       4       5       6       7       8       9      10 </a:t>
            </a:r>
          </a:p>
          <a:p>
            <a:pPr eaLnBrk="1" hangingPunct="1"/>
            <a:r>
              <a:rPr lang="en-US" altLang="zh-CN" sz="2000" smtClean="0"/>
              <a:t>	                </a:t>
            </a:r>
            <a:r>
              <a:rPr lang="en-US" altLang="zh-CN" sz="2000" b="1" smtClean="0"/>
              <a:t>50     36     66     76     95     12     25     </a:t>
            </a:r>
            <a:r>
              <a:rPr lang="en-US" altLang="zh-CN" sz="2000" b="1" u="sng" smtClean="0"/>
              <a:t>36 </a:t>
            </a:r>
            <a:r>
              <a:rPr lang="en-US" altLang="zh-CN" sz="2000" b="1" smtClean="0"/>
              <a:t>    24     08</a:t>
            </a:r>
          </a:p>
          <a:p>
            <a:pPr eaLnBrk="1" hangingPunct="1"/>
            <a:endParaRPr lang="en-US" altLang="zh-CN" sz="20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90800" y="2895600"/>
            <a:ext cx="2895600" cy="228600"/>
            <a:chOff x="1152" y="2784"/>
            <a:chExt cx="1824" cy="144"/>
          </a:xfrm>
        </p:grpSpPr>
        <p:sp>
          <p:nvSpPr>
            <p:cNvPr id="368718" name="Line 5"/>
            <p:cNvSpPr>
              <a:spLocks noChangeShapeType="1"/>
            </p:cNvSpPr>
            <p:nvPr/>
          </p:nvSpPr>
          <p:spPr bwMode="auto">
            <a:xfrm>
              <a:off x="1152" y="27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19" name="Line 6"/>
            <p:cNvSpPr>
              <a:spLocks noChangeShapeType="1"/>
            </p:cNvSpPr>
            <p:nvPr/>
          </p:nvSpPr>
          <p:spPr bwMode="auto">
            <a:xfrm>
              <a:off x="1152" y="2928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20" name="Line 7"/>
            <p:cNvSpPr>
              <a:spLocks noChangeShapeType="1"/>
            </p:cNvSpPr>
            <p:nvPr/>
          </p:nvSpPr>
          <p:spPr bwMode="auto">
            <a:xfrm flipV="1">
              <a:off x="2976" y="27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200400" y="2895600"/>
            <a:ext cx="2895600" cy="381000"/>
            <a:chOff x="1152" y="2784"/>
            <a:chExt cx="1824" cy="144"/>
          </a:xfrm>
        </p:grpSpPr>
        <p:sp>
          <p:nvSpPr>
            <p:cNvPr id="368715" name="Line 9"/>
            <p:cNvSpPr>
              <a:spLocks noChangeShapeType="1"/>
            </p:cNvSpPr>
            <p:nvPr/>
          </p:nvSpPr>
          <p:spPr bwMode="auto">
            <a:xfrm>
              <a:off x="1152" y="27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16" name="Line 10"/>
            <p:cNvSpPr>
              <a:spLocks noChangeShapeType="1"/>
            </p:cNvSpPr>
            <p:nvPr/>
          </p:nvSpPr>
          <p:spPr bwMode="auto">
            <a:xfrm>
              <a:off x="1152" y="2928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17" name="Line 11"/>
            <p:cNvSpPr>
              <a:spLocks noChangeShapeType="1"/>
            </p:cNvSpPr>
            <p:nvPr/>
          </p:nvSpPr>
          <p:spPr bwMode="auto">
            <a:xfrm flipV="1">
              <a:off x="2976" y="27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733800" y="2895600"/>
            <a:ext cx="2895600" cy="533400"/>
            <a:chOff x="1152" y="2784"/>
            <a:chExt cx="1824" cy="144"/>
          </a:xfrm>
        </p:grpSpPr>
        <p:sp>
          <p:nvSpPr>
            <p:cNvPr id="368712" name="Line 13"/>
            <p:cNvSpPr>
              <a:spLocks noChangeShapeType="1"/>
            </p:cNvSpPr>
            <p:nvPr/>
          </p:nvSpPr>
          <p:spPr bwMode="auto">
            <a:xfrm>
              <a:off x="1152" y="27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13" name="Line 14"/>
            <p:cNvSpPr>
              <a:spLocks noChangeShapeType="1"/>
            </p:cNvSpPr>
            <p:nvPr/>
          </p:nvSpPr>
          <p:spPr bwMode="auto">
            <a:xfrm>
              <a:off x="1152" y="2928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14" name="Line 15"/>
            <p:cNvSpPr>
              <a:spLocks noChangeShapeType="1"/>
            </p:cNvSpPr>
            <p:nvPr/>
          </p:nvSpPr>
          <p:spPr bwMode="auto">
            <a:xfrm flipV="1">
              <a:off x="2976" y="27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343400" y="2895600"/>
            <a:ext cx="2895600" cy="685800"/>
            <a:chOff x="1152" y="2784"/>
            <a:chExt cx="1824" cy="144"/>
          </a:xfrm>
        </p:grpSpPr>
        <p:sp>
          <p:nvSpPr>
            <p:cNvPr id="368709" name="Line 17"/>
            <p:cNvSpPr>
              <a:spLocks noChangeShapeType="1"/>
            </p:cNvSpPr>
            <p:nvPr/>
          </p:nvSpPr>
          <p:spPr bwMode="auto">
            <a:xfrm>
              <a:off x="1152" y="27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10" name="Line 18"/>
            <p:cNvSpPr>
              <a:spLocks noChangeShapeType="1"/>
            </p:cNvSpPr>
            <p:nvPr/>
          </p:nvSpPr>
          <p:spPr bwMode="auto">
            <a:xfrm>
              <a:off x="1152" y="2928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11" name="Line 19"/>
            <p:cNvSpPr>
              <a:spLocks noChangeShapeType="1"/>
            </p:cNvSpPr>
            <p:nvPr/>
          </p:nvSpPr>
          <p:spPr bwMode="auto">
            <a:xfrm flipV="1">
              <a:off x="2976" y="27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4876800" y="2895600"/>
            <a:ext cx="2895600" cy="838200"/>
            <a:chOff x="1152" y="2784"/>
            <a:chExt cx="1824" cy="144"/>
          </a:xfrm>
        </p:grpSpPr>
        <p:sp>
          <p:nvSpPr>
            <p:cNvPr id="368706" name="Line 21"/>
            <p:cNvSpPr>
              <a:spLocks noChangeShapeType="1"/>
            </p:cNvSpPr>
            <p:nvPr/>
          </p:nvSpPr>
          <p:spPr bwMode="auto">
            <a:xfrm>
              <a:off x="1152" y="27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07" name="Line 22"/>
            <p:cNvSpPr>
              <a:spLocks noChangeShapeType="1"/>
            </p:cNvSpPr>
            <p:nvPr/>
          </p:nvSpPr>
          <p:spPr bwMode="auto">
            <a:xfrm>
              <a:off x="1152" y="2928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08" name="Line 23"/>
            <p:cNvSpPr>
              <a:spLocks noChangeShapeType="1"/>
            </p:cNvSpPr>
            <p:nvPr/>
          </p:nvSpPr>
          <p:spPr bwMode="auto">
            <a:xfrm flipV="1">
              <a:off x="2976" y="27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2362200" y="3733800"/>
            <a:ext cx="3352800" cy="396875"/>
            <a:chOff x="1008" y="3312"/>
            <a:chExt cx="2112" cy="250"/>
          </a:xfrm>
        </p:grpSpPr>
        <p:sp>
          <p:nvSpPr>
            <p:cNvPr id="368704" name="Text Box 25"/>
            <p:cNvSpPr txBox="1">
              <a:spLocks noChangeArrowheads="1"/>
            </p:cNvSpPr>
            <p:nvPr/>
          </p:nvSpPr>
          <p:spPr bwMode="auto">
            <a:xfrm>
              <a:off x="1008" y="331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3300"/>
                  </a:solidFill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68705" name="Text Box 26"/>
            <p:cNvSpPr txBox="1">
              <a:spLocks noChangeArrowheads="1"/>
            </p:cNvSpPr>
            <p:nvPr/>
          </p:nvSpPr>
          <p:spPr bwMode="auto">
            <a:xfrm>
              <a:off x="2832" y="331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3300"/>
                  </a:solidFill>
                  <a:latin typeface="Times New Roman" pitchFamily="18" charset="0"/>
                </a:rPr>
                <a:t>50</a:t>
              </a:r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2971800" y="3733800"/>
            <a:ext cx="3276600" cy="396875"/>
            <a:chOff x="1392" y="3312"/>
            <a:chExt cx="2064" cy="250"/>
          </a:xfrm>
        </p:grpSpPr>
        <p:sp>
          <p:nvSpPr>
            <p:cNvPr id="368702" name="Text Box 28"/>
            <p:cNvSpPr txBox="1">
              <a:spLocks noChangeArrowheads="1"/>
            </p:cNvSpPr>
            <p:nvPr/>
          </p:nvSpPr>
          <p:spPr bwMode="auto">
            <a:xfrm>
              <a:off x="1392" y="331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660033"/>
                  </a:solidFill>
                  <a:latin typeface="Times New Roman" pitchFamily="18" charset="0"/>
                </a:rPr>
                <a:t>25</a:t>
              </a:r>
            </a:p>
          </p:txBody>
        </p:sp>
        <p:sp>
          <p:nvSpPr>
            <p:cNvPr id="368703" name="Text Box 29"/>
            <p:cNvSpPr txBox="1">
              <a:spLocks noChangeArrowheads="1"/>
            </p:cNvSpPr>
            <p:nvPr/>
          </p:nvSpPr>
          <p:spPr bwMode="auto">
            <a:xfrm>
              <a:off x="3168" y="331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660033"/>
                  </a:solidFill>
                  <a:latin typeface="Times New Roman" pitchFamily="18" charset="0"/>
                </a:rPr>
                <a:t>36</a:t>
              </a:r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3505200" y="3733800"/>
            <a:ext cx="3352800" cy="396875"/>
            <a:chOff x="1728" y="3312"/>
            <a:chExt cx="2112" cy="250"/>
          </a:xfrm>
        </p:grpSpPr>
        <p:sp>
          <p:nvSpPr>
            <p:cNvPr id="368700" name="Text Box 31"/>
            <p:cNvSpPr txBox="1">
              <a:spLocks noChangeArrowheads="1"/>
            </p:cNvSpPr>
            <p:nvPr/>
          </p:nvSpPr>
          <p:spPr bwMode="auto">
            <a:xfrm>
              <a:off x="1728" y="331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u="sng">
                  <a:solidFill>
                    <a:schemeClr val="tx2"/>
                  </a:solidFill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368701" name="Text Box 32"/>
            <p:cNvSpPr txBox="1">
              <a:spLocks noChangeArrowheads="1"/>
            </p:cNvSpPr>
            <p:nvPr/>
          </p:nvSpPr>
          <p:spPr bwMode="auto">
            <a:xfrm>
              <a:off x="3552" y="331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chemeClr val="tx2"/>
                  </a:solidFill>
                  <a:latin typeface="Times New Roman" pitchFamily="18" charset="0"/>
                </a:rPr>
                <a:t>66</a:t>
              </a:r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4114800" y="3733800"/>
            <a:ext cx="3352800" cy="396875"/>
            <a:chOff x="2112" y="3312"/>
            <a:chExt cx="2112" cy="250"/>
          </a:xfrm>
        </p:grpSpPr>
        <p:sp>
          <p:nvSpPr>
            <p:cNvPr id="368698" name="Text Box 34"/>
            <p:cNvSpPr txBox="1">
              <a:spLocks noChangeArrowheads="1"/>
            </p:cNvSpPr>
            <p:nvPr/>
          </p:nvSpPr>
          <p:spPr bwMode="auto">
            <a:xfrm>
              <a:off x="2112" y="331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660033"/>
                  </a:solidFill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68699" name="Text Box 35"/>
            <p:cNvSpPr txBox="1">
              <a:spLocks noChangeArrowheads="1"/>
            </p:cNvSpPr>
            <p:nvPr/>
          </p:nvSpPr>
          <p:spPr bwMode="auto">
            <a:xfrm>
              <a:off x="3936" y="331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660033"/>
                  </a:solidFill>
                  <a:latin typeface="Times New Roman" pitchFamily="18" charset="0"/>
                </a:rPr>
                <a:t>76</a:t>
              </a:r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4648200" y="3717925"/>
            <a:ext cx="3352800" cy="412750"/>
            <a:chOff x="2448" y="3302"/>
            <a:chExt cx="2112" cy="260"/>
          </a:xfrm>
        </p:grpSpPr>
        <p:sp>
          <p:nvSpPr>
            <p:cNvPr id="368696" name="Text Box 37"/>
            <p:cNvSpPr txBox="1">
              <a:spLocks noChangeArrowheads="1"/>
            </p:cNvSpPr>
            <p:nvPr/>
          </p:nvSpPr>
          <p:spPr bwMode="auto">
            <a:xfrm>
              <a:off x="2448" y="331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</a:rPr>
                <a:t>08</a:t>
              </a:r>
            </a:p>
          </p:txBody>
        </p:sp>
        <p:sp>
          <p:nvSpPr>
            <p:cNvPr id="368697" name="Text Box 38"/>
            <p:cNvSpPr txBox="1">
              <a:spLocks noChangeArrowheads="1"/>
            </p:cNvSpPr>
            <p:nvPr/>
          </p:nvSpPr>
          <p:spPr bwMode="auto">
            <a:xfrm>
              <a:off x="4272" y="330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</a:rPr>
                <a:t>95</a:t>
              </a:r>
            </a:p>
          </p:txBody>
        </p:sp>
      </p:grpSp>
      <p:sp>
        <p:nvSpPr>
          <p:cNvPr id="4548647" name="Text Box 39"/>
          <p:cNvSpPr txBox="1">
            <a:spLocks noChangeArrowheads="1"/>
          </p:cNvSpPr>
          <p:nvPr/>
        </p:nvSpPr>
        <p:spPr bwMode="auto">
          <a:xfrm>
            <a:off x="1066800" y="27432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chemeClr val="tx2"/>
                </a:solidFill>
                <a:latin typeface="Times New Roman" pitchFamily="18" charset="0"/>
              </a:rPr>
              <a:t>令：</a:t>
            </a:r>
            <a:r>
              <a:rPr kumimoji="1" lang="en-US" altLang="zh-CN" sz="2400">
                <a:solidFill>
                  <a:srgbClr val="FF3300"/>
                </a:solidFill>
                <a:latin typeface="Times New Roman" pitchFamily="18" charset="0"/>
              </a:rPr>
              <a:t>d=5</a:t>
            </a:r>
          </a:p>
        </p:txBody>
      </p:sp>
      <p:sp>
        <p:nvSpPr>
          <p:cNvPr id="4548648" name="Text Box 40"/>
          <p:cNvSpPr txBox="1">
            <a:spLocks noChangeArrowheads="1"/>
          </p:cNvSpPr>
          <p:nvPr/>
        </p:nvSpPr>
        <p:spPr bwMode="auto">
          <a:xfrm>
            <a:off x="1066800" y="40386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chemeClr val="tx2"/>
                </a:solidFill>
                <a:latin typeface="Times New Roman" pitchFamily="18" charset="0"/>
              </a:rPr>
              <a:t>令：</a:t>
            </a:r>
            <a:r>
              <a:rPr kumimoji="1" lang="en-US" altLang="zh-CN" sz="2400">
                <a:solidFill>
                  <a:srgbClr val="FF3300"/>
                </a:solidFill>
                <a:latin typeface="Times New Roman" pitchFamily="18" charset="0"/>
              </a:rPr>
              <a:t>d=2</a:t>
            </a:r>
          </a:p>
        </p:txBody>
      </p:sp>
      <p:grpSp>
        <p:nvGrpSpPr>
          <p:cNvPr id="12" name="Group 41"/>
          <p:cNvGrpSpPr>
            <a:grpSpLocks/>
          </p:cNvGrpSpPr>
          <p:nvPr/>
        </p:nvGrpSpPr>
        <p:grpSpPr bwMode="auto">
          <a:xfrm>
            <a:off x="2590800" y="4114800"/>
            <a:ext cx="4648200" cy="228600"/>
            <a:chOff x="1152" y="3552"/>
            <a:chExt cx="2928" cy="144"/>
          </a:xfrm>
        </p:grpSpPr>
        <p:sp>
          <p:nvSpPr>
            <p:cNvPr id="368690" name="Line 42"/>
            <p:cNvSpPr>
              <a:spLocks noChangeShapeType="1"/>
            </p:cNvSpPr>
            <p:nvPr/>
          </p:nvSpPr>
          <p:spPr bwMode="auto">
            <a:xfrm>
              <a:off x="1152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691" name="Line 43"/>
            <p:cNvSpPr>
              <a:spLocks noChangeShapeType="1"/>
            </p:cNvSpPr>
            <p:nvPr/>
          </p:nvSpPr>
          <p:spPr bwMode="auto">
            <a:xfrm>
              <a:off x="1152" y="3696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692" name="Line 44"/>
            <p:cNvSpPr>
              <a:spLocks noChangeShapeType="1"/>
            </p:cNvSpPr>
            <p:nvPr/>
          </p:nvSpPr>
          <p:spPr bwMode="auto">
            <a:xfrm flipV="1">
              <a:off x="4080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693" name="Line 45"/>
            <p:cNvSpPr>
              <a:spLocks noChangeShapeType="1"/>
            </p:cNvSpPr>
            <p:nvPr/>
          </p:nvSpPr>
          <p:spPr bwMode="auto">
            <a:xfrm>
              <a:off x="1872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694" name="Line 46"/>
            <p:cNvSpPr>
              <a:spLocks noChangeShapeType="1"/>
            </p:cNvSpPr>
            <p:nvPr/>
          </p:nvSpPr>
          <p:spPr bwMode="auto">
            <a:xfrm>
              <a:off x="2592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695" name="Line 47"/>
            <p:cNvSpPr>
              <a:spLocks noChangeShapeType="1"/>
            </p:cNvSpPr>
            <p:nvPr/>
          </p:nvSpPr>
          <p:spPr bwMode="auto">
            <a:xfrm>
              <a:off x="3312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" name="Group 48"/>
          <p:cNvGrpSpPr>
            <a:grpSpLocks/>
          </p:cNvGrpSpPr>
          <p:nvPr/>
        </p:nvGrpSpPr>
        <p:grpSpPr bwMode="auto">
          <a:xfrm>
            <a:off x="3124200" y="4114800"/>
            <a:ext cx="4648200" cy="381000"/>
            <a:chOff x="1152" y="3552"/>
            <a:chExt cx="2928" cy="144"/>
          </a:xfrm>
        </p:grpSpPr>
        <p:sp>
          <p:nvSpPr>
            <p:cNvPr id="368684" name="Line 49"/>
            <p:cNvSpPr>
              <a:spLocks noChangeShapeType="1"/>
            </p:cNvSpPr>
            <p:nvPr/>
          </p:nvSpPr>
          <p:spPr bwMode="auto">
            <a:xfrm>
              <a:off x="1152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685" name="Line 50"/>
            <p:cNvSpPr>
              <a:spLocks noChangeShapeType="1"/>
            </p:cNvSpPr>
            <p:nvPr/>
          </p:nvSpPr>
          <p:spPr bwMode="auto">
            <a:xfrm>
              <a:off x="1152" y="3696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686" name="Line 51"/>
            <p:cNvSpPr>
              <a:spLocks noChangeShapeType="1"/>
            </p:cNvSpPr>
            <p:nvPr/>
          </p:nvSpPr>
          <p:spPr bwMode="auto">
            <a:xfrm flipV="1">
              <a:off x="4080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687" name="Line 52"/>
            <p:cNvSpPr>
              <a:spLocks noChangeShapeType="1"/>
            </p:cNvSpPr>
            <p:nvPr/>
          </p:nvSpPr>
          <p:spPr bwMode="auto">
            <a:xfrm>
              <a:off x="1872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688" name="Line 53"/>
            <p:cNvSpPr>
              <a:spLocks noChangeShapeType="1"/>
            </p:cNvSpPr>
            <p:nvPr/>
          </p:nvSpPr>
          <p:spPr bwMode="auto">
            <a:xfrm>
              <a:off x="2592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689" name="Line 54"/>
            <p:cNvSpPr>
              <a:spLocks noChangeShapeType="1"/>
            </p:cNvSpPr>
            <p:nvPr/>
          </p:nvSpPr>
          <p:spPr bwMode="auto">
            <a:xfrm>
              <a:off x="3312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" name="Group 55"/>
          <p:cNvGrpSpPr>
            <a:grpSpLocks/>
          </p:cNvGrpSpPr>
          <p:nvPr/>
        </p:nvGrpSpPr>
        <p:grpSpPr bwMode="auto">
          <a:xfrm>
            <a:off x="2362200" y="4495800"/>
            <a:ext cx="5105400" cy="412750"/>
            <a:chOff x="1008" y="3926"/>
            <a:chExt cx="3216" cy="260"/>
          </a:xfrm>
        </p:grpSpPr>
        <p:sp>
          <p:nvSpPr>
            <p:cNvPr id="368679" name="Text Box 56"/>
            <p:cNvSpPr txBox="1">
              <a:spLocks noChangeArrowheads="1"/>
            </p:cNvSpPr>
            <p:nvPr/>
          </p:nvSpPr>
          <p:spPr bwMode="auto">
            <a:xfrm>
              <a:off x="1008" y="393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3300"/>
                  </a:solidFill>
                  <a:latin typeface="Times New Roman" pitchFamily="18" charset="0"/>
                </a:rPr>
                <a:t>08</a:t>
              </a:r>
            </a:p>
          </p:txBody>
        </p:sp>
        <p:sp>
          <p:nvSpPr>
            <p:cNvPr id="368680" name="Text Box 57"/>
            <p:cNvSpPr txBox="1">
              <a:spLocks noChangeArrowheads="1"/>
            </p:cNvSpPr>
            <p:nvPr/>
          </p:nvSpPr>
          <p:spPr bwMode="auto">
            <a:xfrm>
              <a:off x="1728" y="39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3300"/>
                  </a:solidFill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68681" name="Text Box 58"/>
            <p:cNvSpPr txBox="1">
              <a:spLocks noChangeArrowheads="1"/>
            </p:cNvSpPr>
            <p:nvPr/>
          </p:nvSpPr>
          <p:spPr bwMode="auto">
            <a:xfrm>
              <a:off x="2448" y="39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u="sng">
                  <a:solidFill>
                    <a:srgbClr val="FF3300"/>
                  </a:solidFill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368682" name="Text Box 59"/>
            <p:cNvSpPr txBox="1">
              <a:spLocks noChangeArrowheads="1"/>
            </p:cNvSpPr>
            <p:nvPr/>
          </p:nvSpPr>
          <p:spPr bwMode="auto">
            <a:xfrm>
              <a:off x="3168" y="393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3300"/>
                  </a:solidFill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368683" name="Text Box 60"/>
            <p:cNvSpPr txBox="1">
              <a:spLocks noChangeArrowheads="1"/>
            </p:cNvSpPr>
            <p:nvPr/>
          </p:nvSpPr>
          <p:spPr bwMode="auto">
            <a:xfrm>
              <a:off x="3936" y="393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3300"/>
                  </a:solidFill>
                  <a:latin typeface="Times New Roman" pitchFamily="18" charset="0"/>
                </a:rPr>
                <a:t>76</a:t>
              </a:r>
            </a:p>
          </p:txBody>
        </p:sp>
      </p:grpSp>
      <p:grpSp>
        <p:nvGrpSpPr>
          <p:cNvPr id="15" name="Group 61"/>
          <p:cNvGrpSpPr>
            <a:grpSpLocks/>
          </p:cNvGrpSpPr>
          <p:nvPr/>
        </p:nvGrpSpPr>
        <p:grpSpPr bwMode="auto">
          <a:xfrm>
            <a:off x="2971800" y="4495800"/>
            <a:ext cx="5105400" cy="412750"/>
            <a:chOff x="1008" y="3926"/>
            <a:chExt cx="3216" cy="260"/>
          </a:xfrm>
        </p:grpSpPr>
        <p:sp>
          <p:nvSpPr>
            <p:cNvPr id="368674" name="Text Box 62"/>
            <p:cNvSpPr txBox="1">
              <a:spLocks noChangeArrowheads="1"/>
            </p:cNvSpPr>
            <p:nvPr/>
          </p:nvSpPr>
          <p:spPr bwMode="auto">
            <a:xfrm>
              <a:off x="1008" y="393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chemeClr val="tx2"/>
                  </a:solidFill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68675" name="Text Box 63"/>
            <p:cNvSpPr txBox="1">
              <a:spLocks noChangeArrowheads="1"/>
            </p:cNvSpPr>
            <p:nvPr/>
          </p:nvSpPr>
          <p:spPr bwMode="auto">
            <a:xfrm>
              <a:off x="1728" y="39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chemeClr val="tx2"/>
                  </a:solidFill>
                  <a:latin typeface="Times New Roman" pitchFamily="18" charset="0"/>
                </a:rPr>
                <a:t>25</a:t>
              </a:r>
            </a:p>
          </p:txBody>
        </p:sp>
        <p:sp>
          <p:nvSpPr>
            <p:cNvPr id="368676" name="Text Box 64"/>
            <p:cNvSpPr txBox="1">
              <a:spLocks noChangeArrowheads="1"/>
            </p:cNvSpPr>
            <p:nvPr/>
          </p:nvSpPr>
          <p:spPr bwMode="auto">
            <a:xfrm>
              <a:off x="2448" y="39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chemeClr val="tx2"/>
                  </a:solidFill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368677" name="Text Box 65"/>
            <p:cNvSpPr txBox="1">
              <a:spLocks noChangeArrowheads="1"/>
            </p:cNvSpPr>
            <p:nvPr/>
          </p:nvSpPr>
          <p:spPr bwMode="auto">
            <a:xfrm>
              <a:off x="3168" y="393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chemeClr val="tx2"/>
                  </a:solidFill>
                  <a:latin typeface="Times New Roman" pitchFamily="18" charset="0"/>
                </a:rPr>
                <a:t>66</a:t>
              </a:r>
            </a:p>
          </p:txBody>
        </p:sp>
        <p:sp>
          <p:nvSpPr>
            <p:cNvPr id="368678" name="Text Box 66"/>
            <p:cNvSpPr txBox="1">
              <a:spLocks noChangeArrowheads="1"/>
            </p:cNvSpPr>
            <p:nvPr/>
          </p:nvSpPr>
          <p:spPr bwMode="auto">
            <a:xfrm>
              <a:off x="3936" y="393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chemeClr val="tx2"/>
                  </a:solidFill>
                  <a:latin typeface="Times New Roman" pitchFamily="18" charset="0"/>
                </a:rPr>
                <a:t>95</a:t>
              </a:r>
            </a:p>
          </p:txBody>
        </p:sp>
      </p:grpSp>
      <p:sp>
        <p:nvSpPr>
          <p:cNvPr id="4548675" name="Text Box 67"/>
          <p:cNvSpPr txBox="1">
            <a:spLocks noChangeArrowheads="1"/>
          </p:cNvSpPr>
          <p:nvPr/>
        </p:nvSpPr>
        <p:spPr bwMode="auto">
          <a:xfrm>
            <a:off x="1066800" y="4937125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chemeClr val="tx2"/>
                </a:solidFill>
                <a:latin typeface="Times New Roman" pitchFamily="18" charset="0"/>
              </a:rPr>
              <a:t>令：</a:t>
            </a:r>
            <a:r>
              <a:rPr kumimoji="1" lang="en-US" altLang="zh-CN" sz="2400">
                <a:solidFill>
                  <a:srgbClr val="FF3300"/>
                </a:solidFill>
                <a:latin typeface="Times New Roman" pitchFamily="18" charset="0"/>
              </a:rPr>
              <a:t>d=1</a:t>
            </a:r>
          </a:p>
        </p:txBody>
      </p: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2590800" y="4937125"/>
            <a:ext cx="5181600" cy="320675"/>
            <a:chOff x="1104" y="576"/>
            <a:chExt cx="3600" cy="192"/>
          </a:xfrm>
        </p:grpSpPr>
        <p:sp>
          <p:nvSpPr>
            <p:cNvPr id="368663" name="Line 69"/>
            <p:cNvSpPr>
              <a:spLocks noChangeShapeType="1"/>
            </p:cNvSpPr>
            <p:nvPr/>
          </p:nvSpPr>
          <p:spPr bwMode="auto">
            <a:xfrm>
              <a:off x="1104" y="5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664" name="Line 70"/>
            <p:cNvSpPr>
              <a:spLocks noChangeShapeType="1"/>
            </p:cNvSpPr>
            <p:nvPr/>
          </p:nvSpPr>
          <p:spPr bwMode="auto">
            <a:xfrm>
              <a:off x="1104" y="768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665" name="Line 71"/>
            <p:cNvSpPr>
              <a:spLocks noChangeShapeType="1"/>
            </p:cNvSpPr>
            <p:nvPr/>
          </p:nvSpPr>
          <p:spPr bwMode="auto">
            <a:xfrm>
              <a:off x="4704" y="5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666" name="Line 72"/>
            <p:cNvSpPr>
              <a:spLocks noChangeShapeType="1"/>
            </p:cNvSpPr>
            <p:nvPr/>
          </p:nvSpPr>
          <p:spPr bwMode="auto">
            <a:xfrm>
              <a:off x="1488" y="5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667" name="Line 73"/>
            <p:cNvSpPr>
              <a:spLocks noChangeShapeType="1"/>
            </p:cNvSpPr>
            <p:nvPr/>
          </p:nvSpPr>
          <p:spPr bwMode="auto">
            <a:xfrm>
              <a:off x="1920" y="5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668" name="Line 74"/>
            <p:cNvSpPr>
              <a:spLocks noChangeShapeType="1"/>
            </p:cNvSpPr>
            <p:nvPr/>
          </p:nvSpPr>
          <p:spPr bwMode="auto">
            <a:xfrm>
              <a:off x="2304" y="5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669" name="Line 75"/>
            <p:cNvSpPr>
              <a:spLocks noChangeShapeType="1"/>
            </p:cNvSpPr>
            <p:nvPr/>
          </p:nvSpPr>
          <p:spPr bwMode="auto">
            <a:xfrm>
              <a:off x="2688" y="5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670" name="Line 76"/>
            <p:cNvSpPr>
              <a:spLocks noChangeShapeType="1"/>
            </p:cNvSpPr>
            <p:nvPr/>
          </p:nvSpPr>
          <p:spPr bwMode="auto">
            <a:xfrm>
              <a:off x="3072" y="5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671" name="Line 77"/>
            <p:cNvSpPr>
              <a:spLocks noChangeShapeType="1"/>
            </p:cNvSpPr>
            <p:nvPr/>
          </p:nvSpPr>
          <p:spPr bwMode="auto">
            <a:xfrm>
              <a:off x="3504" y="5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672" name="Line 78"/>
            <p:cNvSpPr>
              <a:spLocks noChangeShapeType="1"/>
            </p:cNvSpPr>
            <p:nvPr/>
          </p:nvSpPr>
          <p:spPr bwMode="auto">
            <a:xfrm>
              <a:off x="3888" y="5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673" name="Line 79"/>
            <p:cNvSpPr>
              <a:spLocks noChangeShapeType="1"/>
            </p:cNvSpPr>
            <p:nvPr/>
          </p:nvSpPr>
          <p:spPr bwMode="auto">
            <a:xfrm>
              <a:off x="4320" y="5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548688" name="Text Box 80"/>
          <p:cNvSpPr txBox="1">
            <a:spLocks noChangeArrowheads="1"/>
          </p:cNvSpPr>
          <p:nvPr/>
        </p:nvSpPr>
        <p:spPr bwMode="auto">
          <a:xfrm>
            <a:off x="1295400" y="5394325"/>
            <a:ext cx="76962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                 08     12     24     25     </a:t>
            </a:r>
            <a:r>
              <a:rPr kumimoji="1" lang="en-US" altLang="zh-CN" sz="2000" u="sng">
                <a:latin typeface="Times New Roman" pitchFamily="18" charset="0"/>
              </a:rPr>
              <a:t>36 </a:t>
            </a:r>
            <a:r>
              <a:rPr kumimoji="1" lang="en-US" altLang="zh-CN" sz="2000">
                <a:latin typeface="Times New Roman" pitchFamily="18" charset="0"/>
              </a:rPr>
              <a:t>    36     50     66      76     95</a:t>
            </a:r>
            <a:r>
              <a:rPr kumimoji="1" lang="zh-CN" altLang="en-US" sz="2000">
                <a:latin typeface="Times New Roman" pitchFamily="18" charset="0"/>
              </a:rPr>
              <a:t>（完毕）</a:t>
            </a:r>
          </a:p>
          <a:p>
            <a:pPr marL="457200" indent="-457200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显然，</a:t>
            </a:r>
            <a:r>
              <a:rPr kumimoji="1" lang="en-US" altLang="zh-CN" sz="2000">
                <a:latin typeface="Times New Roman" pitchFamily="18" charset="0"/>
              </a:rPr>
              <a:t>Shell</a:t>
            </a:r>
            <a:r>
              <a:rPr kumimoji="1" lang="zh-CN" altLang="en-US" sz="2000">
                <a:latin typeface="Times New Roman" pitchFamily="18" charset="0"/>
              </a:rPr>
              <a:t>排序是非稳定排序。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A8D3A-F2C3-4F81-A370-365094F343B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54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454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54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5486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8647" grpId="0" autoUpdateAnimBg="0"/>
      <p:bldP spid="4548648" grpId="0" autoUpdateAnimBg="0"/>
      <p:bldP spid="4548675" grpId="0" autoUpdateAnimBg="0"/>
      <p:bldP spid="4548688" grpId="0" autoUpdateAnimBg="0"/>
    </p:bldLst>
  </p:timing>
</p:sld>
</file>

<file path=ppt/theme/theme1.xml><?xml version="1.0" encoding="utf-8"?>
<a:theme xmlns:a="http://schemas.openxmlformats.org/drawingml/2006/main" name="母版">
  <a:themeElements>
    <a:clrScheme name="质朴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质朴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</Template>
  <TotalTime>3728</TotalTime>
  <Words>1419</Words>
  <Application>Microsoft Office PowerPoint</Application>
  <PresentationFormat>全屏显示(4:3)</PresentationFormat>
  <Paragraphs>419</Paragraphs>
  <Slides>11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母版</vt:lpstr>
      <vt:lpstr>Microsoft 公式 3.0</vt:lpstr>
      <vt:lpstr>幻灯片 1</vt:lpstr>
      <vt:lpstr>二叉树的遍历</vt:lpstr>
      <vt:lpstr>折半查找算法及分析</vt:lpstr>
      <vt:lpstr>折半查找算法及分析</vt:lpstr>
      <vt:lpstr>开放地址法</vt:lpstr>
      <vt:lpstr>链地址法</vt:lpstr>
      <vt:lpstr>直接插入排序</vt:lpstr>
      <vt:lpstr>折半插入排序</vt:lpstr>
      <vt:lpstr>Shell排序</vt:lpstr>
      <vt:lpstr>起泡排序</vt:lpstr>
      <vt:lpstr>快速排序</vt:lpstr>
    </vt:vector>
  </TitlesOfParts>
  <Company>IBM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长期班</cp:lastModifiedBy>
  <cp:revision>83</cp:revision>
  <cp:lastPrinted>1601-01-01T00:00:00Z</cp:lastPrinted>
  <dcterms:created xsi:type="dcterms:W3CDTF">2011-03-17T12:09:12Z</dcterms:created>
  <dcterms:modified xsi:type="dcterms:W3CDTF">2014-03-19T09:23:01Z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