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2" r:id="rId9"/>
    <p:sldId id="265" r:id="rId10"/>
    <p:sldId id="266" r:id="rId11"/>
    <p:sldId id="259"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ve\Desktop\New%20Microsoft%20Excel%20Workshee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eve\Desktop\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Desktop\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Desktop\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613956899612726E-2"/>
          <c:y val="0.11163280662151993"/>
          <c:w val="0.91181029112826728"/>
          <c:h val="0.80961947809289059"/>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Sheet1!$A$1:$A$3</c:f>
              <c:numCache>
                <c:formatCode>General</c:formatCode>
                <c:ptCount val="3"/>
                <c:pt idx="0">
                  <c:v>0</c:v>
                </c:pt>
                <c:pt idx="1">
                  <c:v>1</c:v>
                </c:pt>
                <c:pt idx="2">
                  <c:v>2</c:v>
                </c:pt>
              </c:numCache>
            </c:numRef>
          </c:xVal>
          <c:yVal>
            <c:numRef>
              <c:f>Sheet1!$B$1:$B$3</c:f>
              <c:numCache>
                <c:formatCode>General</c:formatCode>
                <c:ptCount val="3"/>
                <c:pt idx="0">
                  <c:v>21200</c:v>
                </c:pt>
                <c:pt idx="1">
                  <c:v>24500</c:v>
                </c:pt>
                <c:pt idx="2">
                  <c:v>9080</c:v>
                </c:pt>
              </c:numCache>
            </c:numRef>
          </c:yVal>
          <c:smooth val="0"/>
          <c:extLst>
            <c:ext xmlns:c16="http://schemas.microsoft.com/office/drawing/2014/chart" uri="{C3380CC4-5D6E-409C-BE32-E72D297353CC}">
              <c16:uniqueId val="{00000000-4D29-45B0-9C15-9DC011036C5A}"/>
            </c:ext>
          </c:extLst>
        </c:ser>
        <c:dLbls>
          <c:showLegendKey val="0"/>
          <c:showVal val="0"/>
          <c:showCatName val="0"/>
          <c:showSerName val="0"/>
          <c:showPercent val="0"/>
          <c:showBubbleSize val="0"/>
        </c:dLbls>
        <c:axId val="256669376"/>
        <c:axId val="312445464"/>
      </c:scatterChart>
      <c:valAx>
        <c:axId val="25666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445464"/>
        <c:crosses val="autoZero"/>
        <c:crossBetween val="midCat"/>
      </c:valAx>
      <c:valAx>
        <c:axId val="312445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6693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Sheet1!$A$1:$A$3</c:f>
              <c:numCache>
                <c:formatCode>General</c:formatCode>
                <c:ptCount val="3"/>
                <c:pt idx="0">
                  <c:v>0</c:v>
                </c:pt>
                <c:pt idx="1">
                  <c:v>1</c:v>
                </c:pt>
                <c:pt idx="2">
                  <c:v>2</c:v>
                </c:pt>
              </c:numCache>
            </c:numRef>
          </c:xVal>
          <c:yVal>
            <c:numRef>
              <c:f>Sheet1!$B$1:$B$3</c:f>
              <c:numCache>
                <c:formatCode>General</c:formatCode>
                <c:ptCount val="3"/>
                <c:pt idx="0">
                  <c:v>21200</c:v>
                </c:pt>
                <c:pt idx="1">
                  <c:v>24500</c:v>
                </c:pt>
                <c:pt idx="2">
                  <c:v>9080</c:v>
                </c:pt>
              </c:numCache>
            </c:numRef>
          </c:yVal>
          <c:smooth val="0"/>
          <c:extLst>
            <c:ext xmlns:c16="http://schemas.microsoft.com/office/drawing/2014/chart" uri="{C3380CC4-5D6E-409C-BE32-E72D297353CC}">
              <c16:uniqueId val="{00000000-04B8-4C42-BCB2-7448C1697A9B}"/>
            </c:ext>
          </c:extLst>
        </c:ser>
        <c:dLbls>
          <c:showLegendKey val="0"/>
          <c:showVal val="0"/>
          <c:showCatName val="0"/>
          <c:showSerName val="0"/>
          <c:showPercent val="0"/>
          <c:showBubbleSize val="0"/>
        </c:dLbls>
        <c:axId val="478569544"/>
        <c:axId val="478569216"/>
      </c:scatterChart>
      <c:valAx>
        <c:axId val="47856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216"/>
        <c:crosses val="autoZero"/>
        <c:crossBetween val="midCat"/>
      </c:valAx>
      <c:valAx>
        <c:axId val="47856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Sheet1!$A$1:$A$3</c:f>
              <c:numCache>
                <c:formatCode>General</c:formatCode>
                <c:ptCount val="3"/>
                <c:pt idx="0">
                  <c:v>0</c:v>
                </c:pt>
                <c:pt idx="1">
                  <c:v>1</c:v>
                </c:pt>
                <c:pt idx="2">
                  <c:v>2</c:v>
                </c:pt>
              </c:numCache>
            </c:numRef>
          </c:xVal>
          <c:yVal>
            <c:numRef>
              <c:f>Sheet1!$B$1:$B$3</c:f>
              <c:numCache>
                <c:formatCode>General</c:formatCode>
                <c:ptCount val="3"/>
                <c:pt idx="0">
                  <c:v>21200</c:v>
                </c:pt>
                <c:pt idx="1">
                  <c:v>24500</c:v>
                </c:pt>
                <c:pt idx="2">
                  <c:v>9080</c:v>
                </c:pt>
              </c:numCache>
            </c:numRef>
          </c:yVal>
          <c:smooth val="0"/>
          <c:extLst>
            <c:ext xmlns:c16="http://schemas.microsoft.com/office/drawing/2014/chart" uri="{C3380CC4-5D6E-409C-BE32-E72D297353CC}">
              <c16:uniqueId val="{00000000-AECE-4C0E-813E-26EA24DE07C1}"/>
            </c:ext>
          </c:extLst>
        </c:ser>
        <c:dLbls>
          <c:showLegendKey val="0"/>
          <c:showVal val="0"/>
          <c:showCatName val="0"/>
          <c:showSerName val="0"/>
          <c:showPercent val="0"/>
          <c:showBubbleSize val="0"/>
        </c:dLbls>
        <c:axId val="478569544"/>
        <c:axId val="478569216"/>
      </c:scatterChart>
      <c:valAx>
        <c:axId val="47856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216"/>
        <c:crosses val="autoZero"/>
        <c:crossBetween val="midCat"/>
      </c:valAx>
      <c:valAx>
        <c:axId val="47856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Sheet1!$A$1:$A$6</c:f>
              <c:numCache>
                <c:formatCode>General</c:formatCode>
                <c:ptCount val="6"/>
                <c:pt idx="0">
                  <c:v>0</c:v>
                </c:pt>
                <c:pt idx="1">
                  <c:v>1</c:v>
                </c:pt>
                <c:pt idx="2">
                  <c:v>2</c:v>
                </c:pt>
                <c:pt idx="3">
                  <c:v>3</c:v>
                </c:pt>
                <c:pt idx="4">
                  <c:v>4</c:v>
                </c:pt>
                <c:pt idx="5">
                  <c:v>5</c:v>
                </c:pt>
              </c:numCache>
            </c:numRef>
          </c:xVal>
          <c:yVal>
            <c:numRef>
              <c:f>Sheet1!$B$1:$B$6</c:f>
              <c:numCache>
                <c:formatCode>General</c:formatCode>
                <c:ptCount val="6"/>
                <c:pt idx="0">
                  <c:v>21200</c:v>
                </c:pt>
                <c:pt idx="1">
                  <c:v>24500</c:v>
                </c:pt>
                <c:pt idx="2">
                  <c:v>9080</c:v>
                </c:pt>
                <c:pt idx="3">
                  <c:v>5250</c:v>
                </c:pt>
                <c:pt idx="4">
                  <c:v>6550</c:v>
                </c:pt>
                <c:pt idx="5">
                  <c:v>17100</c:v>
                </c:pt>
              </c:numCache>
            </c:numRef>
          </c:yVal>
          <c:smooth val="0"/>
          <c:extLst>
            <c:ext xmlns:c16="http://schemas.microsoft.com/office/drawing/2014/chart" uri="{C3380CC4-5D6E-409C-BE32-E72D297353CC}">
              <c16:uniqueId val="{00000000-11E3-4B3A-B749-F9C03B57D2CA}"/>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Sheet1!$A$1:$A$6</c:f>
              <c:numCache>
                <c:formatCode>General</c:formatCode>
                <c:ptCount val="6"/>
                <c:pt idx="0">
                  <c:v>0</c:v>
                </c:pt>
                <c:pt idx="1">
                  <c:v>1</c:v>
                </c:pt>
                <c:pt idx="2">
                  <c:v>2</c:v>
                </c:pt>
                <c:pt idx="3">
                  <c:v>3</c:v>
                </c:pt>
                <c:pt idx="4">
                  <c:v>4</c:v>
                </c:pt>
                <c:pt idx="5">
                  <c:v>5</c:v>
                </c:pt>
              </c:numCache>
            </c:numRef>
          </c:xVal>
          <c:yVal>
            <c:numRef>
              <c:f>Sheet1!$C$1:$C$6</c:f>
              <c:numCache>
                <c:formatCode>General</c:formatCode>
                <c:ptCount val="6"/>
                <c:pt idx="0">
                  <c:v>5570</c:v>
                </c:pt>
                <c:pt idx="1">
                  <c:v>1460</c:v>
                </c:pt>
                <c:pt idx="2">
                  <c:v>6050</c:v>
                </c:pt>
                <c:pt idx="3">
                  <c:v>1530</c:v>
                </c:pt>
                <c:pt idx="4">
                  <c:v>1170</c:v>
                </c:pt>
                <c:pt idx="5">
                  <c:v>2300</c:v>
                </c:pt>
              </c:numCache>
            </c:numRef>
          </c:yVal>
          <c:smooth val="0"/>
          <c:extLst>
            <c:ext xmlns:c16="http://schemas.microsoft.com/office/drawing/2014/chart" uri="{C3380CC4-5D6E-409C-BE32-E72D297353CC}">
              <c16:uniqueId val="{00000001-11E3-4B3A-B749-F9C03B57D2CA}"/>
            </c:ext>
          </c:extLst>
        </c:ser>
        <c:dLbls>
          <c:showLegendKey val="0"/>
          <c:showVal val="0"/>
          <c:showCatName val="0"/>
          <c:showSerName val="0"/>
          <c:showPercent val="0"/>
          <c:showBubbleSize val="0"/>
        </c:dLbls>
        <c:axId val="478569544"/>
        <c:axId val="478569216"/>
      </c:scatterChart>
      <c:valAx>
        <c:axId val="47856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216"/>
        <c:crosses val="autoZero"/>
        <c:crossBetween val="midCat"/>
      </c:valAx>
      <c:valAx>
        <c:axId val="47856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69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Sheet1!$A$1:$A$3</c:f>
              <c:numCache>
                <c:formatCode>General</c:formatCode>
                <c:ptCount val="3"/>
                <c:pt idx="0">
                  <c:v>10</c:v>
                </c:pt>
                <c:pt idx="1">
                  <c:v>15</c:v>
                </c:pt>
                <c:pt idx="2">
                  <c:v>30</c:v>
                </c:pt>
              </c:numCache>
            </c:numRef>
          </c:xVal>
          <c:yVal>
            <c:numRef>
              <c:f>Sheet1!$B$1:$B$3</c:f>
              <c:numCache>
                <c:formatCode>General</c:formatCode>
                <c:ptCount val="3"/>
                <c:pt idx="0">
                  <c:v>190.28399999999999</c:v>
                </c:pt>
                <c:pt idx="1">
                  <c:v>127.45099999999999</c:v>
                </c:pt>
                <c:pt idx="2">
                  <c:v>120.184</c:v>
                </c:pt>
              </c:numCache>
            </c:numRef>
          </c:yVal>
          <c:smooth val="0"/>
          <c:extLst>
            <c:ext xmlns:c16="http://schemas.microsoft.com/office/drawing/2014/chart" uri="{C3380CC4-5D6E-409C-BE32-E72D297353CC}">
              <c16:uniqueId val="{00000000-C642-42FD-8C19-70D55777728A}"/>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c:f>
              <c:numCache>
                <c:formatCode>General</c:formatCode>
                <c:ptCount val="3"/>
                <c:pt idx="0">
                  <c:v>10</c:v>
                </c:pt>
                <c:pt idx="1">
                  <c:v>15</c:v>
                </c:pt>
                <c:pt idx="2">
                  <c:v>30</c:v>
                </c:pt>
              </c:numCache>
            </c:numRef>
          </c:xVal>
          <c:yVal>
            <c:numRef>
              <c:f>Sheet1!$C$1:$C$3</c:f>
              <c:numCache>
                <c:formatCode>General</c:formatCode>
                <c:ptCount val="3"/>
                <c:pt idx="0">
                  <c:v>208.114</c:v>
                </c:pt>
                <c:pt idx="1">
                  <c:v>197.452</c:v>
                </c:pt>
                <c:pt idx="2">
                  <c:v>59.508000000000003</c:v>
                </c:pt>
              </c:numCache>
            </c:numRef>
          </c:yVal>
          <c:smooth val="0"/>
          <c:extLst>
            <c:ext xmlns:c16="http://schemas.microsoft.com/office/drawing/2014/chart" uri="{C3380CC4-5D6E-409C-BE32-E72D297353CC}">
              <c16:uniqueId val="{00000001-C642-42FD-8C19-70D55777728A}"/>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Sheet1!$A$1:$A$3</c:f>
              <c:numCache>
                <c:formatCode>General</c:formatCode>
                <c:ptCount val="3"/>
                <c:pt idx="0">
                  <c:v>10</c:v>
                </c:pt>
                <c:pt idx="1">
                  <c:v>15</c:v>
                </c:pt>
                <c:pt idx="2">
                  <c:v>30</c:v>
                </c:pt>
              </c:numCache>
            </c:numRef>
          </c:xVal>
          <c:yVal>
            <c:numRef>
              <c:f>Sheet1!$D$1:$D$3</c:f>
              <c:numCache>
                <c:formatCode>General</c:formatCode>
                <c:ptCount val="3"/>
                <c:pt idx="0">
                  <c:v>264.08100000000002</c:v>
                </c:pt>
                <c:pt idx="1">
                  <c:v>165.422</c:v>
                </c:pt>
                <c:pt idx="2">
                  <c:v>85.582999999999998</c:v>
                </c:pt>
              </c:numCache>
            </c:numRef>
          </c:yVal>
          <c:smooth val="0"/>
          <c:extLst>
            <c:ext xmlns:c16="http://schemas.microsoft.com/office/drawing/2014/chart" uri="{C3380CC4-5D6E-409C-BE32-E72D297353CC}">
              <c16:uniqueId val="{00000002-C642-42FD-8C19-70D55777728A}"/>
            </c:ext>
          </c:extLst>
        </c:ser>
        <c:dLbls>
          <c:showLegendKey val="0"/>
          <c:showVal val="0"/>
          <c:showCatName val="0"/>
          <c:showSerName val="0"/>
          <c:showPercent val="0"/>
          <c:showBubbleSize val="0"/>
        </c:dLbls>
        <c:axId val="393119344"/>
        <c:axId val="393119672"/>
      </c:scatterChart>
      <c:valAx>
        <c:axId val="393119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119672"/>
        <c:crosses val="autoZero"/>
        <c:crossBetween val="midCat"/>
      </c:valAx>
      <c:valAx>
        <c:axId val="393119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1193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0.22585</cdr:x>
      <cdr:y>0.84199</cdr:y>
    </cdr:from>
    <cdr:to>
      <cdr:x>0.32813</cdr:x>
      <cdr:y>1</cdr:y>
    </cdr:to>
    <cdr:sp macro="" textlink="">
      <cdr:nvSpPr>
        <cdr:cNvPr id="2" name="TextBox 1">
          <a:extLst xmlns:a="http://schemas.openxmlformats.org/drawingml/2006/main">
            <a:ext uri="{FF2B5EF4-FFF2-40B4-BE49-F238E27FC236}">
              <a16:creationId xmlns:a16="http://schemas.microsoft.com/office/drawing/2014/main" id="{BAC54D22-BD12-4A4A-B3F2-0AAAE7C91688}"/>
            </a:ext>
          </a:extLst>
        </cdr:cNvPr>
        <cdr:cNvSpPr txBox="1"/>
      </cdr:nvSpPr>
      <cdr:spPr>
        <a:xfrm xmlns:a="http://schemas.openxmlformats.org/drawingml/2006/main">
          <a:off x="1514476" y="3552825"/>
          <a:ext cx="685800" cy="66674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0.21023</cdr:x>
      <cdr:y>0.86005</cdr:y>
    </cdr:from>
    <cdr:to>
      <cdr:x>0.34091</cdr:x>
      <cdr:y>0.96614</cdr:y>
    </cdr:to>
    <cdr:sp macro="" textlink="">
      <cdr:nvSpPr>
        <cdr:cNvPr id="3" name="TextBox 2">
          <a:extLst xmlns:a="http://schemas.openxmlformats.org/drawingml/2006/main">
            <a:ext uri="{FF2B5EF4-FFF2-40B4-BE49-F238E27FC236}">
              <a16:creationId xmlns:a16="http://schemas.microsoft.com/office/drawing/2014/main" id="{B560AEFB-9292-43B2-AE06-DA3833BE82F2}"/>
            </a:ext>
          </a:extLst>
        </cdr:cNvPr>
        <cdr:cNvSpPr txBox="1"/>
      </cdr:nvSpPr>
      <cdr:spPr>
        <a:xfrm xmlns:a="http://schemas.openxmlformats.org/drawingml/2006/main">
          <a:off x="1409701" y="3629026"/>
          <a:ext cx="876300" cy="4476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91D8-F3BA-468D-81EB-7078E16A6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536ED-26A6-4017-B653-E2392BD01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83FE9C-9333-42D1-9410-6B2822FE5B3B}"/>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CBEB09F3-BD29-492E-9440-3CF93777F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EB972-4887-43F7-BC01-77E464417006}"/>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6531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719B-BE09-4E8F-82F7-0377CD9914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6D89F-CBFD-4CAC-BA50-97C2463D5C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AF302-789F-45E7-953F-448D3A922CBA}"/>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FA0EE86F-1A5E-410F-B1C5-C243BAFEE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90BE9-B30A-4253-8831-5A062FDD006F}"/>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201535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2A99E-CDF3-4EFA-8CD4-3B962B2C8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E55E5-5E8B-46C5-91CD-E3C8DCE3AD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EAB9F-C11F-4154-9409-F261AD0FEF44}"/>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C4330F2B-8673-43CF-AC8D-CC4B49B82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63BB4-5F74-4E67-B6CE-0FC4FAF52AEC}"/>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9384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7CA5-4E37-4324-BF8E-A218DE723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83129-C0D6-4F3A-AAFE-98F3495945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70F17-5539-44B2-84B8-F5017D4491D2}"/>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F3F6E97F-D2F0-4D06-BD3D-4A37E1B06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CBD99-4269-42BF-A83B-5FDE034E259D}"/>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384057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25FD-3984-4A71-9272-4DC8F820D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D9C448-6882-4CEB-82D2-365F836EC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165777-39E5-4459-8372-7D321391C71E}"/>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FCC8D83D-817D-4B38-A7FC-E5A835E60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957B2-4299-4811-8809-8CDA71FBED89}"/>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402215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C511-51F8-431B-BD66-1EA00C5BE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32860-3D28-4EDA-898E-5651A5B883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EAE01-9D09-413F-9056-E105AA7884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75F93-E99A-411E-8A4D-69F9A8E24058}"/>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6" name="Footer Placeholder 5">
            <a:extLst>
              <a:ext uri="{FF2B5EF4-FFF2-40B4-BE49-F238E27FC236}">
                <a16:creationId xmlns:a16="http://schemas.microsoft.com/office/drawing/2014/main" id="{820866FC-C5C7-4652-98CD-148B53AC1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C933D-111B-435A-8C20-7C2E3DD412BE}"/>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386015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E495-6D30-4FD1-AA3E-C465DCCE2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33155-AC0E-49BD-BAD3-82A1F5AD1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A86343-00C7-4828-94FD-37C72C5AD8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1EE3D-3AB2-4C0C-9D72-DB792B6A2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4AAFD5-348C-4BF4-A8BD-6C5C1906C1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97759-DB4D-4B74-8AA1-19F18B39A1F1}"/>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8" name="Footer Placeholder 7">
            <a:extLst>
              <a:ext uri="{FF2B5EF4-FFF2-40B4-BE49-F238E27FC236}">
                <a16:creationId xmlns:a16="http://schemas.microsoft.com/office/drawing/2014/main" id="{FFCE6594-2E1B-47A0-B943-B5A41C5C8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4E61D-764D-4E37-8283-9D5D3DA28E07}"/>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216495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FC9D-9B9E-4EBF-907B-A0270ECBBC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17AB0-C7AC-4D62-A8DF-59C8F4406E5D}"/>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4" name="Footer Placeholder 3">
            <a:extLst>
              <a:ext uri="{FF2B5EF4-FFF2-40B4-BE49-F238E27FC236}">
                <a16:creationId xmlns:a16="http://schemas.microsoft.com/office/drawing/2014/main" id="{32AAF1C0-CB5E-4F67-8EF4-F1358E95F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F4EBC-852B-4331-B4BD-2578F280E84F}"/>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290077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7514F-1EAB-4054-93DF-05995AA8C55C}"/>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3" name="Footer Placeholder 2">
            <a:extLst>
              <a:ext uri="{FF2B5EF4-FFF2-40B4-BE49-F238E27FC236}">
                <a16:creationId xmlns:a16="http://schemas.microsoft.com/office/drawing/2014/main" id="{99DB649F-4455-4EDF-B719-D5BFC9347B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3C204-D856-4860-B0C4-FA932977E5B0}"/>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139193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0A4-A2F7-48D8-BC42-9E76F225D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BBCEF-01F1-43C8-9F13-B626E06CE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FCB7A-671E-4906-B99B-406026C97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2C69B3-370A-4361-A1C5-37A0CC920BD5}"/>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6" name="Footer Placeholder 5">
            <a:extLst>
              <a:ext uri="{FF2B5EF4-FFF2-40B4-BE49-F238E27FC236}">
                <a16:creationId xmlns:a16="http://schemas.microsoft.com/office/drawing/2014/main" id="{DF4B7464-8589-419D-AC09-4D9B06908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5DA0F-104E-43EF-B55C-6C393C9FFA64}"/>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132275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67BE-28B7-4ADD-ABF8-3DA820F65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081A1-4DAC-40EB-803A-F8C2A2248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BCEE44-3003-454D-992F-2F2E523A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03708D-042C-42FE-85CF-FE533334FC03}"/>
              </a:ext>
            </a:extLst>
          </p:cNvPr>
          <p:cNvSpPr>
            <a:spLocks noGrp="1"/>
          </p:cNvSpPr>
          <p:nvPr>
            <p:ph type="dt" sz="half" idx="10"/>
          </p:nvPr>
        </p:nvSpPr>
        <p:spPr/>
        <p:txBody>
          <a:bodyPr/>
          <a:lstStyle/>
          <a:p>
            <a:fld id="{A3FF0D30-1653-4197-9F7B-6D2D70B9FDE9}" type="datetimeFigureOut">
              <a:rPr lang="en-US" smtClean="0"/>
              <a:t>10/18/2017</a:t>
            </a:fld>
            <a:endParaRPr lang="en-US"/>
          </a:p>
        </p:txBody>
      </p:sp>
      <p:sp>
        <p:nvSpPr>
          <p:cNvPr id="6" name="Footer Placeholder 5">
            <a:extLst>
              <a:ext uri="{FF2B5EF4-FFF2-40B4-BE49-F238E27FC236}">
                <a16:creationId xmlns:a16="http://schemas.microsoft.com/office/drawing/2014/main" id="{0652ACDA-0983-404A-9D59-74CA1BEC2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CA14D-3ED3-43FF-A3E1-9E6DAFF7F0AA}"/>
              </a:ext>
            </a:extLst>
          </p:cNvPr>
          <p:cNvSpPr>
            <a:spLocks noGrp="1"/>
          </p:cNvSpPr>
          <p:nvPr>
            <p:ph type="sldNum" sz="quarter" idx="12"/>
          </p:nvPr>
        </p:nvSpPr>
        <p:spPr/>
        <p:txBody>
          <a:bodyPr/>
          <a:lstStyle/>
          <a:p>
            <a:fld id="{737BF606-744C-41C9-95B9-B10A677A9D76}" type="slidenum">
              <a:rPr lang="en-US" smtClean="0"/>
              <a:t>‹#›</a:t>
            </a:fld>
            <a:endParaRPr lang="en-US"/>
          </a:p>
        </p:txBody>
      </p:sp>
    </p:spTree>
    <p:extLst>
      <p:ext uri="{BB962C8B-B14F-4D97-AF65-F5344CB8AC3E}">
        <p14:creationId xmlns:p14="http://schemas.microsoft.com/office/powerpoint/2010/main" val="193140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64279-F183-439C-A9B8-B91B4514A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E520DF-0FA6-4708-BD3F-2BCC47471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A977C-819A-4FA5-93EF-C96103C16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F0D30-1653-4197-9F7B-6D2D70B9FDE9}" type="datetimeFigureOut">
              <a:rPr lang="en-US" smtClean="0"/>
              <a:t>10/18/2017</a:t>
            </a:fld>
            <a:endParaRPr lang="en-US"/>
          </a:p>
        </p:txBody>
      </p:sp>
      <p:sp>
        <p:nvSpPr>
          <p:cNvPr id="5" name="Footer Placeholder 4">
            <a:extLst>
              <a:ext uri="{FF2B5EF4-FFF2-40B4-BE49-F238E27FC236}">
                <a16:creationId xmlns:a16="http://schemas.microsoft.com/office/drawing/2014/main" id="{AAFD4ECD-6676-4895-A232-47A8C5066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589731-92EC-4419-BEE0-9B995F99D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BF606-744C-41C9-95B9-B10A677A9D76}" type="slidenum">
              <a:rPr lang="en-US" smtClean="0"/>
              <a:t>‹#›</a:t>
            </a:fld>
            <a:endParaRPr lang="en-US"/>
          </a:p>
        </p:txBody>
      </p:sp>
    </p:spTree>
    <p:extLst>
      <p:ext uri="{BB962C8B-B14F-4D97-AF65-F5344CB8AC3E}">
        <p14:creationId xmlns:p14="http://schemas.microsoft.com/office/powerpoint/2010/main" val="318491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E738-2510-456E-8B13-9C366017B8D4}"/>
              </a:ext>
            </a:extLst>
          </p:cNvPr>
          <p:cNvSpPr>
            <a:spLocks noGrp="1"/>
          </p:cNvSpPr>
          <p:nvPr>
            <p:ph type="ctrTitle"/>
          </p:nvPr>
        </p:nvSpPr>
        <p:spPr/>
        <p:txBody>
          <a:bodyPr/>
          <a:lstStyle/>
          <a:p>
            <a:r>
              <a:rPr lang="en-US" dirty="0"/>
              <a:t>Wireless communication lab</a:t>
            </a:r>
          </a:p>
        </p:txBody>
      </p:sp>
      <p:sp>
        <p:nvSpPr>
          <p:cNvPr id="3" name="Subtitle 2">
            <a:extLst>
              <a:ext uri="{FF2B5EF4-FFF2-40B4-BE49-F238E27FC236}">
                <a16:creationId xmlns:a16="http://schemas.microsoft.com/office/drawing/2014/main" id="{97C70801-0FCD-443D-9730-72ECE7187266}"/>
              </a:ext>
            </a:extLst>
          </p:cNvPr>
          <p:cNvSpPr>
            <a:spLocks noGrp="1"/>
          </p:cNvSpPr>
          <p:nvPr>
            <p:ph type="subTitle" idx="1"/>
          </p:nvPr>
        </p:nvSpPr>
        <p:spPr/>
        <p:txBody>
          <a:bodyPr/>
          <a:lstStyle/>
          <a:p>
            <a:pPr algn="l"/>
            <a:r>
              <a:rPr lang="en-US" dirty="0"/>
              <a:t>Lab report</a:t>
            </a:r>
          </a:p>
          <a:p>
            <a:pPr algn="l"/>
            <a:r>
              <a:rPr lang="en-US" dirty="0"/>
              <a:t>NAME: Qiusi Shen</a:t>
            </a:r>
          </a:p>
          <a:p>
            <a:pPr algn="l"/>
            <a:r>
              <a:rPr lang="en-US" dirty="0"/>
              <a:t>ID: 004749315</a:t>
            </a:r>
          </a:p>
        </p:txBody>
      </p:sp>
    </p:spTree>
    <p:extLst>
      <p:ext uri="{BB962C8B-B14F-4D97-AF65-F5344CB8AC3E}">
        <p14:creationId xmlns:p14="http://schemas.microsoft.com/office/powerpoint/2010/main" val="267809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9950-B8DD-4D14-8887-C05B1AD892B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2CCFFD45-F2CE-49BB-9E63-4252455660C2}"/>
              </a:ext>
            </a:extLst>
          </p:cNvPr>
          <p:cNvSpPr>
            <a:spLocks noGrp="1"/>
          </p:cNvSpPr>
          <p:nvPr>
            <p:ph idx="1"/>
          </p:nvPr>
        </p:nvSpPr>
        <p:spPr/>
        <p:txBody>
          <a:bodyPr/>
          <a:lstStyle/>
          <a:p>
            <a:r>
              <a:rPr lang="en-US" dirty="0"/>
              <a:t>Decreasing in the signal strength of any wireless LAN signal decreasing with the increasing in distance</a:t>
            </a:r>
          </a:p>
          <a:p>
            <a:r>
              <a:rPr lang="en-US" dirty="0"/>
              <a:t>The stronger signal it is, the faster the data throughput for either of the transmission protocols will be</a:t>
            </a:r>
          </a:p>
          <a:p>
            <a:r>
              <a:rPr lang="en-US" dirty="0"/>
              <a:t>More noise and interference from the microwave results in a significantly lower data throughput</a:t>
            </a:r>
          </a:p>
        </p:txBody>
      </p:sp>
    </p:spTree>
    <p:extLst>
      <p:ext uri="{BB962C8B-B14F-4D97-AF65-F5344CB8AC3E}">
        <p14:creationId xmlns:p14="http://schemas.microsoft.com/office/powerpoint/2010/main" val="103277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ACA-48C3-48DB-A92F-A20D9A43119E}"/>
              </a:ext>
            </a:extLst>
          </p:cNvPr>
          <p:cNvSpPr>
            <a:spLocks noGrp="1"/>
          </p:cNvSpPr>
          <p:nvPr>
            <p:ph type="title"/>
          </p:nvPr>
        </p:nvSpPr>
        <p:spPr/>
        <p:txBody>
          <a:bodyPr/>
          <a:lstStyle/>
          <a:p>
            <a:r>
              <a:rPr lang="en-US" dirty="0"/>
              <a:t>Lab data</a:t>
            </a:r>
          </a:p>
        </p:txBody>
      </p:sp>
      <p:graphicFrame>
        <p:nvGraphicFramePr>
          <p:cNvPr id="4" name="Content Placeholder 3">
            <a:extLst>
              <a:ext uri="{FF2B5EF4-FFF2-40B4-BE49-F238E27FC236}">
                <a16:creationId xmlns:a16="http://schemas.microsoft.com/office/drawing/2014/main" id="{45AA8927-1B39-438E-86F5-60B05C0D7C9A}"/>
              </a:ext>
            </a:extLst>
          </p:cNvPr>
          <p:cNvGraphicFramePr>
            <a:graphicFrameLocks noGrp="1"/>
          </p:cNvGraphicFramePr>
          <p:nvPr>
            <p:ph idx="1"/>
            <p:extLst>
              <p:ext uri="{D42A27DB-BD31-4B8C-83A1-F6EECF244321}">
                <p14:modId xmlns:p14="http://schemas.microsoft.com/office/powerpoint/2010/main" val="271044036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77889664"/>
                    </a:ext>
                  </a:extLst>
                </a:gridCol>
                <a:gridCol w="2628900">
                  <a:extLst>
                    <a:ext uri="{9D8B030D-6E8A-4147-A177-3AD203B41FA5}">
                      <a16:colId xmlns:a16="http://schemas.microsoft.com/office/drawing/2014/main" val="2212091698"/>
                    </a:ext>
                  </a:extLst>
                </a:gridCol>
                <a:gridCol w="2628900">
                  <a:extLst>
                    <a:ext uri="{9D8B030D-6E8A-4147-A177-3AD203B41FA5}">
                      <a16:colId xmlns:a16="http://schemas.microsoft.com/office/drawing/2014/main" val="309676032"/>
                    </a:ext>
                  </a:extLst>
                </a:gridCol>
                <a:gridCol w="2628900">
                  <a:extLst>
                    <a:ext uri="{9D8B030D-6E8A-4147-A177-3AD203B41FA5}">
                      <a16:colId xmlns:a16="http://schemas.microsoft.com/office/drawing/2014/main" val="474855502"/>
                    </a:ext>
                  </a:extLst>
                </a:gridCol>
              </a:tblGrid>
              <a:tr h="370840">
                <a:tc>
                  <a:txBody>
                    <a:bodyPr/>
                    <a:lstStyle/>
                    <a:p>
                      <a:r>
                        <a:rPr lang="en-US" dirty="0"/>
                        <a:t>Distance</a:t>
                      </a:r>
                    </a:p>
                  </a:txBody>
                  <a:tcPr/>
                </a:tc>
                <a:tc>
                  <a:txBody>
                    <a:bodyPr/>
                    <a:lstStyle/>
                    <a:p>
                      <a:r>
                        <a:rPr lang="en-US" dirty="0"/>
                        <a:t>Packet Type</a:t>
                      </a:r>
                    </a:p>
                  </a:txBody>
                  <a:tcPr/>
                </a:tc>
                <a:tc>
                  <a:txBody>
                    <a:bodyPr/>
                    <a:lstStyle/>
                    <a:p>
                      <a:r>
                        <a:rPr lang="en-US" dirty="0"/>
                        <a:t>Data Rate</a:t>
                      </a:r>
                    </a:p>
                  </a:txBody>
                  <a:tcPr/>
                </a:tc>
                <a:tc>
                  <a:txBody>
                    <a:bodyPr/>
                    <a:lstStyle/>
                    <a:p>
                      <a:r>
                        <a:rPr lang="en-US" dirty="0"/>
                        <a:t>Observation</a:t>
                      </a:r>
                    </a:p>
                  </a:txBody>
                  <a:tcPr/>
                </a:tc>
                <a:extLst>
                  <a:ext uri="{0D108BD9-81ED-4DB2-BD59-A6C34878D82A}">
                    <a16:rowId xmlns:a16="http://schemas.microsoft.com/office/drawing/2014/main" val="4164794437"/>
                  </a:ext>
                </a:extLst>
              </a:tr>
              <a:tr h="370840">
                <a:tc rowSpan="3">
                  <a:txBody>
                    <a:bodyPr/>
                    <a:lstStyle/>
                    <a:p>
                      <a:r>
                        <a:rPr lang="en-US" dirty="0"/>
                        <a:t>10ft</a:t>
                      </a:r>
                    </a:p>
                  </a:txBody>
                  <a:tcPr/>
                </a:tc>
                <a:tc>
                  <a:txBody>
                    <a:bodyPr/>
                    <a:lstStyle/>
                    <a:p>
                      <a:r>
                        <a:rPr lang="en-US" dirty="0"/>
                        <a:t>DH1</a:t>
                      </a:r>
                    </a:p>
                  </a:txBody>
                  <a:tcPr/>
                </a:tc>
                <a:tc>
                  <a:txBody>
                    <a:bodyPr/>
                    <a:lstStyle/>
                    <a:p>
                      <a:r>
                        <a:rPr lang="en-US" dirty="0"/>
                        <a:t>190.284</a:t>
                      </a:r>
                    </a:p>
                  </a:txBody>
                  <a:tcPr/>
                </a:tc>
                <a:tc>
                  <a:txBody>
                    <a:bodyPr/>
                    <a:lstStyle/>
                    <a:p>
                      <a:r>
                        <a:rPr lang="en-US" dirty="0"/>
                        <a:t>Every 7 outputs rate drop</a:t>
                      </a:r>
                    </a:p>
                  </a:txBody>
                  <a:tcPr/>
                </a:tc>
                <a:extLst>
                  <a:ext uri="{0D108BD9-81ED-4DB2-BD59-A6C34878D82A}">
                    <a16:rowId xmlns:a16="http://schemas.microsoft.com/office/drawing/2014/main" val="1791823072"/>
                  </a:ext>
                </a:extLst>
              </a:tr>
              <a:tr h="370840">
                <a:tc vMerge="1">
                  <a:txBody>
                    <a:bodyPr/>
                    <a:lstStyle/>
                    <a:p>
                      <a:endParaRPr lang="en-US" dirty="0"/>
                    </a:p>
                  </a:txBody>
                  <a:tcPr/>
                </a:tc>
                <a:tc>
                  <a:txBody>
                    <a:bodyPr/>
                    <a:lstStyle/>
                    <a:p>
                      <a:r>
                        <a:rPr lang="en-US" dirty="0"/>
                        <a:t>DH3</a:t>
                      </a:r>
                    </a:p>
                  </a:txBody>
                  <a:tcPr/>
                </a:tc>
                <a:tc>
                  <a:txBody>
                    <a:bodyPr/>
                    <a:lstStyle/>
                    <a:p>
                      <a:r>
                        <a:rPr lang="en-US" dirty="0"/>
                        <a:t>208.114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6 outputs rate drop</a:t>
                      </a:r>
                    </a:p>
                  </a:txBody>
                  <a:tcPr/>
                </a:tc>
                <a:extLst>
                  <a:ext uri="{0D108BD9-81ED-4DB2-BD59-A6C34878D82A}">
                    <a16:rowId xmlns:a16="http://schemas.microsoft.com/office/drawing/2014/main" val="402034850"/>
                  </a:ext>
                </a:extLst>
              </a:tr>
              <a:tr h="370840">
                <a:tc vMerge="1">
                  <a:txBody>
                    <a:bodyPr/>
                    <a:lstStyle/>
                    <a:p>
                      <a:endParaRPr lang="en-US" dirty="0"/>
                    </a:p>
                  </a:txBody>
                  <a:tcPr/>
                </a:tc>
                <a:tc>
                  <a:txBody>
                    <a:bodyPr/>
                    <a:lstStyle/>
                    <a:p>
                      <a:r>
                        <a:rPr lang="en-US" dirty="0"/>
                        <a:t>DH5</a:t>
                      </a:r>
                    </a:p>
                  </a:txBody>
                  <a:tcPr/>
                </a:tc>
                <a:tc>
                  <a:txBody>
                    <a:bodyPr/>
                    <a:lstStyle/>
                    <a:p>
                      <a:r>
                        <a:rPr lang="en-US" dirty="0"/>
                        <a:t>264.081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6 outputs rate drop</a:t>
                      </a:r>
                    </a:p>
                  </a:txBody>
                  <a:tcPr/>
                </a:tc>
                <a:extLst>
                  <a:ext uri="{0D108BD9-81ED-4DB2-BD59-A6C34878D82A}">
                    <a16:rowId xmlns:a16="http://schemas.microsoft.com/office/drawing/2014/main" val="875662284"/>
                  </a:ext>
                </a:extLst>
              </a:tr>
              <a:tr h="370840">
                <a:tc rowSpan="3">
                  <a:txBody>
                    <a:bodyPr/>
                    <a:lstStyle/>
                    <a:p>
                      <a:r>
                        <a:rPr lang="en-US" dirty="0"/>
                        <a:t>15ft</a:t>
                      </a:r>
                    </a:p>
                  </a:txBody>
                  <a:tcPr/>
                </a:tc>
                <a:tc>
                  <a:txBody>
                    <a:bodyPr/>
                    <a:lstStyle/>
                    <a:p>
                      <a:r>
                        <a:rPr lang="en-US" dirty="0"/>
                        <a:t>DH1</a:t>
                      </a:r>
                    </a:p>
                  </a:txBody>
                  <a:tcPr/>
                </a:tc>
                <a:tc>
                  <a:txBody>
                    <a:bodyPr/>
                    <a:lstStyle/>
                    <a:p>
                      <a:r>
                        <a:rPr lang="en-US" dirty="0"/>
                        <a:t>127.451</a:t>
                      </a:r>
                    </a:p>
                  </a:txBody>
                  <a:tcPr/>
                </a:tc>
                <a:tc>
                  <a:txBody>
                    <a:bodyPr/>
                    <a:lstStyle/>
                    <a:p>
                      <a:r>
                        <a:rPr lang="en-US" dirty="0"/>
                        <a:t>Took longer to start</a:t>
                      </a:r>
                    </a:p>
                  </a:txBody>
                  <a:tcPr/>
                </a:tc>
                <a:extLst>
                  <a:ext uri="{0D108BD9-81ED-4DB2-BD59-A6C34878D82A}">
                    <a16:rowId xmlns:a16="http://schemas.microsoft.com/office/drawing/2014/main" val="266643763"/>
                  </a:ext>
                </a:extLst>
              </a:tr>
              <a:tr h="370840">
                <a:tc vMerge="1">
                  <a:txBody>
                    <a:bodyPr/>
                    <a:lstStyle/>
                    <a:p>
                      <a:endParaRPr lang="en-US" dirty="0"/>
                    </a:p>
                  </a:txBody>
                  <a:tcPr/>
                </a:tc>
                <a:tc>
                  <a:txBody>
                    <a:bodyPr/>
                    <a:lstStyle/>
                    <a:p>
                      <a:r>
                        <a:rPr lang="en-US" dirty="0"/>
                        <a:t>DH3</a:t>
                      </a:r>
                    </a:p>
                  </a:txBody>
                  <a:tcPr/>
                </a:tc>
                <a:tc>
                  <a:txBody>
                    <a:bodyPr/>
                    <a:lstStyle/>
                    <a:p>
                      <a:r>
                        <a:rPr lang="en-US" dirty="0"/>
                        <a:t>197.452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6 outputs rate drop</a:t>
                      </a:r>
                    </a:p>
                  </a:txBody>
                  <a:tcPr/>
                </a:tc>
                <a:extLst>
                  <a:ext uri="{0D108BD9-81ED-4DB2-BD59-A6C34878D82A}">
                    <a16:rowId xmlns:a16="http://schemas.microsoft.com/office/drawing/2014/main" val="2612794163"/>
                  </a:ext>
                </a:extLst>
              </a:tr>
              <a:tr h="370840">
                <a:tc vMerge="1">
                  <a:txBody>
                    <a:bodyPr/>
                    <a:lstStyle/>
                    <a:p>
                      <a:endParaRPr lang="en-US" dirty="0"/>
                    </a:p>
                  </a:txBody>
                  <a:tcPr/>
                </a:tc>
                <a:tc>
                  <a:txBody>
                    <a:bodyPr/>
                    <a:lstStyle/>
                    <a:p>
                      <a:r>
                        <a:rPr lang="en-US" dirty="0"/>
                        <a:t>DH5</a:t>
                      </a:r>
                    </a:p>
                  </a:txBody>
                  <a:tcPr/>
                </a:tc>
                <a:tc>
                  <a:txBody>
                    <a:bodyPr/>
                    <a:lstStyle/>
                    <a:p>
                      <a:r>
                        <a:rPr lang="en-US" dirty="0"/>
                        <a:t>165.422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3 outputs rate drop</a:t>
                      </a:r>
                    </a:p>
                  </a:txBody>
                  <a:tcPr/>
                </a:tc>
                <a:extLst>
                  <a:ext uri="{0D108BD9-81ED-4DB2-BD59-A6C34878D82A}">
                    <a16:rowId xmlns:a16="http://schemas.microsoft.com/office/drawing/2014/main" val="2637459075"/>
                  </a:ext>
                </a:extLst>
              </a:tr>
              <a:tr h="370840">
                <a:tc rowSpan="3">
                  <a:txBody>
                    <a:bodyPr/>
                    <a:lstStyle/>
                    <a:p>
                      <a:r>
                        <a:rPr lang="en-US" dirty="0"/>
                        <a:t>30ft</a:t>
                      </a:r>
                    </a:p>
                  </a:txBody>
                  <a:tcPr/>
                </a:tc>
                <a:tc>
                  <a:txBody>
                    <a:bodyPr/>
                    <a:lstStyle/>
                    <a:p>
                      <a:r>
                        <a:rPr lang="en-US" dirty="0"/>
                        <a:t>DH1</a:t>
                      </a:r>
                    </a:p>
                  </a:txBody>
                  <a:tcPr/>
                </a:tc>
                <a:tc>
                  <a:txBody>
                    <a:bodyPr/>
                    <a:lstStyle/>
                    <a:p>
                      <a:r>
                        <a:rPr lang="en-US" dirty="0"/>
                        <a:t>120.184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3 outputs rate drop</a:t>
                      </a:r>
                    </a:p>
                  </a:txBody>
                  <a:tcPr/>
                </a:tc>
                <a:extLst>
                  <a:ext uri="{0D108BD9-81ED-4DB2-BD59-A6C34878D82A}">
                    <a16:rowId xmlns:a16="http://schemas.microsoft.com/office/drawing/2014/main" val="202117941"/>
                  </a:ext>
                </a:extLst>
              </a:tr>
              <a:tr h="370840">
                <a:tc vMerge="1">
                  <a:txBody>
                    <a:bodyPr/>
                    <a:lstStyle/>
                    <a:p>
                      <a:endParaRPr lang="en-US" dirty="0"/>
                    </a:p>
                  </a:txBody>
                  <a:tcPr/>
                </a:tc>
                <a:tc>
                  <a:txBody>
                    <a:bodyPr/>
                    <a:lstStyle/>
                    <a:p>
                      <a:r>
                        <a:rPr lang="en-US" dirty="0"/>
                        <a:t>DH3</a:t>
                      </a:r>
                    </a:p>
                  </a:txBody>
                  <a:tcPr/>
                </a:tc>
                <a:tc>
                  <a:txBody>
                    <a:bodyPr/>
                    <a:lstStyle/>
                    <a:p>
                      <a:r>
                        <a:rPr lang="en-US" dirty="0"/>
                        <a:t>59.508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3 outputs rate drop</a:t>
                      </a:r>
                    </a:p>
                  </a:txBody>
                  <a:tcPr/>
                </a:tc>
                <a:extLst>
                  <a:ext uri="{0D108BD9-81ED-4DB2-BD59-A6C34878D82A}">
                    <a16:rowId xmlns:a16="http://schemas.microsoft.com/office/drawing/2014/main" val="3687949129"/>
                  </a:ext>
                </a:extLst>
              </a:tr>
              <a:tr h="370840">
                <a:tc vMerge="1">
                  <a:txBody>
                    <a:bodyPr/>
                    <a:lstStyle/>
                    <a:p>
                      <a:endParaRPr lang="en-US" dirty="0"/>
                    </a:p>
                  </a:txBody>
                  <a:tcPr/>
                </a:tc>
                <a:tc>
                  <a:txBody>
                    <a:bodyPr/>
                    <a:lstStyle/>
                    <a:p>
                      <a:r>
                        <a:rPr lang="en-US" dirty="0"/>
                        <a:t>DH5</a:t>
                      </a:r>
                    </a:p>
                  </a:txBody>
                  <a:tcPr/>
                </a:tc>
                <a:tc>
                  <a:txBody>
                    <a:bodyPr/>
                    <a:lstStyle/>
                    <a:p>
                      <a:r>
                        <a:rPr lang="en-US" dirty="0"/>
                        <a:t>85.583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3 outputs rate drop</a:t>
                      </a:r>
                    </a:p>
                  </a:txBody>
                  <a:tcPr/>
                </a:tc>
                <a:extLst>
                  <a:ext uri="{0D108BD9-81ED-4DB2-BD59-A6C34878D82A}">
                    <a16:rowId xmlns:a16="http://schemas.microsoft.com/office/drawing/2014/main" val="1979755899"/>
                  </a:ext>
                </a:extLst>
              </a:tr>
            </a:tbl>
          </a:graphicData>
        </a:graphic>
      </p:graphicFrame>
    </p:spTree>
    <p:extLst>
      <p:ext uri="{BB962C8B-B14F-4D97-AF65-F5344CB8AC3E}">
        <p14:creationId xmlns:p14="http://schemas.microsoft.com/office/powerpoint/2010/main" val="411487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3DAC-0AF0-4C4F-BADD-B842C7B661C6}"/>
              </a:ext>
            </a:extLst>
          </p:cNvPr>
          <p:cNvSpPr>
            <a:spLocks noGrp="1"/>
          </p:cNvSpPr>
          <p:nvPr>
            <p:ph type="title"/>
          </p:nvPr>
        </p:nvSpPr>
        <p:spPr/>
        <p:txBody>
          <a:bodyPr/>
          <a:lstStyle/>
          <a:p>
            <a:r>
              <a:rPr lang="en-US" dirty="0"/>
              <a:t>Data Throughput vs # of slaves</a:t>
            </a:r>
          </a:p>
        </p:txBody>
      </p:sp>
      <p:graphicFrame>
        <p:nvGraphicFramePr>
          <p:cNvPr id="4" name="Content Placeholder 3">
            <a:extLst>
              <a:ext uri="{FF2B5EF4-FFF2-40B4-BE49-F238E27FC236}">
                <a16:creationId xmlns:a16="http://schemas.microsoft.com/office/drawing/2014/main" id="{1409CCEE-AE27-4679-B4EC-6DFA0C8610CE}"/>
              </a:ext>
            </a:extLst>
          </p:cNvPr>
          <p:cNvGraphicFramePr>
            <a:graphicFrameLocks noGrp="1"/>
          </p:cNvGraphicFramePr>
          <p:nvPr>
            <p:ph idx="1"/>
            <p:extLst>
              <p:ext uri="{D42A27DB-BD31-4B8C-83A1-F6EECF244321}">
                <p14:modId xmlns:p14="http://schemas.microsoft.com/office/powerpoint/2010/main" val="395970969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25145272"/>
                    </a:ext>
                  </a:extLst>
                </a:gridCol>
                <a:gridCol w="3505200">
                  <a:extLst>
                    <a:ext uri="{9D8B030D-6E8A-4147-A177-3AD203B41FA5}">
                      <a16:colId xmlns:a16="http://schemas.microsoft.com/office/drawing/2014/main" val="449247320"/>
                    </a:ext>
                  </a:extLst>
                </a:gridCol>
                <a:gridCol w="3505200">
                  <a:extLst>
                    <a:ext uri="{9D8B030D-6E8A-4147-A177-3AD203B41FA5}">
                      <a16:colId xmlns:a16="http://schemas.microsoft.com/office/drawing/2014/main" val="2364721654"/>
                    </a:ext>
                  </a:extLst>
                </a:gridCol>
              </a:tblGrid>
              <a:tr h="370840">
                <a:tc>
                  <a:txBody>
                    <a:bodyPr/>
                    <a:lstStyle/>
                    <a:p>
                      <a:r>
                        <a:rPr lang="en-US" dirty="0"/>
                        <a:t>Number of Masters</a:t>
                      </a:r>
                    </a:p>
                  </a:txBody>
                  <a:tcPr/>
                </a:tc>
                <a:tc>
                  <a:txBody>
                    <a:bodyPr/>
                    <a:lstStyle/>
                    <a:p>
                      <a:r>
                        <a:rPr lang="en-US" dirty="0"/>
                        <a:t>Packet type</a:t>
                      </a:r>
                    </a:p>
                  </a:txBody>
                  <a:tcPr/>
                </a:tc>
                <a:tc>
                  <a:txBody>
                    <a:bodyPr/>
                    <a:lstStyle/>
                    <a:p>
                      <a:r>
                        <a:rPr lang="en-US" dirty="0"/>
                        <a:t>Data Rate</a:t>
                      </a:r>
                    </a:p>
                  </a:txBody>
                  <a:tcPr/>
                </a:tc>
                <a:extLst>
                  <a:ext uri="{0D108BD9-81ED-4DB2-BD59-A6C34878D82A}">
                    <a16:rowId xmlns:a16="http://schemas.microsoft.com/office/drawing/2014/main" val="3707708353"/>
                  </a:ext>
                </a:extLst>
              </a:tr>
              <a:tr h="370840">
                <a:tc rowSpan="3">
                  <a:txBody>
                    <a:bodyPr/>
                    <a:lstStyle/>
                    <a:p>
                      <a:r>
                        <a:rPr lang="en-US" dirty="0"/>
                        <a:t>1</a:t>
                      </a:r>
                    </a:p>
                  </a:txBody>
                  <a:tcPr/>
                </a:tc>
                <a:tc>
                  <a:txBody>
                    <a:bodyPr/>
                    <a:lstStyle/>
                    <a:p>
                      <a:r>
                        <a:rPr lang="en-US" dirty="0"/>
                        <a:t>DH1</a:t>
                      </a:r>
                    </a:p>
                  </a:txBody>
                  <a:tcPr/>
                </a:tc>
                <a:tc>
                  <a:txBody>
                    <a:bodyPr/>
                    <a:lstStyle/>
                    <a:p>
                      <a:r>
                        <a:rPr lang="en-US" dirty="0"/>
                        <a:t>55.2</a:t>
                      </a:r>
                    </a:p>
                  </a:txBody>
                  <a:tcPr/>
                </a:tc>
                <a:extLst>
                  <a:ext uri="{0D108BD9-81ED-4DB2-BD59-A6C34878D82A}">
                    <a16:rowId xmlns:a16="http://schemas.microsoft.com/office/drawing/2014/main" val="2194522064"/>
                  </a:ext>
                </a:extLst>
              </a:tr>
              <a:tr h="370840">
                <a:tc vMerge="1">
                  <a:txBody>
                    <a:bodyPr/>
                    <a:lstStyle/>
                    <a:p>
                      <a:endParaRPr lang="en-US" dirty="0"/>
                    </a:p>
                  </a:txBody>
                  <a:tcPr/>
                </a:tc>
                <a:tc>
                  <a:txBody>
                    <a:bodyPr/>
                    <a:lstStyle/>
                    <a:p>
                      <a:r>
                        <a:rPr lang="en-US" dirty="0"/>
                        <a:t>DH3</a:t>
                      </a:r>
                    </a:p>
                  </a:txBody>
                  <a:tcPr/>
                </a:tc>
                <a:tc>
                  <a:txBody>
                    <a:bodyPr/>
                    <a:lstStyle/>
                    <a:p>
                      <a:r>
                        <a:rPr lang="en-US" dirty="0"/>
                        <a:t>83.7</a:t>
                      </a:r>
                    </a:p>
                  </a:txBody>
                  <a:tcPr/>
                </a:tc>
                <a:extLst>
                  <a:ext uri="{0D108BD9-81ED-4DB2-BD59-A6C34878D82A}">
                    <a16:rowId xmlns:a16="http://schemas.microsoft.com/office/drawing/2014/main" val="2305181557"/>
                  </a:ext>
                </a:extLst>
              </a:tr>
              <a:tr h="370840">
                <a:tc vMerge="1">
                  <a:txBody>
                    <a:bodyPr/>
                    <a:lstStyle/>
                    <a:p>
                      <a:endParaRPr lang="en-US" dirty="0"/>
                    </a:p>
                  </a:txBody>
                  <a:tcPr/>
                </a:tc>
                <a:tc>
                  <a:txBody>
                    <a:bodyPr/>
                    <a:lstStyle/>
                    <a:p>
                      <a:r>
                        <a:rPr lang="en-US" dirty="0"/>
                        <a:t>DH5</a:t>
                      </a:r>
                    </a:p>
                  </a:txBody>
                  <a:tcPr/>
                </a:tc>
                <a:tc>
                  <a:txBody>
                    <a:bodyPr/>
                    <a:lstStyle/>
                    <a:p>
                      <a:r>
                        <a:rPr lang="en-US" dirty="0"/>
                        <a:t>275</a:t>
                      </a:r>
                    </a:p>
                  </a:txBody>
                  <a:tcPr/>
                </a:tc>
                <a:extLst>
                  <a:ext uri="{0D108BD9-81ED-4DB2-BD59-A6C34878D82A}">
                    <a16:rowId xmlns:a16="http://schemas.microsoft.com/office/drawing/2014/main" val="3804749125"/>
                  </a:ext>
                </a:extLst>
              </a:tr>
              <a:tr h="370840">
                <a:tc rowSpan="3">
                  <a:txBody>
                    <a:bodyPr/>
                    <a:lstStyle/>
                    <a:p>
                      <a:r>
                        <a:rPr lang="en-US" dirty="0"/>
                        <a:t>2</a:t>
                      </a:r>
                    </a:p>
                  </a:txBody>
                  <a:tcPr/>
                </a:tc>
                <a:tc>
                  <a:txBody>
                    <a:bodyPr/>
                    <a:lstStyle/>
                    <a:p>
                      <a:r>
                        <a:rPr lang="en-US" dirty="0"/>
                        <a:t>DH1</a:t>
                      </a:r>
                    </a:p>
                  </a:txBody>
                  <a:tcPr/>
                </a:tc>
                <a:tc>
                  <a:txBody>
                    <a:bodyPr/>
                    <a:lstStyle/>
                    <a:p>
                      <a:r>
                        <a:rPr lang="en-US" dirty="0"/>
                        <a:t>11.762</a:t>
                      </a:r>
                    </a:p>
                  </a:txBody>
                  <a:tcPr/>
                </a:tc>
                <a:extLst>
                  <a:ext uri="{0D108BD9-81ED-4DB2-BD59-A6C34878D82A}">
                    <a16:rowId xmlns:a16="http://schemas.microsoft.com/office/drawing/2014/main" val="763222474"/>
                  </a:ext>
                </a:extLst>
              </a:tr>
              <a:tr h="370840">
                <a:tc vMerge="1">
                  <a:txBody>
                    <a:bodyPr/>
                    <a:lstStyle/>
                    <a:p>
                      <a:endParaRPr lang="en-US" dirty="0"/>
                    </a:p>
                  </a:txBody>
                  <a:tcPr/>
                </a:tc>
                <a:tc>
                  <a:txBody>
                    <a:bodyPr/>
                    <a:lstStyle/>
                    <a:p>
                      <a:r>
                        <a:rPr lang="en-US" dirty="0"/>
                        <a:t>DH3</a:t>
                      </a:r>
                    </a:p>
                  </a:txBody>
                  <a:tcPr/>
                </a:tc>
                <a:tc>
                  <a:txBody>
                    <a:bodyPr/>
                    <a:lstStyle/>
                    <a:p>
                      <a:r>
                        <a:rPr lang="en-US" dirty="0"/>
                        <a:t>47.6</a:t>
                      </a:r>
                    </a:p>
                  </a:txBody>
                  <a:tcPr/>
                </a:tc>
                <a:extLst>
                  <a:ext uri="{0D108BD9-81ED-4DB2-BD59-A6C34878D82A}">
                    <a16:rowId xmlns:a16="http://schemas.microsoft.com/office/drawing/2014/main" val="4259857289"/>
                  </a:ext>
                </a:extLst>
              </a:tr>
              <a:tr h="370840">
                <a:tc vMerge="1">
                  <a:txBody>
                    <a:bodyPr/>
                    <a:lstStyle/>
                    <a:p>
                      <a:endParaRPr lang="en-US" dirty="0"/>
                    </a:p>
                  </a:txBody>
                  <a:tcPr/>
                </a:tc>
                <a:tc>
                  <a:txBody>
                    <a:bodyPr/>
                    <a:lstStyle/>
                    <a:p>
                      <a:r>
                        <a:rPr lang="en-US" dirty="0"/>
                        <a:t>DH5</a:t>
                      </a:r>
                    </a:p>
                  </a:txBody>
                  <a:tcPr/>
                </a:tc>
                <a:tc>
                  <a:txBody>
                    <a:bodyPr/>
                    <a:lstStyle/>
                    <a:p>
                      <a:r>
                        <a:rPr lang="en-US" dirty="0"/>
                        <a:t>65.2</a:t>
                      </a:r>
                    </a:p>
                  </a:txBody>
                  <a:tcPr/>
                </a:tc>
                <a:extLst>
                  <a:ext uri="{0D108BD9-81ED-4DB2-BD59-A6C34878D82A}">
                    <a16:rowId xmlns:a16="http://schemas.microsoft.com/office/drawing/2014/main" val="193724583"/>
                  </a:ext>
                </a:extLst>
              </a:tr>
              <a:tr h="370840">
                <a:tc rowSpan="3">
                  <a:txBody>
                    <a:bodyPr/>
                    <a:lstStyle/>
                    <a:p>
                      <a:r>
                        <a:rPr lang="en-US" dirty="0"/>
                        <a:t>3</a:t>
                      </a:r>
                    </a:p>
                  </a:txBody>
                  <a:tcPr/>
                </a:tc>
                <a:tc>
                  <a:txBody>
                    <a:bodyPr/>
                    <a:lstStyle/>
                    <a:p>
                      <a:r>
                        <a:rPr lang="en-US" dirty="0"/>
                        <a:t>DH1</a:t>
                      </a:r>
                    </a:p>
                  </a:txBody>
                  <a:tcPr/>
                </a:tc>
                <a:tc>
                  <a:txBody>
                    <a:bodyPr/>
                    <a:lstStyle/>
                    <a:p>
                      <a:r>
                        <a:rPr lang="en-US" dirty="0"/>
                        <a:t>7.30</a:t>
                      </a:r>
                    </a:p>
                  </a:txBody>
                  <a:tcPr/>
                </a:tc>
                <a:extLst>
                  <a:ext uri="{0D108BD9-81ED-4DB2-BD59-A6C34878D82A}">
                    <a16:rowId xmlns:a16="http://schemas.microsoft.com/office/drawing/2014/main" val="1300303376"/>
                  </a:ext>
                </a:extLst>
              </a:tr>
              <a:tr h="370840">
                <a:tc vMerge="1">
                  <a:txBody>
                    <a:bodyPr/>
                    <a:lstStyle/>
                    <a:p>
                      <a:endParaRPr lang="en-US" dirty="0"/>
                    </a:p>
                  </a:txBody>
                  <a:tcPr/>
                </a:tc>
                <a:tc>
                  <a:txBody>
                    <a:bodyPr/>
                    <a:lstStyle/>
                    <a:p>
                      <a:r>
                        <a:rPr lang="en-US" dirty="0"/>
                        <a:t>DH3</a:t>
                      </a:r>
                    </a:p>
                  </a:txBody>
                  <a:tcPr/>
                </a:tc>
                <a:tc>
                  <a:txBody>
                    <a:bodyPr/>
                    <a:lstStyle/>
                    <a:p>
                      <a:r>
                        <a:rPr lang="en-US" dirty="0"/>
                        <a:t>30</a:t>
                      </a:r>
                    </a:p>
                  </a:txBody>
                  <a:tcPr/>
                </a:tc>
                <a:extLst>
                  <a:ext uri="{0D108BD9-81ED-4DB2-BD59-A6C34878D82A}">
                    <a16:rowId xmlns:a16="http://schemas.microsoft.com/office/drawing/2014/main" val="142722858"/>
                  </a:ext>
                </a:extLst>
              </a:tr>
              <a:tr h="370840">
                <a:tc vMerge="1">
                  <a:txBody>
                    <a:bodyPr/>
                    <a:lstStyle/>
                    <a:p>
                      <a:endParaRPr lang="en-US" dirty="0"/>
                    </a:p>
                  </a:txBody>
                  <a:tcPr/>
                </a:tc>
                <a:tc>
                  <a:txBody>
                    <a:bodyPr/>
                    <a:lstStyle/>
                    <a:p>
                      <a:r>
                        <a:rPr lang="en-US" dirty="0"/>
                        <a:t>DH5</a:t>
                      </a:r>
                    </a:p>
                  </a:txBody>
                  <a:tcPr/>
                </a:tc>
                <a:tc>
                  <a:txBody>
                    <a:bodyPr/>
                    <a:lstStyle/>
                    <a:p>
                      <a:r>
                        <a:rPr lang="en-US" dirty="0"/>
                        <a:t>38.4</a:t>
                      </a:r>
                    </a:p>
                  </a:txBody>
                  <a:tcPr/>
                </a:tc>
                <a:extLst>
                  <a:ext uri="{0D108BD9-81ED-4DB2-BD59-A6C34878D82A}">
                    <a16:rowId xmlns:a16="http://schemas.microsoft.com/office/drawing/2014/main" val="4227714545"/>
                  </a:ext>
                </a:extLst>
              </a:tr>
            </a:tbl>
          </a:graphicData>
        </a:graphic>
      </p:graphicFrame>
    </p:spTree>
    <p:extLst>
      <p:ext uri="{BB962C8B-B14F-4D97-AF65-F5344CB8AC3E}">
        <p14:creationId xmlns:p14="http://schemas.microsoft.com/office/powerpoint/2010/main" val="416564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1823-97E3-4820-BC56-B3E8B5D157CC}"/>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CFD1EAE9-DFA7-4EC2-890E-F8767FD8446C}"/>
              </a:ext>
            </a:extLst>
          </p:cNvPr>
          <p:cNvGraphicFramePr>
            <a:graphicFrameLocks noGrp="1"/>
          </p:cNvGraphicFramePr>
          <p:nvPr>
            <p:ph idx="1"/>
            <p:extLst>
              <p:ext uri="{D42A27DB-BD31-4B8C-83A1-F6EECF244321}">
                <p14:modId xmlns:p14="http://schemas.microsoft.com/office/powerpoint/2010/main" val="2983035244"/>
              </p:ext>
            </p:extLst>
          </p:nvPr>
        </p:nvGraphicFramePr>
        <p:xfrm>
          <a:off x="838200" y="1834503"/>
          <a:ext cx="5305148" cy="4442010"/>
        </p:xfrm>
        <a:graphic>
          <a:graphicData uri="http://schemas.openxmlformats.org/drawingml/2006/table">
            <a:tbl>
              <a:tblPr firstRow="1" bandRow="1">
                <a:tableStyleId>{5C22544A-7EE6-4342-B048-85BDC9FD1C3A}</a:tableStyleId>
              </a:tblPr>
              <a:tblGrid>
                <a:gridCol w="1583633">
                  <a:extLst>
                    <a:ext uri="{9D8B030D-6E8A-4147-A177-3AD203B41FA5}">
                      <a16:colId xmlns:a16="http://schemas.microsoft.com/office/drawing/2014/main" val="1930406376"/>
                    </a:ext>
                  </a:extLst>
                </a:gridCol>
                <a:gridCol w="3721515">
                  <a:extLst>
                    <a:ext uri="{9D8B030D-6E8A-4147-A177-3AD203B41FA5}">
                      <a16:colId xmlns:a16="http://schemas.microsoft.com/office/drawing/2014/main" val="2595126833"/>
                    </a:ext>
                  </a:extLst>
                </a:gridCol>
              </a:tblGrid>
              <a:tr h="888402">
                <a:tc>
                  <a:txBody>
                    <a:bodyPr/>
                    <a:lstStyle/>
                    <a:p>
                      <a:r>
                        <a:rPr lang="en-US" dirty="0"/>
                        <a:t>Measurement</a:t>
                      </a:r>
                    </a:p>
                    <a:p>
                      <a:r>
                        <a:rPr lang="en-US" dirty="0"/>
                        <a:t>Case</a:t>
                      </a:r>
                    </a:p>
                  </a:txBody>
                  <a:tcPr/>
                </a:tc>
                <a:tc>
                  <a:txBody>
                    <a:bodyPr/>
                    <a:lstStyle/>
                    <a:p>
                      <a:r>
                        <a:rPr lang="en-US" dirty="0"/>
                        <a:t>Data Rate for each pair of connections</a:t>
                      </a:r>
                    </a:p>
                  </a:txBody>
                  <a:tcPr/>
                </a:tc>
                <a:extLst>
                  <a:ext uri="{0D108BD9-81ED-4DB2-BD59-A6C34878D82A}">
                    <a16:rowId xmlns:a16="http://schemas.microsoft.com/office/drawing/2014/main" val="1067290344"/>
                  </a:ext>
                </a:extLst>
              </a:tr>
              <a:tr h="888402">
                <a:tc>
                  <a:txBody>
                    <a:bodyPr/>
                    <a:lstStyle/>
                    <a:p>
                      <a:r>
                        <a:rPr lang="en-US" dirty="0"/>
                        <a:t>Before</a:t>
                      </a:r>
                    </a:p>
                    <a:p>
                      <a:r>
                        <a:rPr lang="en-US" dirty="0"/>
                        <a:t>interference</a:t>
                      </a:r>
                    </a:p>
                  </a:txBody>
                  <a:tcPr/>
                </a:tc>
                <a:tc>
                  <a:txBody>
                    <a:bodyPr/>
                    <a:lstStyle/>
                    <a:p>
                      <a:r>
                        <a:rPr lang="en-US" dirty="0"/>
                        <a:t>170</a:t>
                      </a:r>
                    </a:p>
                  </a:txBody>
                  <a:tcPr/>
                </a:tc>
                <a:extLst>
                  <a:ext uri="{0D108BD9-81ED-4DB2-BD59-A6C34878D82A}">
                    <a16:rowId xmlns:a16="http://schemas.microsoft.com/office/drawing/2014/main" val="1111025374"/>
                  </a:ext>
                </a:extLst>
              </a:tr>
              <a:tr h="888402">
                <a:tc rowSpan="3">
                  <a:txBody>
                    <a:bodyPr/>
                    <a:lstStyle/>
                    <a:p>
                      <a:r>
                        <a:rPr lang="en-US" dirty="0"/>
                        <a:t>3</a:t>
                      </a:r>
                    </a:p>
                    <a:p>
                      <a:r>
                        <a:rPr lang="en-US" dirty="0"/>
                        <a:t>Connections</a:t>
                      </a:r>
                    </a:p>
                    <a:p>
                      <a:r>
                        <a:rPr lang="en-US" dirty="0"/>
                        <a:t>crossing</a:t>
                      </a:r>
                    </a:p>
                  </a:txBody>
                  <a:tcPr/>
                </a:tc>
                <a:tc>
                  <a:txBody>
                    <a:bodyPr/>
                    <a:lstStyle/>
                    <a:p>
                      <a:r>
                        <a:rPr lang="en-US" dirty="0"/>
                        <a:t>170-270</a:t>
                      </a:r>
                    </a:p>
                  </a:txBody>
                  <a:tcPr/>
                </a:tc>
                <a:extLst>
                  <a:ext uri="{0D108BD9-81ED-4DB2-BD59-A6C34878D82A}">
                    <a16:rowId xmlns:a16="http://schemas.microsoft.com/office/drawing/2014/main" val="3848975822"/>
                  </a:ext>
                </a:extLst>
              </a:tr>
              <a:tr h="888402">
                <a:tc vMerge="1">
                  <a:txBody>
                    <a:bodyPr/>
                    <a:lstStyle/>
                    <a:p>
                      <a:endParaRPr lang="en-US" dirty="0"/>
                    </a:p>
                  </a:txBody>
                  <a:tcPr/>
                </a:tc>
                <a:tc>
                  <a:txBody>
                    <a:bodyPr/>
                    <a:lstStyle/>
                    <a:p>
                      <a:r>
                        <a:rPr lang="en-US" dirty="0"/>
                        <a:t>85-270</a:t>
                      </a:r>
                    </a:p>
                  </a:txBody>
                  <a:tcPr/>
                </a:tc>
                <a:extLst>
                  <a:ext uri="{0D108BD9-81ED-4DB2-BD59-A6C34878D82A}">
                    <a16:rowId xmlns:a16="http://schemas.microsoft.com/office/drawing/2014/main" val="1751213387"/>
                  </a:ext>
                </a:extLst>
              </a:tr>
              <a:tr h="888402">
                <a:tc vMerge="1">
                  <a:txBody>
                    <a:bodyPr/>
                    <a:lstStyle/>
                    <a:p>
                      <a:endParaRPr lang="en-US" dirty="0"/>
                    </a:p>
                  </a:txBody>
                  <a:tcPr/>
                </a:tc>
                <a:tc>
                  <a:txBody>
                    <a:bodyPr/>
                    <a:lstStyle/>
                    <a:p>
                      <a:r>
                        <a:rPr lang="en-US" dirty="0"/>
                        <a:t>170-260</a:t>
                      </a:r>
                    </a:p>
                  </a:txBody>
                  <a:tcPr/>
                </a:tc>
                <a:extLst>
                  <a:ext uri="{0D108BD9-81ED-4DB2-BD59-A6C34878D82A}">
                    <a16:rowId xmlns:a16="http://schemas.microsoft.com/office/drawing/2014/main" val="2767745545"/>
                  </a:ext>
                </a:extLst>
              </a:tr>
            </a:tbl>
          </a:graphicData>
        </a:graphic>
      </p:graphicFrame>
      <p:graphicFrame>
        <p:nvGraphicFramePr>
          <p:cNvPr id="6" name="Table 5">
            <a:extLst>
              <a:ext uri="{FF2B5EF4-FFF2-40B4-BE49-F238E27FC236}">
                <a16:creationId xmlns:a16="http://schemas.microsoft.com/office/drawing/2014/main" id="{AEB93F91-6E36-47D9-94D5-9682CD48F36B}"/>
              </a:ext>
            </a:extLst>
          </p:cNvPr>
          <p:cNvGraphicFramePr>
            <a:graphicFrameLocks noGrp="1"/>
          </p:cNvGraphicFramePr>
          <p:nvPr>
            <p:extLst>
              <p:ext uri="{D42A27DB-BD31-4B8C-83A1-F6EECF244321}">
                <p14:modId xmlns:p14="http://schemas.microsoft.com/office/powerpoint/2010/main" val="112957493"/>
              </p:ext>
            </p:extLst>
          </p:nvPr>
        </p:nvGraphicFramePr>
        <p:xfrm>
          <a:off x="6445188" y="1834503"/>
          <a:ext cx="5237828" cy="3816769"/>
        </p:xfrm>
        <a:graphic>
          <a:graphicData uri="http://schemas.openxmlformats.org/drawingml/2006/table">
            <a:tbl>
              <a:tblPr firstRow="1" bandRow="1">
                <a:tableStyleId>{5C22544A-7EE6-4342-B048-85BDC9FD1C3A}</a:tableStyleId>
              </a:tblPr>
              <a:tblGrid>
                <a:gridCol w="2618914">
                  <a:extLst>
                    <a:ext uri="{9D8B030D-6E8A-4147-A177-3AD203B41FA5}">
                      <a16:colId xmlns:a16="http://schemas.microsoft.com/office/drawing/2014/main" val="3238246419"/>
                    </a:ext>
                  </a:extLst>
                </a:gridCol>
                <a:gridCol w="2618914">
                  <a:extLst>
                    <a:ext uri="{9D8B030D-6E8A-4147-A177-3AD203B41FA5}">
                      <a16:colId xmlns:a16="http://schemas.microsoft.com/office/drawing/2014/main" val="361708118"/>
                    </a:ext>
                  </a:extLst>
                </a:gridCol>
              </a:tblGrid>
              <a:tr h="855431">
                <a:tc>
                  <a:txBody>
                    <a:bodyPr/>
                    <a:lstStyle/>
                    <a:p>
                      <a:endParaRPr lang="en-US" dirty="0"/>
                    </a:p>
                  </a:txBody>
                  <a:tcPr/>
                </a:tc>
                <a:tc>
                  <a:txBody>
                    <a:bodyPr/>
                    <a:lstStyle/>
                    <a:p>
                      <a:r>
                        <a:rPr lang="en-US" dirty="0"/>
                        <a:t>Data Rate</a:t>
                      </a:r>
                    </a:p>
                  </a:txBody>
                  <a:tcPr/>
                </a:tc>
                <a:extLst>
                  <a:ext uri="{0D108BD9-81ED-4DB2-BD59-A6C34878D82A}">
                    <a16:rowId xmlns:a16="http://schemas.microsoft.com/office/drawing/2014/main" val="900549645"/>
                  </a:ext>
                </a:extLst>
              </a:tr>
              <a:tr h="1480669">
                <a:tc>
                  <a:txBody>
                    <a:bodyPr/>
                    <a:lstStyle/>
                    <a:p>
                      <a:r>
                        <a:rPr lang="en-US" dirty="0"/>
                        <a:t>Bluetooth </a:t>
                      </a:r>
                    </a:p>
                    <a:p>
                      <a:r>
                        <a:rPr lang="en-US" dirty="0"/>
                        <a:t>Throughput</a:t>
                      </a:r>
                    </a:p>
                  </a:txBody>
                  <a:tcPr/>
                </a:tc>
                <a:tc>
                  <a:txBody>
                    <a:bodyPr/>
                    <a:lstStyle/>
                    <a:p>
                      <a:r>
                        <a:rPr lang="en-US" dirty="0"/>
                        <a:t>260</a:t>
                      </a:r>
                    </a:p>
                  </a:txBody>
                  <a:tcPr/>
                </a:tc>
                <a:extLst>
                  <a:ext uri="{0D108BD9-81ED-4DB2-BD59-A6C34878D82A}">
                    <a16:rowId xmlns:a16="http://schemas.microsoft.com/office/drawing/2014/main" val="4016858888"/>
                  </a:ext>
                </a:extLst>
              </a:tr>
              <a:tr h="1480669">
                <a:tc>
                  <a:txBody>
                    <a:bodyPr/>
                    <a:lstStyle/>
                    <a:p>
                      <a:r>
                        <a:rPr lang="en-US" dirty="0"/>
                        <a:t>802.11b TCP </a:t>
                      </a:r>
                    </a:p>
                    <a:p>
                      <a:r>
                        <a:rPr lang="en-US" dirty="0"/>
                        <a:t>Throughput</a:t>
                      </a:r>
                    </a:p>
                  </a:txBody>
                  <a:tcPr/>
                </a:tc>
                <a:tc>
                  <a:txBody>
                    <a:bodyPr/>
                    <a:lstStyle/>
                    <a:p>
                      <a:r>
                        <a:rPr lang="en-US" dirty="0"/>
                        <a:t>8.05</a:t>
                      </a:r>
                    </a:p>
                  </a:txBody>
                  <a:tcPr/>
                </a:tc>
                <a:extLst>
                  <a:ext uri="{0D108BD9-81ED-4DB2-BD59-A6C34878D82A}">
                    <a16:rowId xmlns:a16="http://schemas.microsoft.com/office/drawing/2014/main" val="620233411"/>
                  </a:ext>
                </a:extLst>
              </a:tr>
            </a:tbl>
          </a:graphicData>
        </a:graphic>
      </p:graphicFrame>
    </p:spTree>
    <p:extLst>
      <p:ext uri="{BB962C8B-B14F-4D97-AF65-F5344CB8AC3E}">
        <p14:creationId xmlns:p14="http://schemas.microsoft.com/office/powerpoint/2010/main" val="174818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9D33-39AA-4D4C-9F75-0E6C72A0D90F}"/>
              </a:ext>
            </a:extLst>
          </p:cNvPr>
          <p:cNvSpPr>
            <a:spLocks noGrp="1"/>
          </p:cNvSpPr>
          <p:nvPr>
            <p:ph type="title"/>
          </p:nvPr>
        </p:nvSpPr>
        <p:spPr/>
        <p:txBody>
          <a:bodyPr/>
          <a:lstStyle/>
          <a:p>
            <a:r>
              <a:rPr lang="en-US" dirty="0"/>
              <a:t>Data Throughput vs Distance</a:t>
            </a:r>
            <a:br>
              <a:rPr lang="en-US" dirty="0"/>
            </a:br>
            <a:r>
              <a:rPr lang="en-US" dirty="0"/>
              <a:t>DH1 DH3 Dh5</a:t>
            </a:r>
          </a:p>
        </p:txBody>
      </p:sp>
      <p:graphicFrame>
        <p:nvGraphicFramePr>
          <p:cNvPr id="4" name="Content Placeholder 3">
            <a:extLst>
              <a:ext uri="{FF2B5EF4-FFF2-40B4-BE49-F238E27FC236}">
                <a16:creationId xmlns:a16="http://schemas.microsoft.com/office/drawing/2014/main" id="{E443BDF8-529D-4C5B-A248-1DF27F938B2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237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B997-174E-421A-9A03-086FCD560D71}"/>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BEE89E47-CA2C-4EA4-86BC-F879EFEA86E4}"/>
              </a:ext>
            </a:extLst>
          </p:cNvPr>
          <p:cNvSpPr>
            <a:spLocks noGrp="1"/>
          </p:cNvSpPr>
          <p:nvPr>
            <p:ph idx="1"/>
          </p:nvPr>
        </p:nvSpPr>
        <p:spPr/>
        <p:txBody>
          <a:bodyPr/>
          <a:lstStyle/>
          <a:p>
            <a:r>
              <a:rPr lang="en-US" dirty="0"/>
              <a:t>As the distance from the master source increases the overall data throughput decreases</a:t>
            </a:r>
          </a:p>
          <a:p>
            <a:r>
              <a:rPr lang="en-US" dirty="0"/>
              <a:t>Data throughput values with Bluetooth are much lower than that of both UDP and TCP WLAN protocols</a:t>
            </a:r>
          </a:p>
          <a:p>
            <a:r>
              <a:rPr lang="en-US" dirty="0"/>
              <a:t>The wave is not clear enough in the lab so the result might not be that accurate</a:t>
            </a:r>
          </a:p>
        </p:txBody>
      </p:sp>
    </p:spTree>
    <p:extLst>
      <p:ext uri="{BB962C8B-B14F-4D97-AF65-F5344CB8AC3E}">
        <p14:creationId xmlns:p14="http://schemas.microsoft.com/office/powerpoint/2010/main" val="3564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2E28-18DE-429D-844E-5171F39D4B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66BC889-7EC7-4718-BE9D-4683DFCABAD6}"/>
              </a:ext>
            </a:extLst>
          </p:cNvPr>
          <p:cNvSpPr>
            <a:spLocks noGrp="1"/>
          </p:cNvSpPr>
          <p:nvPr>
            <p:ph idx="1"/>
          </p:nvPr>
        </p:nvSpPr>
        <p:spPr/>
        <p:txBody>
          <a:bodyPr>
            <a:normAutofit/>
          </a:bodyPr>
          <a:lstStyle/>
          <a:p>
            <a:r>
              <a:rPr lang="en-US" sz="2400" dirty="0"/>
              <a:t>The lab is focus on analysis different behavior of wireless communication. Also, compared the difference between UCP and TCP which is very important in study.</a:t>
            </a:r>
          </a:p>
          <a:p>
            <a:r>
              <a:rPr lang="en-US" sz="2400" dirty="0"/>
              <a:t>We also discovered the facts like decreasing in the signal strength of any wireless LAN signal decreasing with the increasing in distance from the data</a:t>
            </a:r>
          </a:p>
          <a:p>
            <a:r>
              <a:rPr lang="en-US" sz="2400" dirty="0"/>
              <a:t>We also conclude the DH1, DH3, DH5 has little difference behavior</a:t>
            </a:r>
          </a:p>
          <a:p>
            <a:r>
              <a:rPr lang="en-US" sz="2400" dirty="0"/>
              <a:t>Also , the </a:t>
            </a:r>
            <a:r>
              <a:rPr lang="en-US" sz="2400" dirty="0" err="1"/>
              <a:t>wifi</a:t>
            </a:r>
            <a:r>
              <a:rPr lang="en-US" sz="2400" dirty="0"/>
              <a:t> is a more reliable way for wireless communication than the </a:t>
            </a:r>
            <a:r>
              <a:rPr lang="en-US" sz="2400" dirty="0" err="1"/>
              <a:t>bluetooth</a:t>
            </a:r>
            <a:endParaRPr lang="en-US" sz="2400" dirty="0"/>
          </a:p>
        </p:txBody>
      </p:sp>
    </p:spTree>
    <p:extLst>
      <p:ext uri="{BB962C8B-B14F-4D97-AF65-F5344CB8AC3E}">
        <p14:creationId xmlns:p14="http://schemas.microsoft.com/office/powerpoint/2010/main" val="9487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86FB-E7CF-4B12-ABFA-4AC897C3E4C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9BF7B856-5B22-404C-A990-41B2B7AF55BE}"/>
              </a:ext>
            </a:extLst>
          </p:cNvPr>
          <p:cNvSpPr>
            <a:spLocks noGrp="1"/>
          </p:cNvSpPr>
          <p:nvPr>
            <p:ph idx="1"/>
          </p:nvPr>
        </p:nvSpPr>
        <p:spPr/>
        <p:txBody>
          <a:bodyPr>
            <a:normAutofit/>
          </a:bodyPr>
          <a:lstStyle/>
          <a:p>
            <a:r>
              <a:rPr lang="en-US" sz="1800" dirty="0"/>
              <a:t>This two lab focus on wireless communication and analysis its behavior</a:t>
            </a:r>
          </a:p>
          <a:p>
            <a:r>
              <a:rPr lang="en-US" sz="1800" dirty="0"/>
              <a:t>The wireless LAN setup utilizes the Infrastructure-mode of the 802.11b. Wireless LAN adapters in conjunction with a Linksys access point. </a:t>
            </a:r>
          </a:p>
          <a:p>
            <a:r>
              <a:rPr lang="en-US" sz="1800" dirty="0"/>
              <a:t>One laptop will be stationary and other laptop will connect to that client. Use the DHCP dynamic host configuration protocol server provided by the access point, and the IP address will be dynamically allocated as done in home or public access wireless networks.</a:t>
            </a:r>
          </a:p>
          <a:p>
            <a:r>
              <a:rPr lang="en-US" sz="1800" dirty="0" err="1"/>
              <a:t>Iperf</a:t>
            </a:r>
            <a:r>
              <a:rPr lang="en-US" sz="1800" dirty="0"/>
              <a:t> is a tool for measuring the TCP and UDP bandwidth performance. The tool was developed at the NLANR national laboratory for Applied Network</a:t>
            </a:r>
          </a:p>
        </p:txBody>
      </p:sp>
    </p:spTree>
    <p:extLst>
      <p:ext uri="{BB962C8B-B14F-4D97-AF65-F5344CB8AC3E}">
        <p14:creationId xmlns:p14="http://schemas.microsoft.com/office/powerpoint/2010/main" val="255563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060E-7947-46EF-A38F-1461AAEC3B8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166D998-D9A7-4EF9-A946-14EE885E6BFE}"/>
              </a:ext>
            </a:extLst>
          </p:cNvPr>
          <p:cNvSpPr>
            <a:spLocks noGrp="1"/>
          </p:cNvSpPr>
          <p:nvPr>
            <p:ph idx="1"/>
          </p:nvPr>
        </p:nvSpPr>
        <p:spPr/>
        <p:txBody>
          <a:bodyPr/>
          <a:lstStyle/>
          <a:p>
            <a:r>
              <a:rPr lang="en-US" dirty="0"/>
              <a:t>For UDP measurement, an </a:t>
            </a:r>
            <a:r>
              <a:rPr lang="en-US" dirty="0" err="1"/>
              <a:t>Iperf</a:t>
            </a:r>
            <a:r>
              <a:rPr lang="en-US" dirty="0"/>
              <a:t> client sends a constant bit rate stream to the </a:t>
            </a:r>
            <a:r>
              <a:rPr lang="en-US" dirty="0" err="1"/>
              <a:t>Iperf</a:t>
            </a:r>
            <a:r>
              <a:rPr lang="en-US" dirty="0"/>
              <a:t> server. Since it is pre-determined what the </a:t>
            </a:r>
            <a:r>
              <a:rPr lang="en-US" dirty="0" err="1"/>
              <a:t>Iperf</a:t>
            </a:r>
            <a:r>
              <a:rPr lang="en-US" dirty="0"/>
              <a:t> UDP client will send to the </a:t>
            </a:r>
            <a:r>
              <a:rPr lang="en-US" dirty="0" err="1"/>
              <a:t>Iperf</a:t>
            </a:r>
            <a:r>
              <a:rPr lang="en-US" dirty="0"/>
              <a:t> UDP server. The server is periodically report the number of datagram lost in the transmission.</a:t>
            </a:r>
          </a:p>
          <a:p>
            <a:endParaRPr lang="en-US" dirty="0"/>
          </a:p>
          <a:p>
            <a:r>
              <a:rPr lang="en-US" dirty="0"/>
              <a:t>For TCP measurement, an </a:t>
            </a:r>
            <a:r>
              <a:rPr lang="en-US" dirty="0" err="1"/>
              <a:t>Iperf</a:t>
            </a:r>
            <a:r>
              <a:rPr lang="en-US" dirty="0"/>
              <a:t> TCP client connects to the </a:t>
            </a:r>
            <a:r>
              <a:rPr lang="en-US" dirty="0" err="1"/>
              <a:t>Iperf</a:t>
            </a:r>
            <a:r>
              <a:rPr lang="en-US" dirty="0"/>
              <a:t> server and the server attempts to send as much data as it can for a fixed time. Then </a:t>
            </a:r>
          </a:p>
        </p:txBody>
      </p:sp>
    </p:spTree>
    <p:extLst>
      <p:ext uri="{BB962C8B-B14F-4D97-AF65-F5344CB8AC3E}">
        <p14:creationId xmlns:p14="http://schemas.microsoft.com/office/powerpoint/2010/main" val="177996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FA9C-7592-4A96-9019-022544CC838C}"/>
              </a:ext>
            </a:extLst>
          </p:cNvPr>
          <p:cNvSpPr>
            <a:spLocks noGrp="1"/>
          </p:cNvSpPr>
          <p:nvPr>
            <p:ph type="title"/>
          </p:nvPr>
        </p:nvSpPr>
        <p:spPr/>
        <p:txBody>
          <a:bodyPr/>
          <a:lstStyle/>
          <a:p>
            <a:r>
              <a:rPr lang="en-US" dirty="0"/>
              <a:t>TCP and UDP Throughput vs Signal strength</a:t>
            </a:r>
          </a:p>
        </p:txBody>
      </p:sp>
      <p:graphicFrame>
        <p:nvGraphicFramePr>
          <p:cNvPr id="4" name="Content Placeholder 3">
            <a:extLst>
              <a:ext uri="{FF2B5EF4-FFF2-40B4-BE49-F238E27FC236}">
                <a16:creationId xmlns:a16="http://schemas.microsoft.com/office/drawing/2014/main" id="{48BF53D8-76C0-4610-96B8-76CD83BC09D4}"/>
              </a:ext>
            </a:extLst>
          </p:cNvPr>
          <p:cNvGraphicFramePr>
            <a:graphicFrameLocks noGrp="1"/>
          </p:cNvGraphicFramePr>
          <p:nvPr>
            <p:ph idx="1"/>
            <p:extLst>
              <p:ext uri="{D42A27DB-BD31-4B8C-83A1-F6EECF244321}">
                <p14:modId xmlns:p14="http://schemas.microsoft.com/office/powerpoint/2010/main" val="1360130150"/>
              </p:ext>
            </p:extLst>
          </p:nvPr>
        </p:nvGraphicFramePr>
        <p:xfrm>
          <a:off x="838199" y="1825624"/>
          <a:ext cx="10862568" cy="4180656"/>
        </p:xfrm>
        <a:graphic>
          <a:graphicData uri="http://schemas.openxmlformats.org/drawingml/2006/table">
            <a:tbl>
              <a:tblPr firstRow="1" bandRow="1">
                <a:tableStyleId>{5C22544A-7EE6-4342-B048-85BDC9FD1C3A}</a:tableStyleId>
              </a:tblPr>
              <a:tblGrid>
                <a:gridCol w="1357821">
                  <a:extLst>
                    <a:ext uri="{9D8B030D-6E8A-4147-A177-3AD203B41FA5}">
                      <a16:colId xmlns:a16="http://schemas.microsoft.com/office/drawing/2014/main" val="3253927155"/>
                    </a:ext>
                  </a:extLst>
                </a:gridCol>
                <a:gridCol w="1357821">
                  <a:extLst>
                    <a:ext uri="{9D8B030D-6E8A-4147-A177-3AD203B41FA5}">
                      <a16:colId xmlns:a16="http://schemas.microsoft.com/office/drawing/2014/main" val="2715095897"/>
                    </a:ext>
                  </a:extLst>
                </a:gridCol>
                <a:gridCol w="1357821">
                  <a:extLst>
                    <a:ext uri="{9D8B030D-6E8A-4147-A177-3AD203B41FA5}">
                      <a16:colId xmlns:a16="http://schemas.microsoft.com/office/drawing/2014/main" val="607671288"/>
                    </a:ext>
                  </a:extLst>
                </a:gridCol>
                <a:gridCol w="1357821">
                  <a:extLst>
                    <a:ext uri="{9D8B030D-6E8A-4147-A177-3AD203B41FA5}">
                      <a16:colId xmlns:a16="http://schemas.microsoft.com/office/drawing/2014/main" val="1278373428"/>
                    </a:ext>
                  </a:extLst>
                </a:gridCol>
                <a:gridCol w="1357821">
                  <a:extLst>
                    <a:ext uri="{9D8B030D-6E8A-4147-A177-3AD203B41FA5}">
                      <a16:colId xmlns:a16="http://schemas.microsoft.com/office/drawing/2014/main" val="3705873045"/>
                    </a:ext>
                  </a:extLst>
                </a:gridCol>
                <a:gridCol w="1357821">
                  <a:extLst>
                    <a:ext uri="{9D8B030D-6E8A-4147-A177-3AD203B41FA5}">
                      <a16:colId xmlns:a16="http://schemas.microsoft.com/office/drawing/2014/main" val="3438148032"/>
                    </a:ext>
                  </a:extLst>
                </a:gridCol>
                <a:gridCol w="1357821">
                  <a:extLst>
                    <a:ext uri="{9D8B030D-6E8A-4147-A177-3AD203B41FA5}">
                      <a16:colId xmlns:a16="http://schemas.microsoft.com/office/drawing/2014/main" val="3220361885"/>
                    </a:ext>
                  </a:extLst>
                </a:gridCol>
                <a:gridCol w="1357821">
                  <a:extLst>
                    <a:ext uri="{9D8B030D-6E8A-4147-A177-3AD203B41FA5}">
                      <a16:colId xmlns:a16="http://schemas.microsoft.com/office/drawing/2014/main" val="1040671613"/>
                    </a:ext>
                  </a:extLst>
                </a:gridCol>
              </a:tblGrid>
              <a:tr h="997312">
                <a:tc>
                  <a:txBody>
                    <a:bodyPr/>
                    <a:lstStyle/>
                    <a:p>
                      <a:r>
                        <a:rPr lang="en-US" dirty="0"/>
                        <a:t>Location</a:t>
                      </a:r>
                    </a:p>
                  </a:txBody>
                  <a:tcPr/>
                </a:tc>
                <a:tc>
                  <a:txBody>
                    <a:bodyPr/>
                    <a:lstStyle/>
                    <a:p>
                      <a:r>
                        <a:rPr lang="en-US" dirty="0"/>
                        <a:t>Distance</a:t>
                      </a:r>
                    </a:p>
                  </a:txBody>
                  <a:tcPr/>
                </a:tc>
                <a:tc>
                  <a:txBody>
                    <a:bodyPr/>
                    <a:lstStyle/>
                    <a:p>
                      <a:r>
                        <a:rPr lang="en-US" dirty="0"/>
                        <a:t>Signal Strength</a:t>
                      </a:r>
                    </a:p>
                  </a:txBody>
                  <a:tcPr/>
                </a:tc>
                <a:tc>
                  <a:txBody>
                    <a:bodyPr/>
                    <a:lstStyle/>
                    <a:p>
                      <a:r>
                        <a:rPr lang="en-US" dirty="0"/>
                        <a:t>Noise Power</a:t>
                      </a:r>
                    </a:p>
                  </a:txBody>
                  <a:tcPr/>
                </a:tc>
                <a:tc>
                  <a:txBody>
                    <a:bodyPr/>
                    <a:lstStyle/>
                    <a:p>
                      <a:r>
                        <a:rPr lang="en-US" dirty="0"/>
                        <a:t>SNR</a:t>
                      </a:r>
                    </a:p>
                  </a:txBody>
                  <a:tcPr/>
                </a:tc>
                <a:tc>
                  <a:txBody>
                    <a:bodyPr/>
                    <a:lstStyle/>
                    <a:p>
                      <a:r>
                        <a:rPr lang="en-US" dirty="0"/>
                        <a:t>UDP</a:t>
                      </a:r>
                    </a:p>
                  </a:txBody>
                  <a:tcPr/>
                </a:tc>
                <a:tc>
                  <a:txBody>
                    <a:bodyPr/>
                    <a:lstStyle/>
                    <a:p>
                      <a:r>
                        <a:rPr lang="en-US" dirty="0"/>
                        <a:t>TCP</a:t>
                      </a:r>
                    </a:p>
                  </a:txBody>
                  <a:tcPr/>
                </a:tc>
                <a:tc>
                  <a:txBody>
                    <a:bodyPr/>
                    <a:lstStyle/>
                    <a:p>
                      <a:r>
                        <a:rPr lang="en-US" dirty="0" err="1"/>
                        <a:t>Observatio</a:t>
                      </a:r>
                      <a:r>
                        <a:rPr lang="en-US" dirty="0"/>
                        <a:t>-n</a:t>
                      </a:r>
                    </a:p>
                  </a:txBody>
                  <a:tcPr/>
                </a:tc>
                <a:extLst>
                  <a:ext uri="{0D108BD9-81ED-4DB2-BD59-A6C34878D82A}">
                    <a16:rowId xmlns:a16="http://schemas.microsoft.com/office/drawing/2014/main" val="574164480"/>
                  </a:ext>
                </a:extLst>
              </a:tr>
              <a:tr h="997312">
                <a:tc>
                  <a:txBody>
                    <a:bodyPr/>
                    <a:lstStyle/>
                    <a:p>
                      <a:r>
                        <a:rPr lang="en-US" dirty="0"/>
                        <a:t>Wall 3704 entry</a:t>
                      </a:r>
                    </a:p>
                  </a:txBody>
                  <a:tcPr/>
                </a:tc>
                <a:tc>
                  <a:txBody>
                    <a:bodyPr/>
                    <a:lstStyle/>
                    <a:p>
                      <a:r>
                        <a:rPr lang="en-US" dirty="0"/>
                        <a:t>30ft</a:t>
                      </a:r>
                    </a:p>
                  </a:txBody>
                  <a:tcPr/>
                </a:tc>
                <a:tc>
                  <a:txBody>
                    <a:bodyPr/>
                    <a:lstStyle/>
                    <a:p>
                      <a:r>
                        <a:rPr lang="en-US" dirty="0"/>
                        <a:t>-38</a:t>
                      </a:r>
                    </a:p>
                  </a:txBody>
                  <a:tcPr/>
                </a:tc>
                <a:tc>
                  <a:txBody>
                    <a:bodyPr/>
                    <a:lstStyle/>
                    <a:p>
                      <a:r>
                        <a:rPr lang="en-US" dirty="0"/>
                        <a:t>-83</a:t>
                      </a:r>
                    </a:p>
                  </a:txBody>
                  <a:tcPr/>
                </a:tc>
                <a:tc>
                  <a:txBody>
                    <a:bodyPr/>
                    <a:lstStyle/>
                    <a:p>
                      <a:r>
                        <a:rPr lang="en-US" dirty="0"/>
                        <a:t>45</a:t>
                      </a:r>
                    </a:p>
                  </a:txBody>
                  <a:tcPr/>
                </a:tc>
                <a:tc>
                  <a:txBody>
                    <a:bodyPr/>
                    <a:lstStyle/>
                    <a:p>
                      <a:r>
                        <a:rPr lang="en-US" dirty="0"/>
                        <a:t>13500</a:t>
                      </a:r>
                    </a:p>
                  </a:txBody>
                  <a:tcPr/>
                </a:tc>
                <a:tc>
                  <a:txBody>
                    <a:bodyPr/>
                    <a:lstStyle/>
                    <a:p>
                      <a:r>
                        <a:rPr lang="en-US" dirty="0"/>
                        <a:t>13300</a:t>
                      </a:r>
                    </a:p>
                  </a:txBody>
                  <a:tcPr/>
                </a:tc>
                <a:tc>
                  <a:txBody>
                    <a:bodyPr/>
                    <a:lstStyle/>
                    <a:p>
                      <a:r>
                        <a:rPr lang="en-US" dirty="0"/>
                        <a:t>2datagrams received out of order</a:t>
                      </a:r>
                    </a:p>
                  </a:txBody>
                  <a:tcPr/>
                </a:tc>
                <a:extLst>
                  <a:ext uri="{0D108BD9-81ED-4DB2-BD59-A6C34878D82A}">
                    <a16:rowId xmlns:a16="http://schemas.microsoft.com/office/drawing/2014/main" val="1217855589"/>
                  </a:ext>
                </a:extLst>
              </a:tr>
              <a:tr h="997312">
                <a:tc>
                  <a:txBody>
                    <a:bodyPr/>
                    <a:lstStyle/>
                    <a:p>
                      <a:r>
                        <a:rPr lang="en-US" dirty="0"/>
                        <a:t>3428 main entry</a:t>
                      </a:r>
                    </a:p>
                  </a:txBody>
                  <a:tcPr/>
                </a:tc>
                <a:tc>
                  <a:txBody>
                    <a:bodyPr/>
                    <a:lstStyle/>
                    <a:p>
                      <a:r>
                        <a:rPr lang="en-US" dirty="0"/>
                        <a:t>60ft</a:t>
                      </a:r>
                    </a:p>
                  </a:txBody>
                  <a:tcPr/>
                </a:tc>
                <a:tc>
                  <a:txBody>
                    <a:bodyPr/>
                    <a:lstStyle/>
                    <a:p>
                      <a:r>
                        <a:rPr lang="en-US" dirty="0"/>
                        <a:t>-48</a:t>
                      </a:r>
                    </a:p>
                  </a:txBody>
                  <a:tcPr/>
                </a:tc>
                <a:tc>
                  <a:txBody>
                    <a:bodyPr/>
                    <a:lstStyle/>
                    <a:p>
                      <a:r>
                        <a:rPr lang="en-US" dirty="0"/>
                        <a:t>-82</a:t>
                      </a:r>
                    </a:p>
                  </a:txBody>
                  <a:tcPr/>
                </a:tc>
                <a:tc>
                  <a:txBody>
                    <a:bodyPr/>
                    <a:lstStyle/>
                    <a:p>
                      <a:r>
                        <a:rPr lang="en-US" dirty="0"/>
                        <a:t>34</a:t>
                      </a:r>
                    </a:p>
                  </a:txBody>
                  <a:tcPr/>
                </a:tc>
                <a:tc>
                  <a:txBody>
                    <a:bodyPr/>
                    <a:lstStyle/>
                    <a:p>
                      <a:r>
                        <a:rPr lang="en-US" dirty="0"/>
                        <a:t>14300</a:t>
                      </a:r>
                    </a:p>
                  </a:txBody>
                  <a:tcPr/>
                </a:tc>
                <a:tc>
                  <a:txBody>
                    <a:bodyPr/>
                    <a:lstStyle/>
                    <a:p>
                      <a:r>
                        <a:rPr lang="en-US" dirty="0"/>
                        <a:t>6100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1datagrams received out of order</a:t>
                      </a:r>
                    </a:p>
                  </a:txBody>
                  <a:tcPr/>
                </a:tc>
                <a:extLst>
                  <a:ext uri="{0D108BD9-81ED-4DB2-BD59-A6C34878D82A}">
                    <a16:rowId xmlns:a16="http://schemas.microsoft.com/office/drawing/2014/main" val="2516351107"/>
                  </a:ext>
                </a:extLst>
              </a:tr>
              <a:tr h="997312">
                <a:tc>
                  <a:txBody>
                    <a:bodyPr/>
                    <a:lstStyle/>
                    <a:p>
                      <a:r>
                        <a:rPr lang="en-US" dirty="0"/>
                        <a:t>3424 entry</a:t>
                      </a:r>
                    </a:p>
                  </a:txBody>
                  <a:tcPr/>
                </a:tc>
                <a:tc>
                  <a:txBody>
                    <a:bodyPr/>
                    <a:lstStyle/>
                    <a:p>
                      <a:r>
                        <a:rPr lang="en-US" dirty="0"/>
                        <a:t>90ft</a:t>
                      </a:r>
                    </a:p>
                  </a:txBody>
                  <a:tcPr/>
                </a:tc>
                <a:tc>
                  <a:txBody>
                    <a:bodyPr/>
                    <a:lstStyle/>
                    <a:p>
                      <a:r>
                        <a:rPr lang="en-US" dirty="0"/>
                        <a:t>-50</a:t>
                      </a:r>
                    </a:p>
                  </a:txBody>
                  <a:tcPr/>
                </a:tc>
                <a:tc>
                  <a:txBody>
                    <a:bodyPr/>
                    <a:lstStyle/>
                    <a:p>
                      <a:r>
                        <a:rPr lang="en-US" dirty="0"/>
                        <a:t>-87</a:t>
                      </a:r>
                    </a:p>
                  </a:txBody>
                  <a:tcPr/>
                </a:tc>
                <a:tc>
                  <a:txBody>
                    <a:bodyPr/>
                    <a:lstStyle/>
                    <a:p>
                      <a:r>
                        <a:rPr lang="en-US" dirty="0"/>
                        <a:t>37</a:t>
                      </a:r>
                    </a:p>
                  </a:txBody>
                  <a:tcPr/>
                </a:tc>
                <a:tc>
                  <a:txBody>
                    <a:bodyPr/>
                    <a:lstStyle/>
                    <a:p>
                      <a:r>
                        <a:rPr lang="en-US" dirty="0"/>
                        <a:t>7840</a:t>
                      </a:r>
                    </a:p>
                  </a:txBody>
                  <a:tcPr/>
                </a:tc>
                <a:tc>
                  <a:txBody>
                    <a:bodyPr/>
                    <a:lstStyle/>
                    <a:p>
                      <a:r>
                        <a:rPr lang="en-US" dirty="0"/>
                        <a:t>988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1datagrams received out of order</a:t>
                      </a:r>
                    </a:p>
                    <a:p>
                      <a:endParaRPr lang="en-US" dirty="0"/>
                    </a:p>
                  </a:txBody>
                  <a:tcPr/>
                </a:tc>
                <a:extLst>
                  <a:ext uri="{0D108BD9-81ED-4DB2-BD59-A6C34878D82A}">
                    <a16:rowId xmlns:a16="http://schemas.microsoft.com/office/drawing/2014/main" val="1463823598"/>
                  </a:ext>
                </a:extLst>
              </a:tr>
            </a:tbl>
          </a:graphicData>
        </a:graphic>
      </p:graphicFrame>
    </p:spTree>
    <p:extLst>
      <p:ext uri="{BB962C8B-B14F-4D97-AF65-F5344CB8AC3E}">
        <p14:creationId xmlns:p14="http://schemas.microsoft.com/office/powerpoint/2010/main" val="359800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BCED-12FD-4168-B862-ECDBC62691C5}"/>
              </a:ext>
            </a:extLst>
          </p:cNvPr>
          <p:cNvSpPr>
            <a:spLocks noGrp="1"/>
          </p:cNvSpPr>
          <p:nvPr>
            <p:ph type="title"/>
          </p:nvPr>
        </p:nvSpPr>
        <p:spPr/>
        <p:txBody>
          <a:bodyPr/>
          <a:lstStyle/>
          <a:p>
            <a:r>
              <a:rPr lang="en-US" dirty="0"/>
              <a:t>Noise and Thought with Microwave Oven</a:t>
            </a:r>
          </a:p>
        </p:txBody>
      </p:sp>
      <p:graphicFrame>
        <p:nvGraphicFramePr>
          <p:cNvPr id="4" name="Content Placeholder 3">
            <a:extLst>
              <a:ext uri="{FF2B5EF4-FFF2-40B4-BE49-F238E27FC236}">
                <a16:creationId xmlns:a16="http://schemas.microsoft.com/office/drawing/2014/main" id="{174DD62B-1340-4D54-B817-17C4C938ED8B}"/>
              </a:ext>
            </a:extLst>
          </p:cNvPr>
          <p:cNvGraphicFramePr>
            <a:graphicFrameLocks noGrp="1"/>
          </p:cNvGraphicFramePr>
          <p:nvPr>
            <p:ph idx="1"/>
            <p:extLst>
              <p:ext uri="{D42A27DB-BD31-4B8C-83A1-F6EECF244321}">
                <p14:modId xmlns:p14="http://schemas.microsoft.com/office/powerpoint/2010/main" val="979813783"/>
              </p:ext>
            </p:extLst>
          </p:nvPr>
        </p:nvGraphicFramePr>
        <p:xfrm>
          <a:off x="838200" y="1825624"/>
          <a:ext cx="10515603" cy="448056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4040457706"/>
                    </a:ext>
                  </a:extLst>
                </a:gridCol>
                <a:gridCol w="1502229">
                  <a:extLst>
                    <a:ext uri="{9D8B030D-6E8A-4147-A177-3AD203B41FA5}">
                      <a16:colId xmlns:a16="http://schemas.microsoft.com/office/drawing/2014/main" val="213211810"/>
                    </a:ext>
                  </a:extLst>
                </a:gridCol>
                <a:gridCol w="1502229">
                  <a:extLst>
                    <a:ext uri="{9D8B030D-6E8A-4147-A177-3AD203B41FA5}">
                      <a16:colId xmlns:a16="http://schemas.microsoft.com/office/drawing/2014/main" val="3482982728"/>
                    </a:ext>
                  </a:extLst>
                </a:gridCol>
                <a:gridCol w="1502229">
                  <a:extLst>
                    <a:ext uri="{9D8B030D-6E8A-4147-A177-3AD203B41FA5}">
                      <a16:colId xmlns:a16="http://schemas.microsoft.com/office/drawing/2014/main" val="3395689938"/>
                    </a:ext>
                  </a:extLst>
                </a:gridCol>
                <a:gridCol w="1502229">
                  <a:extLst>
                    <a:ext uri="{9D8B030D-6E8A-4147-A177-3AD203B41FA5}">
                      <a16:colId xmlns:a16="http://schemas.microsoft.com/office/drawing/2014/main" val="2117874718"/>
                    </a:ext>
                  </a:extLst>
                </a:gridCol>
                <a:gridCol w="1502229">
                  <a:extLst>
                    <a:ext uri="{9D8B030D-6E8A-4147-A177-3AD203B41FA5}">
                      <a16:colId xmlns:a16="http://schemas.microsoft.com/office/drawing/2014/main" val="1142575582"/>
                    </a:ext>
                  </a:extLst>
                </a:gridCol>
                <a:gridCol w="1502229">
                  <a:extLst>
                    <a:ext uri="{9D8B030D-6E8A-4147-A177-3AD203B41FA5}">
                      <a16:colId xmlns:a16="http://schemas.microsoft.com/office/drawing/2014/main" val="4172560044"/>
                    </a:ext>
                  </a:extLst>
                </a:gridCol>
              </a:tblGrid>
              <a:tr h="615549">
                <a:tc>
                  <a:txBody>
                    <a:bodyPr/>
                    <a:lstStyle/>
                    <a:p>
                      <a:r>
                        <a:rPr lang="en-US" dirty="0"/>
                        <a:t>Level</a:t>
                      </a:r>
                    </a:p>
                  </a:txBody>
                  <a:tcPr/>
                </a:tc>
                <a:tc>
                  <a:txBody>
                    <a:bodyPr/>
                    <a:lstStyle/>
                    <a:p>
                      <a:r>
                        <a:rPr lang="en-US" dirty="0"/>
                        <a:t>Signal</a:t>
                      </a:r>
                    </a:p>
                    <a:p>
                      <a:r>
                        <a:rPr lang="en-US" dirty="0"/>
                        <a:t>Strength</a:t>
                      </a:r>
                    </a:p>
                  </a:txBody>
                  <a:tcPr/>
                </a:tc>
                <a:tc>
                  <a:txBody>
                    <a:bodyPr/>
                    <a:lstStyle/>
                    <a:p>
                      <a:r>
                        <a:rPr lang="en-US" dirty="0"/>
                        <a:t>Noise </a:t>
                      </a:r>
                    </a:p>
                    <a:p>
                      <a:r>
                        <a:rPr lang="en-US" dirty="0"/>
                        <a:t>Power</a:t>
                      </a:r>
                    </a:p>
                  </a:txBody>
                  <a:tcPr/>
                </a:tc>
                <a:tc>
                  <a:txBody>
                    <a:bodyPr/>
                    <a:lstStyle/>
                    <a:p>
                      <a:r>
                        <a:rPr lang="en-US" dirty="0"/>
                        <a:t>UDP</a:t>
                      </a:r>
                    </a:p>
                  </a:txBody>
                  <a:tcPr/>
                </a:tc>
                <a:tc>
                  <a:txBody>
                    <a:bodyPr/>
                    <a:lstStyle/>
                    <a:p>
                      <a:r>
                        <a:rPr lang="en-US" dirty="0"/>
                        <a:t>TCP</a:t>
                      </a:r>
                    </a:p>
                  </a:txBody>
                  <a:tcPr/>
                </a:tc>
                <a:tc>
                  <a:txBody>
                    <a:bodyPr/>
                    <a:lstStyle/>
                    <a:p>
                      <a:r>
                        <a:rPr lang="en-US" dirty="0"/>
                        <a:t>Observation</a:t>
                      </a:r>
                    </a:p>
                  </a:txBody>
                  <a:tcPr/>
                </a:tc>
                <a:tc>
                  <a:txBody>
                    <a:bodyPr/>
                    <a:lstStyle/>
                    <a:p>
                      <a:r>
                        <a:rPr lang="en-US" dirty="0"/>
                        <a:t>Other</a:t>
                      </a:r>
                    </a:p>
                  </a:txBody>
                  <a:tcPr/>
                </a:tc>
                <a:extLst>
                  <a:ext uri="{0D108BD9-81ED-4DB2-BD59-A6C34878D82A}">
                    <a16:rowId xmlns:a16="http://schemas.microsoft.com/office/drawing/2014/main" val="685293635"/>
                  </a:ext>
                </a:extLst>
              </a:tr>
              <a:tr h="615549">
                <a:tc>
                  <a:txBody>
                    <a:bodyPr/>
                    <a:lstStyle/>
                    <a:p>
                      <a:r>
                        <a:rPr lang="en-US" dirty="0"/>
                        <a:t>Off</a:t>
                      </a:r>
                    </a:p>
                  </a:txBody>
                  <a:tcPr/>
                </a:tc>
                <a:tc>
                  <a:txBody>
                    <a:bodyPr/>
                    <a:lstStyle/>
                    <a:p>
                      <a:r>
                        <a:rPr lang="en-US" dirty="0"/>
                        <a:t>-12</a:t>
                      </a:r>
                    </a:p>
                  </a:txBody>
                  <a:tcPr/>
                </a:tc>
                <a:tc>
                  <a:txBody>
                    <a:bodyPr/>
                    <a:lstStyle/>
                    <a:p>
                      <a:r>
                        <a:rPr lang="en-US" dirty="0"/>
                        <a:t>-80</a:t>
                      </a:r>
                    </a:p>
                  </a:txBody>
                  <a:tcPr/>
                </a:tc>
                <a:tc>
                  <a:txBody>
                    <a:bodyPr/>
                    <a:lstStyle/>
                    <a:p>
                      <a:r>
                        <a:rPr lang="en-US" dirty="0"/>
                        <a:t>21200</a:t>
                      </a:r>
                    </a:p>
                  </a:txBody>
                  <a:tcPr/>
                </a:tc>
                <a:tc>
                  <a:txBody>
                    <a:bodyPr/>
                    <a:lstStyle/>
                    <a:p>
                      <a:r>
                        <a:rPr lang="en-US" dirty="0"/>
                        <a:t>5750</a:t>
                      </a:r>
                    </a:p>
                  </a:txBody>
                  <a:tcPr/>
                </a:tc>
                <a:tc>
                  <a:txBody>
                    <a:bodyPr/>
                    <a:lstStyle/>
                    <a:p>
                      <a:r>
                        <a:rPr lang="en-US" dirty="0"/>
                        <a:t>Flat</a:t>
                      </a:r>
                    </a:p>
                  </a:txBody>
                  <a:tcPr/>
                </a:tc>
                <a:tc>
                  <a:txBody>
                    <a:bodyPr/>
                    <a:lstStyle/>
                    <a:p>
                      <a:r>
                        <a:rPr lang="en-US" dirty="0"/>
                        <a:t>1 datagram out of order</a:t>
                      </a:r>
                    </a:p>
                  </a:txBody>
                  <a:tcPr/>
                </a:tc>
                <a:extLst>
                  <a:ext uri="{0D108BD9-81ED-4DB2-BD59-A6C34878D82A}">
                    <a16:rowId xmlns:a16="http://schemas.microsoft.com/office/drawing/2014/main" val="2608280403"/>
                  </a:ext>
                </a:extLst>
              </a:tr>
              <a:tr h="615549">
                <a:tc>
                  <a:txBody>
                    <a:bodyPr/>
                    <a:lstStyle/>
                    <a:p>
                      <a:r>
                        <a:rPr lang="en-US" dirty="0"/>
                        <a:t>High</a:t>
                      </a:r>
                    </a:p>
                  </a:txBody>
                  <a:tcPr/>
                </a:tc>
                <a:tc>
                  <a:txBody>
                    <a:bodyPr/>
                    <a:lstStyle/>
                    <a:p>
                      <a:r>
                        <a:rPr lang="en-US" dirty="0"/>
                        <a:t>-12</a:t>
                      </a:r>
                    </a:p>
                  </a:txBody>
                  <a:tcPr/>
                </a:tc>
                <a:tc>
                  <a:txBody>
                    <a:bodyPr/>
                    <a:lstStyle/>
                    <a:p>
                      <a:r>
                        <a:rPr lang="en-US" dirty="0"/>
                        <a:t>-83</a:t>
                      </a:r>
                    </a:p>
                  </a:txBody>
                  <a:tcPr/>
                </a:tc>
                <a:tc>
                  <a:txBody>
                    <a:bodyPr/>
                    <a:lstStyle/>
                    <a:p>
                      <a:r>
                        <a:rPr lang="en-US" dirty="0"/>
                        <a:t>17100</a:t>
                      </a:r>
                    </a:p>
                  </a:txBody>
                  <a:tcPr/>
                </a:tc>
                <a:tc>
                  <a:txBody>
                    <a:bodyPr/>
                    <a:lstStyle/>
                    <a:p>
                      <a:r>
                        <a:rPr lang="en-US" dirty="0"/>
                        <a:t>2300</a:t>
                      </a:r>
                    </a:p>
                  </a:txBody>
                  <a:tcPr/>
                </a:tc>
                <a:tc>
                  <a:txBody>
                    <a:bodyPr/>
                    <a:lstStyle/>
                    <a:p>
                      <a:r>
                        <a:rPr lang="en-US" dirty="0"/>
                        <a:t>Slight bump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datagram out of order</a:t>
                      </a:r>
                    </a:p>
                  </a:txBody>
                  <a:tcPr/>
                </a:tc>
                <a:extLst>
                  <a:ext uri="{0D108BD9-81ED-4DB2-BD59-A6C34878D82A}">
                    <a16:rowId xmlns:a16="http://schemas.microsoft.com/office/drawing/2014/main" val="3960382587"/>
                  </a:ext>
                </a:extLst>
              </a:tr>
              <a:tr h="615549">
                <a:tc>
                  <a:txBody>
                    <a:bodyPr/>
                    <a:lstStyle/>
                    <a:p>
                      <a:r>
                        <a:rPr lang="en-US" dirty="0"/>
                        <a:t>Medium high</a:t>
                      </a:r>
                    </a:p>
                  </a:txBody>
                  <a:tcPr/>
                </a:tc>
                <a:tc>
                  <a:txBody>
                    <a:bodyPr/>
                    <a:lstStyle/>
                    <a:p>
                      <a:r>
                        <a:rPr lang="en-US" dirty="0"/>
                        <a:t>-14</a:t>
                      </a:r>
                    </a:p>
                  </a:txBody>
                  <a:tcPr/>
                </a:tc>
                <a:tc>
                  <a:txBody>
                    <a:bodyPr/>
                    <a:lstStyle/>
                    <a:p>
                      <a:r>
                        <a:rPr lang="en-US" dirty="0"/>
                        <a:t>-80</a:t>
                      </a:r>
                    </a:p>
                  </a:txBody>
                  <a:tcPr/>
                </a:tc>
                <a:tc>
                  <a:txBody>
                    <a:bodyPr/>
                    <a:lstStyle/>
                    <a:p>
                      <a:r>
                        <a:rPr lang="en-US" dirty="0"/>
                        <a:t>6550</a:t>
                      </a:r>
                    </a:p>
                  </a:txBody>
                  <a:tcPr/>
                </a:tc>
                <a:tc>
                  <a:txBody>
                    <a:bodyPr/>
                    <a:lstStyle/>
                    <a:p>
                      <a:r>
                        <a:rPr lang="en-US" dirty="0"/>
                        <a:t>11700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Slight bump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datagram out of order</a:t>
                      </a:r>
                    </a:p>
                  </a:txBody>
                  <a:tcPr/>
                </a:tc>
                <a:extLst>
                  <a:ext uri="{0D108BD9-81ED-4DB2-BD59-A6C34878D82A}">
                    <a16:rowId xmlns:a16="http://schemas.microsoft.com/office/drawing/2014/main" val="229010501"/>
                  </a:ext>
                </a:extLst>
              </a:tr>
              <a:tr h="615549">
                <a:tc>
                  <a:txBody>
                    <a:bodyPr/>
                    <a:lstStyle/>
                    <a:p>
                      <a:r>
                        <a:rPr lang="en-US" dirty="0"/>
                        <a:t>Medium</a:t>
                      </a:r>
                    </a:p>
                  </a:txBody>
                  <a:tcPr/>
                </a:tc>
                <a:tc>
                  <a:txBody>
                    <a:bodyPr/>
                    <a:lstStyle/>
                    <a:p>
                      <a:r>
                        <a:rPr lang="en-US" dirty="0"/>
                        <a:t>-8</a:t>
                      </a:r>
                    </a:p>
                  </a:txBody>
                  <a:tcPr/>
                </a:tc>
                <a:tc>
                  <a:txBody>
                    <a:bodyPr/>
                    <a:lstStyle/>
                    <a:p>
                      <a:r>
                        <a:rPr lang="en-US" dirty="0"/>
                        <a:t>-80</a:t>
                      </a:r>
                    </a:p>
                  </a:txBody>
                  <a:tcPr/>
                </a:tc>
                <a:tc>
                  <a:txBody>
                    <a:bodyPr/>
                    <a:lstStyle/>
                    <a:p>
                      <a:r>
                        <a:rPr lang="en-US" dirty="0"/>
                        <a:t>5250</a:t>
                      </a:r>
                    </a:p>
                  </a:txBody>
                  <a:tcPr/>
                </a:tc>
                <a:tc>
                  <a:txBody>
                    <a:bodyPr/>
                    <a:lstStyle/>
                    <a:p>
                      <a:r>
                        <a:rPr lang="en-US" dirty="0"/>
                        <a:t>15300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Slight bump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datagram out of order</a:t>
                      </a:r>
                    </a:p>
                  </a:txBody>
                  <a:tcPr/>
                </a:tc>
                <a:extLst>
                  <a:ext uri="{0D108BD9-81ED-4DB2-BD59-A6C34878D82A}">
                    <a16:rowId xmlns:a16="http://schemas.microsoft.com/office/drawing/2014/main" val="1322412081"/>
                  </a:ext>
                </a:extLst>
              </a:tr>
              <a:tr h="615549">
                <a:tc>
                  <a:txBody>
                    <a:bodyPr/>
                    <a:lstStyle/>
                    <a:p>
                      <a:r>
                        <a:rPr lang="en-US" dirty="0"/>
                        <a:t>Defrost</a:t>
                      </a:r>
                    </a:p>
                  </a:txBody>
                  <a:tcPr/>
                </a:tc>
                <a:tc>
                  <a:txBody>
                    <a:bodyPr/>
                    <a:lstStyle/>
                    <a:p>
                      <a:r>
                        <a:rPr lang="en-US" dirty="0"/>
                        <a:t>-8</a:t>
                      </a:r>
                    </a:p>
                  </a:txBody>
                  <a:tcPr/>
                </a:tc>
                <a:tc>
                  <a:txBody>
                    <a:bodyPr/>
                    <a:lstStyle/>
                    <a:p>
                      <a:r>
                        <a:rPr lang="en-US" dirty="0"/>
                        <a:t>-80</a:t>
                      </a:r>
                    </a:p>
                  </a:txBody>
                  <a:tcPr/>
                </a:tc>
                <a:tc>
                  <a:txBody>
                    <a:bodyPr/>
                    <a:lstStyle/>
                    <a:p>
                      <a:r>
                        <a:rPr lang="en-US" dirty="0"/>
                        <a:t>9080</a:t>
                      </a:r>
                    </a:p>
                  </a:txBody>
                  <a:tcPr/>
                </a:tc>
                <a:tc>
                  <a:txBody>
                    <a:bodyPr/>
                    <a:lstStyle/>
                    <a:p>
                      <a:r>
                        <a:rPr lang="en-US" dirty="0"/>
                        <a:t>60500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Slight bump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datagram out of order</a:t>
                      </a:r>
                    </a:p>
                  </a:txBody>
                  <a:tcPr/>
                </a:tc>
                <a:extLst>
                  <a:ext uri="{0D108BD9-81ED-4DB2-BD59-A6C34878D82A}">
                    <a16:rowId xmlns:a16="http://schemas.microsoft.com/office/drawing/2014/main" val="730714902"/>
                  </a:ext>
                </a:extLst>
              </a:tr>
              <a:tr h="615549">
                <a:tc>
                  <a:txBody>
                    <a:bodyPr/>
                    <a:lstStyle/>
                    <a:p>
                      <a:r>
                        <a:rPr lang="en-US" dirty="0"/>
                        <a:t>Warm</a:t>
                      </a:r>
                    </a:p>
                  </a:txBody>
                  <a:tcPr/>
                </a:tc>
                <a:tc>
                  <a:txBody>
                    <a:bodyPr/>
                    <a:lstStyle/>
                    <a:p>
                      <a:r>
                        <a:rPr lang="en-US" dirty="0"/>
                        <a:t>-12</a:t>
                      </a:r>
                    </a:p>
                  </a:txBody>
                  <a:tcPr/>
                </a:tc>
                <a:tc>
                  <a:txBody>
                    <a:bodyPr/>
                    <a:lstStyle/>
                    <a:p>
                      <a:r>
                        <a:rPr lang="en-US" dirty="0"/>
                        <a:t>-81</a:t>
                      </a:r>
                    </a:p>
                  </a:txBody>
                  <a:tcPr/>
                </a:tc>
                <a:tc>
                  <a:txBody>
                    <a:bodyPr/>
                    <a:lstStyle/>
                    <a:p>
                      <a:r>
                        <a:rPr lang="en-US" dirty="0"/>
                        <a:t>2450</a:t>
                      </a:r>
                    </a:p>
                  </a:txBody>
                  <a:tcPr/>
                </a:tc>
                <a:tc>
                  <a:txBody>
                    <a:bodyPr/>
                    <a:lstStyle/>
                    <a:p>
                      <a:r>
                        <a:rPr lang="en-US" dirty="0"/>
                        <a:t>14600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datagram out of order</a:t>
                      </a:r>
                    </a:p>
                  </a:txBody>
                  <a:tcPr/>
                </a:tc>
                <a:extLst>
                  <a:ext uri="{0D108BD9-81ED-4DB2-BD59-A6C34878D82A}">
                    <a16:rowId xmlns:a16="http://schemas.microsoft.com/office/drawing/2014/main" val="174300291"/>
                  </a:ext>
                </a:extLst>
              </a:tr>
            </a:tbl>
          </a:graphicData>
        </a:graphic>
      </p:graphicFrame>
    </p:spTree>
    <p:extLst>
      <p:ext uri="{BB962C8B-B14F-4D97-AF65-F5344CB8AC3E}">
        <p14:creationId xmlns:p14="http://schemas.microsoft.com/office/powerpoint/2010/main" val="217025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AAAA-BC49-4DE0-A264-740873A0BC4E}"/>
              </a:ext>
            </a:extLst>
          </p:cNvPr>
          <p:cNvSpPr>
            <a:spLocks noGrp="1"/>
          </p:cNvSpPr>
          <p:nvPr>
            <p:ph type="title"/>
          </p:nvPr>
        </p:nvSpPr>
        <p:spPr/>
        <p:txBody>
          <a:bodyPr/>
          <a:lstStyle/>
          <a:p>
            <a:r>
              <a:rPr lang="en-US" dirty="0"/>
              <a:t>Distance vs Signal Strength</a:t>
            </a:r>
          </a:p>
        </p:txBody>
      </p:sp>
      <p:graphicFrame>
        <p:nvGraphicFramePr>
          <p:cNvPr id="4" name="Content Placeholder 3">
            <a:extLst>
              <a:ext uri="{FF2B5EF4-FFF2-40B4-BE49-F238E27FC236}">
                <a16:creationId xmlns:a16="http://schemas.microsoft.com/office/drawing/2014/main" id="{BA4B48D7-DE63-4794-B426-29729E07C4C6}"/>
              </a:ext>
            </a:extLst>
          </p:cNvPr>
          <p:cNvGraphicFramePr>
            <a:graphicFrameLocks noGrp="1"/>
          </p:cNvGraphicFramePr>
          <p:nvPr>
            <p:ph idx="1"/>
            <p:extLst>
              <p:ext uri="{D42A27DB-BD31-4B8C-83A1-F6EECF244321}">
                <p14:modId xmlns:p14="http://schemas.microsoft.com/office/powerpoint/2010/main" val="406290093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215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1695-D5D5-49AD-8C7C-D60B2C81B386}"/>
              </a:ext>
            </a:extLst>
          </p:cNvPr>
          <p:cNvSpPr>
            <a:spLocks noGrp="1"/>
          </p:cNvSpPr>
          <p:nvPr>
            <p:ph type="title"/>
          </p:nvPr>
        </p:nvSpPr>
        <p:spPr/>
        <p:txBody>
          <a:bodyPr/>
          <a:lstStyle/>
          <a:p>
            <a:r>
              <a:rPr lang="en-US" dirty="0"/>
              <a:t>UDP Throughput vs signal to noise ratio</a:t>
            </a:r>
          </a:p>
        </p:txBody>
      </p:sp>
      <p:graphicFrame>
        <p:nvGraphicFramePr>
          <p:cNvPr id="4" name="Content Placeholder 3">
            <a:extLst>
              <a:ext uri="{FF2B5EF4-FFF2-40B4-BE49-F238E27FC236}">
                <a16:creationId xmlns:a16="http://schemas.microsoft.com/office/drawing/2014/main" id="{322DA88D-0C51-444B-A459-E027C1AC1E9C}"/>
              </a:ext>
            </a:extLst>
          </p:cNvPr>
          <p:cNvGraphicFramePr>
            <a:graphicFrameLocks noGrp="1"/>
          </p:cNvGraphicFramePr>
          <p:nvPr>
            <p:ph idx="1"/>
            <p:extLst>
              <p:ext uri="{D42A27DB-BD31-4B8C-83A1-F6EECF244321}">
                <p14:modId xmlns:p14="http://schemas.microsoft.com/office/powerpoint/2010/main" val="29930955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626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1C8A-0EB7-4BC0-8714-1AD86A71B243}"/>
              </a:ext>
            </a:extLst>
          </p:cNvPr>
          <p:cNvSpPr>
            <a:spLocks noGrp="1"/>
          </p:cNvSpPr>
          <p:nvPr>
            <p:ph type="title"/>
          </p:nvPr>
        </p:nvSpPr>
        <p:spPr/>
        <p:txBody>
          <a:bodyPr/>
          <a:lstStyle/>
          <a:p>
            <a:r>
              <a:rPr lang="en-US" dirty="0"/>
              <a:t>TCP Throughput vs signal to noise ratio</a:t>
            </a:r>
          </a:p>
        </p:txBody>
      </p:sp>
      <p:graphicFrame>
        <p:nvGraphicFramePr>
          <p:cNvPr id="4" name="Content Placeholder 3">
            <a:extLst>
              <a:ext uri="{FF2B5EF4-FFF2-40B4-BE49-F238E27FC236}">
                <a16:creationId xmlns:a16="http://schemas.microsoft.com/office/drawing/2014/main" id="{322DA88D-0C51-444B-A459-E027C1AC1E9C}"/>
              </a:ext>
            </a:extLst>
          </p:cNvPr>
          <p:cNvGraphicFramePr>
            <a:graphicFrameLocks noGrp="1"/>
          </p:cNvGraphicFramePr>
          <p:nvPr>
            <p:ph idx="1"/>
            <p:extLst>
              <p:ext uri="{D42A27DB-BD31-4B8C-83A1-F6EECF244321}">
                <p14:modId xmlns:p14="http://schemas.microsoft.com/office/powerpoint/2010/main" val="14117117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82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748B-950E-4136-B575-8ED9A909E92A}"/>
              </a:ext>
            </a:extLst>
          </p:cNvPr>
          <p:cNvSpPr>
            <a:spLocks noGrp="1"/>
          </p:cNvSpPr>
          <p:nvPr>
            <p:ph type="title"/>
          </p:nvPr>
        </p:nvSpPr>
        <p:spPr/>
        <p:txBody>
          <a:bodyPr/>
          <a:lstStyle/>
          <a:p>
            <a:r>
              <a:rPr lang="en-US" dirty="0"/>
              <a:t>Throughput against microwave level </a:t>
            </a:r>
          </a:p>
        </p:txBody>
      </p:sp>
      <p:graphicFrame>
        <p:nvGraphicFramePr>
          <p:cNvPr id="4" name="Content Placeholder 3">
            <a:extLst>
              <a:ext uri="{FF2B5EF4-FFF2-40B4-BE49-F238E27FC236}">
                <a16:creationId xmlns:a16="http://schemas.microsoft.com/office/drawing/2014/main" id="{322DA88D-0C51-444B-A459-E027C1AC1E9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477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700</Words>
  <Application>Microsoft Office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Wireless communication lab</vt:lpstr>
      <vt:lpstr>Abstraction</vt:lpstr>
      <vt:lpstr>Background</vt:lpstr>
      <vt:lpstr>TCP and UDP Throughput vs Signal strength</vt:lpstr>
      <vt:lpstr>Noise and Thought with Microwave Oven</vt:lpstr>
      <vt:lpstr>Distance vs Signal Strength</vt:lpstr>
      <vt:lpstr>UDP Throughput vs signal to noise ratio</vt:lpstr>
      <vt:lpstr>TCP Throughput vs signal to noise ratio</vt:lpstr>
      <vt:lpstr>Throughput against microwave level </vt:lpstr>
      <vt:lpstr>Result</vt:lpstr>
      <vt:lpstr>Lab data</vt:lpstr>
      <vt:lpstr>Data Throughput vs # of slaves</vt:lpstr>
      <vt:lpstr>PowerPoint Presentation</vt:lpstr>
      <vt:lpstr>Data Throughput vs Distance DH1 DH3 Dh5</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 lab</dc:title>
  <dc:creator>Qiusi Shen</dc:creator>
  <cp:lastModifiedBy>Qiusi Shen</cp:lastModifiedBy>
  <cp:revision>26</cp:revision>
  <cp:lastPrinted>2017-10-18T07:20:49Z</cp:lastPrinted>
  <dcterms:created xsi:type="dcterms:W3CDTF">2017-10-17T23:21:50Z</dcterms:created>
  <dcterms:modified xsi:type="dcterms:W3CDTF">2017-10-18T08:05:10Z</dcterms:modified>
</cp:coreProperties>
</file>