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75" r:id="rId9"/>
    <p:sldId id="276" r:id="rId10"/>
    <p:sldId id="277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89" d="100"/>
          <a:sy n="89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ED28B-3E56-FA43-A912-C27BC8DD8ED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0806C-5661-5644-95BD-014DC5455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18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4CEFC-295D-0D4A-9521-80F966824412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2751D-7ED5-AC43-8ED5-BC217A0036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33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52AE61-D327-384F-A313-D7371C29F8B3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971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  <p:sldLayoutId id="21474842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562" y="2594610"/>
            <a:ext cx="9981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</a:rPr>
              <a:t>Qiuxing</a:t>
            </a:r>
            <a:r>
              <a:rPr lang="en-US" altLang="zh-CN" sz="2800" dirty="0" smtClean="0">
                <a:solidFill>
                  <a:schemeClr val="bg1"/>
                </a:solidFill>
              </a:rPr>
              <a:t> Yu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27720161153029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1812" y="1191220"/>
            <a:ext cx="56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Homework 5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1E3787-0957-4557-A1FC-71CF1851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646393"/>
            <a:ext cx="5443537" cy="4046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2893081" y="498592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6:</a:t>
            </a:r>
            <a:r>
              <a:rPr lang="zh-CN" altLang="en-US" dirty="0"/>
              <a:t> </a:t>
            </a:r>
            <a:r>
              <a:rPr lang="en-US" altLang="zh-CN" dirty="0"/>
              <a:t>Hamlet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513" y="2428875"/>
            <a:ext cx="8429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Thanks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for</a:t>
            </a:r>
            <a:r>
              <a:rPr kumimoji="1" lang="zh-CN" altLang="en-US" sz="6000" dirty="0"/>
              <a:t> </a:t>
            </a:r>
            <a:r>
              <a:rPr kumimoji="1" lang="en-US" altLang="zh-CN" sz="6000" dirty="0" smtClean="0"/>
              <a:t>Watching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5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252" y="202557"/>
            <a:ext cx="1049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Q1.</a:t>
            </a:r>
            <a:r>
              <a:rPr lang="zh-CN" alt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 a word cloud for </a:t>
            </a:r>
            <a:r>
              <a:rPr lang="en-US" altLang="zh-CN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Shakesspeare’s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dramas. Romeo and Julia, Julius Caesar, Hamlet.</a:t>
            </a:r>
            <a:endParaRPr lang="zh-CN" altLang="zh-CN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1298" y="507567"/>
            <a:ext cx="42976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rm</a:t>
            </a:r>
            <a:r>
              <a:rPr lang="en-US" altLang="zh-CN" sz="1600" dirty="0">
                <a:solidFill>
                  <a:schemeClr val="bg1"/>
                </a:solidFill>
              </a:rPr>
              <a:t>(list = ls())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RCurl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("XML")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RCurl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library(XML)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url1   = "http://</a:t>
            </a:r>
            <a:r>
              <a:rPr lang="en-US" altLang="zh-CN" sz="1600" dirty="0" err="1">
                <a:solidFill>
                  <a:schemeClr val="bg1"/>
                </a:solidFill>
              </a:rPr>
              <a:t>shakespeare.mit.edu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romeo_juliet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full.html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url2   = "http://</a:t>
            </a:r>
            <a:r>
              <a:rPr lang="en-US" altLang="zh-CN" sz="1600" dirty="0" err="1">
                <a:solidFill>
                  <a:schemeClr val="bg1"/>
                </a:solidFill>
              </a:rPr>
              <a:t>shakespeare.mit.edu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julius_caesar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full.html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url3   = "http://</a:t>
            </a:r>
            <a:r>
              <a:rPr lang="en-US" altLang="zh-CN" sz="1600" dirty="0" err="1">
                <a:solidFill>
                  <a:schemeClr val="bg1"/>
                </a:solidFill>
              </a:rPr>
              <a:t>shakespeare.mit.edu</a:t>
            </a:r>
            <a:r>
              <a:rPr lang="en-US" altLang="zh-CN" sz="1600" dirty="0">
                <a:solidFill>
                  <a:schemeClr val="bg1"/>
                </a:solidFill>
              </a:rPr>
              <a:t>/hamlet/</a:t>
            </a:r>
            <a:r>
              <a:rPr lang="en-US" altLang="zh-CN" sz="1600" dirty="0" err="1">
                <a:solidFill>
                  <a:schemeClr val="bg1"/>
                </a:solidFill>
              </a:rPr>
              <a:t>full.html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html1  = </a:t>
            </a:r>
            <a:r>
              <a:rPr lang="en-US" altLang="zh-CN" sz="1600" dirty="0" err="1">
                <a:solidFill>
                  <a:schemeClr val="bg1"/>
                </a:solidFill>
              </a:rPr>
              <a:t>readLines</a:t>
            </a:r>
            <a:r>
              <a:rPr lang="en-US" altLang="zh-CN" sz="1600" dirty="0">
                <a:solidFill>
                  <a:schemeClr val="bg1"/>
                </a:solidFill>
              </a:rPr>
              <a:t>(url1,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html2  = </a:t>
            </a:r>
            <a:r>
              <a:rPr lang="en-US" altLang="zh-CN" sz="1600" dirty="0" err="1">
                <a:solidFill>
                  <a:schemeClr val="bg1"/>
                </a:solidFill>
              </a:rPr>
              <a:t>readLines</a:t>
            </a:r>
            <a:r>
              <a:rPr lang="en-US" altLang="zh-CN" sz="1600" dirty="0">
                <a:solidFill>
                  <a:schemeClr val="bg1"/>
                </a:solidFill>
              </a:rPr>
              <a:t>(url2,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html3  = </a:t>
            </a:r>
            <a:r>
              <a:rPr lang="en-US" altLang="zh-CN" sz="1600" dirty="0" err="1">
                <a:solidFill>
                  <a:schemeClr val="bg1"/>
                </a:solidFill>
              </a:rPr>
              <a:t>readLines</a:t>
            </a:r>
            <a:r>
              <a:rPr lang="en-US" altLang="zh-CN" sz="1600" dirty="0">
                <a:solidFill>
                  <a:schemeClr val="bg1"/>
                </a:solidFill>
              </a:rPr>
              <a:t>(url3,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html1  =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(html1,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html2  =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(html2,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html3  =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(html3, encoding = "UTF-8")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3622" y="1051560"/>
            <a:ext cx="46091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bitops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stringr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bitops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stringr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abs1    = </a:t>
            </a:r>
            <a:r>
              <a:rPr lang="en-US" altLang="zh-CN" sz="1600" dirty="0" err="1">
                <a:solidFill>
                  <a:schemeClr val="bg1"/>
                </a:solidFill>
              </a:rPr>
              <a:t>lapply</a:t>
            </a:r>
            <a:r>
              <a:rPr lang="en-US" altLang="zh-CN" sz="1600" dirty="0">
                <a:solidFill>
                  <a:schemeClr val="bg1"/>
                </a:solidFill>
              </a:rPr>
              <a:t>(url1, FUN = function(x)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abs2    = </a:t>
            </a:r>
            <a:r>
              <a:rPr lang="en-US" altLang="zh-CN" sz="1600" dirty="0" err="1">
                <a:solidFill>
                  <a:schemeClr val="bg1"/>
                </a:solidFill>
              </a:rPr>
              <a:t>lapply</a:t>
            </a:r>
            <a:r>
              <a:rPr lang="en-US" altLang="zh-CN" sz="1600" dirty="0">
                <a:solidFill>
                  <a:schemeClr val="bg1"/>
                </a:solidFill>
              </a:rPr>
              <a:t>(url2, FUN = function(x)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abs3    = </a:t>
            </a:r>
            <a:r>
              <a:rPr lang="en-US" altLang="zh-CN" sz="1600" dirty="0" err="1">
                <a:solidFill>
                  <a:schemeClr val="bg1"/>
                </a:solidFill>
              </a:rPr>
              <a:t>lapply</a:t>
            </a:r>
            <a:r>
              <a:rPr lang="en-US" altLang="zh-CN" sz="1600" dirty="0">
                <a:solidFill>
                  <a:schemeClr val="bg1"/>
                </a:solidFill>
              </a:rPr>
              <a:t>(url3, FUN = function(x)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clean_txt</a:t>
            </a:r>
            <a:r>
              <a:rPr lang="en-US" altLang="zh-CN" sz="1600" dirty="0">
                <a:solidFill>
                  <a:schemeClr val="bg1"/>
                </a:solidFill>
              </a:rPr>
              <a:t> = function(x)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xpathApply</a:t>
            </a:r>
            <a:r>
              <a:rPr lang="en-US" altLang="zh-CN" sz="1600" dirty="0">
                <a:solidFill>
                  <a:schemeClr val="bg1"/>
                </a:solidFill>
              </a:rPr>
              <a:t>(x, "//body//text()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            [not(ancestor :: script)][ not(ancestor :: style)]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            [not(ancestor :: </a:t>
            </a:r>
            <a:r>
              <a:rPr lang="en-US" altLang="zh-CN" sz="1600" dirty="0" err="1">
                <a:solidFill>
                  <a:schemeClr val="bg1"/>
                </a:solidFill>
              </a:rPr>
              <a:t>noscript</a:t>
            </a:r>
            <a:r>
              <a:rPr lang="en-US" altLang="zh-CN" sz="1600" dirty="0">
                <a:solidFill>
                  <a:schemeClr val="bg1"/>
                </a:solidFill>
              </a:rPr>
              <a:t>)] " ,</a:t>
            </a:r>
            <a:r>
              <a:rPr lang="en-US" altLang="zh-CN" sz="1600" dirty="0" err="1">
                <a:solidFill>
                  <a:schemeClr val="bg1"/>
                </a:solidFill>
              </a:rPr>
              <a:t>xmlValue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paste(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collapse="\n")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"\n", " 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"\r", "")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"\t", "")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"&lt;</a:t>
            </a:r>
            <a:r>
              <a:rPr lang="en-US" altLang="zh-CN" sz="1600" dirty="0" err="1">
                <a:solidFill>
                  <a:schemeClr val="bg1"/>
                </a:solidFill>
              </a:rPr>
              <a:t>br</a:t>
            </a:r>
            <a:r>
              <a:rPr lang="en-US" altLang="zh-CN" sz="1600" dirty="0">
                <a:solidFill>
                  <a:schemeClr val="bg1"/>
                </a:solidFill>
              </a:rPr>
              <a:t>&gt;", "")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return(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799048" y="763822"/>
            <a:ext cx="48843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cleantxt1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(abs1,clean_txt)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cleantxt2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(abs2,clean_txt)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cleantxt3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(abs3,clean_txt)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vec_abs1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vec_abs2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vec_abs3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(cleantxt3)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("tm")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SnowballC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library(tm)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SnowballC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abs1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abs2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(vec_abs2))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abs3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(vec_abs3</a:t>
            </a:r>
            <a:r>
              <a:rPr lang="en-US" altLang="zh-CN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abs_dtm1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(abs1,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2" y="334580"/>
            <a:ext cx="54272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removeNumbers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= TRUE, </a:t>
            </a:r>
            <a:r>
              <a:rPr lang="en-US" altLang="zh-CN" sz="1600" dirty="0" err="1">
                <a:solidFill>
                  <a:schemeClr val="bg1"/>
                </a:solidFill>
              </a:rPr>
              <a:t>removePunctuation</a:t>
            </a:r>
            <a:r>
              <a:rPr lang="en-US" altLang="zh-CN" sz="1600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abs_dtm2  = </a:t>
            </a:r>
            <a:r>
              <a:rPr lang="en-US" altLang="zh-CN" sz="1600" dirty="0" err="1">
                <a:solidFill>
                  <a:schemeClr val="bg1"/>
                </a:solidFill>
              </a:rPr>
              <a:t>DocumentTermMatrix</a:t>
            </a:r>
            <a:r>
              <a:rPr lang="en-US" altLang="zh-CN" sz="1600" dirty="0">
                <a:solidFill>
                  <a:schemeClr val="bg1"/>
                </a:solidFill>
              </a:rPr>
              <a:t>(abs2, control = list(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stemming = TRUE, </a:t>
            </a:r>
            <a:r>
              <a:rPr lang="en-US" altLang="zh-CN" sz="1600" dirty="0" err="1">
                <a:solidFill>
                  <a:schemeClr val="bg1"/>
                </a:solidFill>
              </a:rPr>
              <a:t>stopwords</a:t>
            </a:r>
            <a:r>
              <a:rPr lang="en-US" altLang="zh-CN" sz="1600" dirty="0">
                <a:solidFill>
                  <a:schemeClr val="bg1"/>
                </a:solidFill>
              </a:rPr>
              <a:t> = TRUE, </a:t>
            </a:r>
            <a:r>
              <a:rPr lang="en-US" altLang="zh-CN" sz="1600" dirty="0" err="1">
                <a:solidFill>
                  <a:schemeClr val="bg1"/>
                </a:solidFill>
              </a:rPr>
              <a:t>minWordLength</a:t>
            </a:r>
            <a:r>
              <a:rPr lang="en-US" altLang="zh-CN" sz="1600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removeNumbers</a:t>
            </a:r>
            <a:r>
              <a:rPr lang="en-US" altLang="zh-CN" sz="1600" dirty="0">
                <a:solidFill>
                  <a:schemeClr val="bg1"/>
                </a:solidFill>
              </a:rPr>
              <a:t> = TRUE, </a:t>
            </a:r>
            <a:r>
              <a:rPr lang="en-US" altLang="zh-CN" sz="1600" dirty="0" err="1">
                <a:solidFill>
                  <a:schemeClr val="bg1"/>
                </a:solidFill>
              </a:rPr>
              <a:t>removePunctuation</a:t>
            </a:r>
            <a:r>
              <a:rPr lang="en-US" altLang="zh-CN" sz="1600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abs_dtm3  = </a:t>
            </a:r>
            <a:r>
              <a:rPr lang="en-US" altLang="zh-CN" sz="1600" dirty="0" err="1">
                <a:solidFill>
                  <a:schemeClr val="bg1"/>
                </a:solidFill>
              </a:rPr>
              <a:t>DocumentTermMatrix</a:t>
            </a:r>
            <a:r>
              <a:rPr lang="en-US" altLang="zh-CN" sz="1600" dirty="0">
                <a:solidFill>
                  <a:schemeClr val="bg1"/>
                </a:solidFill>
              </a:rPr>
              <a:t>(abs3, control = list(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stemming = TRUE, </a:t>
            </a:r>
            <a:r>
              <a:rPr lang="en-US" altLang="zh-CN" sz="1600" dirty="0" err="1">
                <a:solidFill>
                  <a:schemeClr val="bg1"/>
                </a:solidFill>
              </a:rPr>
              <a:t>stopwords</a:t>
            </a:r>
            <a:r>
              <a:rPr lang="en-US" altLang="zh-CN" sz="1600" dirty="0">
                <a:solidFill>
                  <a:schemeClr val="bg1"/>
                </a:solidFill>
              </a:rPr>
              <a:t> = TRUE, </a:t>
            </a:r>
            <a:r>
              <a:rPr lang="en-US" altLang="zh-CN" sz="1600" dirty="0" err="1">
                <a:solidFill>
                  <a:schemeClr val="bg1"/>
                </a:solidFill>
              </a:rPr>
              <a:t>minWordLength</a:t>
            </a:r>
            <a:r>
              <a:rPr lang="en-US" altLang="zh-CN" sz="1600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removeNumbers</a:t>
            </a:r>
            <a:r>
              <a:rPr lang="en-US" altLang="zh-CN" sz="1600" dirty="0">
                <a:solidFill>
                  <a:schemeClr val="bg1"/>
                </a:solidFill>
              </a:rPr>
              <a:t> = TRUE, </a:t>
            </a:r>
            <a:r>
              <a:rPr lang="en-US" altLang="zh-CN" sz="1600" dirty="0" err="1">
                <a:solidFill>
                  <a:schemeClr val="bg1"/>
                </a:solidFill>
              </a:rPr>
              <a:t>removePunctuation</a:t>
            </a:r>
            <a:r>
              <a:rPr lang="en-US" altLang="zh-CN" sz="1600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##</a:t>
            </a:r>
            <a:r>
              <a:rPr lang="en-US" altLang="zh-CN" sz="1600" dirty="0" err="1">
                <a:solidFill>
                  <a:schemeClr val="bg1"/>
                </a:solidFill>
              </a:rPr>
              <a:t>WordCloud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instal.packages</a:t>
            </a:r>
            <a:r>
              <a:rPr lang="en-US" altLang="zh-CN" sz="1600" dirty="0">
                <a:solidFill>
                  <a:schemeClr val="bg1"/>
                </a:solidFill>
              </a:rPr>
              <a:t>("ggplot2")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wordcloud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library(ggplot2)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wordcloud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freq1 = </a:t>
            </a:r>
            <a:r>
              <a:rPr lang="en-US" altLang="zh-CN" sz="1600" dirty="0" err="1">
                <a:solidFill>
                  <a:schemeClr val="bg1"/>
                </a:solidFill>
              </a:rPr>
              <a:t>colSums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as.matrix</a:t>
            </a:r>
            <a:r>
              <a:rPr lang="en-US" altLang="zh-CN" sz="1600" dirty="0">
                <a:solidFill>
                  <a:schemeClr val="bg1"/>
                </a:solidFill>
              </a:rPr>
              <a:t>(abs_dtm1))  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freq2 = </a:t>
            </a:r>
            <a:r>
              <a:rPr lang="en-US" altLang="zh-CN" sz="1600" dirty="0" err="1">
                <a:solidFill>
                  <a:schemeClr val="bg1"/>
                </a:solidFill>
              </a:rPr>
              <a:t>colSums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as.matrix</a:t>
            </a:r>
            <a:r>
              <a:rPr lang="en-US" altLang="zh-CN" sz="1600" dirty="0">
                <a:solidFill>
                  <a:schemeClr val="bg1"/>
                </a:solidFill>
              </a:rPr>
              <a:t>(abs_dtm2)) 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freq3 = </a:t>
            </a:r>
            <a:r>
              <a:rPr lang="en-US" altLang="zh-CN" sz="1600" dirty="0" err="1">
                <a:solidFill>
                  <a:schemeClr val="bg1"/>
                </a:solidFill>
              </a:rPr>
              <a:t>colSums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as.matrix</a:t>
            </a:r>
            <a:r>
              <a:rPr lang="en-US" altLang="zh-CN" sz="1600" dirty="0">
                <a:solidFill>
                  <a:schemeClr val="bg1"/>
                </a:solidFill>
              </a:rPr>
              <a:t>(abs_dtm3)) 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wf1   = </a:t>
            </a:r>
            <a:r>
              <a:rPr lang="en-US" altLang="zh-CN" sz="1600" dirty="0" err="1">
                <a:solidFill>
                  <a:schemeClr val="bg1"/>
                </a:solidFill>
              </a:rPr>
              <a:t>data.frame</a:t>
            </a:r>
            <a:r>
              <a:rPr lang="en-US" altLang="zh-CN" sz="1600" dirty="0">
                <a:solidFill>
                  <a:schemeClr val="bg1"/>
                </a:solidFill>
              </a:rPr>
              <a:t>(word=names(freq1), </a:t>
            </a:r>
            <a:r>
              <a:rPr lang="en-US" altLang="zh-CN" sz="1600" dirty="0" err="1">
                <a:solidFill>
                  <a:schemeClr val="bg1"/>
                </a:solidFill>
              </a:rPr>
              <a:t>freq</a:t>
            </a:r>
            <a:r>
              <a:rPr lang="en-US" altLang="zh-CN" sz="1600" dirty="0">
                <a:solidFill>
                  <a:schemeClr val="bg1"/>
                </a:solidFill>
              </a:rPr>
              <a:t>=freq1)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wf2   = </a:t>
            </a:r>
            <a:r>
              <a:rPr lang="en-US" altLang="zh-CN" sz="1600" dirty="0" err="1">
                <a:solidFill>
                  <a:schemeClr val="bg1"/>
                </a:solidFill>
              </a:rPr>
              <a:t>data.frame</a:t>
            </a:r>
            <a:r>
              <a:rPr lang="en-US" altLang="zh-CN" sz="1600" dirty="0">
                <a:solidFill>
                  <a:schemeClr val="bg1"/>
                </a:solidFill>
              </a:rPr>
              <a:t>(word=names(freq2), </a:t>
            </a:r>
            <a:r>
              <a:rPr lang="en-US" altLang="zh-CN" sz="1600" dirty="0" err="1">
                <a:solidFill>
                  <a:schemeClr val="bg1"/>
                </a:solidFill>
              </a:rPr>
              <a:t>freq</a:t>
            </a:r>
            <a:r>
              <a:rPr lang="en-US" altLang="zh-CN" sz="1600" dirty="0">
                <a:solidFill>
                  <a:schemeClr val="bg1"/>
                </a:solidFill>
              </a:rPr>
              <a:t>=freq2)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wf3   = </a:t>
            </a:r>
            <a:r>
              <a:rPr lang="en-US" altLang="zh-CN" sz="1600" dirty="0" err="1">
                <a:solidFill>
                  <a:schemeClr val="bg1"/>
                </a:solidFill>
              </a:rPr>
              <a:t>data.frame</a:t>
            </a:r>
            <a:r>
              <a:rPr lang="en-US" altLang="zh-CN" sz="1600" dirty="0">
                <a:solidFill>
                  <a:schemeClr val="bg1"/>
                </a:solidFill>
              </a:rPr>
              <a:t>(word=names(freq3), </a:t>
            </a:r>
            <a:r>
              <a:rPr lang="en-US" altLang="zh-CN" sz="1600" dirty="0" err="1">
                <a:solidFill>
                  <a:schemeClr val="bg1"/>
                </a:solidFill>
              </a:rPr>
              <a:t>freq</a:t>
            </a:r>
            <a:r>
              <a:rPr lang="en-US" altLang="zh-CN" sz="1600" dirty="0">
                <a:solidFill>
                  <a:schemeClr val="bg1"/>
                </a:solidFill>
              </a:rPr>
              <a:t>=freq3)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787618" y="749691"/>
            <a:ext cx="4884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#Romeo and Juliet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(subset(wf1,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freq1))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plot1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plot1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freq1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dark2_1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(names(freq1), freq1,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colors=dark2_1)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#Julius </a:t>
            </a:r>
            <a:r>
              <a:rPr lang="en-US" altLang="zh-CN" dirty="0" err="1">
                <a:solidFill>
                  <a:schemeClr val="bg1"/>
                </a:solidFill>
              </a:rPr>
              <a:t>Caeser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plot2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(subset(wf2,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freq2))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= plot2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= plot2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831737"/>
            <a:ext cx="5427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freq2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(abs_dtm2))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dark2_2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(names(freq2), freq2,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#Hamlet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(subset(wf3,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freq3))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plot3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plot3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freq3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(abs_dtm3))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dark2_3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(names(freq3), freq3,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colors=dark2_3)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39ECDD-BEED-4276-8906-23A3347E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726283"/>
            <a:ext cx="4606869" cy="37415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1724628" y="4711642"/>
            <a:ext cx="38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</a:t>
            </a:r>
            <a:r>
              <a:rPr lang="en-US" altLang="zh-CN" dirty="0" smtClean="0">
                <a:solidFill>
                  <a:schemeClr val="bg1"/>
                </a:solidFill>
              </a:rPr>
              <a:t>1: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Romeo and Julia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8AAF41-A22D-42F5-9D1F-85A81812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63" y="785198"/>
            <a:ext cx="4944415" cy="40347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2186602" y="4954711"/>
            <a:ext cx="350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Julius Caesar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88F66F-02D0-469B-8E0C-FA448B28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43" y="486570"/>
            <a:ext cx="4623652" cy="38307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2554898" y="4584610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3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Hamlet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252" y="485775"/>
            <a:ext cx="1049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Q2.</a:t>
            </a:r>
            <a:r>
              <a:rPr lang="zh-CN" altLang="en-US" sz="2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calculate the histogram of words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B20687-5303-4572-8CEB-1FB86AB2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" y="1108349"/>
            <a:ext cx="5768688" cy="40313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1903096" y="5362142"/>
            <a:ext cx="31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Romeo and Julia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C93D03-1CF4-431A-8D36-401F9FCA9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756605"/>
            <a:ext cx="5600700" cy="38807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2527022" y="4894487"/>
            <a:ext cx="3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5:</a:t>
            </a:r>
            <a:r>
              <a:rPr lang="zh-CN" altLang="en-US" dirty="0"/>
              <a:t> </a:t>
            </a:r>
            <a:r>
              <a:rPr lang="en-US" altLang="zh-CN" dirty="0"/>
              <a:t>Julius Caesar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1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637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幼圆</vt:lpstr>
      <vt:lpstr>Arial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Cheng</dc:creator>
  <cp:lastModifiedBy>郁秋兴</cp:lastModifiedBy>
  <cp:revision>31</cp:revision>
  <cp:lastPrinted>2017-10-20T13:25:49Z</cp:lastPrinted>
  <dcterms:created xsi:type="dcterms:W3CDTF">2017-10-20T12:07:56Z</dcterms:created>
  <dcterms:modified xsi:type="dcterms:W3CDTF">2017-11-21T03:16:16Z</dcterms:modified>
</cp:coreProperties>
</file>