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8"/>
  </p:notes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4CEFC-295D-0D4A-9521-80F966824412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2751D-7ED5-AC43-8ED5-BC217A0036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33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52AE61-D327-384F-A313-D7371C29F8B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562" y="2594610"/>
            <a:ext cx="998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Ran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Cheng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smtClean="0">
                <a:solidFill>
                  <a:schemeClr val="bg1"/>
                </a:solidFill>
              </a:rPr>
              <a:t>27720161153019</a:t>
            </a:r>
          </a:p>
          <a:p>
            <a:pPr algn="ctr"/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WISE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smtClean="0">
                <a:solidFill>
                  <a:schemeClr val="bg1"/>
                </a:solidFill>
              </a:rPr>
              <a:t>Master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of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Finance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1812" y="1191220"/>
            <a:ext cx="56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Homework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Unit 4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45604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Q3. Redo as many ﬁgures as you can.</a:t>
            </a:r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1541462"/>
            <a:ext cx="4617720" cy="3902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1541462"/>
            <a:ext cx="6311900" cy="3902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3011" y="5673603"/>
            <a:ext cx="38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Figure 8: The squared ARIMA(2,0,2) residuals of CRIX returns.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78968" y="5655066"/>
            <a:ext cx="450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Figure 9: The ACF and PACF of squared ARIMA(2,0,2) residuals</a:t>
            </a:r>
          </a:p>
        </p:txBody>
      </p:sp>
    </p:spTree>
    <p:extLst>
      <p:ext uri="{BB962C8B-B14F-4D97-AF65-F5344CB8AC3E}">
        <p14:creationId xmlns:p14="http://schemas.microsoft.com/office/powerpoint/2010/main" val="10292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0121" y="262890"/>
            <a:ext cx="58978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Codes:</a:t>
            </a:r>
            <a:endParaRPr lang="zh-CN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(list = ls(all = TRUE))</a:t>
            </a:r>
            <a:endParaRPr lang="zh-CN" altLang="zh-CN" dirty="0"/>
          </a:p>
          <a:p>
            <a:r>
              <a:rPr lang="en-US" altLang="zh-CN" dirty="0" err="1"/>
              <a:t>graphics.off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install and load packages</a:t>
            </a:r>
            <a:endParaRPr lang="zh-CN" altLang="zh-CN" dirty="0"/>
          </a:p>
          <a:p>
            <a:r>
              <a:rPr lang="en-US" altLang="zh-CN" dirty="0"/>
              <a:t>libraries = c("</a:t>
            </a:r>
            <a:r>
              <a:rPr lang="en-US" altLang="zh-CN" dirty="0" err="1"/>
              <a:t>tseries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lapply</a:t>
            </a:r>
            <a:r>
              <a:rPr lang="en-US" altLang="zh-CN" dirty="0"/>
              <a:t>(libraries, function(x) if (!(x %in% </a:t>
            </a:r>
            <a:r>
              <a:rPr lang="en-US" altLang="zh-CN" dirty="0" err="1"/>
              <a:t>installed.packages</a:t>
            </a:r>
            <a:r>
              <a:rPr lang="en-US" altLang="zh-CN" dirty="0"/>
              <a:t>())) 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install.packages</a:t>
            </a:r>
            <a:r>
              <a:rPr lang="en-US" altLang="zh-CN" dirty="0"/>
              <a:t>(x)</a:t>
            </a:r>
            <a:endParaRPr lang="zh-CN" altLang="zh-CN" dirty="0"/>
          </a:p>
          <a:p>
            <a:r>
              <a:rPr lang="en-US" altLang="zh-CN" dirty="0"/>
              <a:t>})</a:t>
            </a:r>
            <a:endParaRPr lang="zh-CN" altLang="zh-CN" dirty="0"/>
          </a:p>
          <a:p>
            <a:r>
              <a:rPr lang="en-US" altLang="zh-CN" dirty="0" err="1"/>
              <a:t>lapply</a:t>
            </a:r>
            <a:r>
              <a:rPr lang="en-US" altLang="zh-CN" dirty="0"/>
              <a:t>(libraries, library, quietly = TRUE, </a:t>
            </a:r>
            <a:r>
              <a:rPr lang="en-US" altLang="zh-CN" dirty="0" err="1"/>
              <a:t>character.only</a:t>
            </a:r>
            <a:r>
              <a:rPr lang="en-US" altLang="zh-CN" dirty="0"/>
              <a:t> = TRUE)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please change your working directory</a:t>
            </a:r>
            <a:endParaRPr lang="zh-CN" altLang="zh-CN" dirty="0"/>
          </a:p>
          <a:p>
            <a:r>
              <a:rPr lang="en-US" altLang="zh-CN" dirty="0" err="1"/>
              <a:t>setwd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load(</a:t>
            </a:r>
            <a:r>
              <a:rPr lang="en-US" altLang="zh-CN" dirty="0" err="1"/>
              <a:t>file.choose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 err="1"/>
              <a:t>Pr</a:t>
            </a:r>
            <a:r>
              <a:rPr lang="en-US" altLang="zh-CN" dirty="0"/>
              <a:t> = </a:t>
            </a:r>
            <a:r>
              <a:rPr lang="en-US" altLang="zh-CN" dirty="0" err="1"/>
              <a:t>as.numeric</a:t>
            </a:r>
            <a:r>
              <a:rPr lang="en-US" altLang="zh-CN" dirty="0"/>
              <a:t>(</a:t>
            </a:r>
            <a:r>
              <a:rPr lang="en-US" altLang="zh-CN" dirty="0" err="1"/>
              <a:t>crix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Da = factor(date1)</a:t>
            </a:r>
            <a:endParaRPr lang="zh-CN" altLang="zh-CN" dirty="0"/>
          </a:p>
          <a:p>
            <a:r>
              <a:rPr lang="en-US" altLang="zh-CN" dirty="0" err="1"/>
              <a:t>crx</a:t>
            </a:r>
            <a:r>
              <a:rPr lang="en-US" altLang="zh-CN" dirty="0"/>
              <a:t> = </a:t>
            </a:r>
            <a:r>
              <a:rPr lang="en-US" altLang="zh-CN" dirty="0" err="1"/>
              <a:t>data.frame</a:t>
            </a:r>
            <a:r>
              <a:rPr lang="en-US" altLang="zh-CN" dirty="0"/>
              <a:t>(Da, </a:t>
            </a:r>
            <a:r>
              <a:rPr lang="en-US" altLang="zh-CN" dirty="0" err="1"/>
              <a:t>Pr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 plot of </a:t>
            </a:r>
            <a:r>
              <a:rPr lang="en-US" altLang="zh-CN" dirty="0" err="1" smtClean="0"/>
              <a:t>crix</a:t>
            </a:r>
            <a:r>
              <a:rPr lang="en-US" altLang="zh-CN" dirty="0" smtClean="0"/>
              <a:t> return</a:t>
            </a:r>
            <a:endParaRPr lang="zh-CN" altLang="zh-CN" dirty="0" smtClean="0"/>
          </a:p>
          <a:p>
            <a:r>
              <a:rPr lang="en-US" altLang="zh-CN" dirty="0" smtClean="0"/>
              <a:t>ret = diff(log(</a:t>
            </a:r>
            <a:r>
              <a:rPr lang="en-US" altLang="zh-CN" dirty="0" err="1" smtClean="0"/>
              <a:t>crx$Pr</a:t>
            </a:r>
            <a:r>
              <a:rPr lang="en-US" altLang="zh-CN" dirty="0" smtClean="0"/>
              <a:t>))</a:t>
            </a:r>
            <a:endParaRPr lang="zh-CN" altLang="zh-CN" dirty="0" smtClean="0"/>
          </a:p>
          <a:p>
            <a:r>
              <a:rPr lang="en-US" altLang="zh-CN" dirty="0" smtClean="0"/>
              <a:t>Dare = factor(date1[-1])</a:t>
            </a:r>
            <a:endParaRPr lang="zh-CN" altLang="zh-CN" dirty="0" smtClean="0"/>
          </a:p>
          <a:p>
            <a:r>
              <a:rPr lang="en-US" altLang="zh-CN" dirty="0" err="1" smtClean="0"/>
              <a:t>retts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(Dare, ret)</a:t>
            </a:r>
          </a:p>
          <a:p>
            <a:r>
              <a:rPr lang="en-US" altLang="zh-CN" dirty="0" smtClean="0"/>
              <a:t># arima202 predict</a:t>
            </a:r>
            <a:endParaRPr lang="zh-CN" altLang="zh-CN" dirty="0" smtClean="0"/>
          </a:p>
          <a:p>
            <a:r>
              <a:rPr lang="en-US" altLang="zh-CN" dirty="0" smtClean="0"/>
              <a:t>fit202 = </a:t>
            </a:r>
            <a:r>
              <a:rPr lang="en-US" altLang="zh-CN" dirty="0" err="1" smtClean="0"/>
              <a:t>arima</a:t>
            </a:r>
            <a:r>
              <a:rPr lang="en-US" altLang="zh-CN" dirty="0" smtClean="0"/>
              <a:t>(ret, order = c(2, 0, 2))</a:t>
            </a:r>
            <a:endParaRPr lang="zh-CN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86700" y="468630"/>
            <a:ext cx="33718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vola</a:t>
            </a:r>
            <a:r>
              <a:rPr lang="en-US" altLang="zh-CN" dirty="0"/>
              <a:t> cluster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1))</a:t>
            </a:r>
            <a:endParaRPr lang="zh-CN" altLang="zh-CN" dirty="0"/>
          </a:p>
          <a:p>
            <a:r>
              <a:rPr lang="en-US" altLang="zh-CN" dirty="0"/>
              <a:t>res = fit202$residuals</a:t>
            </a:r>
            <a:endParaRPr lang="zh-CN" altLang="zh-CN" dirty="0"/>
          </a:p>
          <a:p>
            <a:r>
              <a:rPr lang="en-US" altLang="zh-CN" dirty="0"/>
              <a:t>res2 = fit202$residuals^2</a:t>
            </a:r>
            <a:endParaRPr lang="zh-CN" altLang="zh-CN" dirty="0"/>
          </a:p>
          <a:p>
            <a:r>
              <a:rPr lang="en-US" altLang="zh-CN" dirty="0"/>
              <a:t>tsres202 = </a:t>
            </a:r>
            <a:r>
              <a:rPr lang="en-US" altLang="zh-CN" dirty="0" err="1"/>
              <a:t>data.frame</a:t>
            </a:r>
            <a:r>
              <a:rPr lang="en-US" altLang="zh-CN" dirty="0"/>
              <a:t>(Dare, res2)</a:t>
            </a:r>
            <a:endParaRPr lang="zh-CN" altLang="zh-CN" dirty="0"/>
          </a:p>
          <a:p>
            <a:r>
              <a:rPr lang="en-US" altLang="zh-CN" dirty="0"/>
              <a:t>plot(tsres202$Dare, tsres202$res2, type = "o", </a:t>
            </a:r>
            <a:r>
              <a:rPr lang="en-US" altLang="zh-CN" dirty="0" err="1"/>
              <a:t>ylab</a:t>
            </a:r>
            <a:r>
              <a:rPr lang="en-US" altLang="zh-CN" dirty="0"/>
              <a:t> = NA)</a:t>
            </a:r>
            <a:endParaRPr lang="zh-CN" altLang="zh-CN" dirty="0"/>
          </a:p>
          <a:p>
            <a:r>
              <a:rPr lang="en-US" altLang="zh-CN" dirty="0"/>
              <a:t>lines(tsres202$res2)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plot(res2, </a:t>
            </a:r>
            <a:r>
              <a:rPr lang="en-US" altLang="zh-CN" dirty="0" err="1"/>
              <a:t>ylab</a:t>
            </a:r>
            <a:r>
              <a:rPr lang="en-US" altLang="zh-CN" dirty="0"/>
              <a:t>='Squared residuals', main=NA)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2))</a:t>
            </a:r>
            <a:endParaRPr lang="zh-CN" altLang="zh-CN" dirty="0"/>
          </a:p>
          <a:p>
            <a:r>
              <a:rPr lang="en-US" altLang="zh-CN" dirty="0"/>
              <a:t>acfres2 = </a:t>
            </a:r>
            <a:r>
              <a:rPr lang="en-US" altLang="zh-CN" dirty="0" err="1"/>
              <a:t>acf</a:t>
            </a:r>
            <a:r>
              <a:rPr lang="en-US" altLang="zh-CN" dirty="0"/>
              <a:t>(res2, main = NA, </a:t>
            </a:r>
            <a:r>
              <a:rPr lang="en-US" altLang="zh-CN" dirty="0" err="1"/>
              <a:t>lag.max</a:t>
            </a:r>
            <a:r>
              <a:rPr lang="en-US" altLang="zh-CN" dirty="0"/>
              <a:t> = 20, </a:t>
            </a:r>
            <a:r>
              <a:rPr lang="en-US" altLang="zh-CN" dirty="0" err="1"/>
              <a:t>ylab</a:t>
            </a:r>
            <a:r>
              <a:rPr lang="en-US" altLang="zh-CN" dirty="0"/>
              <a:t> = "Sample Autocorrelation",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</a:t>
            </a:r>
            <a:r>
              <a:rPr lang="en-US" altLang="zh-CN" dirty="0"/>
              <a:t>= 2)</a:t>
            </a:r>
            <a:endParaRPr lang="zh-CN" altLang="zh-CN" dirty="0"/>
          </a:p>
          <a:p>
            <a:r>
              <a:rPr lang="en-US" altLang="zh-CN" dirty="0"/>
              <a:t>pacfres2 = </a:t>
            </a:r>
            <a:r>
              <a:rPr lang="en-US" altLang="zh-CN" dirty="0" err="1"/>
              <a:t>pacf</a:t>
            </a:r>
            <a:r>
              <a:rPr lang="en-US" altLang="zh-CN" dirty="0"/>
              <a:t>(res2, </a:t>
            </a:r>
            <a:r>
              <a:rPr lang="en-US" altLang="zh-CN" dirty="0" err="1"/>
              <a:t>lag.max</a:t>
            </a:r>
            <a:r>
              <a:rPr lang="en-US" altLang="zh-CN" dirty="0"/>
              <a:t> = 20, </a:t>
            </a:r>
            <a:r>
              <a:rPr lang="en-US" altLang="zh-CN" dirty="0" err="1"/>
              <a:t>ylab</a:t>
            </a:r>
            <a:r>
              <a:rPr lang="en-US" altLang="zh-CN" dirty="0"/>
              <a:t> = "Sample Partial Autocorrelation",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</a:t>
            </a:r>
            <a:r>
              <a:rPr lang="en-US" altLang="zh-CN" dirty="0"/>
              <a:t>= 2, main = NA)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1227137"/>
            <a:ext cx="5468938" cy="3744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3" y="1227137"/>
            <a:ext cx="5613400" cy="3744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8938" y="5200650"/>
            <a:ext cx="405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Figure 10: The ACF and PACF of squared ARIMA(2,0,2) residuals</a:t>
            </a: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40588" y="5200650"/>
            <a:ext cx="405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Figure 11: The QQ plots of model residuals of ARIMA-GARCH process.</a:t>
            </a:r>
          </a:p>
        </p:txBody>
      </p:sp>
    </p:spTree>
    <p:extLst>
      <p:ext uri="{BB962C8B-B14F-4D97-AF65-F5344CB8AC3E}">
        <p14:creationId xmlns:p14="http://schemas.microsoft.com/office/powerpoint/2010/main" val="1023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1" y="640080"/>
            <a:ext cx="58635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Codes: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(list = ls(all = TRUE))</a:t>
            </a:r>
            <a:endParaRPr lang="zh-CN" altLang="zh-CN" dirty="0"/>
          </a:p>
          <a:p>
            <a:r>
              <a:rPr lang="en-US" altLang="zh-CN" dirty="0" err="1"/>
              <a:t>graphics.off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install and load packages</a:t>
            </a:r>
            <a:endParaRPr lang="zh-CN" altLang="zh-CN" dirty="0"/>
          </a:p>
          <a:p>
            <a:r>
              <a:rPr lang="en-US" altLang="zh-CN" dirty="0"/>
              <a:t>libraries = c("forecast", "</a:t>
            </a:r>
            <a:r>
              <a:rPr lang="en-US" altLang="zh-CN" dirty="0" err="1"/>
              <a:t>fGarch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lapply</a:t>
            </a:r>
            <a:r>
              <a:rPr lang="en-US" altLang="zh-CN" dirty="0"/>
              <a:t>(libraries, function(x) if (!(x %in% </a:t>
            </a:r>
            <a:r>
              <a:rPr lang="en-US" altLang="zh-CN" dirty="0" err="1"/>
              <a:t>installed.packages</a:t>
            </a:r>
            <a:r>
              <a:rPr lang="en-US" altLang="zh-CN" dirty="0"/>
              <a:t>())) 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install.packages</a:t>
            </a:r>
            <a:r>
              <a:rPr lang="en-US" altLang="zh-CN" dirty="0"/>
              <a:t>(x)</a:t>
            </a:r>
            <a:endParaRPr lang="zh-CN" altLang="zh-CN" dirty="0"/>
          </a:p>
          <a:p>
            <a:r>
              <a:rPr lang="en-US" altLang="zh-CN" dirty="0"/>
              <a:t>})</a:t>
            </a:r>
            <a:endParaRPr lang="zh-CN" altLang="zh-CN" dirty="0"/>
          </a:p>
          <a:p>
            <a:r>
              <a:rPr lang="en-US" altLang="zh-CN" dirty="0" err="1"/>
              <a:t>lapply</a:t>
            </a:r>
            <a:r>
              <a:rPr lang="en-US" altLang="zh-CN" dirty="0"/>
              <a:t>(libraries, library, quietly = TRUE, </a:t>
            </a:r>
            <a:r>
              <a:rPr lang="en-US" altLang="zh-CN" dirty="0" err="1"/>
              <a:t>character.only</a:t>
            </a:r>
            <a:r>
              <a:rPr lang="en-US" altLang="zh-CN" dirty="0"/>
              <a:t> = TRUE)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load dataset</a:t>
            </a:r>
            <a:endParaRPr lang="zh-CN" altLang="zh-CN" dirty="0"/>
          </a:p>
          <a:p>
            <a:r>
              <a:rPr lang="en-US" altLang="zh-CN" dirty="0"/>
              <a:t>load(</a:t>
            </a:r>
            <a:r>
              <a:rPr lang="en-US" altLang="zh-CN" dirty="0" err="1"/>
              <a:t>file.choose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ret = diff(log(crix1</a:t>
            </a:r>
            <a:r>
              <a:rPr lang="en-US" altLang="zh-CN" dirty="0" smtClean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vol</a:t>
            </a:r>
            <a:r>
              <a:rPr lang="en-US" altLang="zh-CN" dirty="0"/>
              <a:t> cluster</a:t>
            </a:r>
            <a:endParaRPr lang="zh-CN" altLang="zh-CN" dirty="0"/>
          </a:p>
          <a:p>
            <a:r>
              <a:rPr lang="en-US" altLang="zh-CN" dirty="0"/>
              <a:t>fit202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2))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1))</a:t>
            </a:r>
            <a:endParaRPr lang="zh-CN" altLang="zh-CN" dirty="0"/>
          </a:p>
          <a:p>
            <a:r>
              <a:rPr lang="en-US" altLang="zh-CN" dirty="0"/>
              <a:t>res = fit202$residuals</a:t>
            </a:r>
            <a:endParaRPr lang="zh-CN" altLang="zh-CN" dirty="0"/>
          </a:p>
          <a:p>
            <a:r>
              <a:rPr lang="en-US" altLang="zh-CN" dirty="0"/>
              <a:t>res2 = fit202$residuals^2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006590" y="1188720"/>
            <a:ext cx="4629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# different </a:t>
            </a:r>
            <a:r>
              <a:rPr kumimoji="1" lang="en-US" altLang="zh-CN" dirty="0" err="1" smtClean="0"/>
              <a:t>garch</a:t>
            </a:r>
            <a:r>
              <a:rPr kumimoji="1" lang="en-US" altLang="zh-CN" dirty="0" smtClean="0"/>
              <a:t> model</a:t>
            </a:r>
          </a:p>
          <a:p>
            <a:r>
              <a:rPr kumimoji="1" lang="en-US" altLang="zh-CN" dirty="0" smtClean="0"/>
              <a:t>fg11 = </a:t>
            </a:r>
            <a:r>
              <a:rPr kumimoji="1" lang="en-US" altLang="zh-CN" dirty="0" err="1" smtClean="0"/>
              <a:t>garchFit</a:t>
            </a:r>
            <a:r>
              <a:rPr kumimoji="1" lang="en-US" altLang="zh-CN" dirty="0" smtClean="0"/>
              <a:t>(data = res, data ~ </a:t>
            </a:r>
            <a:r>
              <a:rPr kumimoji="1" lang="en-US" altLang="zh-CN" dirty="0" err="1" smtClean="0"/>
              <a:t>garch</a:t>
            </a:r>
            <a:r>
              <a:rPr kumimoji="1" lang="en-US" altLang="zh-CN" dirty="0" smtClean="0"/>
              <a:t>(1, 1))</a:t>
            </a:r>
          </a:p>
          <a:p>
            <a:r>
              <a:rPr kumimoji="1" lang="en-US" altLang="zh-CN" dirty="0" smtClean="0"/>
              <a:t>summary(fg11)</a:t>
            </a:r>
          </a:p>
          <a:p>
            <a:r>
              <a:rPr kumimoji="1" lang="en-US" altLang="zh-CN" dirty="0" smtClean="0"/>
              <a:t>fg12 = </a:t>
            </a:r>
            <a:r>
              <a:rPr kumimoji="1" lang="en-US" altLang="zh-CN" dirty="0" err="1" smtClean="0"/>
              <a:t>garchFit</a:t>
            </a:r>
            <a:r>
              <a:rPr kumimoji="1" lang="en-US" altLang="zh-CN" dirty="0" smtClean="0"/>
              <a:t>(data = res, data ~ </a:t>
            </a:r>
            <a:r>
              <a:rPr kumimoji="1" lang="en-US" altLang="zh-CN" dirty="0" err="1" smtClean="0"/>
              <a:t>garch</a:t>
            </a:r>
            <a:r>
              <a:rPr kumimoji="1" lang="en-US" altLang="zh-CN" dirty="0" smtClean="0"/>
              <a:t>(1, 2))</a:t>
            </a:r>
          </a:p>
          <a:p>
            <a:r>
              <a:rPr kumimoji="1" lang="en-US" altLang="zh-CN" dirty="0" smtClean="0"/>
              <a:t>summary(fg12)</a:t>
            </a:r>
          </a:p>
          <a:p>
            <a:r>
              <a:rPr kumimoji="1" lang="en-US" altLang="zh-CN" dirty="0" smtClean="0"/>
              <a:t>fg21 = </a:t>
            </a:r>
            <a:r>
              <a:rPr kumimoji="1" lang="en-US" altLang="zh-CN" dirty="0" err="1" smtClean="0"/>
              <a:t>garchFit</a:t>
            </a:r>
            <a:r>
              <a:rPr kumimoji="1" lang="en-US" altLang="zh-CN" dirty="0" smtClean="0"/>
              <a:t>(data = res, data ~ </a:t>
            </a:r>
            <a:r>
              <a:rPr kumimoji="1" lang="en-US" altLang="zh-CN" dirty="0" err="1" smtClean="0"/>
              <a:t>garch</a:t>
            </a:r>
            <a:r>
              <a:rPr kumimoji="1" lang="en-US" altLang="zh-CN" dirty="0" smtClean="0"/>
              <a:t>(2, 1))</a:t>
            </a:r>
          </a:p>
          <a:p>
            <a:r>
              <a:rPr kumimoji="1" lang="en-US" altLang="zh-CN" dirty="0" smtClean="0"/>
              <a:t>summary(fg21)</a:t>
            </a:r>
          </a:p>
          <a:p>
            <a:r>
              <a:rPr kumimoji="1" lang="en-US" altLang="zh-CN" dirty="0" smtClean="0"/>
              <a:t>fg22 = </a:t>
            </a:r>
            <a:r>
              <a:rPr kumimoji="1" lang="en-US" altLang="zh-CN" dirty="0" err="1" smtClean="0"/>
              <a:t>garchFit</a:t>
            </a:r>
            <a:r>
              <a:rPr kumimoji="1" lang="en-US" altLang="zh-CN" dirty="0" smtClean="0"/>
              <a:t>(data = res, data ~ </a:t>
            </a:r>
            <a:r>
              <a:rPr kumimoji="1" lang="en-US" altLang="zh-CN" dirty="0" err="1" smtClean="0"/>
              <a:t>garch</a:t>
            </a:r>
            <a:r>
              <a:rPr kumimoji="1" lang="en-US" altLang="zh-CN" dirty="0" smtClean="0"/>
              <a:t>(2, 2))</a:t>
            </a:r>
          </a:p>
          <a:p>
            <a:r>
              <a:rPr kumimoji="1" lang="en-US" altLang="zh-CN" dirty="0" smtClean="0"/>
              <a:t>summary(fg22)</a:t>
            </a:r>
          </a:p>
          <a:p>
            <a:r>
              <a:rPr kumimoji="1" lang="en-US" altLang="zh-CN" dirty="0" smtClean="0"/>
              <a:t> </a:t>
            </a:r>
          </a:p>
          <a:p>
            <a:r>
              <a:rPr kumimoji="1" lang="en-US" altLang="zh-CN" dirty="0" smtClean="0"/>
              <a:t># residual plot</a:t>
            </a:r>
          </a:p>
          <a:p>
            <a:r>
              <a:rPr kumimoji="1" lang="en-US" altLang="zh-CN" dirty="0" err="1" smtClean="0"/>
              <a:t>reszo</a:t>
            </a:r>
            <a:r>
              <a:rPr kumimoji="1" lang="en-US" altLang="zh-CN" dirty="0" smtClean="0"/>
              <a:t> = zoo(fg11@residuals, </a:t>
            </a:r>
            <a:r>
              <a:rPr kumimoji="1" lang="en-US" altLang="zh-CN" dirty="0" err="1" smtClean="0"/>
              <a:t>order.by</a:t>
            </a:r>
            <a:r>
              <a:rPr kumimoji="1" lang="en-US" altLang="zh-CN" dirty="0" smtClean="0"/>
              <a:t> = index(crix1))</a:t>
            </a:r>
          </a:p>
          <a:p>
            <a:r>
              <a:rPr kumimoji="1" lang="en-US" altLang="zh-CN" dirty="0" smtClean="0"/>
              <a:t>plot(</a:t>
            </a:r>
            <a:r>
              <a:rPr kumimoji="1" lang="en-US" altLang="zh-CN" dirty="0" err="1" smtClean="0"/>
              <a:t>reszo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ylab</a:t>
            </a:r>
            <a:r>
              <a:rPr kumimoji="1" lang="en-US" altLang="zh-CN" dirty="0" smtClean="0"/>
              <a:t> = NA, </a:t>
            </a:r>
            <a:r>
              <a:rPr kumimoji="1" lang="en-US" altLang="zh-CN" dirty="0" err="1" smtClean="0"/>
              <a:t>lwd</a:t>
            </a:r>
            <a:r>
              <a:rPr kumimoji="1" lang="en-US" altLang="zh-CN" dirty="0" smtClean="0"/>
              <a:t> = 2)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75654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par(</a:t>
            </a:r>
            <a:r>
              <a:rPr lang="en-US" altLang="zh-CN" dirty="0" err="1" smtClean="0"/>
              <a:t>mfrow</a:t>
            </a:r>
            <a:r>
              <a:rPr lang="en-US" altLang="zh-CN" dirty="0" smtClean="0"/>
              <a:t> = c(1, 2))</a:t>
            </a:r>
            <a:endParaRPr lang="zh-CN" altLang="zh-CN" dirty="0" smtClean="0"/>
          </a:p>
          <a:p>
            <a:r>
              <a:rPr lang="en-US" altLang="zh-CN" dirty="0" smtClean="0"/>
              <a:t>fg11res2 = fg11@residuals</a:t>
            </a:r>
            <a:endParaRPr lang="zh-CN" altLang="zh-CN" dirty="0" smtClean="0"/>
          </a:p>
          <a:p>
            <a:r>
              <a:rPr lang="en-US" altLang="zh-CN" dirty="0" smtClean="0"/>
              <a:t>acfres2  = </a:t>
            </a:r>
            <a:r>
              <a:rPr lang="en-US" altLang="zh-CN" dirty="0" err="1" smtClean="0"/>
              <a:t>acf</a:t>
            </a:r>
            <a:r>
              <a:rPr lang="en-US" altLang="zh-CN" dirty="0" smtClean="0"/>
              <a:t>(fg11res2, </a:t>
            </a:r>
            <a:r>
              <a:rPr lang="en-US" altLang="zh-CN" dirty="0" err="1" smtClean="0"/>
              <a:t>lag.max</a:t>
            </a:r>
            <a:r>
              <a:rPr lang="en-US" altLang="zh-CN" dirty="0" smtClean="0"/>
              <a:t> = 20,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= "Sample Autocorrelation", </a:t>
            </a:r>
            <a:endParaRPr lang="zh-CN" altLang="zh-CN" dirty="0" smtClean="0"/>
          </a:p>
          <a:p>
            <a:r>
              <a:rPr lang="en-US" altLang="zh-CN" dirty="0" smtClean="0"/>
              <a:t>               main = NA,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2)</a:t>
            </a:r>
            <a:endParaRPr lang="zh-CN" altLang="zh-CN" dirty="0" smtClean="0"/>
          </a:p>
          <a:p>
            <a:r>
              <a:rPr lang="en-US" altLang="zh-CN" dirty="0" smtClean="0"/>
              <a:t>pacfres2 = </a:t>
            </a:r>
            <a:r>
              <a:rPr lang="en-US" altLang="zh-CN" dirty="0" err="1" smtClean="0"/>
              <a:t>pacf</a:t>
            </a:r>
            <a:r>
              <a:rPr lang="en-US" altLang="zh-CN" dirty="0" smtClean="0"/>
              <a:t>(fg11res2, </a:t>
            </a:r>
            <a:r>
              <a:rPr lang="en-US" altLang="zh-CN" dirty="0" err="1" smtClean="0"/>
              <a:t>lag.max</a:t>
            </a:r>
            <a:r>
              <a:rPr lang="en-US" altLang="zh-CN" dirty="0" smtClean="0"/>
              <a:t> = 20,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= "Sample Partial Autocorrelation", </a:t>
            </a:r>
            <a:endParaRPr lang="zh-CN" altLang="zh-CN" dirty="0" smtClean="0"/>
          </a:p>
          <a:p>
            <a:r>
              <a:rPr lang="en-US" altLang="zh-CN" dirty="0" smtClean="0"/>
              <a:t>                main = NA,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2,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 = c(-0.5, 0.5))</a:t>
            </a:r>
          </a:p>
          <a:p>
            <a:endParaRPr lang="en-US" altLang="zh-CN" dirty="0"/>
          </a:p>
          <a:p>
            <a:r>
              <a:rPr lang="en-US" altLang="zh-CN" dirty="0"/>
              <a:t>fg12res2 = fg12@residuals</a:t>
            </a:r>
            <a:endParaRPr lang="zh-CN" altLang="zh-CN" dirty="0"/>
          </a:p>
          <a:p>
            <a:r>
              <a:rPr lang="en-US" altLang="zh-CN" dirty="0"/>
              <a:t>acfres2  = </a:t>
            </a:r>
            <a:r>
              <a:rPr lang="en-US" altLang="zh-CN" dirty="0" err="1"/>
              <a:t>acf</a:t>
            </a:r>
            <a:r>
              <a:rPr lang="en-US" altLang="zh-CN" dirty="0"/>
              <a:t>(fg12res2, </a:t>
            </a:r>
            <a:r>
              <a:rPr lang="en-US" altLang="zh-CN" dirty="0" err="1"/>
              <a:t>lag.max</a:t>
            </a:r>
            <a:r>
              <a:rPr lang="en-US" altLang="zh-CN" dirty="0"/>
              <a:t> = 20, </a:t>
            </a:r>
            <a:r>
              <a:rPr lang="en-US" altLang="zh-CN" dirty="0" err="1"/>
              <a:t>ylab</a:t>
            </a:r>
            <a:r>
              <a:rPr lang="en-US" altLang="zh-CN" dirty="0"/>
              <a:t> = "Sample Autocorrelation", </a:t>
            </a:r>
            <a:endParaRPr lang="zh-CN" altLang="zh-CN" dirty="0"/>
          </a:p>
          <a:p>
            <a:r>
              <a:rPr lang="en-US" altLang="zh-CN" dirty="0"/>
              <a:t>               main = NA,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  <a:endParaRPr lang="zh-CN" altLang="zh-CN" dirty="0"/>
          </a:p>
          <a:p>
            <a:r>
              <a:rPr lang="en-US" altLang="zh-CN" dirty="0"/>
              <a:t>pacfres2 = </a:t>
            </a:r>
            <a:r>
              <a:rPr lang="en-US" altLang="zh-CN" dirty="0" err="1"/>
              <a:t>pacf</a:t>
            </a:r>
            <a:r>
              <a:rPr lang="en-US" altLang="zh-CN" dirty="0"/>
              <a:t>(fg12res2, </a:t>
            </a:r>
            <a:r>
              <a:rPr lang="en-US" altLang="zh-CN" dirty="0" err="1"/>
              <a:t>lag.max</a:t>
            </a:r>
            <a:r>
              <a:rPr lang="en-US" altLang="zh-CN" dirty="0"/>
              <a:t> = 20, </a:t>
            </a:r>
            <a:r>
              <a:rPr lang="en-US" altLang="zh-CN" dirty="0" err="1"/>
              <a:t>ylab</a:t>
            </a:r>
            <a:r>
              <a:rPr lang="en-US" altLang="zh-CN" dirty="0"/>
              <a:t> = "Sample Partial Autocorrelation", </a:t>
            </a:r>
            <a:endParaRPr lang="zh-CN" altLang="zh-CN" dirty="0"/>
          </a:p>
          <a:p>
            <a:r>
              <a:rPr lang="en-US" altLang="zh-CN" dirty="0"/>
              <a:t>                main = NA, </a:t>
            </a:r>
            <a:r>
              <a:rPr lang="en-US" altLang="zh-CN" dirty="0" err="1"/>
              <a:t>lwd</a:t>
            </a:r>
            <a:r>
              <a:rPr lang="en-US" altLang="zh-CN" dirty="0"/>
              <a:t> = 2, </a:t>
            </a:r>
            <a:r>
              <a:rPr lang="en-US" altLang="zh-CN" dirty="0" err="1"/>
              <a:t>ylim</a:t>
            </a:r>
            <a:r>
              <a:rPr lang="en-US" altLang="zh-CN" dirty="0"/>
              <a:t> = c(-0.5, 0.5))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qq</a:t>
            </a:r>
            <a:r>
              <a:rPr lang="en-US" altLang="zh-CN" dirty="0"/>
              <a:t> plot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1))</a:t>
            </a:r>
            <a:endParaRPr lang="zh-CN" altLang="zh-CN" dirty="0"/>
          </a:p>
          <a:p>
            <a:r>
              <a:rPr lang="en-US" altLang="zh-CN" dirty="0"/>
              <a:t>plot(fg11, which = 13)  #9,10,11,13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13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1178560"/>
            <a:ext cx="4926330" cy="398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90" y="1178561"/>
            <a:ext cx="5613400" cy="39877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7310" y="5292090"/>
            <a:ext cx="427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Figure 12: The ACF and PACF plots for model residuals of ARIMA(2,0,2)- t-GARCH(1,1) process.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532880" y="5292090"/>
            <a:ext cx="427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Figure 13: The QQ plots of model residuals of ARIMA-t-GARCH process.</a:t>
            </a:r>
          </a:p>
        </p:txBody>
      </p:sp>
    </p:spTree>
    <p:extLst>
      <p:ext uri="{BB962C8B-B14F-4D97-AF65-F5344CB8AC3E}">
        <p14:creationId xmlns:p14="http://schemas.microsoft.com/office/powerpoint/2010/main" val="5670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867256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Codes:</a:t>
            </a:r>
            <a:endParaRPr lang="zh-CN" altLang="zh-CN" dirty="0"/>
          </a:p>
          <a:p>
            <a:r>
              <a:rPr lang="en-US" altLang="zh-CN" dirty="0"/>
              <a:t>fg11stu = </a:t>
            </a:r>
            <a:r>
              <a:rPr lang="en-US" altLang="zh-CN" dirty="0" err="1"/>
              <a:t>garchFit</a:t>
            </a:r>
            <a:r>
              <a:rPr lang="en-US" altLang="zh-CN" dirty="0"/>
              <a:t>(data = res, data ~ </a:t>
            </a:r>
            <a:r>
              <a:rPr lang="en-US" altLang="zh-CN" dirty="0" err="1"/>
              <a:t>garch</a:t>
            </a:r>
            <a:r>
              <a:rPr lang="en-US" altLang="zh-CN" dirty="0"/>
              <a:t>(1, 1), </a:t>
            </a:r>
            <a:r>
              <a:rPr lang="en-US" altLang="zh-CN" dirty="0" err="1"/>
              <a:t>cond.dist</a:t>
            </a:r>
            <a:r>
              <a:rPr lang="en-US" altLang="zh-CN" dirty="0"/>
              <a:t> = "</a:t>
            </a:r>
            <a:r>
              <a:rPr lang="en-US" altLang="zh-CN" dirty="0" err="1"/>
              <a:t>std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different forecast with t-</a:t>
            </a:r>
            <a:r>
              <a:rPr lang="en-US" altLang="zh-CN" dirty="0" err="1"/>
              <a:t>garch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# fg11stufore = predict(fg11stu, </a:t>
            </a:r>
            <a:r>
              <a:rPr lang="en-US" altLang="zh-CN" dirty="0" err="1"/>
              <a:t>n.ahead</a:t>
            </a:r>
            <a:r>
              <a:rPr lang="en-US" altLang="zh-CN" dirty="0"/>
              <a:t> = 30, plot=TRUE, </a:t>
            </a:r>
            <a:r>
              <a:rPr lang="en-US" altLang="zh-CN" dirty="0" err="1"/>
              <a:t>mse</a:t>
            </a:r>
            <a:r>
              <a:rPr lang="en-US" altLang="zh-CN" dirty="0"/>
              <a:t>='</a:t>
            </a:r>
            <a:r>
              <a:rPr lang="en-US" altLang="zh-CN" dirty="0" err="1"/>
              <a:t>uncond</a:t>
            </a:r>
            <a:r>
              <a:rPr lang="en-US" altLang="zh-CN" dirty="0"/>
              <a:t>', </a:t>
            </a:r>
            <a:r>
              <a:rPr lang="en-US" altLang="zh-CN" dirty="0" err="1"/>
              <a:t>auto.grid</a:t>
            </a:r>
            <a:r>
              <a:rPr lang="en-US" altLang="zh-CN" dirty="0"/>
              <a:t>=FALSE)</a:t>
            </a:r>
            <a:endParaRPr lang="zh-CN" altLang="zh-CN" dirty="0"/>
          </a:p>
          <a:p>
            <a:r>
              <a:rPr lang="en-US" altLang="zh-CN" dirty="0"/>
              <a:t>fg11stufore = predict(fg11stu, </a:t>
            </a:r>
            <a:r>
              <a:rPr lang="en-US" altLang="zh-CN" dirty="0" err="1"/>
              <a:t>n.ahead</a:t>
            </a:r>
            <a:r>
              <a:rPr lang="en-US" altLang="zh-CN" dirty="0"/>
              <a:t> = 30, plot = TRUE, </a:t>
            </a:r>
            <a:r>
              <a:rPr lang="en-US" altLang="zh-CN" dirty="0" err="1"/>
              <a:t>cond.dist</a:t>
            </a:r>
            <a:r>
              <a:rPr lang="en-US" altLang="zh-CN" dirty="0"/>
              <a:t> = "QMLE", </a:t>
            </a:r>
            <a:endParaRPr lang="zh-CN" altLang="zh-CN" dirty="0"/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auto.grid</a:t>
            </a:r>
            <a:r>
              <a:rPr lang="en-US" altLang="zh-CN" dirty="0"/>
              <a:t> = FALSE)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2))</a:t>
            </a:r>
            <a:endParaRPr lang="zh-CN" altLang="zh-CN" dirty="0"/>
          </a:p>
          <a:p>
            <a:r>
              <a:rPr lang="en-US" altLang="zh-CN" dirty="0"/>
              <a:t>stu.fg11res2 = fg11stu@residuals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acf</a:t>
            </a:r>
            <a:r>
              <a:rPr lang="en-US" altLang="zh-CN" dirty="0"/>
              <a:t> and </a:t>
            </a:r>
            <a:r>
              <a:rPr lang="en-US" altLang="zh-CN" dirty="0" err="1"/>
              <a:t>pacf</a:t>
            </a:r>
            <a:r>
              <a:rPr lang="en-US" altLang="zh-CN" dirty="0"/>
              <a:t> for t-</a:t>
            </a:r>
            <a:r>
              <a:rPr lang="en-US" altLang="zh-CN" dirty="0" err="1"/>
              <a:t>garch</a:t>
            </a:r>
            <a:endParaRPr lang="zh-CN" altLang="zh-CN" dirty="0"/>
          </a:p>
          <a:p>
            <a:r>
              <a:rPr lang="en-US" altLang="zh-CN" dirty="0"/>
              <a:t>stu.acfres2 = </a:t>
            </a:r>
            <a:r>
              <a:rPr lang="en-US" altLang="zh-CN" dirty="0" err="1"/>
              <a:t>acf</a:t>
            </a:r>
            <a:r>
              <a:rPr lang="en-US" altLang="zh-CN" dirty="0"/>
              <a:t>(stu.fg11res2, </a:t>
            </a:r>
            <a:r>
              <a:rPr lang="en-US" altLang="zh-CN" dirty="0" err="1"/>
              <a:t>ylab</a:t>
            </a:r>
            <a:r>
              <a:rPr lang="en-US" altLang="zh-CN" dirty="0"/>
              <a:t> = NA, </a:t>
            </a:r>
            <a:r>
              <a:rPr lang="en-US" altLang="zh-CN" dirty="0" err="1"/>
              <a:t>lag.max</a:t>
            </a:r>
            <a:r>
              <a:rPr lang="en-US" altLang="zh-CN" dirty="0"/>
              <a:t> = 20, main = "ACF of Squared Residuals", </a:t>
            </a:r>
            <a:endParaRPr lang="zh-CN" altLang="zh-CN" dirty="0"/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  <a:endParaRPr lang="zh-CN" altLang="zh-CN" dirty="0"/>
          </a:p>
          <a:p>
            <a:r>
              <a:rPr lang="en-US" altLang="zh-CN" dirty="0"/>
              <a:t>stu.pacfres2 = </a:t>
            </a:r>
            <a:r>
              <a:rPr lang="en-US" altLang="zh-CN" dirty="0" err="1"/>
              <a:t>pacf</a:t>
            </a:r>
            <a:r>
              <a:rPr lang="en-US" altLang="zh-CN" dirty="0"/>
              <a:t>(stu.fg11res2, </a:t>
            </a:r>
            <a:r>
              <a:rPr lang="en-US" altLang="zh-CN" dirty="0" err="1"/>
              <a:t>lag.max</a:t>
            </a:r>
            <a:r>
              <a:rPr lang="en-US" altLang="zh-CN" dirty="0"/>
              <a:t> = 20, main = "PACF of Squared Residuals", 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lwd</a:t>
            </a:r>
            <a:r>
              <a:rPr lang="en-US" altLang="zh-CN" dirty="0"/>
              <a:t> = 2, </a:t>
            </a:r>
            <a:r>
              <a:rPr lang="en-US" altLang="zh-CN" dirty="0" err="1"/>
              <a:t>ylab</a:t>
            </a:r>
            <a:r>
              <a:rPr lang="en-US" altLang="zh-CN" dirty="0"/>
              <a:t> = NA, </a:t>
            </a:r>
            <a:r>
              <a:rPr lang="en-US" altLang="zh-CN" dirty="0" err="1"/>
              <a:t>ylim</a:t>
            </a:r>
            <a:r>
              <a:rPr lang="en-US" altLang="zh-CN" dirty="0"/>
              <a:t> = c(-0.5, 0.5))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ARIMA-t-GARCH </a:t>
            </a:r>
            <a:r>
              <a:rPr lang="en-US" altLang="zh-CN" dirty="0" err="1"/>
              <a:t>qq</a:t>
            </a:r>
            <a:r>
              <a:rPr lang="en-US" altLang="zh-CN" dirty="0"/>
              <a:t> plot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1))</a:t>
            </a:r>
            <a:endParaRPr lang="zh-CN" altLang="zh-CN" dirty="0"/>
          </a:p>
          <a:p>
            <a:r>
              <a:rPr lang="en-US" altLang="zh-CN" dirty="0"/>
              <a:t>plot(fg11stu, which = 13)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5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5842" y="708660"/>
            <a:ext cx="10492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Q1.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</a:t>
            </a:r>
            <a:r>
              <a:rPr lang="en-US" altLang="zh-CN" b="1" dirty="0" smtClean="0">
                <a:solidFill>
                  <a:schemeClr val="bg1"/>
                </a:solidFill>
              </a:rPr>
              <a:t>mprove </a:t>
            </a:r>
            <a:r>
              <a:rPr lang="en-US" altLang="zh-CN" b="1" dirty="0">
                <a:solidFill>
                  <a:schemeClr val="bg1"/>
                </a:solidFill>
              </a:rPr>
              <a:t>the R </a:t>
            </a:r>
            <a:r>
              <a:rPr lang="en-US" altLang="zh-CN" b="1" dirty="0" err="1">
                <a:solidFill>
                  <a:schemeClr val="bg1"/>
                </a:solidFill>
              </a:rPr>
              <a:t>quantlets</a:t>
            </a:r>
            <a:r>
              <a:rPr lang="en-US" altLang="zh-CN" b="1" dirty="0">
                <a:solidFill>
                  <a:schemeClr val="bg1"/>
                </a:solidFill>
              </a:rPr>
              <a:t> on GH (from CRIX directory on </a:t>
            </a:r>
            <a:r>
              <a:rPr lang="en-US" altLang="zh-CN" b="1" dirty="0" err="1">
                <a:solidFill>
                  <a:schemeClr val="bg1"/>
                </a:solidFill>
              </a:rPr>
              <a:t>quantlet.de</a:t>
            </a:r>
            <a:r>
              <a:rPr lang="en-US" altLang="zh-CN" b="1" dirty="0">
                <a:solidFill>
                  <a:schemeClr val="bg1"/>
                </a:solidFill>
              </a:rPr>
              <a:t>) and make excellent graphics that follow Fig 3,4,5,6 of the ”Econometrics of CRIX“ paper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0" y="1986320"/>
            <a:ext cx="5324475" cy="3508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35" y="1986321"/>
            <a:ext cx="5164456" cy="3508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5860" y="5814298"/>
            <a:ext cx="520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Figure 3: The daily value of indices in the CRIX family</a:t>
            </a:r>
          </a:p>
        </p:txBody>
      </p:sp>
      <p:sp>
        <p:nvSpPr>
          <p:cNvPr id="12" name="矩形 11"/>
          <p:cNvSpPr/>
          <p:nvPr/>
        </p:nvSpPr>
        <p:spPr>
          <a:xfrm>
            <a:off x="7150912" y="5849621"/>
            <a:ext cx="3863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kumimoji="1" lang="en-US" altLang="zh-CN" dirty="0"/>
              <a:t>Figure 4: The log returns of CRIX index</a:t>
            </a:r>
          </a:p>
        </p:txBody>
      </p:sp>
    </p:spTree>
    <p:extLst>
      <p:ext uri="{BB962C8B-B14F-4D97-AF65-F5344CB8AC3E}">
        <p14:creationId xmlns:p14="http://schemas.microsoft.com/office/powerpoint/2010/main" val="14061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494187"/>
            <a:ext cx="5422900" cy="38750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3" y="494186"/>
            <a:ext cx="5254625" cy="3875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251" y="5146514"/>
            <a:ext cx="1080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</a:t>
            </a:r>
            <a:r>
              <a:rPr lang="en-US" altLang="zh-CN" dirty="0"/>
              <a:t>(list = ls(all = TRUE))</a:t>
            </a:r>
            <a:endParaRPr lang="zh-CN" altLang="zh-CN" dirty="0"/>
          </a:p>
          <a:p>
            <a:r>
              <a:rPr lang="en-US" altLang="zh-CN" dirty="0" err="1"/>
              <a:t>graphics.off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/>
              <a:t># install and load packages</a:t>
            </a:r>
            <a:endParaRPr lang="zh-CN" altLang="zh-CN" dirty="0"/>
          </a:p>
          <a:p>
            <a:r>
              <a:rPr lang="en-US" altLang="zh-CN" dirty="0"/>
              <a:t>libraries = c("zoo", "</a:t>
            </a:r>
            <a:r>
              <a:rPr lang="en-US" altLang="zh-CN" dirty="0" err="1"/>
              <a:t>tseries</a:t>
            </a:r>
            <a:r>
              <a:rPr lang="en-US" altLang="zh-CN" dirty="0"/>
              <a:t>", "</a:t>
            </a:r>
            <a:r>
              <a:rPr lang="en-US" altLang="zh-CN" dirty="0" err="1"/>
              <a:t>xts</a:t>
            </a:r>
            <a:r>
              <a:rPr lang="en-US" altLang="zh-CN" dirty="0"/>
              <a:t>","</a:t>
            </a:r>
            <a:r>
              <a:rPr lang="en-US" altLang="zh-CN" dirty="0" err="1"/>
              <a:t>ccgarch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lapply</a:t>
            </a:r>
            <a:r>
              <a:rPr lang="en-US" altLang="zh-CN" dirty="0"/>
              <a:t>(libraries, function(x) if (!(x %in% </a:t>
            </a:r>
            <a:r>
              <a:rPr lang="en-US" altLang="zh-CN" dirty="0" err="1"/>
              <a:t>installed.packages</a:t>
            </a:r>
            <a:r>
              <a:rPr lang="en-US" altLang="zh-CN" dirty="0"/>
              <a:t>())) </a:t>
            </a:r>
            <a:r>
              <a:rPr lang="en-US" altLang="zh-CN" dirty="0" smtClean="0"/>
              <a:t>{ </a:t>
            </a:r>
            <a:r>
              <a:rPr lang="en-US" altLang="zh-CN" dirty="0" err="1"/>
              <a:t>install.packages</a:t>
            </a:r>
            <a:r>
              <a:rPr lang="en-US" altLang="zh-CN" dirty="0"/>
              <a:t>(x</a:t>
            </a:r>
            <a:r>
              <a:rPr lang="en-US" altLang="zh-CN" dirty="0" smtClean="0"/>
              <a:t>)}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91540" y="4460713"/>
            <a:ext cx="492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Figure 5: Histogram and QQ plot of CRIX returns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32196" y="4460713"/>
            <a:ext cx="508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 6: The sample ACF and PACF of CRIX returns</a:t>
            </a:r>
          </a:p>
        </p:txBody>
      </p:sp>
    </p:spTree>
    <p:extLst>
      <p:ext uri="{BB962C8B-B14F-4D97-AF65-F5344CB8AC3E}">
        <p14:creationId xmlns:p14="http://schemas.microsoft.com/office/powerpoint/2010/main" val="8416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72745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lapply</a:t>
            </a:r>
            <a:r>
              <a:rPr lang="en-US" altLang="zh-CN" dirty="0" smtClean="0"/>
              <a:t>(libraries, library, quietly = TRUE, </a:t>
            </a:r>
            <a:r>
              <a:rPr lang="en-US" altLang="zh-CN" dirty="0" err="1" smtClean="0"/>
              <a:t>character.only</a:t>
            </a:r>
            <a:r>
              <a:rPr lang="en-US" altLang="zh-CN" dirty="0" smtClean="0"/>
              <a:t> = TRUE)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 load dataset</a:t>
            </a:r>
            <a:endParaRPr lang="zh-CN" altLang="zh-CN" dirty="0" smtClean="0"/>
          </a:p>
          <a:p>
            <a:r>
              <a:rPr lang="en-US" altLang="zh-CN" dirty="0" smtClean="0"/>
              <a:t>load(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())</a:t>
            </a:r>
            <a:endParaRPr lang="zh-CN" altLang="zh-CN" dirty="0" smtClean="0"/>
          </a:p>
          <a:p>
            <a:r>
              <a:rPr lang="en-US" altLang="zh-CN" dirty="0" smtClean="0"/>
              <a:t>load(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())</a:t>
            </a:r>
            <a:endParaRPr lang="zh-CN" altLang="zh-CN" dirty="0" smtClean="0"/>
          </a:p>
          <a:p>
            <a:r>
              <a:rPr lang="en-US" altLang="zh-CN" dirty="0" smtClean="0"/>
              <a:t>load(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 three indices return</a:t>
            </a:r>
            <a:endParaRPr lang="zh-CN" altLang="zh-CN" dirty="0" smtClean="0"/>
          </a:p>
          <a:p>
            <a:r>
              <a:rPr lang="en-US" altLang="zh-CN" dirty="0" smtClean="0"/>
              <a:t>ecrix1 = zoo(</a:t>
            </a:r>
            <a:r>
              <a:rPr lang="en-US" altLang="zh-CN" dirty="0" err="1" smtClean="0"/>
              <a:t>ecrix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order.by</a:t>
            </a:r>
            <a:r>
              <a:rPr lang="en-US" altLang="zh-CN" dirty="0" smtClean="0"/>
              <a:t> = index(crix1))</a:t>
            </a:r>
            <a:endParaRPr lang="zh-CN" altLang="zh-CN" dirty="0" smtClean="0"/>
          </a:p>
          <a:p>
            <a:r>
              <a:rPr lang="en-US" altLang="zh-CN" dirty="0" smtClean="0"/>
              <a:t>efcrix1 = zoo(</a:t>
            </a:r>
            <a:r>
              <a:rPr lang="en-US" altLang="zh-CN" dirty="0" err="1" smtClean="0"/>
              <a:t>efcrix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order.by</a:t>
            </a:r>
            <a:r>
              <a:rPr lang="en-US" altLang="zh-CN" dirty="0" smtClean="0"/>
              <a:t> = index(crix1))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plot with different x-axis scales with zoo</a:t>
            </a:r>
            <a:endParaRPr lang="zh-CN" altLang="zh-CN" dirty="0" smtClean="0"/>
          </a:p>
          <a:p>
            <a:r>
              <a:rPr lang="en-US" altLang="zh-CN" dirty="0" err="1" smtClean="0"/>
              <a:t>my.panel</a:t>
            </a:r>
            <a:r>
              <a:rPr lang="en-US" altLang="zh-CN" dirty="0" smtClean="0"/>
              <a:t> &lt;- function(x, ...) {</a:t>
            </a:r>
            <a:endParaRPr lang="zh-CN" altLang="zh-CN" dirty="0" smtClean="0"/>
          </a:p>
          <a:p>
            <a:r>
              <a:rPr lang="en-US" altLang="zh-CN" dirty="0" smtClean="0"/>
              <a:t>  lines(x, ...)</a:t>
            </a:r>
            <a:endParaRPr lang="zh-CN" altLang="zh-CN" dirty="0" smtClean="0"/>
          </a:p>
          <a:p>
            <a:r>
              <a:rPr lang="en-US" altLang="zh-CN" dirty="0" smtClean="0"/>
              <a:t>  lines(ecrix1, col = "blue")</a:t>
            </a:r>
            <a:endParaRPr lang="zh-CN" altLang="zh-CN" dirty="0" smtClean="0"/>
          </a:p>
          <a:p>
            <a:r>
              <a:rPr lang="en-US" altLang="zh-CN" dirty="0" smtClean="0"/>
              <a:t>  lines(efcrix1, col = "red")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err="1" smtClean="0"/>
              <a:t>plot.zoo</a:t>
            </a:r>
            <a:r>
              <a:rPr lang="en-US" altLang="zh-CN" dirty="0" smtClean="0"/>
              <a:t>(crix1, </a:t>
            </a:r>
            <a:r>
              <a:rPr lang="en-US" altLang="zh-CN" dirty="0" err="1" smtClean="0"/>
              <a:t>plot.type</a:t>
            </a:r>
            <a:r>
              <a:rPr lang="en-US" altLang="zh-CN" dirty="0" smtClean="0"/>
              <a:t> = "multiple", type = "l",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1.5, panel = </a:t>
            </a:r>
            <a:r>
              <a:rPr lang="en-US" altLang="zh-CN" dirty="0" err="1" smtClean="0"/>
              <a:t>my.panel</a:t>
            </a:r>
            <a:r>
              <a:rPr lang="en-US" altLang="zh-CN" dirty="0" smtClean="0"/>
              <a:t>, </a:t>
            </a:r>
            <a:endParaRPr lang="zh-CN" altLang="zh-CN" dirty="0" smtClean="0"/>
          </a:p>
          <a:p>
            <a:r>
              <a:rPr lang="en-US" altLang="zh-CN" dirty="0" smtClean="0"/>
              <a:t>         main = "Indices in the CRIX family",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 "Date")</a:t>
            </a:r>
            <a:endParaRPr lang="zh-CN" altLang="zh-CN" dirty="0" smtClean="0"/>
          </a:p>
          <a:p>
            <a:endParaRPr lang="zh-CN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dirty="0" smtClean="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8195" y="640080"/>
            <a:ext cx="845116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plot of </a:t>
            </a:r>
            <a:r>
              <a:rPr lang="en-US" altLang="zh-CN" dirty="0" err="1" smtClean="0"/>
              <a:t>crix</a:t>
            </a:r>
            <a:endParaRPr lang="zh-CN" altLang="zh-CN" dirty="0" smtClean="0"/>
          </a:p>
          <a:p>
            <a:r>
              <a:rPr lang="en-US" altLang="zh-CN" dirty="0" smtClean="0"/>
              <a:t># plot(</a:t>
            </a:r>
            <a:r>
              <a:rPr lang="en-US" altLang="zh-CN" dirty="0" err="1" smtClean="0"/>
              <a:t>as.xts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crix</a:t>
            </a:r>
            <a:r>
              <a:rPr lang="en-US" altLang="zh-CN" dirty="0" smtClean="0"/>
              <a:t>), type="l", </a:t>
            </a:r>
            <a:r>
              <a:rPr lang="en-US" altLang="zh-CN" dirty="0" err="1" smtClean="0"/>
              <a:t>auto.grid</a:t>
            </a:r>
            <a:r>
              <a:rPr lang="en-US" altLang="zh-CN" dirty="0" smtClean="0"/>
              <a:t>=FALSE, main = NA)</a:t>
            </a:r>
            <a:endParaRPr lang="zh-CN" altLang="zh-CN" dirty="0" smtClean="0"/>
          </a:p>
          <a:p>
            <a:r>
              <a:rPr lang="en-US" altLang="zh-CN" dirty="0" smtClean="0"/>
              <a:t>plot(crix1,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= "Price of CRIX",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 "Date")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 plot of </a:t>
            </a:r>
            <a:r>
              <a:rPr lang="en-US" altLang="zh-CN" dirty="0" err="1" smtClean="0"/>
              <a:t>crix</a:t>
            </a:r>
            <a:r>
              <a:rPr lang="en-US" altLang="zh-CN" dirty="0" smtClean="0"/>
              <a:t> return</a:t>
            </a:r>
            <a:endParaRPr lang="zh-CN" altLang="zh-CN" dirty="0" smtClean="0"/>
          </a:p>
          <a:p>
            <a:r>
              <a:rPr lang="en-US" altLang="zh-CN" dirty="0" smtClean="0"/>
              <a:t>ret   = diff(log(crix1))</a:t>
            </a:r>
            <a:endParaRPr lang="zh-CN" altLang="zh-CN" dirty="0" smtClean="0"/>
          </a:p>
          <a:p>
            <a:r>
              <a:rPr lang="en-US" altLang="zh-CN" dirty="0" smtClean="0"/>
              <a:t># plot(</a:t>
            </a:r>
            <a:r>
              <a:rPr lang="en-US" altLang="zh-CN" dirty="0" err="1" smtClean="0"/>
              <a:t>as.xts</a:t>
            </a:r>
            <a:r>
              <a:rPr lang="en-US" altLang="zh-CN" dirty="0" smtClean="0"/>
              <a:t>(ret), type="l", </a:t>
            </a:r>
            <a:r>
              <a:rPr lang="en-US" altLang="zh-CN" dirty="0" err="1" smtClean="0"/>
              <a:t>auto.grid</a:t>
            </a:r>
            <a:r>
              <a:rPr lang="en-US" altLang="zh-CN" dirty="0" smtClean="0"/>
              <a:t>=FALSE, main = NA)</a:t>
            </a:r>
            <a:endParaRPr lang="zh-CN" altLang="zh-CN" dirty="0" smtClean="0"/>
          </a:p>
          <a:p>
            <a:r>
              <a:rPr lang="en-US" altLang="zh-CN" dirty="0" smtClean="0"/>
              <a:t>plot(ret,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= "Return of CRIX",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 "Date")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 stationary test</a:t>
            </a:r>
            <a:endParaRPr lang="zh-CN" altLang="zh-CN" dirty="0" smtClean="0"/>
          </a:p>
          <a:p>
            <a:r>
              <a:rPr lang="en-US" altLang="zh-CN" dirty="0" err="1" smtClean="0"/>
              <a:t>adf.test</a:t>
            </a:r>
            <a:r>
              <a:rPr lang="en-US" altLang="zh-CN" dirty="0" smtClean="0"/>
              <a:t>(ret, alternative = "stationary")</a:t>
            </a:r>
            <a:endParaRPr lang="zh-CN" altLang="zh-CN" dirty="0" smtClean="0"/>
          </a:p>
          <a:p>
            <a:r>
              <a:rPr lang="en-US" altLang="zh-CN" dirty="0" err="1" smtClean="0"/>
              <a:t>kpss.test</a:t>
            </a:r>
            <a:r>
              <a:rPr lang="en-US" altLang="zh-CN" dirty="0" smtClean="0"/>
              <a:t>(ret, null = "Trend")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par(</a:t>
            </a:r>
            <a:r>
              <a:rPr lang="en-US" altLang="zh-CN" dirty="0" err="1" smtClean="0"/>
              <a:t>mfrow</a:t>
            </a:r>
            <a:r>
              <a:rPr lang="en-US" altLang="zh-CN" dirty="0" smtClean="0"/>
              <a:t> = c(1, 2))</a:t>
            </a:r>
            <a:endParaRPr lang="zh-CN" altLang="zh-CN" dirty="0" smtClean="0"/>
          </a:p>
          <a:p>
            <a:r>
              <a:rPr lang="en-US" altLang="zh-CN" dirty="0" smtClean="0"/>
              <a:t># histogram of returns</a:t>
            </a:r>
            <a:endParaRPr lang="zh-CN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(ret, col = "grey", breaks = 20, 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 = FALSE,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 = c(0, 25),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 "Return of CRIX")</a:t>
            </a:r>
            <a:endParaRPr lang="zh-CN" altLang="zh-CN" dirty="0" smtClean="0"/>
          </a:p>
          <a:p>
            <a:r>
              <a:rPr lang="en-US" altLang="zh-CN" dirty="0" smtClean="0"/>
              <a:t>lines(density(ret),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2)</a:t>
            </a:r>
            <a:endParaRPr lang="zh-CN" altLang="zh-CN" dirty="0" smtClean="0"/>
          </a:p>
          <a:p>
            <a:r>
              <a:rPr lang="en-US" altLang="zh-CN" dirty="0" smtClean="0"/>
              <a:t>mu = mean(ret)</a:t>
            </a:r>
            <a:endParaRPr lang="zh-CN" altLang="zh-CN" dirty="0" smtClean="0"/>
          </a:p>
          <a:p>
            <a:r>
              <a:rPr lang="en-US" altLang="zh-CN" dirty="0" smtClean="0"/>
              <a:t>sigma =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(ret)</a:t>
            </a:r>
            <a:endParaRPr lang="zh-CN" altLang="zh-CN" dirty="0" smtClean="0"/>
          </a:p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(-4, 4, length = 100)</a:t>
            </a:r>
            <a:endParaRPr lang="zh-CN" altLang="zh-CN" dirty="0" smtClean="0"/>
          </a:p>
          <a:p>
            <a:r>
              <a:rPr lang="en-US" altLang="zh-CN" dirty="0" smtClean="0"/>
              <a:t>curve(</a:t>
            </a:r>
            <a:r>
              <a:rPr lang="en-US" altLang="zh-CN" dirty="0" err="1" smtClean="0"/>
              <a:t>dnorm</a:t>
            </a:r>
            <a:r>
              <a:rPr lang="en-US" altLang="zh-CN" dirty="0" smtClean="0"/>
              <a:t>(x, mean = mean(ret),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(ret)), add = TRUE, col = "red", </a:t>
            </a:r>
            <a:endParaRPr lang="zh-CN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2)</a:t>
            </a:r>
            <a:endParaRPr lang="zh-CN" altLang="zh-CN" dirty="0" smtClean="0"/>
          </a:p>
          <a:p>
            <a:endParaRPr lang="zh-CN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79891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-plot</a:t>
            </a:r>
            <a:endParaRPr lang="zh-CN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(ret)</a:t>
            </a:r>
            <a:endParaRPr lang="zh-CN" altLang="zh-CN" dirty="0" smtClean="0"/>
          </a:p>
          <a:p>
            <a:r>
              <a:rPr lang="en-US" altLang="zh-CN" dirty="0" err="1" smtClean="0"/>
              <a:t>qqline</a:t>
            </a:r>
            <a:r>
              <a:rPr lang="en-US" altLang="zh-CN" dirty="0" smtClean="0"/>
              <a:t>(ret, col = "blue",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3)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acf</a:t>
            </a:r>
            <a:r>
              <a:rPr lang="en-US" altLang="zh-CN" dirty="0" smtClean="0"/>
              <a:t> plot</a:t>
            </a:r>
            <a:endParaRPr lang="zh-CN" altLang="zh-CN" dirty="0" smtClean="0"/>
          </a:p>
          <a:p>
            <a:r>
              <a:rPr lang="en-US" altLang="zh-CN" dirty="0" err="1" smtClean="0"/>
              <a:t>autocorr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acf</a:t>
            </a:r>
            <a:r>
              <a:rPr lang="en-US" altLang="zh-CN" dirty="0" smtClean="0"/>
              <a:t>(ret, </a:t>
            </a:r>
            <a:r>
              <a:rPr lang="en-US" altLang="zh-CN" dirty="0" err="1" smtClean="0"/>
              <a:t>lag.max</a:t>
            </a:r>
            <a:r>
              <a:rPr lang="en-US" altLang="zh-CN" dirty="0" smtClean="0"/>
              <a:t> = 20,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= "Sample Autocorrelation", main = "</a:t>
            </a:r>
            <a:r>
              <a:rPr lang="en-US" altLang="zh-CN" dirty="0" err="1" smtClean="0"/>
              <a:t>acf</a:t>
            </a:r>
            <a:r>
              <a:rPr lang="en-US" altLang="zh-CN" dirty="0" smtClean="0"/>
              <a:t> plot", </a:t>
            </a:r>
            <a:endParaRPr lang="zh-CN" altLang="zh-CN" dirty="0" smtClean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2,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 = c(-0.3, 1))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pacf</a:t>
            </a:r>
            <a:r>
              <a:rPr lang="en-US" altLang="zh-CN" dirty="0" smtClean="0"/>
              <a:t> plot</a:t>
            </a:r>
            <a:endParaRPr lang="zh-CN" altLang="zh-CN" dirty="0" smtClean="0"/>
          </a:p>
          <a:p>
            <a:r>
              <a:rPr lang="en-US" altLang="zh-CN" dirty="0" err="1" smtClean="0"/>
              <a:t>autopcorr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pacf</a:t>
            </a:r>
            <a:r>
              <a:rPr lang="en-US" altLang="zh-CN" dirty="0" smtClean="0"/>
              <a:t>(ret, </a:t>
            </a:r>
            <a:r>
              <a:rPr lang="en-US" altLang="zh-CN" dirty="0" err="1" smtClean="0"/>
              <a:t>lag.max</a:t>
            </a:r>
            <a:r>
              <a:rPr lang="en-US" altLang="zh-CN" dirty="0" smtClean="0"/>
              <a:t> = 20,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= "Sample Partial Autocorrelation", </a:t>
            </a:r>
            <a:endParaRPr lang="zh-CN" altLang="zh-CN" dirty="0" smtClean="0"/>
          </a:p>
          <a:p>
            <a:r>
              <a:rPr lang="en-US" altLang="zh-CN" dirty="0" smtClean="0"/>
              <a:t>                 main = "</a:t>
            </a:r>
            <a:r>
              <a:rPr lang="en-US" altLang="zh-CN" dirty="0" err="1" smtClean="0"/>
              <a:t>pacf</a:t>
            </a:r>
            <a:r>
              <a:rPr lang="en-US" altLang="zh-CN" dirty="0" smtClean="0"/>
              <a:t> plot",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 = c(-0.3, 0.3),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 2)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60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10891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Q2.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Make </a:t>
            </a:r>
            <a:r>
              <a:rPr lang="en-US" altLang="zh-CN" sz="2000" b="1" dirty="0">
                <a:solidFill>
                  <a:schemeClr val="bg1"/>
                </a:solidFill>
              </a:rPr>
              <a:t>your R code perfect as in the R examples on </a:t>
            </a:r>
            <a:r>
              <a:rPr lang="en-US" altLang="zh-CN" sz="2000" b="1" dirty="0" err="1">
                <a:solidFill>
                  <a:schemeClr val="bg1"/>
                </a:solidFill>
              </a:rPr>
              <a:t>quantlet.de</a:t>
            </a:r>
            <a:r>
              <a:rPr lang="en-US" altLang="zh-CN" sz="2000" b="1" dirty="0">
                <a:solidFill>
                  <a:schemeClr val="bg1"/>
                </a:solidFill>
              </a:rPr>
              <a:t> i.e. make sure that the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code </a:t>
            </a:r>
            <a:r>
              <a:rPr lang="en-US" altLang="zh-CN" sz="2000" b="1" dirty="0">
                <a:solidFill>
                  <a:schemeClr val="bg1"/>
                </a:solidFill>
              </a:rPr>
              <a:t>is ”time independent“ by using actual dimensions of the data that you are collecting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from </a:t>
            </a:r>
            <a:r>
              <a:rPr lang="en-US" altLang="zh-CN" sz="2000" b="1" dirty="0" err="1">
                <a:solidFill>
                  <a:schemeClr val="bg1"/>
                </a:solidFill>
              </a:rPr>
              <a:t>crix.hu-berlin.de</a:t>
            </a:r>
            <a:r>
              <a:rPr lang="en-US" altLang="zh-CN" sz="2000" b="1" dirty="0">
                <a:solidFill>
                  <a:schemeClr val="bg1"/>
                </a:solidFill>
              </a:rPr>
              <a:t> Recreate Fig 7 from ”Econometrics of CRIX“.</a:t>
            </a:r>
            <a:r>
              <a:rPr lang="zh-CN" altLang="zh-CN" sz="2000" dirty="0" smtClean="0">
                <a:solidFill>
                  <a:schemeClr val="bg1"/>
                </a:solidFill>
                <a:effectLst/>
              </a:rPr>
              <a:t> 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70" y="2040255"/>
            <a:ext cx="7463790" cy="38919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71850" y="6057900"/>
            <a:ext cx="456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Figure 7: CRIX returns and predicted values.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58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42748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Codes: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en-US" altLang="zh-CN" dirty="0" err="1"/>
              <a:t>arima</a:t>
            </a:r>
            <a:r>
              <a:rPr lang="en-US" altLang="zh-CN" dirty="0"/>
              <a:t> model</a:t>
            </a:r>
            <a:endParaRPr lang="zh-CN" altLang="zh-CN" dirty="0"/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c(1, 1))</a:t>
            </a:r>
            <a:endParaRPr lang="zh-CN" altLang="zh-CN" dirty="0"/>
          </a:p>
          <a:p>
            <a:r>
              <a:rPr lang="en-US" altLang="zh-CN" dirty="0"/>
              <a:t>fit1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c(1, 0, 1))</a:t>
            </a:r>
            <a:endParaRPr lang="zh-CN" altLang="zh-CN" dirty="0"/>
          </a:p>
          <a:p>
            <a:r>
              <a:rPr lang="en-US" altLang="zh-CN" dirty="0" err="1"/>
              <a:t>tsdiag</a:t>
            </a:r>
            <a:r>
              <a:rPr lang="en-US" altLang="zh-CN" dirty="0"/>
              <a:t>(fit1)</a:t>
            </a:r>
            <a:endParaRPr lang="zh-CN" altLang="zh-CN" dirty="0"/>
          </a:p>
          <a:p>
            <a:r>
              <a:rPr lang="en-US" altLang="zh-CN" dirty="0" err="1"/>
              <a:t>Box.test</a:t>
            </a:r>
            <a:r>
              <a:rPr lang="en-US" altLang="zh-CN" dirty="0"/>
              <a:t>(fit1$residuals, lag = 1)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aic</a:t>
            </a:r>
            <a:endParaRPr lang="zh-CN" altLang="zh-CN" dirty="0"/>
          </a:p>
          <a:p>
            <a:r>
              <a:rPr lang="en-US" altLang="zh-CN" dirty="0" err="1"/>
              <a:t>aic</a:t>
            </a:r>
            <a:r>
              <a:rPr lang="en-US" altLang="zh-CN" dirty="0"/>
              <a:t> = matrix(NA, 6, 6)</a:t>
            </a:r>
            <a:endParaRPr lang="zh-CN" altLang="zh-CN" dirty="0"/>
          </a:p>
          <a:p>
            <a:r>
              <a:rPr lang="en-US" altLang="zh-CN" dirty="0"/>
              <a:t>for (p in 0:4) {</a:t>
            </a:r>
            <a:endParaRPr lang="zh-CN" altLang="zh-CN" dirty="0"/>
          </a:p>
          <a:p>
            <a:r>
              <a:rPr lang="en-US" altLang="zh-CN" dirty="0"/>
              <a:t>  for (q in 0:3)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a.p.q</a:t>
            </a:r>
            <a:r>
              <a:rPr lang="en-US" altLang="zh-CN" dirty="0"/>
              <a:t>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c(p, 0, q))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aic.p.q</a:t>
            </a:r>
            <a:r>
              <a:rPr lang="en-US" altLang="zh-CN" dirty="0"/>
              <a:t> = </a:t>
            </a:r>
            <a:r>
              <a:rPr lang="en-US" altLang="zh-CN" dirty="0" err="1"/>
              <a:t>a.p.q$aic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aic</a:t>
            </a:r>
            <a:r>
              <a:rPr lang="en-US" altLang="zh-CN" dirty="0"/>
              <a:t>[p + 1, q + 1] = </a:t>
            </a:r>
            <a:r>
              <a:rPr lang="en-US" altLang="zh-CN" dirty="0" err="1"/>
              <a:t>aic.p.q</a:t>
            </a:r>
            <a:endParaRPr lang="zh-CN" altLang="zh-CN" dirty="0"/>
          </a:p>
          <a:p>
            <a:r>
              <a:rPr lang="en-US" altLang="zh-CN" dirty="0"/>
              <a:t>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  <a:p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366510" y="777240"/>
            <a:ext cx="36690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en-US" altLang="zh-CN" dirty="0" err="1"/>
              <a:t>bic</a:t>
            </a:r>
            <a:endParaRPr lang="zh-CN" altLang="zh-CN" dirty="0"/>
          </a:p>
          <a:p>
            <a:r>
              <a:rPr lang="en-US" altLang="zh-CN" dirty="0" err="1"/>
              <a:t>bic</a:t>
            </a:r>
            <a:r>
              <a:rPr lang="en-US" altLang="zh-CN" dirty="0"/>
              <a:t> = matrix(NA, 6, 6)</a:t>
            </a:r>
            <a:endParaRPr lang="zh-CN" altLang="zh-CN" dirty="0"/>
          </a:p>
          <a:p>
            <a:r>
              <a:rPr lang="en-US" altLang="zh-CN" dirty="0"/>
              <a:t>for (p in 0:4) {</a:t>
            </a:r>
            <a:endParaRPr lang="zh-CN" altLang="zh-CN" dirty="0"/>
          </a:p>
          <a:p>
            <a:r>
              <a:rPr lang="en-US" altLang="zh-CN" dirty="0"/>
              <a:t>  for (q in 0:3)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b.p.q</a:t>
            </a:r>
            <a:r>
              <a:rPr lang="en-US" altLang="zh-CN" dirty="0"/>
              <a:t>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c(p, 0, q))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bic.p.q</a:t>
            </a:r>
            <a:r>
              <a:rPr lang="en-US" altLang="zh-CN" dirty="0"/>
              <a:t> = AIC(</a:t>
            </a:r>
            <a:r>
              <a:rPr lang="en-US" altLang="zh-CN" dirty="0" err="1"/>
              <a:t>b.p.q</a:t>
            </a:r>
            <a:r>
              <a:rPr lang="en-US" altLang="zh-CN" dirty="0"/>
              <a:t>, k = log(length(ret)))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bic</a:t>
            </a:r>
            <a:r>
              <a:rPr lang="en-US" altLang="zh-CN" dirty="0"/>
              <a:t>[p + 1, q + 1] = </a:t>
            </a:r>
            <a:r>
              <a:rPr lang="en-US" altLang="zh-CN" dirty="0" err="1"/>
              <a:t>bic.p.q</a:t>
            </a:r>
            <a:endParaRPr lang="zh-CN" altLang="zh-CN" dirty="0"/>
          </a:p>
          <a:p>
            <a:r>
              <a:rPr lang="en-US" altLang="zh-CN" dirty="0"/>
              <a:t>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# select p and q order of ARIMA model</a:t>
            </a:r>
            <a:endParaRPr lang="zh-CN" altLang="zh-CN" dirty="0"/>
          </a:p>
          <a:p>
            <a:r>
              <a:rPr lang="en-US" altLang="zh-CN" dirty="0"/>
              <a:t>fit4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3))</a:t>
            </a:r>
            <a:endParaRPr lang="zh-CN" altLang="zh-CN" dirty="0"/>
          </a:p>
          <a:p>
            <a:r>
              <a:rPr lang="en-US" altLang="zh-CN" dirty="0" err="1"/>
              <a:t>tsdiag</a:t>
            </a:r>
            <a:r>
              <a:rPr lang="en-US" altLang="zh-CN" dirty="0"/>
              <a:t>(fit4)</a:t>
            </a:r>
            <a:endParaRPr lang="zh-CN" altLang="zh-CN" dirty="0"/>
          </a:p>
          <a:p>
            <a:r>
              <a:rPr lang="en-US" altLang="zh-CN" dirty="0" err="1"/>
              <a:t>Box.test</a:t>
            </a:r>
            <a:r>
              <a:rPr lang="en-US" altLang="zh-CN" dirty="0"/>
              <a:t>(fit4$residuals, lag = 1)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fitr4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1, 3))</a:t>
            </a:r>
            <a:endParaRPr lang="zh-CN" altLang="zh-CN" dirty="0"/>
          </a:p>
          <a:p>
            <a:r>
              <a:rPr lang="en-US" altLang="zh-CN" dirty="0" err="1"/>
              <a:t>tsdiag</a:t>
            </a:r>
            <a:r>
              <a:rPr lang="en-US" altLang="zh-CN" dirty="0"/>
              <a:t>(fitr4)</a:t>
            </a:r>
            <a:endParaRPr lang="zh-CN" altLang="zh-CN" dirty="0"/>
          </a:p>
          <a:p>
            <a:r>
              <a:rPr lang="en-US" altLang="zh-CN" dirty="0" err="1"/>
              <a:t>Box.test</a:t>
            </a:r>
            <a:r>
              <a:rPr lang="en-US" altLang="zh-CN" dirty="0"/>
              <a:t>(fitr4$residuals, lag = 1)</a:t>
            </a:r>
            <a:r>
              <a:rPr lang="zh-CN" altLang="zh-CN" dirty="0" smtClean="0">
                <a:effectLst/>
              </a:rPr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419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868154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to conclude, 202 is better than 213</a:t>
            </a:r>
            <a:endParaRPr lang="zh-CN" altLang="zh-CN" dirty="0"/>
          </a:p>
          <a:p>
            <a:r>
              <a:rPr lang="en-US" altLang="zh-CN" dirty="0"/>
              <a:t>fit202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2))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AIC(fit202, k = log(length(ret)))</a:t>
            </a:r>
            <a:endParaRPr lang="zh-CN" altLang="zh-CN" dirty="0"/>
          </a:p>
          <a:p>
            <a:r>
              <a:rPr lang="en-US" altLang="zh-CN" dirty="0"/>
              <a:t>AIC(fit4, k = log(length(ret)))</a:t>
            </a:r>
            <a:endParaRPr lang="zh-CN" altLang="zh-CN" dirty="0"/>
          </a:p>
          <a:p>
            <a:r>
              <a:rPr lang="en-US" altLang="zh-CN" dirty="0"/>
              <a:t>AIC(fitr4, k = log(length(ret)))</a:t>
            </a:r>
            <a:endParaRPr lang="zh-CN" altLang="zh-CN" dirty="0"/>
          </a:p>
          <a:p>
            <a:r>
              <a:rPr lang="en-US" altLang="zh-CN" dirty="0"/>
              <a:t>fit202$aic</a:t>
            </a:r>
            <a:endParaRPr lang="zh-CN" altLang="zh-CN" dirty="0"/>
          </a:p>
          <a:p>
            <a:r>
              <a:rPr lang="en-US" altLang="zh-CN" dirty="0"/>
              <a:t>fit4$aic</a:t>
            </a:r>
            <a:endParaRPr lang="zh-CN" altLang="zh-CN" dirty="0"/>
          </a:p>
          <a:p>
            <a:r>
              <a:rPr lang="en-US" altLang="zh-CN" dirty="0" smtClean="0"/>
              <a:t>fitr4$aic</a:t>
            </a:r>
          </a:p>
          <a:p>
            <a:endParaRPr lang="en-US" altLang="zh-CN" dirty="0"/>
          </a:p>
          <a:p>
            <a:r>
              <a:rPr lang="en-US" altLang="zh-CN" dirty="0"/>
              <a:t># arima202 predict</a:t>
            </a:r>
            <a:endParaRPr lang="zh-CN" altLang="zh-CN" dirty="0"/>
          </a:p>
          <a:p>
            <a:r>
              <a:rPr lang="en-US" altLang="zh-CN" dirty="0" err="1"/>
              <a:t>predict_num</a:t>
            </a:r>
            <a:r>
              <a:rPr lang="en-US" altLang="zh-CN" dirty="0"/>
              <a:t> = 30</a:t>
            </a:r>
            <a:endParaRPr lang="zh-CN" altLang="zh-CN" dirty="0"/>
          </a:p>
          <a:p>
            <a:r>
              <a:rPr lang="en-US" altLang="zh-CN" dirty="0"/>
              <a:t>fit202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2))</a:t>
            </a:r>
            <a:endParaRPr lang="zh-CN" altLang="zh-CN" dirty="0"/>
          </a:p>
          <a:p>
            <a:r>
              <a:rPr lang="en-US" altLang="zh-CN" dirty="0" err="1"/>
              <a:t>crpre</a:t>
            </a:r>
            <a:r>
              <a:rPr lang="en-US" altLang="zh-CN" dirty="0"/>
              <a:t> = predict(fit202, </a:t>
            </a:r>
            <a:r>
              <a:rPr lang="en-US" altLang="zh-CN" dirty="0" err="1"/>
              <a:t>n.ahead</a:t>
            </a:r>
            <a:r>
              <a:rPr lang="en-US" altLang="zh-CN" dirty="0"/>
              <a:t> = </a:t>
            </a:r>
            <a:r>
              <a:rPr lang="en-US" altLang="zh-CN" dirty="0" err="1"/>
              <a:t>predict_num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dates = </a:t>
            </a:r>
            <a:r>
              <a:rPr lang="en-US" altLang="zh-CN" dirty="0" err="1"/>
              <a:t>seq</a:t>
            </a:r>
            <a:r>
              <a:rPr lang="en-US" altLang="zh-CN" dirty="0"/>
              <a:t>(</a:t>
            </a:r>
            <a:r>
              <a:rPr lang="en-US" altLang="zh-CN" dirty="0" err="1"/>
              <a:t>as.Date</a:t>
            </a:r>
            <a:r>
              <a:rPr lang="en-US" altLang="zh-CN" dirty="0"/>
              <a:t>("02/08/2014", format = "%d/%m/%Y"), by = "days", length = length(ret</a:t>
            </a:r>
            <a:r>
              <a:rPr lang="en-US" altLang="zh-CN" dirty="0" smtClean="0"/>
              <a:t>))</a:t>
            </a:r>
            <a:endParaRPr lang="zh-CN" altLang="zh-CN" dirty="0"/>
          </a:p>
          <a:p>
            <a:r>
              <a:rPr lang="en-US" altLang="zh-CN" dirty="0"/>
              <a:t>plot(ret, type = "l", </a:t>
            </a:r>
            <a:r>
              <a:rPr lang="en-US" altLang="zh-CN" dirty="0" err="1"/>
              <a:t>xlim</a:t>
            </a:r>
            <a:r>
              <a:rPr lang="en-US" altLang="zh-CN" dirty="0"/>
              <a:t> = c(0, length(ret)+</a:t>
            </a:r>
            <a:r>
              <a:rPr lang="en-US" altLang="zh-CN" dirty="0" err="1"/>
              <a:t>predict_num</a:t>
            </a:r>
            <a:r>
              <a:rPr lang="en-US" altLang="zh-CN" dirty="0"/>
              <a:t>), </a:t>
            </a:r>
            <a:r>
              <a:rPr lang="en-US" altLang="zh-CN" dirty="0" err="1"/>
              <a:t>ylab</a:t>
            </a:r>
            <a:r>
              <a:rPr lang="en-US" altLang="zh-CN" dirty="0"/>
              <a:t> = "log return", </a:t>
            </a:r>
            <a:r>
              <a:rPr lang="en-US" altLang="zh-CN" dirty="0" err="1"/>
              <a:t>xlab</a:t>
            </a:r>
            <a:r>
              <a:rPr lang="en-US" altLang="zh-CN" dirty="0"/>
              <a:t> = "days", 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lwd</a:t>
            </a:r>
            <a:r>
              <a:rPr lang="en-US" altLang="zh-CN" dirty="0"/>
              <a:t> = 1.5, col = "black")</a:t>
            </a:r>
            <a:endParaRPr lang="zh-CN" altLang="zh-CN" dirty="0"/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, col = "red",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zh-CN" dirty="0"/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+ 2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zh-CN" dirty="0"/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- 2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62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68</TotalTime>
  <Words>686</Words>
  <Application>Microsoft Macintosh PowerPoint</Application>
  <PresentationFormat>宽屏</PresentationFormat>
  <Paragraphs>239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Gill Sans MT</vt:lpstr>
      <vt:lpstr>华文中宋</vt:lpstr>
      <vt:lpstr>Arial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Cheng</dc:creator>
  <cp:lastModifiedBy>Ran Cheng</cp:lastModifiedBy>
  <cp:revision>17</cp:revision>
  <cp:lastPrinted>2017-10-20T13:25:49Z</cp:lastPrinted>
  <dcterms:created xsi:type="dcterms:W3CDTF">2017-10-20T12:07:56Z</dcterms:created>
  <dcterms:modified xsi:type="dcterms:W3CDTF">2017-10-20T13:25:51Z</dcterms:modified>
</cp:coreProperties>
</file>