
<file path=[Content_Types].xml><?xml version="1.0" encoding="utf-8"?>
<Types xmlns="http://schemas.openxmlformats.org/package/2006/content-types">
  <Default Extension="xml" ContentType="application/xml"/>
  <Default Extension="jpeg" ContentType="image/jpeg"/>
  <Default Extension="JPG" ContentType="image/.jpg"/>
  <Default Extension="emf" ContentType="image/x-emf"/>
  <Default Extension="png" ContentType="image/png"/>
  <Default Extension="rels" ContentType="application/vnd.openxmlformats-package.relationship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319" r:id="rId3"/>
    <p:sldId id="368" r:id="rId5"/>
    <p:sldId id="445" r:id="rId6"/>
    <p:sldId id="538" r:id="rId7"/>
    <p:sldId id="441" r:id="rId8"/>
    <p:sldId id="382" r:id="rId9"/>
    <p:sldId id="465" r:id="rId10"/>
    <p:sldId id="536" r:id="rId11"/>
    <p:sldId id="447" r:id="rId12"/>
    <p:sldId id="383" r:id="rId13"/>
    <p:sldId id="384" r:id="rId14"/>
    <p:sldId id="444" r:id="rId15"/>
    <p:sldId id="387" r:id="rId16"/>
    <p:sldId id="400" r:id="rId17"/>
  </p:sldIdLst>
  <p:sldSz cx="12192000" cy="6858000"/>
  <p:notesSz cx="6858000" cy="9144000"/>
  <p:defaultTextStyle>
    <a:defPPr>
      <a:defRPr lang="en-US"/>
    </a:defPPr>
    <a:lvl1pPr algn="l" rtl="0" fontAlgn="base">
      <a:spcBef>
        <a:spcPct val="0"/>
      </a:spcBef>
      <a:spcAft>
        <a:spcPct val="0"/>
      </a:spcAft>
      <a:defRPr sz="2800" b="1" kern="1200">
        <a:solidFill>
          <a:srgbClr val="C69200"/>
        </a:solidFill>
        <a:latin typeface="Tahoma" panose="020B0604030504040204" pitchFamily="34" charset="0"/>
        <a:ea typeface="+mn-ea"/>
        <a:cs typeface="+mn-cs"/>
      </a:defRPr>
    </a:lvl1pPr>
    <a:lvl2pPr marL="457200" algn="l" rtl="0" fontAlgn="base">
      <a:spcBef>
        <a:spcPct val="0"/>
      </a:spcBef>
      <a:spcAft>
        <a:spcPct val="0"/>
      </a:spcAft>
      <a:defRPr sz="2800" b="1" kern="1200">
        <a:solidFill>
          <a:srgbClr val="C69200"/>
        </a:solidFill>
        <a:latin typeface="Tahoma" panose="020B0604030504040204" pitchFamily="34" charset="0"/>
        <a:ea typeface="+mn-ea"/>
        <a:cs typeface="+mn-cs"/>
      </a:defRPr>
    </a:lvl2pPr>
    <a:lvl3pPr marL="914400" algn="l" rtl="0" fontAlgn="base">
      <a:spcBef>
        <a:spcPct val="0"/>
      </a:spcBef>
      <a:spcAft>
        <a:spcPct val="0"/>
      </a:spcAft>
      <a:defRPr sz="2800" b="1" kern="1200">
        <a:solidFill>
          <a:srgbClr val="C69200"/>
        </a:solidFill>
        <a:latin typeface="Tahoma" panose="020B0604030504040204" pitchFamily="34" charset="0"/>
        <a:ea typeface="+mn-ea"/>
        <a:cs typeface="+mn-cs"/>
      </a:defRPr>
    </a:lvl3pPr>
    <a:lvl4pPr marL="1371600" algn="l" rtl="0" fontAlgn="base">
      <a:spcBef>
        <a:spcPct val="0"/>
      </a:spcBef>
      <a:spcAft>
        <a:spcPct val="0"/>
      </a:spcAft>
      <a:defRPr sz="2800" b="1" kern="1200">
        <a:solidFill>
          <a:srgbClr val="C69200"/>
        </a:solidFill>
        <a:latin typeface="Tahoma" panose="020B0604030504040204" pitchFamily="34" charset="0"/>
        <a:ea typeface="+mn-ea"/>
        <a:cs typeface="+mn-cs"/>
      </a:defRPr>
    </a:lvl4pPr>
    <a:lvl5pPr marL="1828800" algn="l" rtl="0" fontAlgn="base">
      <a:spcBef>
        <a:spcPct val="0"/>
      </a:spcBef>
      <a:spcAft>
        <a:spcPct val="0"/>
      </a:spcAft>
      <a:defRPr sz="2800" b="1" kern="1200">
        <a:solidFill>
          <a:srgbClr val="C69200"/>
        </a:solidFill>
        <a:latin typeface="Tahoma" panose="020B0604030504040204" pitchFamily="34" charset="0"/>
        <a:ea typeface="+mn-ea"/>
        <a:cs typeface="+mn-cs"/>
      </a:defRPr>
    </a:lvl5pPr>
    <a:lvl6pPr marL="2286000" algn="l" defTabSz="914400" rtl="0" eaLnBrk="1" latinLnBrk="0" hangingPunct="1">
      <a:defRPr sz="2800" b="1" kern="1200">
        <a:solidFill>
          <a:srgbClr val="C69200"/>
        </a:solidFill>
        <a:latin typeface="Tahoma" panose="020B0604030504040204" pitchFamily="34" charset="0"/>
        <a:ea typeface="+mn-ea"/>
        <a:cs typeface="+mn-cs"/>
      </a:defRPr>
    </a:lvl6pPr>
    <a:lvl7pPr marL="2743200" algn="l" defTabSz="914400" rtl="0" eaLnBrk="1" latinLnBrk="0" hangingPunct="1">
      <a:defRPr sz="2800" b="1" kern="1200">
        <a:solidFill>
          <a:srgbClr val="C69200"/>
        </a:solidFill>
        <a:latin typeface="Tahoma" panose="020B0604030504040204" pitchFamily="34" charset="0"/>
        <a:ea typeface="+mn-ea"/>
        <a:cs typeface="+mn-cs"/>
      </a:defRPr>
    </a:lvl7pPr>
    <a:lvl8pPr marL="3200400" algn="l" defTabSz="914400" rtl="0" eaLnBrk="1" latinLnBrk="0" hangingPunct="1">
      <a:defRPr sz="2800" b="1" kern="1200">
        <a:solidFill>
          <a:srgbClr val="C69200"/>
        </a:solidFill>
        <a:latin typeface="Tahoma" panose="020B0604030504040204" pitchFamily="34" charset="0"/>
        <a:ea typeface="+mn-ea"/>
        <a:cs typeface="+mn-cs"/>
      </a:defRPr>
    </a:lvl8pPr>
    <a:lvl9pPr marL="3657600" algn="l" defTabSz="914400" rtl="0" eaLnBrk="1" latinLnBrk="0" hangingPunct="1">
      <a:defRPr sz="2800" b="1" kern="1200">
        <a:solidFill>
          <a:srgbClr val="C69200"/>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74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 Lingxiao" initials="J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FF9900"/>
    <a:srgbClr val="DDDDDD"/>
    <a:srgbClr val="C692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19" autoAdjust="0"/>
  </p:normalViewPr>
  <p:slideViewPr>
    <p:cSldViewPr snapToGrid="0" showGuides="1">
      <p:cViewPr>
        <p:scale>
          <a:sx n="50" d="100"/>
          <a:sy n="50" d="100"/>
        </p:scale>
        <p:origin x="1188" y="176"/>
      </p:cViewPr>
      <p:guideLst>
        <p:guide orient="horz" pos="768"/>
        <p:guide pos="74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customXml" Target="../customXml/item3.xml"/><Relationship Id="rId23" Type="http://schemas.openxmlformats.org/officeDocument/2006/relationships/customXml" Target="../customXml/item2.xml"/><Relationship Id="rId22" Type="http://schemas.openxmlformats.org/officeDocument/2006/relationships/customXml" Target="../customXml/item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solidFill>
                  <a:schemeClr val="tx1"/>
                </a:solidFill>
                <a:latin typeface="Times New Roman" panose="02020503050405090304" pitchFamily="18" charset="0"/>
              </a:defRPr>
            </a:lvl1pPr>
          </a:lstStyle>
          <a:p>
            <a:pPr>
              <a:defRPr/>
            </a:pPr>
            <a:endParaRPr lang="en-GB"/>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solidFill>
                  <a:schemeClr val="tx1"/>
                </a:solidFill>
                <a:latin typeface="Times New Roman" panose="02020503050405090304" pitchFamily="18" charset="0"/>
              </a:defRPr>
            </a:lvl1pPr>
          </a:lstStyle>
          <a:p>
            <a:pPr>
              <a:defRPr/>
            </a:pPr>
            <a:endParaRPr lang="en-GB"/>
          </a:p>
        </p:txBody>
      </p:sp>
      <p:sp>
        <p:nvSpPr>
          <p:cNvPr id="1229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710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GB" noProof="0"/>
              <a:t>Click to edit Master text styles</a:t>
            </a:r>
            <a:endParaRPr lang="en-GB" noProof="0"/>
          </a:p>
          <a:p>
            <a:pPr lvl="1"/>
            <a:r>
              <a:rPr lang="en-GB" noProof="0"/>
              <a:t>Second level</a:t>
            </a:r>
            <a:endParaRPr lang="en-GB" noProof="0"/>
          </a:p>
          <a:p>
            <a:pPr lvl="2"/>
            <a:r>
              <a:rPr lang="en-GB" noProof="0"/>
              <a:t>Third level</a:t>
            </a:r>
            <a:endParaRPr lang="en-GB" noProof="0"/>
          </a:p>
          <a:p>
            <a:pPr lvl="3"/>
            <a:r>
              <a:rPr lang="en-GB" noProof="0"/>
              <a:t>Fourth level</a:t>
            </a:r>
            <a:endParaRPr lang="en-GB" noProof="0"/>
          </a:p>
          <a:p>
            <a:pPr lvl="4"/>
            <a:r>
              <a:rPr lang="en-GB" noProof="0"/>
              <a:t>Fifth level</a:t>
            </a:r>
            <a:endParaRPr lang="en-GB" noProof="0"/>
          </a:p>
        </p:txBody>
      </p:sp>
      <p:sp>
        <p:nvSpPr>
          <p:cNvPr id="4711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solidFill>
                  <a:schemeClr val="tx1"/>
                </a:solidFill>
                <a:latin typeface="Times New Roman" panose="02020503050405090304" pitchFamily="18" charset="0"/>
              </a:defRPr>
            </a:lvl1pPr>
          </a:lstStyle>
          <a:p>
            <a:pPr>
              <a:defRPr/>
            </a:pPr>
            <a:endParaRPr lang="en-GB"/>
          </a:p>
        </p:txBody>
      </p:sp>
      <p:sp>
        <p:nvSpPr>
          <p:cNvPr id="4711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solidFill>
                  <a:schemeClr val="tx1"/>
                </a:solidFill>
                <a:latin typeface="Times New Roman" panose="02020503050405090304" pitchFamily="18" charset="0"/>
              </a:defRPr>
            </a:lvl1pPr>
          </a:lstStyle>
          <a:p>
            <a:pPr>
              <a:defRPr/>
            </a:pPr>
            <a:fld id="{A7FEF89C-D053-4A2C-A6B5-5A5A7DCF2882}" type="slidenum">
              <a:rPr lang="en-GB"/>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50305040509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50305040509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anose="020B0604030504040204" pitchFamily="34" charset="0"/>
              </a:defRPr>
            </a:lvl1pPr>
            <a:lvl2pPr marL="742950" indent="-285750" eaLnBrk="0" hangingPunct="0">
              <a:defRPr sz="2800" b="1">
                <a:solidFill>
                  <a:srgbClr val="C69200"/>
                </a:solidFill>
                <a:latin typeface="Tahoma" panose="020B0604030504040204" pitchFamily="34" charset="0"/>
              </a:defRPr>
            </a:lvl2pPr>
            <a:lvl3pPr marL="1143000" indent="-228600" eaLnBrk="0" hangingPunct="0">
              <a:defRPr sz="2800" b="1">
                <a:solidFill>
                  <a:srgbClr val="C69200"/>
                </a:solidFill>
                <a:latin typeface="Tahoma" panose="020B0604030504040204" pitchFamily="34" charset="0"/>
              </a:defRPr>
            </a:lvl3pPr>
            <a:lvl4pPr marL="1600200" indent="-228600" eaLnBrk="0" hangingPunct="0">
              <a:defRPr sz="2800" b="1">
                <a:solidFill>
                  <a:srgbClr val="C69200"/>
                </a:solidFill>
                <a:latin typeface="Tahoma" panose="020B0604030504040204" pitchFamily="34" charset="0"/>
              </a:defRPr>
            </a:lvl4pPr>
            <a:lvl5pPr marL="2057400" indent="-228600" eaLnBrk="0" hangingPunct="0">
              <a:defRPr sz="2800" b="1">
                <a:solidFill>
                  <a:srgbClr val="C69200"/>
                </a:solidFill>
                <a:latin typeface="Tahoma" panose="020B0604030504040204" pitchFamily="34" charset="0"/>
              </a:defRPr>
            </a:lvl5pPr>
            <a:lvl6pPr marL="2514600" indent="-228600" eaLnBrk="0" fontAlgn="base" hangingPunct="0">
              <a:spcBef>
                <a:spcPct val="0"/>
              </a:spcBef>
              <a:spcAft>
                <a:spcPct val="0"/>
              </a:spcAft>
              <a:defRPr sz="2800" b="1">
                <a:solidFill>
                  <a:srgbClr val="C69200"/>
                </a:solidFill>
                <a:latin typeface="Tahoma" panose="020B0604030504040204" pitchFamily="34" charset="0"/>
              </a:defRPr>
            </a:lvl6pPr>
            <a:lvl7pPr marL="2971800" indent="-228600" eaLnBrk="0" fontAlgn="base" hangingPunct="0">
              <a:spcBef>
                <a:spcPct val="0"/>
              </a:spcBef>
              <a:spcAft>
                <a:spcPct val="0"/>
              </a:spcAft>
              <a:defRPr sz="2800" b="1">
                <a:solidFill>
                  <a:srgbClr val="C69200"/>
                </a:solidFill>
                <a:latin typeface="Tahoma" panose="020B0604030504040204" pitchFamily="34" charset="0"/>
              </a:defRPr>
            </a:lvl7pPr>
            <a:lvl8pPr marL="3429000" indent="-228600" eaLnBrk="0" fontAlgn="base" hangingPunct="0">
              <a:spcBef>
                <a:spcPct val="0"/>
              </a:spcBef>
              <a:spcAft>
                <a:spcPct val="0"/>
              </a:spcAft>
              <a:defRPr sz="2800" b="1">
                <a:solidFill>
                  <a:srgbClr val="C69200"/>
                </a:solidFill>
                <a:latin typeface="Tahoma" panose="020B0604030504040204" pitchFamily="34" charset="0"/>
              </a:defRPr>
            </a:lvl8pPr>
            <a:lvl9pPr marL="3886200" indent="-228600" eaLnBrk="0" fontAlgn="base" hangingPunct="0">
              <a:spcBef>
                <a:spcPct val="0"/>
              </a:spcBef>
              <a:spcAft>
                <a:spcPct val="0"/>
              </a:spcAft>
              <a:defRPr sz="2800" b="1">
                <a:solidFill>
                  <a:srgbClr val="C69200"/>
                </a:solidFill>
                <a:latin typeface="Tahoma" panose="020B0604030504040204" pitchFamily="34" charset="0"/>
              </a:defRPr>
            </a:lvl9pPr>
          </a:lstStyle>
          <a:p>
            <a:pPr eaLnBrk="1" hangingPunct="1"/>
            <a:fld id="{67C1D344-50A1-4798-B980-67D8421F7236}" type="slidenum">
              <a:rPr lang="en-GB" sz="1200" b="0" smtClean="0">
                <a:solidFill>
                  <a:schemeClr val="tx1"/>
                </a:solidFill>
                <a:latin typeface="Times New Roman" panose="02020503050405090304" pitchFamily="18" charset="0"/>
              </a:rPr>
            </a:fld>
            <a:endParaRPr lang="en-GB" sz="1200" b="0">
              <a:solidFill>
                <a:schemeClr val="tx1"/>
              </a:solidFill>
              <a:latin typeface="Times New Roman" panose="02020503050405090304" pitchFamily="18" charset="0"/>
            </a:endParaRPr>
          </a:p>
        </p:txBody>
      </p:sp>
      <p:sp>
        <p:nvSpPr>
          <p:cNvPr id="13315" name="Rectangle 2"/>
          <p:cNvSpPr>
            <a:spLocks noGrp="1" noRot="1" noChangeAspect="1" noChangeArrowheads="1" noTextEdit="1"/>
          </p:cNvSpPr>
          <p:nvPr>
            <p:ph type="sldImg"/>
          </p:nvPr>
        </p:nvSpPr>
        <p:spPr>
          <a:xfrm>
            <a:off x="381000" y="685800"/>
            <a:ext cx="6096000" cy="3429000"/>
          </a:xfrm>
        </p:spPr>
      </p:sp>
      <p:sp>
        <p:nvSpPr>
          <p:cNvPr id="13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GB" b="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xfrm>
            <a:off x="381000" y="685800"/>
            <a:ext cx="6096000" cy="3429000"/>
          </a:xfrm>
        </p:spPr>
      </p:sp>
      <p:sp>
        <p:nvSpPr>
          <p:cNvPr id="112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a:p>
        </p:txBody>
      </p:sp>
      <p:sp>
        <p:nvSpPr>
          <p:cNvPr id="112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503050405090304" pitchFamily="18" charset="0"/>
              </a:defRPr>
            </a:lvl1pPr>
            <a:lvl2pPr marL="742950" indent="-285750">
              <a:spcBef>
                <a:spcPct val="30000"/>
              </a:spcBef>
              <a:defRPr sz="1200">
                <a:solidFill>
                  <a:schemeClr val="tx1"/>
                </a:solidFill>
                <a:latin typeface="Times New Roman" panose="02020503050405090304" pitchFamily="18" charset="0"/>
              </a:defRPr>
            </a:lvl2pPr>
            <a:lvl3pPr marL="1143000" indent="-228600">
              <a:spcBef>
                <a:spcPct val="30000"/>
              </a:spcBef>
              <a:defRPr sz="1200">
                <a:solidFill>
                  <a:schemeClr val="tx1"/>
                </a:solidFill>
                <a:latin typeface="Times New Roman" panose="02020503050405090304" pitchFamily="18" charset="0"/>
              </a:defRPr>
            </a:lvl3pPr>
            <a:lvl4pPr marL="1600200" indent="-228600">
              <a:spcBef>
                <a:spcPct val="30000"/>
              </a:spcBef>
              <a:defRPr sz="1200">
                <a:solidFill>
                  <a:schemeClr val="tx1"/>
                </a:solidFill>
                <a:latin typeface="Times New Roman" panose="02020503050405090304" pitchFamily="18" charset="0"/>
              </a:defRPr>
            </a:lvl4pPr>
            <a:lvl5pPr marL="2057400" indent="-228600">
              <a:spcBef>
                <a:spcPct val="30000"/>
              </a:spcBef>
              <a:defRPr sz="1200">
                <a:solidFill>
                  <a:schemeClr val="tx1"/>
                </a:solidFill>
                <a:latin typeface="Times New Roman" panose="02020503050405090304" pitchFamily="18" charset="0"/>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3615039D-AA41-4D9C-BE29-6A2E8B4C583D}" type="slidenum">
              <a:rPr lang="en-GB" altLang="en-US" smtClean="0">
                <a:solidFill>
                  <a:srgbClr val="000000"/>
                </a:solidFill>
              </a:rPr>
            </a:fld>
            <a:endParaRPr lang="en-GB" altLang="en-US">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xfrm>
            <a:off x="381000" y="685800"/>
            <a:ext cx="6096000" cy="3429000"/>
          </a:xfrm>
        </p:spPr>
      </p:sp>
      <p:sp>
        <p:nvSpPr>
          <p:cNvPr id="133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90204" pitchFamily="34" charset="0"/>
              <a:buChar char="•"/>
            </a:pPr>
            <a:r>
              <a:rPr lang="en-GB" altLang="en-US" sz="1200" dirty="0">
                <a:solidFill>
                  <a:srgbClr val="C69200"/>
                </a:solidFill>
              </a:rPr>
              <a:t>The IT Systems or applications act as data sources for the wrapper services. They may be monoliths without service interfaces (although they may provide APIs e.g., functions that can be invoked by other systems or services).</a:t>
            </a:r>
            <a:endParaRPr lang="en-GB" altLang="en-US" sz="1200" dirty="0">
              <a:solidFill>
                <a:srgbClr val="C69200"/>
              </a:solidFill>
            </a:endParaRPr>
          </a:p>
          <a:p>
            <a:pPr marL="171450" indent="-171450">
              <a:buFont typeface="Arial" panose="020B0604020202090204" pitchFamily="34" charset="0"/>
              <a:buChar char="•"/>
            </a:pPr>
            <a:r>
              <a:rPr lang="en-GB" altLang="en-US" sz="1200" dirty="0">
                <a:solidFill>
                  <a:srgbClr val="C69200"/>
                </a:solidFill>
              </a:rPr>
              <a:t>The wrapper services provide service interfaces for the monoliths, by accepting requests from other microservices or UIs, transforming data, and invoking some functionalities of the IT Systems/applications (often by invoking some APIs of the systems/applications directly).</a:t>
            </a:r>
            <a:endParaRPr lang="en-GB" altLang="en-US" sz="1200" dirty="0">
              <a:solidFill>
                <a:srgbClr val="C69200"/>
              </a:solidFill>
            </a:endParaRPr>
          </a:p>
          <a:p>
            <a:pPr marL="171450" indent="-171450">
              <a:buFont typeface="Arial" panose="020B0604020202090204" pitchFamily="34" charset="0"/>
              <a:buChar char="•"/>
            </a:pPr>
            <a:r>
              <a:rPr lang="en-GB" altLang="en-US" sz="1200" dirty="0">
                <a:solidFill>
                  <a:srgbClr val="C69200"/>
                </a:solidFill>
              </a:rPr>
              <a:t>The procedure (including needed coding) to provide a standard service interface for some functionalities of an IT system is called to </a:t>
            </a:r>
            <a:r>
              <a:rPr lang="en-GB" altLang="en-US" sz="1200" b="1" i="1" dirty="0">
                <a:solidFill>
                  <a:srgbClr val="C69200"/>
                </a:solidFill>
              </a:rPr>
              <a:t>expose</a:t>
            </a:r>
            <a:r>
              <a:rPr lang="en-GB" altLang="en-US" sz="1200" dirty="0">
                <a:solidFill>
                  <a:srgbClr val="C69200"/>
                </a:solidFill>
              </a:rPr>
              <a:t> the functionalities of a system as a service. This service is often called a wrapper service; although this service is often small and simple, it is usually NOT called a microservice because it depends on the IT system which may be a monolith, and it's not easy to just deploy the service itself without deploying the IT system together.</a:t>
            </a:r>
            <a:endParaRPr lang="en-GB" altLang="en-US" sz="1200" dirty="0">
              <a:solidFill>
                <a:srgbClr val="C69200"/>
              </a:solidFill>
            </a:endParaRPr>
          </a:p>
          <a:p>
            <a:pPr marL="171450" indent="-171450">
              <a:buFont typeface="Arial" panose="020B0604020202090204" pitchFamily="34" charset="0"/>
              <a:buChar char="•"/>
            </a:pPr>
            <a:endParaRPr lang="en-GB" altLang="en-US" dirty="0"/>
          </a:p>
          <a:p>
            <a:pPr marL="171450" indent="-171450">
              <a:buFont typeface="Arial" panose="020B0604020202090204" pitchFamily="34" charset="0"/>
              <a:buChar char="•"/>
            </a:pPr>
            <a:r>
              <a:rPr lang="en-US" altLang="en-GB" dirty="0"/>
              <a:t>process service == composite microservice</a:t>
            </a:r>
            <a:endParaRPr lang="en-US" altLang="en-GB" dirty="0"/>
          </a:p>
          <a:p>
            <a:pPr marL="171450" indent="-171450">
              <a:buFont typeface="Arial" panose="020B0604020202090204" pitchFamily="34" charset="0"/>
              <a:buChar char="•"/>
            </a:pPr>
            <a:endParaRPr lang="en-US" altLang="en-GB" dirty="0"/>
          </a:p>
          <a:p>
            <a:pPr marL="171450" indent="-171450">
              <a:buFont typeface="Arial" panose="020B0604020202090204" pitchFamily="34" charset="0"/>
              <a:buChar char="•"/>
            </a:pPr>
            <a:endParaRPr lang="en-US" altLang="en-GB" dirty="0"/>
          </a:p>
        </p:txBody>
      </p:sp>
      <p:sp>
        <p:nvSpPr>
          <p:cNvPr id="133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503050405090304" pitchFamily="18" charset="0"/>
              </a:defRPr>
            </a:lvl1pPr>
            <a:lvl2pPr marL="742950" indent="-285750">
              <a:spcBef>
                <a:spcPct val="30000"/>
              </a:spcBef>
              <a:defRPr sz="1200">
                <a:solidFill>
                  <a:schemeClr val="tx1"/>
                </a:solidFill>
                <a:latin typeface="Times New Roman" panose="02020503050405090304" pitchFamily="18" charset="0"/>
              </a:defRPr>
            </a:lvl2pPr>
            <a:lvl3pPr marL="1143000" indent="-228600">
              <a:spcBef>
                <a:spcPct val="30000"/>
              </a:spcBef>
              <a:defRPr sz="1200">
                <a:solidFill>
                  <a:schemeClr val="tx1"/>
                </a:solidFill>
                <a:latin typeface="Times New Roman" panose="02020503050405090304" pitchFamily="18" charset="0"/>
              </a:defRPr>
            </a:lvl3pPr>
            <a:lvl4pPr marL="1600200" indent="-228600">
              <a:spcBef>
                <a:spcPct val="30000"/>
              </a:spcBef>
              <a:defRPr sz="1200">
                <a:solidFill>
                  <a:schemeClr val="tx1"/>
                </a:solidFill>
                <a:latin typeface="Times New Roman" panose="02020503050405090304" pitchFamily="18" charset="0"/>
              </a:defRPr>
            </a:lvl4pPr>
            <a:lvl5pPr marL="2057400" indent="-228600">
              <a:spcBef>
                <a:spcPct val="30000"/>
              </a:spcBef>
              <a:defRPr sz="1200">
                <a:solidFill>
                  <a:schemeClr val="tx1"/>
                </a:solidFill>
                <a:latin typeface="Times New Roman" panose="02020503050405090304" pitchFamily="18" charset="0"/>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F2791C89-F3AD-4378-9759-DBED29DE2CF9}" type="slidenum">
              <a:rPr lang="en-GB" altLang="en-US" smtClean="0">
                <a:solidFill>
                  <a:srgbClr val="000000"/>
                </a:solidFill>
              </a:rPr>
            </a:fld>
            <a:endParaRPr lang="en-GB" altLang="en-US">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381000" y="685800"/>
            <a:ext cx="6096000" cy="3429000"/>
          </a:xfrm>
        </p:spPr>
      </p:sp>
      <p:sp>
        <p:nvSpPr>
          <p:cNvPr id="1741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90204" pitchFamily="34" charset="0"/>
              <a:buChar char="•"/>
            </a:pPr>
            <a:r>
              <a:rPr lang="en-SG" altLang="en-US" baseline="0" dirty="0"/>
              <a:t>The functionality from lower layers can generally be </a:t>
            </a:r>
            <a:r>
              <a:rPr lang="en-SG" altLang="en-US" b="1" dirty="0"/>
              <a:t>reused</a:t>
            </a:r>
            <a:r>
              <a:rPr lang="en-SG" altLang="en-US" dirty="0"/>
              <a:t> by higher layers, saving the efforts needed to develop the high layers.</a:t>
            </a:r>
            <a:endParaRPr lang="en-SG" altLang="en-US" dirty="0"/>
          </a:p>
          <a:p>
            <a:pPr marL="171450" indent="-171450">
              <a:buFont typeface="Arial" panose="020B0604020202090204" pitchFamily="34" charset="0"/>
              <a:buChar char="•"/>
            </a:pPr>
            <a:r>
              <a:rPr lang="en-SG" altLang="en-US" dirty="0"/>
              <a:t>It'd</a:t>
            </a:r>
            <a:r>
              <a:rPr lang="en-SG" altLang="en-US" baseline="0" dirty="0"/>
              <a:t> be </a:t>
            </a:r>
            <a:r>
              <a:rPr lang="en-SG" altLang="en-US" b="1" baseline="0" dirty="0"/>
              <a:t>easier to</a:t>
            </a:r>
            <a:r>
              <a:rPr lang="en-SG" altLang="en-US" b="1" dirty="0"/>
              <a:t> make </a:t>
            </a:r>
            <a:r>
              <a:rPr lang="en-SG" altLang="en-US" b="1" baseline="0" dirty="0"/>
              <a:t>changes </a:t>
            </a:r>
            <a:r>
              <a:rPr lang="en-SG" altLang="en-US" baseline="0" dirty="0"/>
              <a:t>to individual components in each layer due to reduced coupling.</a:t>
            </a:r>
            <a:endParaRPr lang="en-SG" altLang="en-US" baseline="0"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90204" pitchFamily="34" charset="0"/>
              <a:buChar char="•"/>
              <a:defRPr/>
            </a:pPr>
            <a:r>
              <a:rPr lang="en-SG" altLang="en-US" baseline="0" dirty="0"/>
              <a:t>The actual layers and their compositions may differ from one enterprise to another.</a:t>
            </a:r>
            <a:endParaRPr lang="en-SG" altLang="en-US" baseline="0"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90204" pitchFamily="34" charset="0"/>
              <a:buChar char="•"/>
              <a:defRPr/>
            </a:pPr>
            <a:r>
              <a:rPr lang="en-SG" altLang="en-US" baseline="0" dirty="0"/>
              <a:t>All the UIs may access service layers (not the IT systems layer) directly or via a gateway (e.g., the Kong API gateway in our labs for managing accesses to REST microservices).</a:t>
            </a:r>
            <a:endParaRPr lang="en-SG" altLang="en-US" baseline="0"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90204" pitchFamily="34" charset="0"/>
              <a:buChar char="•"/>
              <a:defRPr/>
            </a:pPr>
            <a:r>
              <a:rPr lang="en-SG" altLang="en-US" baseline="0" dirty="0"/>
              <a:t>Composite (micro)services can communicate with other (micro)services (not the IT systems or monoliths) directly or via an enterprise service bus (ESB).</a:t>
            </a:r>
            <a:endParaRPr lang="en-SG" altLang="en-US" baseline="0" dirty="0"/>
          </a:p>
          <a:p>
            <a:pPr marL="171450" indent="-171450">
              <a:buFont typeface="Arial" panose="020B0604020202090204" pitchFamily="34" charset="0"/>
              <a:buChar char="•"/>
            </a:pPr>
            <a:r>
              <a:rPr lang="en-US" sz="1200" dirty="0"/>
              <a:t>A business process can be </a:t>
            </a:r>
            <a:r>
              <a:rPr lang="en-US" sz="1200" b="1" dirty="0"/>
              <a:t>straight-through</a:t>
            </a:r>
            <a:r>
              <a:rPr lang="en-US" sz="1200" dirty="0"/>
              <a:t> (i.e., can be fully automatable to run through</a:t>
            </a:r>
            <a:r>
              <a:rPr lang="en-US" sz="1200" baseline="0" dirty="0"/>
              <a:t> multiple steps quickly without obvious pauses in the middle)</a:t>
            </a:r>
            <a:r>
              <a:rPr lang="en-US" sz="1200" dirty="0"/>
              <a:t>,</a:t>
            </a:r>
            <a:r>
              <a:rPr lang="en-US" sz="1200" baseline="0" dirty="0"/>
              <a:t> or </a:t>
            </a:r>
            <a:r>
              <a:rPr lang="en-US" sz="1200" b="1" baseline="0" dirty="0"/>
              <a:t>long-running</a:t>
            </a:r>
            <a:r>
              <a:rPr lang="en-US" sz="1200" baseline="0" dirty="0"/>
              <a:t> (i.e.,, can take long time to run often because it involves large-scale data processing or human interactions in the middle of the process and need to pause in the middle to wait for human inputs or data that may only come at uncertain time). </a:t>
            </a:r>
            <a:r>
              <a:rPr lang="en-US" altLang="en-US" sz="1200" baseline="0" dirty="0"/>
              <a:t>E.g.,</a:t>
            </a:r>
            <a:endParaRPr lang="en-US" altLang="en-US" sz="1200" baseline="0" dirty="0"/>
          </a:p>
          <a:p>
            <a:pPr marL="628650" lvl="1" indent="-171450">
              <a:buFont typeface="Arial" panose="020B0604020202090204" pitchFamily="34" charset="0"/>
              <a:buChar char="•"/>
            </a:pPr>
            <a:r>
              <a:rPr lang="en-US" altLang="en-US" sz="1200" baseline="0" dirty="0"/>
              <a:t>"Browse books" is a straight-through process; "Place an Order" in our scenario is straight-through (without considering the error handling, actual delivery, etc.);</a:t>
            </a:r>
            <a:endParaRPr lang="en-US" altLang="en-US" sz="1200" baseline="0" dirty="0"/>
          </a:p>
          <a:p>
            <a:pPr marL="628650" lvl="1" indent="-171450">
              <a:buFont typeface="Arial" panose="020B0604020202090204" pitchFamily="34" charset="0"/>
              <a:buChar char="•"/>
            </a:pPr>
            <a:r>
              <a:rPr lang="en-US" altLang="en-US" sz="1200" baseline="0" dirty="0"/>
              <a:t>"Process a Shipping Record" can be long-running when we consider the actual delivery as part of the process, since delivery often involves human operations and takes relatively long time to complete.</a:t>
            </a:r>
            <a:endParaRPr lang="en-SG" altLang="en-US" baseline="0" dirty="0"/>
          </a:p>
          <a:p>
            <a:pPr marL="171450" indent="-171450">
              <a:buFont typeface="Arial" panose="020B0604020202090204" pitchFamily="34" charset="0"/>
              <a:buChar char="•"/>
            </a:pPr>
            <a:r>
              <a:rPr lang="en-SG" altLang="en-US" baseline="0" dirty="0"/>
              <a:t>Beyond the course scope: </a:t>
            </a:r>
            <a:endParaRPr lang="en-SG" altLang="en-US" baseline="0" dirty="0"/>
          </a:p>
          <a:p>
            <a:pPr marL="628650" lvl="1" indent="-171450">
              <a:buFont typeface="Arial" panose="020B0604020202090204" pitchFamily="34" charset="0"/>
              <a:buChar char="•"/>
            </a:pPr>
            <a:r>
              <a:rPr lang="en-SG" altLang="en-US" baseline="0" dirty="0"/>
              <a:t>Composite (micro)services can be long-running processes. When there are many processes running at the same time, it'd be easier to manage all the processes using a dedicated </a:t>
            </a:r>
            <a:r>
              <a:rPr lang="en-SG" altLang="en-US" b="1" baseline="0" dirty="0"/>
              <a:t>Business Process Management Engine</a:t>
            </a:r>
            <a:r>
              <a:rPr lang="en-SG" altLang="en-US" baseline="0" dirty="0"/>
              <a:t> (BPME, or just BPE) as part of the large-scale enterprise solution.</a:t>
            </a:r>
            <a:endParaRPr lang="en-SG" altLang="en-US" baseline="0" dirty="0"/>
          </a:p>
          <a:p>
            <a:pPr marL="628650" marR="0" lvl="1" indent="-171450" algn="l" defTabSz="914400" rtl="0" eaLnBrk="0" fontAlgn="base" latinLnBrk="0" hangingPunct="0">
              <a:lnSpc>
                <a:spcPct val="100000"/>
              </a:lnSpc>
              <a:spcBef>
                <a:spcPct val="30000"/>
              </a:spcBef>
              <a:spcAft>
                <a:spcPct val="0"/>
              </a:spcAft>
              <a:buClrTx/>
              <a:buSzTx/>
              <a:buFont typeface="Arial" panose="020B0604020202090204" pitchFamily="34" charset="0"/>
              <a:buChar char="•"/>
              <a:defRPr/>
            </a:pPr>
            <a:r>
              <a:rPr lang="en-SG" altLang="en-US" baseline="0" dirty="0"/>
              <a:t>There can be additional infrastructural layers (e.g., ESB) to help manage the (micro)services and the communications among them.</a:t>
            </a:r>
            <a:endParaRPr lang="en-SG" altLang="en-US" baseline="0" dirty="0"/>
          </a:p>
          <a:p>
            <a:pPr marL="628650" marR="0" lvl="1" indent="-171450" algn="l" defTabSz="914400" rtl="0" eaLnBrk="0" fontAlgn="base" latinLnBrk="0" hangingPunct="0">
              <a:lnSpc>
                <a:spcPct val="100000"/>
              </a:lnSpc>
              <a:spcBef>
                <a:spcPct val="30000"/>
              </a:spcBef>
              <a:spcAft>
                <a:spcPct val="0"/>
              </a:spcAft>
              <a:buClrTx/>
              <a:buSzTx/>
              <a:buFont typeface="Arial" panose="020B0604020202090204" pitchFamily="34" charset="0"/>
              <a:buChar char="•"/>
              <a:defRPr/>
            </a:pPr>
            <a:endParaRPr lang="en-SG" altLang="en-US" baseline="0"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90204" pitchFamily="34" charset="0"/>
              <a:buChar char="•"/>
              <a:defRPr/>
            </a:pPr>
            <a:endParaRPr lang="en-SG" altLang="en-US" baseline="0" dirty="0"/>
          </a:p>
        </p:txBody>
      </p:sp>
      <p:sp>
        <p:nvSpPr>
          <p:cNvPr id="1741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503050405090304" pitchFamily="18" charset="0"/>
              </a:defRPr>
            </a:lvl1pPr>
            <a:lvl2pPr marL="742950" indent="-285750">
              <a:spcBef>
                <a:spcPct val="30000"/>
              </a:spcBef>
              <a:defRPr sz="1200">
                <a:solidFill>
                  <a:schemeClr val="tx1"/>
                </a:solidFill>
                <a:latin typeface="Times New Roman" panose="02020503050405090304" pitchFamily="18" charset="0"/>
              </a:defRPr>
            </a:lvl2pPr>
            <a:lvl3pPr marL="1143000" indent="-228600">
              <a:spcBef>
                <a:spcPct val="30000"/>
              </a:spcBef>
              <a:defRPr sz="1200">
                <a:solidFill>
                  <a:schemeClr val="tx1"/>
                </a:solidFill>
                <a:latin typeface="Times New Roman" panose="02020503050405090304" pitchFamily="18" charset="0"/>
              </a:defRPr>
            </a:lvl3pPr>
            <a:lvl4pPr marL="1600200" indent="-228600">
              <a:spcBef>
                <a:spcPct val="30000"/>
              </a:spcBef>
              <a:defRPr sz="1200">
                <a:solidFill>
                  <a:schemeClr val="tx1"/>
                </a:solidFill>
                <a:latin typeface="Times New Roman" panose="02020503050405090304" pitchFamily="18" charset="0"/>
              </a:defRPr>
            </a:lvl4pPr>
            <a:lvl5pPr marL="2057400" indent="-228600">
              <a:spcBef>
                <a:spcPct val="30000"/>
              </a:spcBef>
              <a:defRPr sz="1200">
                <a:solidFill>
                  <a:schemeClr val="tx1"/>
                </a:solidFill>
                <a:latin typeface="Times New Roman" panose="02020503050405090304" pitchFamily="18" charset="0"/>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7663502B-D980-462A-8CA9-8497C89C7C90}" type="slidenum">
              <a:rPr lang="en-GB" altLang="en-US" smtClean="0"/>
            </a:fld>
            <a:endParaRPr lang="en-GB"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381000" y="685800"/>
            <a:ext cx="6096000" cy="3429000"/>
          </a:xfrm>
        </p:spPr>
      </p:sp>
      <p:sp>
        <p:nvSpPr>
          <p:cNvPr id="1945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dirty="0"/>
          </a:p>
        </p:txBody>
      </p:sp>
      <p:sp>
        <p:nvSpPr>
          <p:cNvPr id="1946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503050405090304" pitchFamily="18" charset="0"/>
              </a:defRPr>
            </a:lvl1pPr>
            <a:lvl2pPr marL="742950" indent="-285750">
              <a:spcBef>
                <a:spcPct val="30000"/>
              </a:spcBef>
              <a:defRPr sz="1200">
                <a:solidFill>
                  <a:schemeClr val="tx1"/>
                </a:solidFill>
                <a:latin typeface="Times New Roman" panose="02020503050405090304" pitchFamily="18" charset="0"/>
              </a:defRPr>
            </a:lvl2pPr>
            <a:lvl3pPr marL="1143000" indent="-228600">
              <a:spcBef>
                <a:spcPct val="30000"/>
              </a:spcBef>
              <a:defRPr sz="1200">
                <a:solidFill>
                  <a:schemeClr val="tx1"/>
                </a:solidFill>
                <a:latin typeface="Times New Roman" panose="02020503050405090304" pitchFamily="18" charset="0"/>
              </a:defRPr>
            </a:lvl3pPr>
            <a:lvl4pPr marL="1600200" indent="-228600">
              <a:spcBef>
                <a:spcPct val="30000"/>
              </a:spcBef>
              <a:defRPr sz="1200">
                <a:solidFill>
                  <a:schemeClr val="tx1"/>
                </a:solidFill>
                <a:latin typeface="Times New Roman" panose="02020503050405090304" pitchFamily="18" charset="0"/>
              </a:defRPr>
            </a:lvl4pPr>
            <a:lvl5pPr marL="2057400" indent="-228600">
              <a:spcBef>
                <a:spcPct val="30000"/>
              </a:spcBef>
              <a:defRPr sz="1200">
                <a:solidFill>
                  <a:schemeClr val="tx1"/>
                </a:solidFill>
                <a:latin typeface="Times New Roman" panose="02020503050405090304" pitchFamily="18" charset="0"/>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BB2FA085-D592-4612-B05A-FB4DA9397834}" type="slidenum">
              <a:rPr lang="en-GB" altLang="en-US" smtClean="0"/>
            </a:fld>
            <a:endParaRPr lang="en-GB"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Drawbacks? Yes. There is overhead in developing a (micro)service than developing functions, and there are more moving parts to manage (e.g., more complex </a:t>
            </a:r>
            <a:r>
              <a:rPr lang="en-SG"/>
              <a:t>communication among </a:t>
            </a:r>
            <a:r>
              <a:rPr lang="en-SG" dirty="0"/>
              <a:t>services distributed across network), all requiring additional tools and costs.</a:t>
            </a:r>
            <a:endParaRPr lang="en-SG" dirty="0"/>
          </a:p>
          <a:p>
            <a:endParaRPr lang="en-SG" dirty="0"/>
          </a:p>
        </p:txBody>
      </p:sp>
      <p:sp>
        <p:nvSpPr>
          <p:cNvPr id="4" name="Slide Number Placeholder 3"/>
          <p:cNvSpPr>
            <a:spLocks noGrp="1"/>
          </p:cNvSpPr>
          <p:nvPr>
            <p:ph type="sldNum" sz="quarter" idx="10"/>
          </p:nvPr>
        </p:nvSpPr>
        <p:spPr/>
        <p:txBody>
          <a:bodyPr/>
          <a:lstStyle/>
          <a:p>
            <a:pPr>
              <a:defRPr/>
            </a:pPr>
            <a:fld id="{A7FEF89C-D053-4A2C-A6B5-5A5A7DCF2882}"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381000" y="685800"/>
            <a:ext cx="6096000" cy="3429000"/>
          </a:xfrm>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50305040509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50305040509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50305040509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50305040509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ea typeface="MS PGothic" panose="020B0600070205080204" pitchFamily="34" charset="-128"/>
              </a:defRPr>
            </a:lvl9pPr>
          </a:lstStyle>
          <a:p>
            <a:pPr>
              <a:spcBef>
                <a:spcPct val="0"/>
              </a:spcBef>
            </a:pPr>
            <a:fld id="{32CD109C-1E68-4400-8CAC-2DF63CAB1280}" type="slidenum">
              <a:rPr lang="en-GB" altLang="en-US" smtClean="0"/>
            </a:fld>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p:sp>
      <p:sp>
        <p:nvSpPr>
          <p:cNvPr id="163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unit can be a monolithic application or a mini-application.</a:t>
            </a:r>
            <a:r>
              <a:rPr lang="en-US" altLang="en-US" baseline="0" dirty="0"/>
              <a:t> The application can be a COTS, a custom app, or a legacy app.</a:t>
            </a:r>
            <a:endParaRPr lang="en-US" altLang="en-US" baseline="0" dirty="0"/>
          </a:p>
          <a:p>
            <a:pPr marL="0" marR="0" lvl="0" indent="0" algn="l" defTabSz="914400" rtl="0" eaLnBrk="0" fontAlgn="base" latinLnBrk="0" hangingPunct="0">
              <a:lnSpc>
                <a:spcPct val="100000"/>
              </a:lnSpc>
              <a:spcBef>
                <a:spcPct val="30000"/>
              </a:spcBef>
              <a:spcAft>
                <a:spcPct val="0"/>
              </a:spcAft>
              <a:buClrTx/>
              <a:buSzTx/>
              <a:buFontTx/>
              <a:buNone/>
              <a:defRPr/>
            </a:pPr>
            <a:r>
              <a:rPr lang="en-US" altLang="en-US" baseline="0" dirty="0"/>
              <a:t>The functions in the server are said to be </a:t>
            </a:r>
            <a:r>
              <a:rPr lang="en-US" altLang="en-US" i="1" baseline="0" dirty="0"/>
              <a:t>exposed</a:t>
            </a:r>
            <a:r>
              <a:rPr lang="en-US" altLang="en-US" baseline="0" dirty="0"/>
              <a:t> as a service if it provides a standard interface for others to use the functionalities.</a:t>
            </a:r>
            <a:endParaRPr lang="en-US" altLang="en-US" baseline="0" dirty="0"/>
          </a:p>
          <a:p>
            <a:pPr marL="0" marR="0" lvl="0" indent="0" algn="l" defTabSz="914400" rtl="0" eaLnBrk="0" fontAlgn="base" latinLnBrk="0" hangingPunct="0">
              <a:lnSpc>
                <a:spcPct val="100000"/>
              </a:lnSpc>
              <a:spcBef>
                <a:spcPct val="30000"/>
              </a:spcBef>
              <a:spcAft>
                <a:spcPct val="0"/>
              </a:spcAft>
              <a:buClrTx/>
              <a:buSzTx/>
              <a:buFontTx/>
              <a:buNone/>
              <a:defRPr/>
            </a:pPr>
            <a:r>
              <a:rPr lang="en-US" altLang="en-US" baseline="0" dirty="0"/>
              <a:t>Web service provides a standard interface over the </a:t>
            </a:r>
            <a:r>
              <a:rPr lang="en-US" altLang="en-US" i="1" baseline="0" dirty="0"/>
              <a:t>web</a:t>
            </a:r>
            <a:r>
              <a:rPr lang="en-US" altLang="en-US" baseline="0" dirty="0"/>
              <a:t>/internet.</a:t>
            </a:r>
            <a:endParaRPr lang="en-US" altLang="en-US" baseline="0" dirty="0"/>
          </a:p>
          <a:p>
            <a:r>
              <a:rPr lang="en-US" altLang="en-US" dirty="0"/>
              <a:t>Q: is a REST</a:t>
            </a:r>
            <a:r>
              <a:rPr lang="en-US" altLang="en-US" baseline="0" dirty="0"/>
              <a:t> API a service?</a:t>
            </a:r>
            <a:endParaRPr lang="en-US" altLang="en-US" baseline="0" dirty="0"/>
          </a:p>
          <a:p>
            <a:r>
              <a:rPr lang="en-US" altLang="en-US" baseline="0" dirty="0"/>
              <a:t>Yes. It is also often called a web service, since its main technology is "web-friendly" (i.e., HTTP); while AMQP-based (micro)services are generally not called </a:t>
            </a:r>
            <a:r>
              <a:rPr lang="en-US" altLang="en-US" i="1" baseline="0" dirty="0"/>
              <a:t>web</a:t>
            </a:r>
            <a:r>
              <a:rPr lang="en-US" altLang="en-US" baseline="0" dirty="0"/>
              <a:t> services.</a:t>
            </a:r>
            <a:endParaRPr lang="en-US" altLang="en-US" baseline="0" dirty="0"/>
          </a:p>
          <a:p>
            <a:r>
              <a:rPr lang="en-US" altLang="en-US" baseline="0" dirty="0"/>
              <a:t>Q: is a REST API a microservice?</a:t>
            </a:r>
            <a:endParaRPr lang="en-US" altLang="en-US" baseline="0" dirty="0"/>
          </a:p>
          <a:p>
            <a:r>
              <a:rPr lang="en-US" altLang="en-US" dirty="0"/>
              <a:t>It depends on its internal implementation/deployment, to see</a:t>
            </a:r>
            <a:r>
              <a:rPr lang="en-US" altLang="en-US" baseline="0" dirty="0"/>
              <a:t> if it depends on certain monolith</a:t>
            </a:r>
            <a:r>
              <a:rPr lang="en-US" altLang="en-US" dirty="0"/>
              <a:t>;</a:t>
            </a:r>
            <a:endParaRPr lang="en-US" altLang="en-US" dirty="0"/>
          </a:p>
          <a:p>
            <a:pPr marL="171450" indent="-171450">
              <a:buFontTx/>
              <a:buChar char="-"/>
            </a:pPr>
            <a:r>
              <a:rPr lang="en-US" altLang="en-US" dirty="0"/>
              <a:t>The</a:t>
            </a:r>
            <a:r>
              <a:rPr lang="en-US" altLang="en-US" baseline="0" dirty="0"/>
              <a:t> consumers wouldn't know just by looking at the API itself.</a:t>
            </a:r>
            <a:endParaRPr lang="en-US" altLang="en-US" baseline="0"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en-US" baseline="0" dirty="0"/>
          </a:p>
        </p:txBody>
      </p:sp>
      <p:sp>
        <p:nvSpPr>
          <p:cNvPr id="1638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50305040509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50305040509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50305040509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50305040509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ea typeface="MS PGothic" panose="020B0600070205080204" pitchFamily="34" charset="-128"/>
              </a:defRPr>
            </a:lvl9pPr>
          </a:lstStyle>
          <a:p>
            <a:pPr>
              <a:spcBef>
                <a:spcPct val="0"/>
              </a:spcBef>
            </a:pPr>
            <a:fld id="{66BEB6B9-9E81-4B6F-8192-6C40C7B9E8A5}" type="slidenum">
              <a:rPr lang="en-GB" altLang="en-US" smtClean="0"/>
            </a:fld>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ltLang="en-US" baseline="0" dirty="0"/>
              <a:t>The functionality from lower layers can be </a:t>
            </a:r>
            <a:r>
              <a:rPr lang="en-SG" altLang="en-US" dirty="0"/>
              <a:t>reused by higher layers, saving the efforts needed to develop the functionalities need by the higher layers.</a:t>
            </a:r>
            <a:endParaRPr lang="en-SG" altLang="en-US" dirty="0"/>
          </a:p>
          <a:p>
            <a:r>
              <a:rPr lang="en-SG" altLang="en-US" dirty="0"/>
              <a:t>Each unit</a:t>
            </a:r>
            <a:r>
              <a:rPr lang="en-SG" altLang="en-US" baseline="0" dirty="0"/>
              <a:t> in each </a:t>
            </a:r>
            <a:r>
              <a:rPr lang="en-SG" altLang="en-US" dirty="0"/>
              <a:t>layer</a:t>
            </a:r>
            <a:r>
              <a:rPr lang="en-SG" altLang="en-US" baseline="0" dirty="0"/>
              <a:t> may be developed and maintained by different teams.</a:t>
            </a:r>
            <a:endParaRPr lang="en-SG" altLang="en-US" baseline="0" dirty="0"/>
          </a:p>
          <a:p>
            <a:pPr marL="0" marR="0" lvl="0" indent="0" algn="l" defTabSz="914400" rtl="0" eaLnBrk="0" fontAlgn="base" latinLnBrk="0" hangingPunct="0">
              <a:lnSpc>
                <a:spcPct val="100000"/>
              </a:lnSpc>
              <a:spcBef>
                <a:spcPct val="30000"/>
              </a:spcBef>
              <a:spcAft>
                <a:spcPct val="0"/>
              </a:spcAft>
              <a:buClrTx/>
              <a:buSzTx/>
              <a:buFontTx/>
              <a:buNone/>
              <a:defRPr/>
            </a:pPr>
            <a:r>
              <a:rPr lang="en-SG" altLang="en-US" baseline="0" dirty="0"/>
              <a:t>A composite service can be referred to as a process service too when it closely corresponds to a business process.</a:t>
            </a:r>
            <a:endParaRPr lang="en-SG" altLang="en-US" baseline="0" dirty="0"/>
          </a:p>
          <a:p>
            <a:endParaRPr lang="en-SG" altLang="en-US" baseline="0" dirty="0"/>
          </a:p>
        </p:txBody>
      </p:sp>
      <p:sp>
        <p:nvSpPr>
          <p:cNvPr id="4" name="Slide Number Placeholder 3"/>
          <p:cNvSpPr>
            <a:spLocks noGrp="1"/>
          </p:cNvSpPr>
          <p:nvPr>
            <p:ph type="sldNum" sz="quarter" idx="10"/>
          </p:nvPr>
        </p:nvSpPr>
        <p:spPr/>
        <p:txBody>
          <a:bodyPr/>
          <a:lstStyle/>
          <a:p>
            <a:pPr>
              <a:defRPr/>
            </a:pPr>
            <a:fld id="{A7FEF89C-D053-4A2C-A6B5-5A5A7DCF2882}"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p:sp>
      <p:sp>
        <p:nvSpPr>
          <p:cNvPr id="163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 service can be considered as a microservice if the code implementing the functionality of the service is NOT monolithic and can be easily deployed and scaled.</a:t>
            </a:r>
            <a:endParaRPr lang="en-US" altLang="en-US" baseline="0" dirty="0"/>
          </a:p>
          <a:p>
            <a:pPr marL="0" marR="0" lvl="0" indent="0" algn="l" defTabSz="914400" rtl="0" eaLnBrk="0" fontAlgn="base" latinLnBrk="0" hangingPunct="0">
              <a:lnSpc>
                <a:spcPct val="100000"/>
              </a:lnSpc>
              <a:spcBef>
                <a:spcPct val="30000"/>
              </a:spcBef>
              <a:spcAft>
                <a:spcPct val="0"/>
              </a:spcAft>
              <a:buClrTx/>
              <a:buSzTx/>
              <a:buFontTx/>
              <a:buNone/>
              <a:defRPr/>
            </a:pPr>
            <a:r>
              <a:rPr lang="en-SG" altLang="en-US" baseline="0" dirty="0"/>
              <a:t>A composite microservice can be referred to as a process microservice too when it closely corresponds to a business process.</a:t>
            </a:r>
            <a:endParaRPr lang="en-SG" altLang="en-US" baseline="0" dirty="0"/>
          </a:p>
          <a:p>
            <a:endParaRPr lang="en-US" altLang="en-US" dirty="0"/>
          </a:p>
        </p:txBody>
      </p:sp>
      <p:sp>
        <p:nvSpPr>
          <p:cNvPr id="1638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50305040509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50305040509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50305040509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50305040509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ea typeface="MS PGothic" panose="020B0600070205080204" pitchFamily="34" charset="-128"/>
              </a:defRPr>
            </a:lvl9pPr>
          </a:lstStyle>
          <a:p>
            <a:pPr>
              <a:spcBef>
                <a:spcPct val="0"/>
              </a:spcBef>
            </a:pPr>
            <a:fld id="{66BEB6B9-9E81-4B6F-8192-6C40C7B9E8A5}" type="slidenum">
              <a:rPr lang="en-GB" altLang="en-US" smtClean="0"/>
            </a:fld>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381000" y="685800"/>
            <a:ext cx="6096000" cy="3429000"/>
          </a:xfrm>
        </p:spPr>
      </p:sp>
      <p:sp>
        <p:nvSpPr>
          <p:cNvPr id="92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a:t>An “</a:t>
            </a:r>
            <a:r>
              <a:rPr lang="en-GB" altLang="en-US" b="1" dirty="0"/>
              <a:t>atomic</a:t>
            </a:r>
            <a:r>
              <a:rPr lang="en-GB" altLang="en-US" dirty="0"/>
              <a:t>“ (micro)service often means </a:t>
            </a:r>
            <a:r>
              <a:rPr lang="en-GB" altLang="en-US" baseline="0" dirty="0"/>
              <a:t>a </a:t>
            </a:r>
            <a:r>
              <a:rPr lang="en-GB" altLang="en-US" b="1" baseline="0" dirty="0"/>
              <a:t>self-contained</a:t>
            </a:r>
            <a:r>
              <a:rPr lang="en-GB" altLang="en-US" baseline="0" dirty="0"/>
              <a:t> single unit that may not be further broken down into smaller units to be beneficial for an enterprise.</a:t>
            </a:r>
            <a:endParaRPr lang="en-GB" altLang="en-US" baseline="0" dirty="0"/>
          </a:p>
          <a:p>
            <a:pPr marL="171450" indent="-171450">
              <a:buFont typeface="Arial" panose="020B0604020202090204" pitchFamily="34" charset="0"/>
              <a:buChar char="•"/>
            </a:pPr>
            <a:r>
              <a:rPr lang="en-GB" altLang="en-US" dirty="0"/>
              <a:t>It usually implements </a:t>
            </a:r>
            <a:r>
              <a:rPr lang="en-GB" altLang="en-US" b="1" dirty="0"/>
              <a:t>simple</a:t>
            </a:r>
            <a:r>
              <a:rPr lang="en-GB" altLang="en-US" dirty="0"/>
              <a:t> functionalities involving one kind of data entity. </a:t>
            </a:r>
            <a:endParaRPr lang="en-GB" altLang="en-US"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90204" pitchFamily="34" charset="0"/>
              <a:buChar char="•"/>
              <a:defRPr/>
            </a:pPr>
            <a:r>
              <a:rPr lang="en-GB" altLang="en-US" baseline="0" dirty="0"/>
              <a:t>It may not be completely self-contained; it can still depend on some other commonly used applications, e.g., MySQL, HTTP servers, as long as those applications are considered to be scalable and can be independently deployed and would have little impact on the implementation and deployment of the atomic (micro)service. </a:t>
            </a:r>
            <a:endParaRPr lang="en-GB" altLang="en-US" baseline="0" dirty="0"/>
          </a:p>
          <a:p>
            <a:pPr marL="171450" indent="-171450">
              <a:buFont typeface="Arial" panose="020B0604020202090204" pitchFamily="34" charset="0"/>
              <a:buChar char="•"/>
            </a:pPr>
            <a:r>
              <a:rPr lang="en-GB" altLang="en-US" dirty="0"/>
              <a:t>It may not invoke other (micro)services via HTTP, as invoking others would mean it depends on others'</a:t>
            </a:r>
            <a:r>
              <a:rPr lang="en-GB" altLang="en-US" baseline="0" dirty="0"/>
              <a:t> URLs</a:t>
            </a:r>
            <a:r>
              <a:rPr lang="en-GB" altLang="en-US" dirty="0"/>
              <a:t>;</a:t>
            </a:r>
            <a:endParaRPr lang="en-GB" altLang="en-US" dirty="0"/>
          </a:p>
          <a:p>
            <a:pPr marL="171450" indent="-171450">
              <a:buFont typeface="Arial" panose="020B0604020202090204" pitchFamily="34" charset="0"/>
              <a:buChar char="•"/>
            </a:pPr>
            <a:r>
              <a:rPr lang="en-GB" altLang="en-US" sz="1200" kern="1200" baseline="0" dirty="0">
                <a:solidFill>
                  <a:schemeClr val="tx1"/>
                </a:solidFill>
                <a:latin typeface="Times New Roman" panose="02020503050405090304" pitchFamily="18" charset="0"/>
                <a:ea typeface="+mn-ea"/>
                <a:cs typeface="+mn-cs"/>
              </a:rPr>
              <a:t>It may not directly communicate to other (micro)services (later lectures will have more details about inter-process communication technologies (IPC))</a:t>
            </a:r>
            <a:endParaRPr lang="en-GB" altLang="en-US" sz="1200" kern="1200" baseline="0" dirty="0">
              <a:solidFill>
                <a:schemeClr val="tx1"/>
              </a:solidFill>
              <a:latin typeface="Times New Roman" panose="02020503050405090304" pitchFamily="18" charset="0"/>
              <a:ea typeface="+mn-ea"/>
              <a:cs typeface="+mn-cs"/>
            </a:endParaRPr>
          </a:p>
          <a:p>
            <a:pPr marL="628650" lvl="1" indent="-171450">
              <a:buFont typeface="Arial" panose="020B0604020202090204" pitchFamily="34" charset="0"/>
              <a:buChar char="•"/>
            </a:pPr>
            <a:r>
              <a:rPr lang="en-GB" altLang="en-US" dirty="0"/>
              <a:t>it may still send reply data if requested; e.g., respond to an HTTP request, or send a reply message via AMQP</a:t>
            </a:r>
            <a:endParaRPr lang="en-GB" altLang="en-US" dirty="0"/>
          </a:p>
          <a:p>
            <a:pPr marL="628650" lvl="1" indent="-171450">
              <a:buFont typeface="Arial" panose="020B0604020202090204" pitchFamily="34" charset="0"/>
              <a:buChar char="•"/>
            </a:pPr>
            <a:r>
              <a:rPr lang="en-GB" altLang="en-US" dirty="0"/>
              <a:t>it may still send</a:t>
            </a:r>
            <a:r>
              <a:rPr lang="en-GB" altLang="en-US" baseline="0" dirty="0"/>
              <a:t> data out (e.g., publishing a message/event via AMQP), but should </a:t>
            </a:r>
            <a:r>
              <a:rPr lang="en-GB" altLang="en-US" dirty="0"/>
              <a:t>not need to directly know who t</a:t>
            </a:r>
            <a:r>
              <a:rPr lang="en-GB" altLang="en-US" baseline="0" dirty="0"/>
              <a:t>he receivers are; the data sent out should not directly contain the receivers' information;</a:t>
            </a:r>
            <a:endParaRPr lang="en-GB" altLang="en-US" baseline="0" dirty="0"/>
          </a:p>
          <a:p>
            <a:pPr marL="171450" lvl="0" indent="-171450">
              <a:buFont typeface="Arial" panose="020B0604020202090204" pitchFamily="34" charset="0"/>
              <a:buChar char="•"/>
            </a:pPr>
            <a:endParaRPr lang="en-GB" altLang="en-US" dirty="0"/>
          </a:p>
          <a:p>
            <a:r>
              <a:rPr lang="en-SG" altLang="en-US" dirty="0"/>
              <a:t>A “</a:t>
            </a:r>
            <a:r>
              <a:rPr lang="en-SG" altLang="en-US" b="1" dirty="0"/>
              <a:t>composite</a:t>
            </a:r>
            <a:r>
              <a:rPr lang="en-SG" altLang="en-US" dirty="0"/>
              <a:t>“ (micro)service often means some</a:t>
            </a:r>
            <a:r>
              <a:rPr lang="en-SG" altLang="en-US" baseline="0" dirty="0"/>
              <a:t> functionality that is </a:t>
            </a:r>
            <a:r>
              <a:rPr lang="en-SG" altLang="en-US" b="1" baseline="0" dirty="0"/>
              <a:t>composed</a:t>
            </a:r>
            <a:r>
              <a:rPr lang="en-SG" altLang="en-US" baseline="0" dirty="0"/>
              <a:t> from other (micro)services. The composition of (micro)services is often implemented via IPC, </a:t>
            </a:r>
            <a:r>
              <a:rPr lang="en-SG" altLang="en-US" i="1" baseline="0" dirty="0"/>
              <a:t>not</a:t>
            </a:r>
            <a:r>
              <a:rPr lang="en-SG" altLang="en-US" baseline="0" dirty="0"/>
              <a:t> via normal function calls.</a:t>
            </a:r>
            <a:endParaRPr lang="en-SG" altLang="en-US" baseline="0" dirty="0"/>
          </a:p>
          <a:p>
            <a:pPr marL="171450" indent="-171450">
              <a:buFont typeface="Arial" panose="020B0604020202090204" pitchFamily="34" charset="0"/>
              <a:buChar char="•"/>
            </a:pPr>
            <a:r>
              <a:rPr lang="en-GB" altLang="en-US" dirty="0"/>
              <a:t>It often involves functionalities that correspond to business processes, which are usually more </a:t>
            </a:r>
            <a:r>
              <a:rPr lang="en-GB" altLang="en-US" b="1" dirty="0"/>
              <a:t>complex</a:t>
            </a:r>
            <a:r>
              <a:rPr lang="en-SG" altLang="en-US" dirty="0"/>
              <a:t> than atomic (micro)services.</a:t>
            </a:r>
            <a:r>
              <a:rPr lang="en-GB" altLang="en-US" dirty="0"/>
              <a:t> </a:t>
            </a:r>
            <a:endParaRPr lang="en-GB" altLang="en-US" dirty="0"/>
          </a:p>
          <a:p>
            <a:pPr marL="171450" indent="-171450">
              <a:buFont typeface="Arial" panose="020B0604020202090204" pitchFamily="34" charset="0"/>
              <a:buChar char="•"/>
            </a:pPr>
            <a:r>
              <a:rPr lang="en-GB" altLang="en-US" dirty="0"/>
              <a:t>It invokes other (micro)services via HTTP, or directly</a:t>
            </a:r>
            <a:r>
              <a:rPr lang="en-GB" altLang="en-US" baseline="0" dirty="0"/>
              <a:t> communicates to others, e.g., by sending a request to a particular receiver and waiting for a reply</a:t>
            </a:r>
            <a:endParaRPr lang="en-GB" altLang="en-US" baseline="0" dirty="0"/>
          </a:p>
          <a:p>
            <a:pPr marL="628650" lvl="1" indent="-171450">
              <a:buFont typeface="Arial" panose="020B0604020202090204" pitchFamily="34" charset="0"/>
              <a:buChar char="•"/>
            </a:pPr>
            <a:r>
              <a:rPr lang="en-GB" altLang="en-US" baseline="0" dirty="0"/>
              <a:t>A composite (micro)service often needs to know the interfaces (e.g., URLs, routing keys, data formats) of all others it communicates with.</a:t>
            </a:r>
            <a:endParaRPr lang="en-GB" altLang="en-US" baseline="0" dirty="0"/>
          </a:p>
          <a:p>
            <a:pPr marL="171450" indent="-171450">
              <a:buFont typeface="Arial" panose="020B0604020202090204" pitchFamily="34" charset="0"/>
              <a:buChar char="•"/>
            </a:pPr>
            <a:r>
              <a:rPr lang="en-GB" altLang="en-US" dirty="0"/>
              <a:t>Composing </a:t>
            </a:r>
            <a:r>
              <a:rPr lang="en-GB" altLang="en-US" i="1" dirty="0"/>
              <a:t>directly</a:t>
            </a:r>
            <a:r>
              <a:rPr lang="en-GB" altLang="en-US" dirty="0"/>
              <a:t> with a monolith without a service interface is not recommended (although technically can be done),</a:t>
            </a:r>
            <a:r>
              <a:rPr lang="en-GB" altLang="en-US" baseline="0" dirty="0"/>
              <a:t> as that would increase coupling between the composite service and the monolith, making it harder to deploy/scale up the service independent of the monolith.</a:t>
            </a:r>
            <a:endParaRPr lang="en-GB" altLang="en-US" baseline="0" dirty="0"/>
          </a:p>
          <a:p>
            <a:pPr marL="628650" lvl="1" indent="-171450">
              <a:buFont typeface="Arial" panose="020B0604020202090204" pitchFamily="34" charset="0"/>
              <a:buChar char="•"/>
            </a:pPr>
            <a:r>
              <a:rPr lang="en-GB" altLang="en-US" baseline="0" dirty="0"/>
              <a:t>A better way is to first expose the monolith's functionality as a set of </a:t>
            </a:r>
            <a:r>
              <a:rPr lang="en-GB" altLang="en-US" b="1" baseline="0" dirty="0"/>
              <a:t>wrapper</a:t>
            </a:r>
            <a:r>
              <a:rPr lang="en-GB" altLang="en-US" baseline="0" dirty="0"/>
              <a:t> </a:t>
            </a:r>
            <a:r>
              <a:rPr lang="en-GB" altLang="en-US" b="1" baseline="0" dirty="0"/>
              <a:t>services</a:t>
            </a:r>
            <a:r>
              <a:rPr lang="en-GB" altLang="en-US" baseline="0" dirty="0"/>
              <a:t>, then build a </a:t>
            </a:r>
            <a:r>
              <a:rPr lang="en-GB" altLang="en-US" b="1" baseline="0" dirty="0"/>
              <a:t>composite microservice </a:t>
            </a:r>
            <a:r>
              <a:rPr lang="en-GB" altLang="en-US" baseline="0" dirty="0"/>
              <a:t>that </a:t>
            </a:r>
            <a:r>
              <a:rPr lang="en-GB" altLang="en-US" i="1" baseline="0" dirty="0"/>
              <a:t>indirectly</a:t>
            </a:r>
            <a:r>
              <a:rPr lang="en-GB" altLang="en-US" baseline="0" dirty="0"/>
              <a:t> composes the monolith via using those wrapper services.</a:t>
            </a:r>
            <a:endParaRPr lang="en-SG" altLang="en-US" baseline="0" dirty="0"/>
          </a:p>
          <a:p>
            <a:endParaRPr lang="en-SG" altLang="en-US" dirty="0"/>
          </a:p>
        </p:txBody>
      </p:sp>
      <p:sp>
        <p:nvSpPr>
          <p:cNvPr id="922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503050405090304" pitchFamily="18" charset="0"/>
              </a:defRPr>
            </a:lvl1pPr>
            <a:lvl2pPr marL="742950" indent="-285750">
              <a:spcBef>
                <a:spcPct val="30000"/>
              </a:spcBef>
              <a:defRPr sz="1200">
                <a:solidFill>
                  <a:schemeClr val="tx1"/>
                </a:solidFill>
                <a:latin typeface="Times New Roman" panose="02020503050405090304" pitchFamily="18" charset="0"/>
              </a:defRPr>
            </a:lvl2pPr>
            <a:lvl3pPr marL="1143000" indent="-228600">
              <a:spcBef>
                <a:spcPct val="30000"/>
              </a:spcBef>
              <a:defRPr sz="1200">
                <a:solidFill>
                  <a:schemeClr val="tx1"/>
                </a:solidFill>
                <a:latin typeface="Times New Roman" panose="02020503050405090304" pitchFamily="18" charset="0"/>
              </a:defRPr>
            </a:lvl3pPr>
            <a:lvl4pPr marL="1600200" indent="-228600">
              <a:spcBef>
                <a:spcPct val="30000"/>
              </a:spcBef>
              <a:defRPr sz="1200">
                <a:solidFill>
                  <a:schemeClr val="tx1"/>
                </a:solidFill>
                <a:latin typeface="Times New Roman" panose="02020503050405090304" pitchFamily="18" charset="0"/>
              </a:defRPr>
            </a:lvl4pPr>
            <a:lvl5pPr marL="2057400" indent="-228600">
              <a:spcBef>
                <a:spcPct val="30000"/>
              </a:spcBef>
              <a:defRPr sz="1200">
                <a:solidFill>
                  <a:schemeClr val="tx1"/>
                </a:solidFill>
                <a:latin typeface="Times New Roman" panose="02020503050405090304" pitchFamily="18" charset="0"/>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3241F389-6542-4A71-9577-C08139B5B6CD}" type="slidenum">
              <a:rPr lang="en-GB" altLang="en-US" smtClean="0"/>
            </a:fld>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mj-lt"/>
              <a:buNone/>
              <a:defRPr/>
            </a:pPr>
            <a:r>
              <a:rPr lang="en-US" baseline="0" dirty="0"/>
              <a:t>Communication pattern: one-to-one, synchronous request-reply between UI and Book.</a:t>
            </a:r>
            <a:endParaRPr lang="en-US" baseline="0" dirty="0"/>
          </a:p>
          <a:p>
            <a:pPr marL="171450" marR="0" lvl="0" indent="-171450" algn="l" defTabSz="914400" rtl="0" eaLnBrk="0" fontAlgn="base" latinLnBrk="0" hangingPunct="0">
              <a:lnSpc>
                <a:spcPct val="100000"/>
              </a:lnSpc>
              <a:spcBef>
                <a:spcPct val="30000"/>
              </a:spcBef>
              <a:spcAft>
                <a:spcPct val="0"/>
              </a:spcAft>
              <a:buClrTx/>
              <a:buSzTx/>
              <a:buFontTx/>
              <a:buChar char="-"/>
              <a:defRPr/>
            </a:pPr>
            <a:r>
              <a:rPr lang="en-US" baseline="0" dirty="0"/>
              <a:t>this Book is an atomic (simple) microservice</a:t>
            </a:r>
            <a:endParaRPr lang="en-US" baseline="0" dirty="0"/>
          </a:p>
          <a:p>
            <a:pPr marL="0" marR="0" lvl="0" indent="0" algn="l" defTabSz="914400" rtl="0" eaLnBrk="0" fontAlgn="base" latinLnBrk="0" hangingPunct="0">
              <a:lnSpc>
                <a:spcPct val="100000"/>
              </a:lnSpc>
              <a:spcBef>
                <a:spcPct val="30000"/>
              </a:spcBef>
              <a:spcAft>
                <a:spcPct val="0"/>
              </a:spcAft>
              <a:buClrTx/>
              <a:buSzTx/>
              <a:buFont typeface="+mj-lt"/>
              <a:buNone/>
              <a:defRPr/>
            </a:pPr>
            <a:endParaRPr lang="en-US" baseline="0" dirty="0"/>
          </a:p>
        </p:txBody>
      </p:sp>
      <p:sp>
        <p:nvSpPr>
          <p:cNvPr id="4" name="Slide Number Placeholder 3"/>
          <p:cNvSpPr>
            <a:spLocks noGrp="1"/>
          </p:cNvSpPr>
          <p:nvPr>
            <p:ph type="sldNum" sz="quarter" idx="5"/>
          </p:nvPr>
        </p:nvSpPr>
        <p:spPr/>
        <p:txBody>
          <a:bodyPr/>
          <a:lstStyle/>
          <a:p>
            <a:pPr>
              <a:defRPr/>
            </a:pPr>
            <a:fld id="{6B2CBC51-47C4-4B56-A6FD-61AB829B6693}" type="slidenum">
              <a:rPr lang="en-GB" altLang="en-US" smtClean="0"/>
            </a:fld>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SG" sz="1600" baseline="0" dirty="0"/>
              <a:t>"Place an Order" is a composite (complex) microservice. The other yellow boxes are atomic (simple) microservices in this case.</a:t>
            </a:r>
            <a:endParaRPr lang="en-SG" sz="1600" baseline="0" dirty="0"/>
          </a:p>
          <a:p>
            <a:pPr marL="0" marR="0" lvl="0" indent="0" algn="l" defTabSz="914400" rtl="0" eaLnBrk="0" fontAlgn="base" latinLnBrk="0" hangingPunct="0">
              <a:lnSpc>
                <a:spcPct val="100000"/>
              </a:lnSpc>
              <a:spcBef>
                <a:spcPct val="30000"/>
              </a:spcBef>
              <a:spcAft>
                <a:spcPct val="0"/>
              </a:spcAft>
              <a:buClrTx/>
              <a:buSzTx/>
              <a:buFontTx/>
              <a:buNone/>
              <a:defRPr/>
            </a:pPr>
            <a:r>
              <a:rPr lang="en-SG" sz="1600" baseline="0" dirty="0"/>
              <a:t>Sample communication patterns:</a:t>
            </a:r>
            <a:endParaRPr lang="en-SG" sz="1600" baseline="0" dirty="0"/>
          </a:p>
          <a:p>
            <a:r>
              <a:rPr lang="en-SG" sz="1600" b="0" dirty="0">
                <a:solidFill>
                  <a:schemeClr val="tx1"/>
                </a:solidFill>
              </a:rPr>
              <a:t>1+7 : one-to-one, synchronous RR</a:t>
            </a:r>
            <a:endParaRPr lang="en-SG" sz="1600" b="0" dirty="0">
              <a:solidFill>
                <a:schemeClr val="tx1"/>
              </a:solidFill>
            </a:endParaRPr>
          </a:p>
          <a:p>
            <a:pPr marL="0" marR="0" lvl="0" indent="0" algn="l" defTabSz="914400" rtl="0" eaLnBrk="0" fontAlgn="base" latinLnBrk="0" hangingPunct="0">
              <a:lnSpc>
                <a:spcPct val="100000"/>
              </a:lnSpc>
              <a:spcBef>
                <a:spcPct val="30000"/>
              </a:spcBef>
              <a:spcAft>
                <a:spcPct val="0"/>
              </a:spcAft>
              <a:buClrTx/>
              <a:buSzTx/>
              <a:buFontTx/>
              <a:buNone/>
              <a:defRPr/>
            </a:pPr>
            <a:r>
              <a:rPr lang="en-SG" sz="1600" b="0" dirty="0">
                <a:solidFill>
                  <a:schemeClr val="tx1"/>
                </a:solidFill>
              </a:rPr>
              <a:t>2+3 : one-to-one, sync RR</a:t>
            </a:r>
            <a:endParaRPr lang="en-SG" sz="1600" b="0" dirty="0">
              <a:solidFill>
                <a:schemeClr val="tx1"/>
              </a:solidFill>
            </a:endParaRPr>
          </a:p>
          <a:p>
            <a:r>
              <a:rPr lang="en-SG" sz="1600" b="0" dirty="0">
                <a:solidFill>
                  <a:schemeClr val="tx1"/>
                </a:solidFill>
              </a:rPr>
              <a:t>4 : one-to-one, fire &amp; forget</a:t>
            </a:r>
            <a:endParaRPr lang="en-SG" sz="1600" b="0" dirty="0">
              <a:solidFill>
                <a:schemeClr val="tx1"/>
              </a:solidFill>
            </a:endParaRPr>
          </a:p>
          <a:p>
            <a:r>
              <a:rPr lang="en-SG" sz="1600" b="0" dirty="0">
                <a:solidFill>
                  <a:schemeClr val="tx1"/>
                </a:solidFill>
              </a:rPr>
              <a:t>5+6 : one-to-one, sync RR</a:t>
            </a:r>
            <a:endParaRPr lang="en-SG" sz="1600" b="0" dirty="0">
              <a:solidFill>
                <a:schemeClr val="tx1"/>
              </a:solidFill>
            </a:endParaRPr>
          </a:p>
          <a:p>
            <a:r>
              <a:rPr lang="en-SG" sz="1600" b="0" dirty="0">
                <a:solidFill>
                  <a:schemeClr val="tx1"/>
                </a:solidFill>
              </a:rPr>
              <a:t>"If error" (after 3. or 6.) : one-to-one, fire-forget (FF)</a:t>
            </a:r>
            <a:endParaRPr lang="en-SG" sz="1600" b="0" dirty="0">
              <a:solidFill>
                <a:schemeClr val="tx1"/>
              </a:solidFill>
            </a:endParaRPr>
          </a:p>
          <a:p>
            <a:endParaRPr lang="en-SG" sz="1600" b="0" dirty="0">
              <a:solidFill>
                <a:schemeClr val="tx1"/>
              </a:solidFill>
            </a:endParaRPr>
          </a:p>
          <a:p>
            <a:r>
              <a:rPr lang="en-SG" sz="1600" b="0" dirty="0">
                <a:solidFill>
                  <a:schemeClr val="tx1"/>
                </a:solidFill>
              </a:rPr>
              <a:t>4+5 when an order is confirmed successfully: one-to-two</a:t>
            </a:r>
            <a:endParaRPr lang="en-SG" sz="1600" b="0" dirty="0">
              <a:solidFill>
                <a:schemeClr val="tx1"/>
              </a:solidFill>
            </a:endParaRPr>
          </a:p>
          <a:p>
            <a:r>
              <a:rPr lang="en-SG" sz="1600" b="0" dirty="0">
                <a:solidFill>
                  <a:schemeClr val="tx1"/>
                </a:solidFill>
              </a:rPr>
              <a:t>4+"If error" when an order fails to confirm : one-to-two</a:t>
            </a:r>
            <a:endParaRPr lang="en-SG" sz="1600" baseline="0" dirty="0"/>
          </a:p>
        </p:txBody>
      </p:sp>
      <p:sp>
        <p:nvSpPr>
          <p:cNvPr id="4" name="Slide Number Placeholder 3"/>
          <p:cNvSpPr>
            <a:spLocks noGrp="1"/>
          </p:cNvSpPr>
          <p:nvPr>
            <p:ph type="sldNum" sz="quarter" idx="5"/>
          </p:nvPr>
        </p:nvSpPr>
        <p:spPr/>
        <p:txBody>
          <a:bodyPr/>
          <a:lstStyle/>
          <a:p>
            <a:pPr>
              <a:defRPr/>
            </a:pPr>
            <a:fld id="{6B2CBC51-47C4-4B56-A6FD-61AB829B6693}" type="slidenum">
              <a:rPr lang="en-GB" altLang="en-US" smtClean="0"/>
            </a:fld>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p:sp>
      <p:sp>
        <p:nvSpPr>
          <p:cNvPr id="92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dirty="0"/>
          </a:p>
        </p:txBody>
      </p:sp>
      <p:sp>
        <p:nvSpPr>
          <p:cNvPr id="922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anose="020B0604030504040204" pitchFamily="34" charset="0"/>
              </a:defRPr>
            </a:lvl1pPr>
            <a:lvl2pPr marL="742950" indent="-285750" eaLnBrk="0" hangingPunct="0">
              <a:defRPr sz="2800" b="1">
                <a:solidFill>
                  <a:srgbClr val="C69200"/>
                </a:solidFill>
                <a:latin typeface="Tahoma" panose="020B0604030504040204" pitchFamily="34" charset="0"/>
              </a:defRPr>
            </a:lvl2pPr>
            <a:lvl3pPr marL="1143000" indent="-228600" eaLnBrk="0" hangingPunct="0">
              <a:defRPr sz="2800" b="1">
                <a:solidFill>
                  <a:srgbClr val="C69200"/>
                </a:solidFill>
                <a:latin typeface="Tahoma" panose="020B0604030504040204" pitchFamily="34" charset="0"/>
              </a:defRPr>
            </a:lvl3pPr>
            <a:lvl4pPr marL="1600200" indent="-228600" eaLnBrk="0" hangingPunct="0">
              <a:defRPr sz="2800" b="1">
                <a:solidFill>
                  <a:srgbClr val="C69200"/>
                </a:solidFill>
                <a:latin typeface="Tahoma" panose="020B0604030504040204" pitchFamily="34" charset="0"/>
              </a:defRPr>
            </a:lvl4pPr>
            <a:lvl5pPr marL="2057400" indent="-228600" eaLnBrk="0" hangingPunct="0">
              <a:defRPr sz="2800" b="1">
                <a:solidFill>
                  <a:srgbClr val="C69200"/>
                </a:solidFill>
                <a:latin typeface="Tahoma" panose="020B0604030504040204" pitchFamily="34" charset="0"/>
              </a:defRPr>
            </a:lvl5pPr>
            <a:lvl6pPr marL="2514600" indent="-228600" eaLnBrk="0" fontAlgn="base" hangingPunct="0">
              <a:spcBef>
                <a:spcPct val="0"/>
              </a:spcBef>
              <a:spcAft>
                <a:spcPct val="0"/>
              </a:spcAft>
              <a:defRPr sz="2800" b="1">
                <a:solidFill>
                  <a:srgbClr val="C69200"/>
                </a:solidFill>
                <a:latin typeface="Tahoma" panose="020B0604030504040204" pitchFamily="34" charset="0"/>
              </a:defRPr>
            </a:lvl6pPr>
            <a:lvl7pPr marL="2971800" indent="-228600" eaLnBrk="0" fontAlgn="base" hangingPunct="0">
              <a:spcBef>
                <a:spcPct val="0"/>
              </a:spcBef>
              <a:spcAft>
                <a:spcPct val="0"/>
              </a:spcAft>
              <a:defRPr sz="2800" b="1">
                <a:solidFill>
                  <a:srgbClr val="C69200"/>
                </a:solidFill>
                <a:latin typeface="Tahoma" panose="020B0604030504040204" pitchFamily="34" charset="0"/>
              </a:defRPr>
            </a:lvl7pPr>
            <a:lvl8pPr marL="3429000" indent="-228600" eaLnBrk="0" fontAlgn="base" hangingPunct="0">
              <a:spcBef>
                <a:spcPct val="0"/>
              </a:spcBef>
              <a:spcAft>
                <a:spcPct val="0"/>
              </a:spcAft>
              <a:defRPr sz="2800" b="1">
                <a:solidFill>
                  <a:srgbClr val="C69200"/>
                </a:solidFill>
                <a:latin typeface="Tahoma" panose="020B0604030504040204" pitchFamily="34" charset="0"/>
              </a:defRPr>
            </a:lvl8pPr>
            <a:lvl9pPr marL="3886200" indent="-228600" eaLnBrk="0" fontAlgn="base" hangingPunct="0">
              <a:spcBef>
                <a:spcPct val="0"/>
              </a:spcBef>
              <a:spcAft>
                <a:spcPct val="0"/>
              </a:spcAft>
              <a:defRPr sz="2800" b="1">
                <a:solidFill>
                  <a:srgbClr val="C69200"/>
                </a:solidFill>
                <a:latin typeface="Tahoma" panose="020B0604030504040204" pitchFamily="34" charset="0"/>
              </a:defRPr>
            </a:lvl9pPr>
          </a:lstStyle>
          <a:p>
            <a:pPr eaLnBrk="1" hangingPunct="1"/>
            <a:fld id="{7E920339-7B79-48EF-A0EE-5E5387D699F9}" type="slidenum">
              <a:rPr lang="en-GB" altLang="en-US" sz="1200" b="0" smtClean="0">
                <a:solidFill>
                  <a:schemeClr val="tx1"/>
                </a:solidFill>
                <a:latin typeface="Times New Roman" panose="02020503050405090304" pitchFamily="18" charset="0"/>
              </a:rPr>
            </a:fld>
            <a:endParaRPr lang="en-GB" altLang="en-US" sz="1200" b="0">
              <a:solidFill>
                <a:schemeClr val="tx1"/>
              </a:solidFill>
              <a:latin typeface="Times New Roman" panose="0202050305040509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65549" name="Rectangle 1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r>
              <a:rPr lang="en-GB"/>
              <a:t>Click to edit Master subtitle style</a:t>
            </a:r>
            <a:endParaRPr lang="en-GB"/>
          </a:p>
        </p:txBody>
      </p:sp>
      <p:sp>
        <p:nvSpPr>
          <p:cNvPr id="65559" name="Rectangle 23"/>
          <p:cNvSpPr>
            <a:spLocks noGrp="1" noChangeArrowheads="1"/>
          </p:cNvSpPr>
          <p:nvPr>
            <p:ph type="ctrTitle"/>
          </p:nvPr>
        </p:nvSpPr>
        <p:spPr>
          <a:xfrm>
            <a:off x="188385" y="2722563"/>
            <a:ext cx="11815233" cy="519112"/>
          </a:xfrm>
        </p:spPr>
        <p:txBody>
          <a:bodyPr/>
          <a:lstStyle>
            <a:lvl1pPr algn="ctr">
              <a:defRPr/>
            </a:lvl1pPr>
          </a:lstStyle>
          <a:p>
            <a:r>
              <a:rPr lang="en-US"/>
              <a:t>Click to edit Master title style</a:t>
            </a:r>
            <a:endParaRPr lang="en-US"/>
          </a:p>
        </p:txBody>
      </p:sp>
      <p:sp>
        <p:nvSpPr>
          <p:cNvPr id="6" name="Rectangle 14"/>
          <p:cNvSpPr>
            <a:spLocks noGrp="1" noChangeArrowheads="1"/>
          </p:cNvSpPr>
          <p:nvPr>
            <p:ph type="dt" sz="half" idx="10"/>
          </p:nvPr>
        </p:nvSpPr>
        <p:spPr bwMode="auto">
          <a:xfrm>
            <a:off x="1320800" y="6248400"/>
            <a:ext cx="2540000" cy="457200"/>
          </a:xfrm>
          <a:prstGeom prst="rect">
            <a:avLst/>
          </a:prstGeom>
          <a:ln>
            <a:miter lim="800000"/>
          </a:ln>
        </p:spPr>
        <p:txBody>
          <a:bodyPr vert="horz" wrap="square" lIns="91440" tIns="45720" rIns="91440" bIns="45720" numCol="1" anchor="b" anchorCtr="0" compatLnSpc="1"/>
          <a:lstStyle>
            <a:lvl1pPr>
              <a:defRPr sz="1400" b="0">
                <a:solidFill>
                  <a:schemeClr val="bg2"/>
                </a:solidFill>
              </a:defRPr>
            </a:lvl1pPr>
          </a:lstStyle>
          <a:p>
            <a:pPr>
              <a:defRPr/>
            </a:pPr>
            <a:endParaRPr lang="en-GB"/>
          </a:p>
        </p:txBody>
      </p:sp>
      <p:sp>
        <p:nvSpPr>
          <p:cNvPr id="7" name="Rectangle 15"/>
          <p:cNvSpPr>
            <a:spLocks noGrp="1" noChangeArrowheads="1"/>
          </p:cNvSpPr>
          <p:nvPr>
            <p:ph type="ftr" sz="quarter" idx="11"/>
          </p:nvPr>
        </p:nvSpPr>
        <p:spPr bwMode="auto">
          <a:xfrm>
            <a:off x="4572000" y="6248400"/>
            <a:ext cx="3860800" cy="457200"/>
          </a:xfrm>
          <a:prstGeom prst="rect">
            <a:avLst/>
          </a:prstGeom>
          <a:ln>
            <a:miter lim="800000"/>
          </a:ln>
        </p:spPr>
        <p:txBody>
          <a:bodyPr vert="horz" wrap="square" lIns="91440" tIns="45720" rIns="91440" bIns="45720" numCol="1" anchor="b" anchorCtr="0" compatLnSpc="1"/>
          <a:lstStyle>
            <a:lvl1pPr algn="ctr">
              <a:defRPr sz="1400" b="0">
                <a:solidFill>
                  <a:schemeClr val="bg2"/>
                </a:solidFill>
              </a:defRPr>
            </a:lvl1pPr>
          </a:lstStyle>
          <a:p>
            <a:pPr>
              <a:defRPr/>
            </a:pPr>
            <a:endParaRPr lang="en-GB"/>
          </a:p>
        </p:txBody>
      </p:sp>
      <p:sp>
        <p:nvSpPr>
          <p:cNvPr id="8" name="Rectangle 16"/>
          <p:cNvSpPr>
            <a:spLocks noGrp="1" noChangeArrowheads="1"/>
          </p:cNvSpPr>
          <p:nvPr>
            <p:ph type="sldNum" sz="quarter" idx="12"/>
          </p:nvPr>
        </p:nvSpPr>
        <p:spPr>
          <a:xfrm>
            <a:off x="9144000" y="6248400"/>
            <a:ext cx="2540000" cy="457200"/>
          </a:xfrm>
          <a:prstGeom prst="rect">
            <a:avLst/>
          </a:prstGeom>
        </p:spPr>
        <p:txBody>
          <a:bodyPr anchor="b"/>
          <a:lstStyle>
            <a:lvl1pPr>
              <a:defRPr sz="1400" b="0">
                <a:solidFill>
                  <a:schemeClr val="bg2"/>
                </a:solidFill>
                <a:latin typeface="Tahoma" panose="020B0604030504040204" pitchFamily="34" charset="0"/>
              </a:defRPr>
            </a:lvl1pPr>
          </a:lstStyle>
          <a:p>
            <a:pPr>
              <a:defRPr/>
            </a:pPr>
            <a:fld id="{49421CA8-AA22-4C34-91F6-5642DD07A252}" type="slidenum">
              <a:rPr lang="en-GB"/>
            </a:fld>
            <a:endParaRPr lang="en-GB"/>
          </a:p>
        </p:txBody>
      </p:sp>
      <p:pic>
        <p:nvPicPr>
          <p:cNvPr id="9" name="Picture 17" descr="FOS_H"/>
          <p:cNvPicPr>
            <a:picLocks noChangeAspect="1" noChangeArrowheads="1"/>
          </p:cNvPicPr>
          <p:nvPr userDrawn="1"/>
        </p:nvPicPr>
        <p:blipFill>
          <a:blip r:embed="rId2" cstate="print"/>
          <a:srcRect/>
          <a:stretch>
            <a:fillRect/>
          </a:stretch>
        </p:blipFill>
        <p:spPr bwMode="auto">
          <a:xfrm>
            <a:off x="9975850" y="392782"/>
            <a:ext cx="17589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userDrawn="1"/>
        </p:nvPicPr>
        <p:blipFill rotWithShape="1">
          <a:blip r:embed="rId3"/>
          <a:srcRect l="8656" t="18045" r="80741" b="18222"/>
          <a:stretch>
            <a:fillRect/>
          </a:stretch>
        </p:blipFill>
        <p:spPr>
          <a:xfrm>
            <a:off x="607904" y="467576"/>
            <a:ext cx="2222887" cy="75162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9615" y="192088"/>
            <a:ext cx="615553" cy="58991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81518" y="192088"/>
            <a:ext cx="8519583" cy="58991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281517" y="762000"/>
            <a:ext cx="11605683" cy="56388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707886"/>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81518" y="762000"/>
            <a:ext cx="5700183" cy="5329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84901" y="762000"/>
            <a:ext cx="5702300" cy="5329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84528"/>
            <a:ext cx="10972800" cy="52322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34990"/>
            <a:ext cx="4011084" cy="40011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967228"/>
            <a:ext cx="7315200" cy="400110"/>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emf"/><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4" descr="FOS_H"/>
          <p:cNvPicPr>
            <a:picLocks noChangeAspect="1" noChangeArrowheads="1"/>
          </p:cNvPicPr>
          <p:nvPr userDrawn="1"/>
        </p:nvPicPr>
        <p:blipFill>
          <a:blip r:embed="rId12" cstate="print"/>
          <a:srcRect/>
          <a:stretch>
            <a:fillRect/>
          </a:stretch>
        </p:blipFill>
        <p:spPr bwMode="auto">
          <a:xfrm>
            <a:off x="11598275" y="6381750"/>
            <a:ext cx="5937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Rectangle 10"/>
          <p:cNvSpPr>
            <a:spLocks noGrp="1" noChangeArrowheads="1"/>
          </p:cNvSpPr>
          <p:nvPr>
            <p:ph type="body" idx="1"/>
          </p:nvPr>
        </p:nvSpPr>
        <p:spPr bwMode="auto">
          <a:xfrm>
            <a:off x="281517" y="762000"/>
            <a:ext cx="11605683" cy="5598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1028" name="Rectangle 25"/>
          <p:cNvSpPr>
            <a:spLocks noChangeArrowheads="1"/>
          </p:cNvSpPr>
          <p:nvPr userDrawn="1"/>
        </p:nvSpPr>
        <p:spPr bwMode="auto">
          <a:xfrm>
            <a:off x="0" y="6629400"/>
            <a:ext cx="12192000" cy="228600"/>
          </a:xfrm>
          <a:prstGeom prst="rect">
            <a:avLst/>
          </a:prstGeom>
          <a:solidFill>
            <a:srgbClr val="C692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GB" sz="1800" b="0">
              <a:solidFill>
                <a:srgbClr val="115DA3"/>
              </a:solidFill>
              <a:latin typeface="Arial" panose="020B0604020202090204" pitchFamily="34" charset="0"/>
            </a:endParaRPr>
          </a:p>
        </p:txBody>
      </p:sp>
      <p:sp>
        <p:nvSpPr>
          <p:cNvPr id="1029" name="Rectangle 27"/>
          <p:cNvSpPr>
            <a:spLocks noChangeArrowheads="1"/>
          </p:cNvSpPr>
          <p:nvPr/>
        </p:nvSpPr>
        <p:spPr bwMode="auto">
          <a:xfrm>
            <a:off x="165101" y="6624639"/>
            <a:ext cx="1572684"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r>
              <a:rPr lang="en-US" sz="800">
                <a:solidFill>
                  <a:schemeClr val="tx1"/>
                </a:solidFill>
                <a:latin typeface="Arial" panose="020B0604020202090204" pitchFamily="34" charset="0"/>
              </a:rPr>
              <a:t>ESD-IS213</a:t>
            </a:r>
            <a:endParaRPr lang="en-US" sz="800">
              <a:solidFill>
                <a:schemeClr val="tx1"/>
              </a:solidFill>
              <a:latin typeface="Arial" panose="020B0604020202090204" pitchFamily="34" charset="0"/>
            </a:endParaRPr>
          </a:p>
        </p:txBody>
      </p:sp>
      <p:sp>
        <p:nvSpPr>
          <p:cNvPr id="1032" name="Rectangle 30"/>
          <p:cNvSpPr>
            <a:spLocks noGrp="1" noChangeArrowheads="1"/>
          </p:cNvSpPr>
          <p:nvPr>
            <p:ph type="title"/>
          </p:nvPr>
        </p:nvSpPr>
        <p:spPr bwMode="auto">
          <a:xfrm>
            <a:off x="281518" y="192088"/>
            <a:ext cx="1162896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spAutoFit/>
          </a:bodyPr>
          <a:lstStyle/>
          <a:p>
            <a:pPr lvl="0"/>
            <a:r>
              <a:rPr lang="en-US"/>
              <a:t>Click to edit Master title style</a:t>
            </a:r>
            <a:endParaRPr lang="en-US"/>
          </a:p>
        </p:txBody>
      </p:sp>
      <p:pic>
        <p:nvPicPr>
          <p:cNvPr id="9" name="Picture 8"/>
          <p:cNvPicPr>
            <a:picLocks noChangeAspect="1"/>
          </p:cNvPicPr>
          <p:nvPr userDrawn="1"/>
        </p:nvPicPr>
        <p:blipFill rotWithShape="1">
          <a:blip r:embed="rId13"/>
          <a:srcRect l="8656" t="18045" r="80741" b="18222"/>
          <a:stretch>
            <a:fillRect/>
          </a:stretch>
        </p:blipFill>
        <p:spPr>
          <a:xfrm>
            <a:off x="40024" y="6400357"/>
            <a:ext cx="695267" cy="235090"/>
          </a:xfrm>
          <a:prstGeom prst="rect">
            <a:avLst/>
          </a:prstGeom>
        </p:spPr>
      </p:pic>
      <p:sp>
        <p:nvSpPr>
          <p:cNvPr id="12" name="Rectangle 28"/>
          <p:cNvSpPr txBox="1">
            <a:spLocks noChangeArrowheads="1"/>
          </p:cNvSpPr>
          <p:nvPr userDrawn="1"/>
        </p:nvSpPr>
        <p:spPr bwMode="auto">
          <a:xfrm>
            <a:off x="11839575" y="6640513"/>
            <a:ext cx="352425" cy="222250"/>
          </a:xfrm>
          <a:prstGeom prst="rect">
            <a:avLst/>
          </a:prstGeom>
          <a:noFill/>
          <a:ln w="9525">
            <a:noFill/>
            <a:miter lim="800000"/>
          </a:ln>
          <a:effectLst/>
        </p:spPr>
        <p:txBody>
          <a:bodyPr vert="horz" wrap="square" lIns="91440" tIns="45720" rIns="91440" bIns="45720" numCol="1" anchor="t" anchorCtr="0" compatLnSpc="1"/>
          <a:lstStyle>
            <a:defPPr>
              <a:defRPr lang="en-US"/>
            </a:defPPr>
            <a:lvl1pPr algn="r" rtl="0" fontAlgn="base">
              <a:spcBef>
                <a:spcPct val="0"/>
              </a:spcBef>
              <a:spcAft>
                <a:spcPct val="0"/>
              </a:spcAft>
              <a:defRPr sz="800" b="1" kern="1200">
                <a:solidFill>
                  <a:schemeClr val="tx1"/>
                </a:solidFill>
                <a:latin typeface="Arial" panose="020B0604020202090204" pitchFamily="34" charset="0"/>
                <a:ea typeface="+mn-ea"/>
                <a:cs typeface="+mn-cs"/>
              </a:defRPr>
            </a:lvl1pPr>
            <a:lvl2pPr marL="457200" algn="l" rtl="0" fontAlgn="base">
              <a:spcBef>
                <a:spcPct val="0"/>
              </a:spcBef>
              <a:spcAft>
                <a:spcPct val="0"/>
              </a:spcAft>
              <a:defRPr sz="2800" b="1" kern="1200">
                <a:solidFill>
                  <a:srgbClr val="C69200"/>
                </a:solidFill>
                <a:latin typeface="Tahoma" panose="020B0604030504040204" pitchFamily="34" charset="0"/>
                <a:ea typeface="+mn-ea"/>
                <a:cs typeface="+mn-cs"/>
              </a:defRPr>
            </a:lvl2pPr>
            <a:lvl3pPr marL="914400" algn="l" rtl="0" fontAlgn="base">
              <a:spcBef>
                <a:spcPct val="0"/>
              </a:spcBef>
              <a:spcAft>
                <a:spcPct val="0"/>
              </a:spcAft>
              <a:defRPr sz="2800" b="1" kern="1200">
                <a:solidFill>
                  <a:srgbClr val="C69200"/>
                </a:solidFill>
                <a:latin typeface="Tahoma" panose="020B0604030504040204" pitchFamily="34" charset="0"/>
                <a:ea typeface="+mn-ea"/>
                <a:cs typeface="+mn-cs"/>
              </a:defRPr>
            </a:lvl3pPr>
            <a:lvl4pPr marL="1371600" algn="l" rtl="0" fontAlgn="base">
              <a:spcBef>
                <a:spcPct val="0"/>
              </a:spcBef>
              <a:spcAft>
                <a:spcPct val="0"/>
              </a:spcAft>
              <a:defRPr sz="2800" b="1" kern="1200">
                <a:solidFill>
                  <a:srgbClr val="C69200"/>
                </a:solidFill>
                <a:latin typeface="Tahoma" panose="020B0604030504040204" pitchFamily="34" charset="0"/>
                <a:ea typeface="+mn-ea"/>
                <a:cs typeface="+mn-cs"/>
              </a:defRPr>
            </a:lvl4pPr>
            <a:lvl5pPr marL="1828800" algn="l" rtl="0" fontAlgn="base">
              <a:spcBef>
                <a:spcPct val="0"/>
              </a:spcBef>
              <a:spcAft>
                <a:spcPct val="0"/>
              </a:spcAft>
              <a:defRPr sz="2800" b="1" kern="1200">
                <a:solidFill>
                  <a:srgbClr val="C69200"/>
                </a:solidFill>
                <a:latin typeface="Tahoma" panose="020B0604030504040204" pitchFamily="34" charset="0"/>
                <a:ea typeface="+mn-ea"/>
                <a:cs typeface="+mn-cs"/>
              </a:defRPr>
            </a:lvl5pPr>
            <a:lvl6pPr marL="2286000" algn="l" defTabSz="914400" rtl="0" eaLnBrk="1" latinLnBrk="0" hangingPunct="1">
              <a:defRPr sz="2800" b="1" kern="1200">
                <a:solidFill>
                  <a:srgbClr val="C69200"/>
                </a:solidFill>
                <a:latin typeface="Tahoma" panose="020B0604030504040204" pitchFamily="34" charset="0"/>
                <a:ea typeface="+mn-ea"/>
                <a:cs typeface="+mn-cs"/>
              </a:defRPr>
            </a:lvl6pPr>
            <a:lvl7pPr marL="2743200" algn="l" defTabSz="914400" rtl="0" eaLnBrk="1" latinLnBrk="0" hangingPunct="1">
              <a:defRPr sz="2800" b="1" kern="1200">
                <a:solidFill>
                  <a:srgbClr val="C69200"/>
                </a:solidFill>
                <a:latin typeface="Tahoma" panose="020B0604030504040204" pitchFamily="34" charset="0"/>
                <a:ea typeface="+mn-ea"/>
                <a:cs typeface="+mn-cs"/>
              </a:defRPr>
            </a:lvl7pPr>
            <a:lvl8pPr marL="3200400" algn="l" defTabSz="914400" rtl="0" eaLnBrk="1" latinLnBrk="0" hangingPunct="1">
              <a:defRPr sz="2800" b="1" kern="1200">
                <a:solidFill>
                  <a:srgbClr val="C69200"/>
                </a:solidFill>
                <a:latin typeface="Tahoma" panose="020B0604030504040204" pitchFamily="34" charset="0"/>
                <a:ea typeface="+mn-ea"/>
                <a:cs typeface="+mn-cs"/>
              </a:defRPr>
            </a:lvl8pPr>
            <a:lvl9pPr marL="3657600" algn="l" defTabSz="914400" rtl="0" eaLnBrk="1" latinLnBrk="0" hangingPunct="1">
              <a:defRPr sz="2800" b="1" kern="1200">
                <a:solidFill>
                  <a:srgbClr val="C69200"/>
                </a:solidFill>
                <a:latin typeface="Tahoma" panose="020B0604030504040204" pitchFamily="34" charset="0"/>
                <a:ea typeface="+mn-ea"/>
                <a:cs typeface="+mn-cs"/>
              </a:defRPr>
            </a:lvl9pPr>
          </a:lstStyle>
          <a:p>
            <a:pPr>
              <a:defRPr/>
            </a:pPr>
            <a:fld id="{BA145738-DF08-43CA-B7B7-87C675E14DAB}"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2800" b="1">
          <a:solidFill>
            <a:srgbClr val="C69200"/>
          </a:solidFill>
          <a:latin typeface="+mj-lt"/>
          <a:ea typeface="+mj-ea"/>
          <a:cs typeface="+mj-cs"/>
        </a:defRPr>
      </a:lvl1pPr>
      <a:lvl2pPr algn="l" rtl="0" eaLnBrk="0" fontAlgn="base" hangingPunct="0">
        <a:spcBef>
          <a:spcPct val="0"/>
        </a:spcBef>
        <a:spcAft>
          <a:spcPct val="0"/>
        </a:spcAft>
        <a:defRPr sz="2800" b="1">
          <a:solidFill>
            <a:srgbClr val="C69200"/>
          </a:solidFill>
          <a:latin typeface="Tahoma" panose="020B0604030504040204" pitchFamily="34" charset="0"/>
        </a:defRPr>
      </a:lvl2pPr>
      <a:lvl3pPr algn="l" rtl="0" eaLnBrk="0" fontAlgn="base" hangingPunct="0">
        <a:spcBef>
          <a:spcPct val="0"/>
        </a:spcBef>
        <a:spcAft>
          <a:spcPct val="0"/>
        </a:spcAft>
        <a:defRPr sz="2800" b="1">
          <a:solidFill>
            <a:srgbClr val="C69200"/>
          </a:solidFill>
          <a:latin typeface="Tahoma" panose="020B0604030504040204" pitchFamily="34" charset="0"/>
        </a:defRPr>
      </a:lvl3pPr>
      <a:lvl4pPr algn="l" rtl="0" eaLnBrk="0" fontAlgn="base" hangingPunct="0">
        <a:spcBef>
          <a:spcPct val="0"/>
        </a:spcBef>
        <a:spcAft>
          <a:spcPct val="0"/>
        </a:spcAft>
        <a:defRPr sz="2800" b="1">
          <a:solidFill>
            <a:srgbClr val="C69200"/>
          </a:solidFill>
          <a:latin typeface="Tahoma" panose="020B0604030504040204" pitchFamily="34" charset="0"/>
        </a:defRPr>
      </a:lvl4pPr>
      <a:lvl5pPr algn="l" rtl="0" eaLnBrk="0" fontAlgn="base" hangingPunct="0">
        <a:spcBef>
          <a:spcPct val="0"/>
        </a:spcBef>
        <a:spcAft>
          <a:spcPct val="0"/>
        </a:spcAft>
        <a:defRPr sz="2800" b="1">
          <a:solidFill>
            <a:srgbClr val="C69200"/>
          </a:solidFill>
          <a:latin typeface="Tahoma" panose="020B0604030504040204" pitchFamily="34" charset="0"/>
        </a:defRPr>
      </a:lvl5pPr>
      <a:lvl6pPr marL="457200" algn="l" rtl="0" fontAlgn="base">
        <a:spcBef>
          <a:spcPct val="0"/>
        </a:spcBef>
        <a:spcAft>
          <a:spcPct val="0"/>
        </a:spcAft>
        <a:defRPr sz="2800" b="1">
          <a:solidFill>
            <a:srgbClr val="C69200"/>
          </a:solidFill>
          <a:latin typeface="Tahoma" panose="020B0604030504040204" pitchFamily="34" charset="0"/>
        </a:defRPr>
      </a:lvl6pPr>
      <a:lvl7pPr marL="914400" algn="l" rtl="0" fontAlgn="base">
        <a:spcBef>
          <a:spcPct val="0"/>
        </a:spcBef>
        <a:spcAft>
          <a:spcPct val="0"/>
        </a:spcAft>
        <a:defRPr sz="2800" b="1">
          <a:solidFill>
            <a:srgbClr val="C69200"/>
          </a:solidFill>
          <a:latin typeface="Tahoma" panose="020B0604030504040204" pitchFamily="34" charset="0"/>
        </a:defRPr>
      </a:lvl7pPr>
      <a:lvl8pPr marL="1371600" algn="l" rtl="0" fontAlgn="base">
        <a:spcBef>
          <a:spcPct val="0"/>
        </a:spcBef>
        <a:spcAft>
          <a:spcPct val="0"/>
        </a:spcAft>
        <a:defRPr sz="2800" b="1">
          <a:solidFill>
            <a:srgbClr val="C69200"/>
          </a:solidFill>
          <a:latin typeface="Tahoma" panose="020B0604030504040204" pitchFamily="34" charset="0"/>
        </a:defRPr>
      </a:lvl8pPr>
      <a:lvl9pPr marL="1828800" algn="l" rtl="0" fontAlgn="base">
        <a:spcBef>
          <a:spcPct val="0"/>
        </a:spcBef>
        <a:spcAft>
          <a:spcPct val="0"/>
        </a:spcAft>
        <a:defRPr sz="2800" b="1">
          <a:solidFill>
            <a:srgbClr val="C69200"/>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FF"/>
        </a:buClr>
        <a:buSzPct val="40000"/>
        <a:buFont typeface="Wingdings" panose="05000000000000000000"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3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6.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1665289" y="2749084"/>
            <a:ext cx="8510587" cy="523220"/>
          </a:xfrm>
        </p:spPr>
        <p:txBody>
          <a:bodyPr/>
          <a:lstStyle/>
          <a:p>
            <a:pPr eaLnBrk="1" hangingPunct="1"/>
            <a:r>
              <a:rPr lang="en-US"/>
              <a:t>Layers of a Service-Oriented Architecture</a:t>
            </a:r>
            <a:endParaRPr lang="en-GB"/>
          </a:p>
        </p:txBody>
      </p:sp>
      <p:sp>
        <p:nvSpPr>
          <p:cNvPr id="3075" name="Rectangle 5"/>
          <p:cNvSpPr>
            <a:spLocks noGrp="1" noChangeArrowheads="1"/>
          </p:cNvSpPr>
          <p:nvPr>
            <p:ph type="subTitle" idx="1"/>
          </p:nvPr>
        </p:nvSpPr>
        <p:spPr/>
        <p:txBody>
          <a:bodyPr/>
          <a:lstStyle/>
          <a:p>
            <a:pPr eaLnBrk="1" hangingPunct="1"/>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GB" altLang="en-US" dirty="0"/>
              <a:t>Exercise</a:t>
            </a:r>
            <a:endParaRPr lang="en-GB" altLang="en-US" dirty="0"/>
          </a:p>
        </p:txBody>
      </p:sp>
      <p:sp>
        <p:nvSpPr>
          <p:cNvPr id="10244" name="Rectangle 3"/>
          <p:cNvSpPr>
            <a:spLocks noGrp="1" noChangeArrowheads="1"/>
          </p:cNvSpPr>
          <p:nvPr>
            <p:ph type="body" idx="1"/>
          </p:nvPr>
        </p:nvSpPr>
        <p:spPr>
          <a:xfrm>
            <a:off x="381000" y="773111"/>
            <a:ext cx="5581993" cy="1679401"/>
          </a:xfrm>
        </p:spPr>
        <p:txBody>
          <a:bodyPr>
            <a:noAutofit/>
          </a:bodyPr>
          <a:lstStyle/>
          <a:p>
            <a:pPr eaLnBrk="1" hangingPunct="1">
              <a:lnSpc>
                <a:spcPct val="80000"/>
              </a:lnSpc>
            </a:pPr>
            <a:r>
              <a:rPr lang="en-GB" altLang="en-US" sz="1800" dirty="0"/>
              <a:t>Suppose a retail organization has three composite microservices (orange) that consist of a sequence of activities (white) in each row. The activities may be implemented via some atomic or wrapper services (not necessarily microservices) that expose some functionalities from the IT systems (yellow). The systems may be monolithic. </a:t>
            </a:r>
            <a:endParaRPr lang="en-GB" altLang="en-US" sz="1800" dirty="0"/>
          </a:p>
        </p:txBody>
      </p:sp>
      <p:sp>
        <p:nvSpPr>
          <p:cNvPr id="10274" name="AutoShape 10"/>
          <p:cNvSpPr>
            <a:spLocks noChangeArrowheads="1"/>
          </p:cNvSpPr>
          <p:nvPr/>
        </p:nvSpPr>
        <p:spPr bwMode="auto">
          <a:xfrm>
            <a:off x="1808017" y="4959337"/>
            <a:ext cx="914400" cy="611040"/>
          </a:xfrm>
          <a:prstGeom prst="flowChartAlternateProcess">
            <a:avLst/>
          </a:prstGeom>
          <a:solidFill>
            <a:srgbClr val="FF9900"/>
          </a:solidFill>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Inquire </a:t>
            </a:r>
            <a:endParaRPr lang="en-GB" altLang="en-US" sz="1400">
              <a:solidFill>
                <a:srgbClr val="000000"/>
              </a:solidFill>
            </a:endParaRPr>
          </a:p>
          <a:p>
            <a:pPr algn="ctr" eaLnBrk="1" hangingPunct="1">
              <a:spcBef>
                <a:spcPct val="0"/>
              </a:spcBef>
              <a:buClrTx/>
              <a:buSzTx/>
              <a:buFontTx/>
              <a:buNone/>
            </a:pPr>
            <a:r>
              <a:rPr lang="en-GB" altLang="en-US" sz="1400">
                <a:solidFill>
                  <a:srgbClr val="000000"/>
                </a:solidFill>
              </a:rPr>
              <a:t>Order</a:t>
            </a:r>
            <a:endParaRPr lang="en-GB" altLang="en-US" sz="1400">
              <a:solidFill>
                <a:srgbClr val="000000"/>
              </a:solidFill>
            </a:endParaRPr>
          </a:p>
        </p:txBody>
      </p:sp>
      <p:sp>
        <p:nvSpPr>
          <p:cNvPr id="10275" name="AutoShape 11"/>
          <p:cNvSpPr>
            <a:spLocks noChangeArrowheads="1"/>
          </p:cNvSpPr>
          <p:nvPr/>
        </p:nvSpPr>
        <p:spPr bwMode="auto">
          <a:xfrm>
            <a:off x="3027217" y="4961072"/>
            <a:ext cx="914400" cy="611040"/>
          </a:xfrm>
          <a:prstGeom prst="flowChartAlternateProcess">
            <a:avLst/>
          </a:prstGeom>
          <a:solidFill>
            <a:schemeClr val="bg1"/>
          </a:solidFill>
          <a:ln w="9525" algn="ctr">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Get</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Cust</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Account</a:t>
            </a:r>
            <a:endParaRPr lang="en-GB" altLang="en-US" sz="1400" dirty="0">
              <a:solidFill>
                <a:srgbClr val="000000"/>
              </a:solidFill>
            </a:endParaRPr>
          </a:p>
        </p:txBody>
      </p:sp>
      <p:sp>
        <p:nvSpPr>
          <p:cNvPr id="10276" name="AutoShape 12"/>
          <p:cNvSpPr>
            <a:spLocks noChangeArrowheads="1"/>
          </p:cNvSpPr>
          <p:nvPr/>
        </p:nvSpPr>
        <p:spPr bwMode="auto">
          <a:xfrm>
            <a:off x="4012274" y="4961072"/>
            <a:ext cx="914400" cy="611040"/>
          </a:xfrm>
          <a:prstGeom prst="flowChartAlternateProcess">
            <a:avLst/>
          </a:prstGeom>
          <a:solidFill>
            <a:schemeClr val="bg1"/>
          </a:solidFill>
          <a:ln w="9525" algn="ctr">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Get</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Orders</a:t>
            </a:r>
            <a:endParaRPr lang="en-GB" altLang="en-US" sz="1400" dirty="0">
              <a:solidFill>
                <a:srgbClr val="000000"/>
              </a:solidFill>
            </a:endParaRPr>
          </a:p>
        </p:txBody>
      </p:sp>
      <p:sp>
        <p:nvSpPr>
          <p:cNvPr id="10246" name="Rectangle 38"/>
          <p:cNvSpPr>
            <a:spLocks noChangeArrowheads="1"/>
          </p:cNvSpPr>
          <p:nvPr/>
        </p:nvSpPr>
        <p:spPr bwMode="auto">
          <a:xfrm>
            <a:off x="1592117" y="2597857"/>
            <a:ext cx="8791866" cy="106680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0247" name="Line 40"/>
          <p:cNvSpPr>
            <a:spLocks noChangeShapeType="1"/>
          </p:cNvSpPr>
          <p:nvPr/>
        </p:nvSpPr>
        <p:spPr bwMode="auto">
          <a:xfrm>
            <a:off x="2925617" y="2597857"/>
            <a:ext cx="0" cy="1066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lstStyle/>
          <a:p>
            <a:endParaRPr lang="en-SG"/>
          </a:p>
        </p:txBody>
      </p:sp>
      <p:sp>
        <p:nvSpPr>
          <p:cNvPr id="10248" name="Rectangle 44"/>
          <p:cNvSpPr>
            <a:spLocks noChangeArrowheads="1"/>
          </p:cNvSpPr>
          <p:nvPr/>
        </p:nvSpPr>
        <p:spPr bwMode="auto">
          <a:xfrm>
            <a:off x="1592116" y="3664657"/>
            <a:ext cx="8779167" cy="106680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0249" name="Line 45"/>
          <p:cNvSpPr>
            <a:spLocks noChangeShapeType="1"/>
          </p:cNvSpPr>
          <p:nvPr/>
        </p:nvSpPr>
        <p:spPr bwMode="auto">
          <a:xfrm>
            <a:off x="2925617" y="3664657"/>
            <a:ext cx="0" cy="1066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lstStyle/>
          <a:p>
            <a:endParaRPr lang="en-SG"/>
          </a:p>
        </p:txBody>
      </p:sp>
      <p:sp>
        <p:nvSpPr>
          <p:cNvPr id="10271" name="AutoShape 50"/>
          <p:cNvSpPr>
            <a:spLocks noChangeArrowheads="1"/>
          </p:cNvSpPr>
          <p:nvPr/>
        </p:nvSpPr>
        <p:spPr bwMode="auto">
          <a:xfrm>
            <a:off x="1808017" y="2848682"/>
            <a:ext cx="914400" cy="609600"/>
          </a:xfrm>
          <a:prstGeom prst="flowChartAlternateProcess">
            <a:avLst/>
          </a:prstGeom>
          <a:solidFill>
            <a:srgbClr val="FF9900"/>
          </a:solidFill>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Inquiry </a:t>
            </a:r>
            <a:endParaRPr lang="en-GB" altLang="en-US" sz="1400">
              <a:solidFill>
                <a:srgbClr val="000000"/>
              </a:solidFill>
            </a:endParaRPr>
          </a:p>
          <a:p>
            <a:pPr algn="ctr" eaLnBrk="1" hangingPunct="1">
              <a:spcBef>
                <a:spcPct val="0"/>
              </a:spcBef>
              <a:buClrTx/>
              <a:buSzTx/>
              <a:buFontTx/>
              <a:buNone/>
            </a:pPr>
            <a:r>
              <a:rPr lang="en-GB" altLang="en-US" sz="1400">
                <a:solidFill>
                  <a:srgbClr val="000000"/>
                </a:solidFill>
              </a:rPr>
              <a:t>Balance</a:t>
            </a:r>
            <a:endParaRPr lang="en-GB" altLang="en-US" sz="1400">
              <a:solidFill>
                <a:srgbClr val="000000"/>
              </a:solidFill>
            </a:endParaRPr>
          </a:p>
        </p:txBody>
      </p:sp>
      <p:sp>
        <p:nvSpPr>
          <p:cNvPr id="10272" name="AutoShape 51"/>
          <p:cNvSpPr>
            <a:spLocks noChangeArrowheads="1"/>
          </p:cNvSpPr>
          <p:nvPr/>
        </p:nvSpPr>
        <p:spPr bwMode="auto">
          <a:xfrm>
            <a:off x="3027217" y="2848682"/>
            <a:ext cx="914400" cy="609600"/>
          </a:xfrm>
          <a:prstGeom prst="flowChartAlternateProcess">
            <a:avLst/>
          </a:prstGeom>
          <a:solidFill>
            <a:schemeClr val="bg1"/>
          </a:solidFill>
          <a:ln w="9525" algn="ctr">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Get</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Cust</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Account</a:t>
            </a:r>
            <a:endParaRPr lang="en-GB" altLang="en-US" sz="1400" dirty="0">
              <a:solidFill>
                <a:srgbClr val="000000"/>
              </a:solidFill>
            </a:endParaRPr>
          </a:p>
        </p:txBody>
      </p:sp>
      <p:sp>
        <p:nvSpPr>
          <p:cNvPr id="10273" name="AutoShape 52"/>
          <p:cNvSpPr>
            <a:spLocks noChangeArrowheads="1"/>
          </p:cNvSpPr>
          <p:nvPr/>
        </p:nvSpPr>
        <p:spPr bwMode="auto">
          <a:xfrm>
            <a:off x="4017817" y="2848682"/>
            <a:ext cx="914400" cy="609600"/>
          </a:xfrm>
          <a:prstGeom prst="flowChartAlternateProcess">
            <a:avLst/>
          </a:prstGeom>
          <a:solidFill>
            <a:schemeClr val="bg1"/>
          </a:solidFill>
          <a:ln w="9525" algn="ctr">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Get</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Account</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Balance</a:t>
            </a:r>
            <a:endParaRPr lang="en-GB" altLang="en-US" sz="1400" dirty="0">
              <a:solidFill>
                <a:srgbClr val="000000"/>
              </a:solidFill>
            </a:endParaRPr>
          </a:p>
        </p:txBody>
      </p:sp>
      <p:sp>
        <p:nvSpPr>
          <p:cNvPr id="10251" name="Rectangle 53"/>
          <p:cNvSpPr>
            <a:spLocks noChangeArrowheads="1"/>
          </p:cNvSpPr>
          <p:nvPr/>
        </p:nvSpPr>
        <p:spPr bwMode="auto">
          <a:xfrm>
            <a:off x="1592116" y="4731457"/>
            <a:ext cx="8779165" cy="106680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0252" name="Line 54"/>
          <p:cNvSpPr>
            <a:spLocks noChangeShapeType="1"/>
          </p:cNvSpPr>
          <p:nvPr/>
        </p:nvSpPr>
        <p:spPr bwMode="auto">
          <a:xfrm>
            <a:off x="2925617" y="4731457"/>
            <a:ext cx="0" cy="1066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lstStyle/>
          <a:p>
            <a:endParaRPr lang="en-SG"/>
          </a:p>
        </p:txBody>
      </p:sp>
      <p:sp>
        <p:nvSpPr>
          <p:cNvPr id="10263" name="tower"/>
          <p:cNvSpPr>
            <a:spLocks noEditPoints="1" noChangeArrowheads="1"/>
          </p:cNvSpPr>
          <p:nvPr/>
        </p:nvSpPr>
        <p:spPr bwMode="auto">
          <a:xfrm>
            <a:off x="2617642" y="5943601"/>
            <a:ext cx="300037"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ln>
        </p:spPr>
        <p:txBody>
          <a:bodyPr/>
          <a:lstStyle/>
          <a:p>
            <a:endParaRPr lang="en-SG"/>
          </a:p>
        </p:txBody>
      </p:sp>
      <p:sp>
        <p:nvSpPr>
          <p:cNvPr id="10264" name="Rectangle 28"/>
          <p:cNvSpPr>
            <a:spLocks noChangeArrowheads="1"/>
          </p:cNvSpPr>
          <p:nvPr/>
        </p:nvSpPr>
        <p:spPr bwMode="auto">
          <a:xfrm>
            <a:off x="1592117" y="5981700"/>
            <a:ext cx="1079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Inventory</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System</a:t>
            </a:r>
            <a:endParaRPr lang="en-GB" altLang="en-US" sz="1400" dirty="0">
              <a:solidFill>
                <a:srgbClr val="000000"/>
              </a:solidFill>
            </a:endParaRPr>
          </a:p>
        </p:txBody>
      </p:sp>
      <p:sp>
        <p:nvSpPr>
          <p:cNvPr id="10265" name="tower"/>
          <p:cNvSpPr>
            <a:spLocks noEditPoints="1" noChangeArrowheads="1"/>
          </p:cNvSpPr>
          <p:nvPr/>
        </p:nvSpPr>
        <p:spPr bwMode="auto">
          <a:xfrm>
            <a:off x="4902175" y="5943601"/>
            <a:ext cx="300037"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ln>
        </p:spPr>
        <p:txBody>
          <a:bodyPr/>
          <a:lstStyle/>
          <a:p>
            <a:endParaRPr lang="en-SG"/>
          </a:p>
        </p:txBody>
      </p:sp>
      <p:sp>
        <p:nvSpPr>
          <p:cNvPr id="10266" name="Rectangle 30"/>
          <p:cNvSpPr>
            <a:spLocks noChangeArrowheads="1"/>
          </p:cNvSpPr>
          <p:nvPr/>
        </p:nvSpPr>
        <p:spPr bwMode="auto">
          <a:xfrm>
            <a:off x="3677770" y="5991580"/>
            <a:ext cx="1271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Order </a:t>
            </a:r>
            <a:r>
              <a:rPr lang="en-GB" altLang="en-US" sz="1400" dirty="0" err="1">
                <a:solidFill>
                  <a:srgbClr val="000000"/>
                </a:solidFill>
              </a:rPr>
              <a:t>Mgmt</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System</a:t>
            </a:r>
            <a:endParaRPr lang="en-GB" altLang="en-US" sz="1400" dirty="0">
              <a:solidFill>
                <a:srgbClr val="000000"/>
              </a:solidFill>
            </a:endParaRPr>
          </a:p>
        </p:txBody>
      </p:sp>
      <p:sp>
        <p:nvSpPr>
          <p:cNvPr id="10267" name="tower"/>
          <p:cNvSpPr>
            <a:spLocks noEditPoints="1" noChangeArrowheads="1"/>
          </p:cNvSpPr>
          <p:nvPr/>
        </p:nvSpPr>
        <p:spPr bwMode="auto">
          <a:xfrm>
            <a:off x="7036689" y="5943601"/>
            <a:ext cx="300038"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ln>
        </p:spPr>
        <p:txBody>
          <a:bodyPr/>
          <a:lstStyle/>
          <a:p>
            <a:endParaRPr lang="en-SG"/>
          </a:p>
        </p:txBody>
      </p:sp>
      <p:sp>
        <p:nvSpPr>
          <p:cNvPr id="10268" name="Rectangle 32"/>
          <p:cNvSpPr>
            <a:spLocks noChangeArrowheads="1"/>
          </p:cNvSpPr>
          <p:nvPr/>
        </p:nvSpPr>
        <p:spPr bwMode="auto">
          <a:xfrm>
            <a:off x="6215099" y="5991226"/>
            <a:ext cx="871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CRM</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System</a:t>
            </a:r>
            <a:endParaRPr lang="en-GB" altLang="en-US" sz="1400" dirty="0">
              <a:solidFill>
                <a:srgbClr val="000000"/>
              </a:solidFill>
            </a:endParaRPr>
          </a:p>
        </p:txBody>
      </p:sp>
      <p:sp>
        <p:nvSpPr>
          <p:cNvPr id="10269" name="tower"/>
          <p:cNvSpPr>
            <a:spLocks noEditPoints="1" noChangeArrowheads="1"/>
          </p:cNvSpPr>
          <p:nvPr/>
        </p:nvSpPr>
        <p:spPr bwMode="auto">
          <a:xfrm>
            <a:off x="9415317" y="5943601"/>
            <a:ext cx="300037"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ln>
        </p:spPr>
        <p:txBody>
          <a:bodyPr/>
          <a:lstStyle/>
          <a:p>
            <a:endParaRPr lang="en-SG"/>
          </a:p>
        </p:txBody>
      </p:sp>
      <p:sp>
        <p:nvSpPr>
          <p:cNvPr id="10270" name="Rectangle 34"/>
          <p:cNvSpPr>
            <a:spLocks noChangeArrowheads="1"/>
          </p:cNvSpPr>
          <p:nvPr/>
        </p:nvSpPr>
        <p:spPr bwMode="auto">
          <a:xfrm>
            <a:off x="8219930" y="5991225"/>
            <a:ext cx="1195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Accounting</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System</a:t>
            </a:r>
            <a:endParaRPr lang="en-GB" altLang="en-US" sz="1400" dirty="0">
              <a:solidFill>
                <a:srgbClr val="000000"/>
              </a:solidFill>
            </a:endParaRPr>
          </a:p>
        </p:txBody>
      </p:sp>
      <p:sp>
        <p:nvSpPr>
          <p:cNvPr id="10255" name="AutoShape 41"/>
          <p:cNvSpPr>
            <a:spLocks noChangeArrowheads="1"/>
          </p:cNvSpPr>
          <p:nvPr/>
        </p:nvSpPr>
        <p:spPr bwMode="auto">
          <a:xfrm>
            <a:off x="1820717" y="3875795"/>
            <a:ext cx="914400" cy="609743"/>
          </a:xfrm>
          <a:prstGeom prst="flowChartAlternateProcess">
            <a:avLst/>
          </a:prstGeom>
          <a:solidFill>
            <a:srgbClr val="FF9900"/>
          </a:solidFill>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Manage</a:t>
            </a:r>
            <a:endParaRPr lang="en-GB" altLang="en-US" sz="1400">
              <a:solidFill>
                <a:srgbClr val="000000"/>
              </a:solidFill>
            </a:endParaRPr>
          </a:p>
          <a:p>
            <a:pPr algn="ctr" eaLnBrk="1" hangingPunct="1">
              <a:spcBef>
                <a:spcPct val="0"/>
              </a:spcBef>
              <a:buClrTx/>
              <a:buSzTx/>
              <a:buFontTx/>
              <a:buNone/>
            </a:pPr>
            <a:r>
              <a:rPr lang="en-GB" altLang="en-US" sz="1400">
                <a:solidFill>
                  <a:srgbClr val="000000"/>
                </a:solidFill>
              </a:rPr>
              <a:t>Order</a:t>
            </a:r>
            <a:endParaRPr lang="en-GB" altLang="en-US" sz="1400">
              <a:solidFill>
                <a:srgbClr val="000000"/>
              </a:solidFill>
            </a:endParaRPr>
          </a:p>
        </p:txBody>
      </p:sp>
      <p:sp>
        <p:nvSpPr>
          <p:cNvPr id="10256" name="AutoShape 42"/>
          <p:cNvSpPr>
            <a:spLocks noChangeArrowheads="1"/>
          </p:cNvSpPr>
          <p:nvPr/>
        </p:nvSpPr>
        <p:spPr bwMode="auto">
          <a:xfrm>
            <a:off x="2989117" y="3893115"/>
            <a:ext cx="914400" cy="609743"/>
          </a:xfrm>
          <a:prstGeom prst="flowChartAlternateProcess">
            <a:avLst/>
          </a:prstGeom>
          <a:solidFill>
            <a:schemeClr val="bg1"/>
          </a:solidFill>
          <a:ln w="9525" algn="ctr">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Get</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Cust</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Account</a:t>
            </a:r>
            <a:endParaRPr lang="en-GB" altLang="en-US" sz="1400" dirty="0">
              <a:solidFill>
                <a:srgbClr val="000000"/>
              </a:solidFill>
            </a:endParaRPr>
          </a:p>
        </p:txBody>
      </p:sp>
      <p:sp>
        <p:nvSpPr>
          <p:cNvPr id="10257" name="AutoShape 43"/>
          <p:cNvSpPr>
            <a:spLocks noChangeArrowheads="1"/>
          </p:cNvSpPr>
          <p:nvPr/>
        </p:nvSpPr>
        <p:spPr bwMode="auto">
          <a:xfrm>
            <a:off x="5973617" y="3880412"/>
            <a:ext cx="914400" cy="609743"/>
          </a:xfrm>
          <a:prstGeom prst="flowChartAlternateProcess">
            <a:avLst/>
          </a:prstGeom>
          <a:solidFill>
            <a:schemeClr val="bg1"/>
          </a:solidFill>
          <a:ln w="9525" algn="ctr">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Get Cust</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Address</a:t>
            </a:r>
            <a:endParaRPr lang="en-GB" altLang="en-US" sz="1400" dirty="0">
              <a:solidFill>
                <a:srgbClr val="000000"/>
              </a:solidFill>
            </a:endParaRPr>
          </a:p>
        </p:txBody>
      </p:sp>
      <p:sp>
        <p:nvSpPr>
          <p:cNvPr id="10258" name="AutoShape 46"/>
          <p:cNvSpPr>
            <a:spLocks noChangeArrowheads="1"/>
          </p:cNvSpPr>
          <p:nvPr/>
        </p:nvSpPr>
        <p:spPr bwMode="auto">
          <a:xfrm>
            <a:off x="4970317" y="3880412"/>
            <a:ext cx="914400" cy="609743"/>
          </a:xfrm>
          <a:prstGeom prst="flowChartAlternateProcess">
            <a:avLst/>
          </a:prstGeom>
          <a:solidFill>
            <a:schemeClr val="bg1"/>
          </a:solidFill>
          <a:ln w="9525" algn="ctr">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Check</a:t>
            </a:r>
            <a:endParaRPr lang="en-GB" altLang="en-US" sz="1400">
              <a:solidFill>
                <a:srgbClr val="000000"/>
              </a:solidFill>
            </a:endParaRPr>
          </a:p>
          <a:p>
            <a:pPr algn="ctr" eaLnBrk="1" hangingPunct="1">
              <a:spcBef>
                <a:spcPct val="0"/>
              </a:spcBef>
              <a:buClrTx/>
              <a:buSzTx/>
              <a:buFontTx/>
              <a:buNone/>
            </a:pPr>
            <a:r>
              <a:rPr lang="en-GB" altLang="en-US" sz="1400">
                <a:solidFill>
                  <a:srgbClr val="000000"/>
                </a:solidFill>
              </a:rPr>
              <a:t>Inventory</a:t>
            </a:r>
            <a:endParaRPr lang="en-GB" altLang="en-US" sz="1400">
              <a:solidFill>
                <a:srgbClr val="000000"/>
              </a:solidFill>
            </a:endParaRPr>
          </a:p>
        </p:txBody>
      </p:sp>
      <p:sp>
        <p:nvSpPr>
          <p:cNvPr id="10259" name="AutoShape 47"/>
          <p:cNvSpPr>
            <a:spLocks noChangeArrowheads="1"/>
          </p:cNvSpPr>
          <p:nvPr/>
        </p:nvSpPr>
        <p:spPr bwMode="auto">
          <a:xfrm>
            <a:off x="7002317" y="3893115"/>
            <a:ext cx="914400" cy="609743"/>
          </a:xfrm>
          <a:prstGeom prst="flowChartAlternateProcess">
            <a:avLst/>
          </a:prstGeom>
          <a:solidFill>
            <a:schemeClr val="bg1"/>
          </a:solidFill>
          <a:ln w="9525" algn="ctr">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Update</a:t>
            </a:r>
            <a:endParaRPr lang="en-GB" altLang="en-US" sz="1400">
              <a:solidFill>
                <a:srgbClr val="000000"/>
              </a:solidFill>
            </a:endParaRPr>
          </a:p>
          <a:p>
            <a:pPr algn="ctr" eaLnBrk="1" hangingPunct="1">
              <a:spcBef>
                <a:spcPct val="0"/>
              </a:spcBef>
              <a:buClrTx/>
              <a:buSzTx/>
              <a:buFontTx/>
              <a:buNone/>
            </a:pPr>
            <a:r>
              <a:rPr lang="en-GB" altLang="en-US" sz="1400">
                <a:solidFill>
                  <a:srgbClr val="000000"/>
                </a:solidFill>
              </a:rPr>
              <a:t>Inventory</a:t>
            </a:r>
            <a:endParaRPr lang="en-GB" altLang="en-US" sz="1400">
              <a:solidFill>
                <a:srgbClr val="000000"/>
              </a:solidFill>
            </a:endParaRPr>
          </a:p>
        </p:txBody>
      </p:sp>
      <p:sp>
        <p:nvSpPr>
          <p:cNvPr id="10260" name="AutoShape 48"/>
          <p:cNvSpPr>
            <a:spLocks noChangeArrowheads="1"/>
          </p:cNvSpPr>
          <p:nvPr/>
        </p:nvSpPr>
        <p:spPr bwMode="auto">
          <a:xfrm>
            <a:off x="7992917" y="3893115"/>
            <a:ext cx="914400" cy="609743"/>
          </a:xfrm>
          <a:prstGeom prst="flowChartAlternateProcess">
            <a:avLst/>
          </a:prstGeom>
          <a:solidFill>
            <a:schemeClr val="bg1"/>
          </a:solidFill>
          <a:ln w="9525" algn="ctr">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Update</a:t>
            </a:r>
            <a:endParaRPr lang="en-GB" altLang="en-US" sz="1400">
              <a:solidFill>
                <a:srgbClr val="000000"/>
              </a:solidFill>
            </a:endParaRPr>
          </a:p>
          <a:p>
            <a:pPr algn="ctr" eaLnBrk="1" hangingPunct="1">
              <a:spcBef>
                <a:spcPct val="0"/>
              </a:spcBef>
              <a:buClrTx/>
              <a:buSzTx/>
              <a:buFontTx/>
              <a:buNone/>
            </a:pPr>
            <a:r>
              <a:rPr lang="en-GB" altLang="en-US" sz="1400">
                <a:solidFill>
                  <a:srgbClr val="000000"/>
                </a:solidFill>
              </a:rPr>
              <a:t>Order</a:t>
            </a:r>
            <a:endParaRPr lang="en-GB" altLang="en-US" sz="1400">
              <a:solidFill>
                <a:srgbClr val="000000"/>
              </a:solidFill>
            </a:endParaRPr>
          </a:p>
        </p:txBody>
      </p:sp>
      <p:sp>
        <p:nvSpPr>
          <p:cNvPr id="10261" name="AutoShape 49"/>
          <p:cNvSpPr>
            <a:spLocks noChangeArrowheads="1"/>
          </p:cNvSpPr>
          <p:nvPr/>
        </p:nvSpPr>
        <p:spPr bwMode="auto">
          <a:xfrm>
            <a:off x="8983517" y="3893115"/>
            <a:ext cx="1219664" cy="609743"/>
          </a:xfrm>
          <a:prstGeom prst="flowChartAlternateProcess">
            <a:avLst/>
          </a:prstGeom>
          <a:solidFill>
            <a:schemeClr val="bg1"/>
          </a:solidFill>
          <a:ln w="9525" algn="ctr">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Update</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Account</a:t>
            </a:r>
            <a:br>
              <a:rPr lang="en-GB" altLang="en-US" sz="1400" dirty="0">
                <a:solidFill>
                  <a:srgbClr val="000000"/>
                </a:solidFill>
              </a:rPr>
            </a:br>
            <a:r>
              <a:rPr lang="en-GB" altLang="en-US" sz="1400" dirty="0">
                <a:solidFill>
                  <a:srgbClr val="000000"/>
                </a:solidFill>
              </a:rPr>
              <a:t>Balance</a:t>
            </a:r>
            <a:endParaRPr lang="en-GB" altLang="en-US" sz="1400" dirty="0">
              <a:solidFill>
                <a:srgbClr val="000000"/>
              </a:solidFill>
            </a:endParaRPr>
          </a:p>
        </p:txBody>
      </p:sp>
      <p:sp>
        <p:nvSpPr>
          <p:cNvPr id="10262" name="AutoShape 49"/>
          <p:cNvSpPr>
            <a:spLocks noChangeArrowheads="1"/>
          </p:cNvSpPr>
          <p:nvPr/>
        </p:nvSpPr>
        <p:spPr bwMode="auto">
          <a:xfrm>
            <a:off x="3979717" y="3880412"/>
            <a:ext cx="914400" cy="609743"/>
          </a:xfrm>
          <a:prstGeom prst="flowChartAlternateProcess">
            <a:avLst/>
          </a:prstGeom>
          <a:solidFill>
            <a:schemeClr val="bg1"/>
          </a:solidFill>
          <a:ln w="9525" algn="ctr">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Get</a:t>
            </a:r>
            <a:endParaRPr lang="en-GB" altLang="en-US" sz="1400">
              <a:solidFill>
                <a:srgbClr val="000000"/>
              </a:solidFill>
            </a:endParaRPr>
          </a:p>
          <a:p>
            <a:pPr algn="ctr" eaLnBrk="1" hangingPunct="1">
              <a:spcBef>
                <a:spcPct val="0"/>
              </a:spcBef>
              <a:buClrTx/>
              <a:buSzTx/>
              <a:buFontTx/>
              <a:buNone/>
            </a:pPr>
            <a:r>
              <a:rPr lang="en-GB" altLang="en-US" sz="1400">
                <a:solidFill>
                  <a:srgbClr val="000000"/>
                </a:solidFill>
              </a:rPr>
              <a:t>Account</a:t>
            </a:r>
            <a:endParaRPr lang="en-GB" altLang="en-US" sz="1400">
              <a:solidFill>
                <a:srgbClr val="000000"/>
              </a:solidFill>
            </a:endParaRPr>
          </a:p>
          <a:p>
            <a:pPr algn="ctr" eaLnBrk="1" hangingPunct="1">
              <a:spcBef>
                <a:spcPct val="0"/>
              </a:spcBef>
              <a:buClrTx/>
              <a:buSzTx/>
              <a:buFontTx/>
              <a:buNone/>
            </a:pPr>
            <a:r>
              <a:rPr lang="en-GB" altLang="en-US" sz="1400">
                <a:solidFill>
                  <a:srgbClr val="000000"/>
                </a:solidFill>
              </a:rPr>
              <a:t>Balance</a:t>
            </a:r>
            <a:endParaRPr lang="en-GB" altLang="en-US" sz="1400">
              <a:solidFill>
                <a:srgbClr val="000000"/>
              </a:solidFill>
            </a:endParaRPr>
          </a:p>
        </p:txBody>
      </p:sp>
      <p:sp>
        <p:nvSpPr>
          <p:cNvPr id="7" name="TextBox 6"/>
          <p:cNvSpPr txBox="1"/>
          <p:nvPr/>
        </p:nvSpPr>
        <p:spPr>
          <a:xfrm>
            <a:off x="5973617" y="798658"/>
            <a:ext cx="4644853" cy="1583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42900" indent="-342900" eaLnBrk="1" hangingPunct="1">
              <a:lnSpc>
                <a:spcPct val="80000"/>
              </a:lnSpc>
              <a:spcBef>
                <a:spcPct val="20000"/>
              </a:spcBef>
              <a:buClr>
                <a:schemeClr val="folHlink"/>
              </a:buClr>
              <a:buSzPct val="60000"/>
              <a:buFont typeface="Wingdings" panose="05000000000000000000" pitchFamily="2" charset="2"/>
              <a:buChar char="n"/>
              <a:defRPr sz="1800">
                <a:solidFill>
                  <a:schemeClr val="tx1"/>
                </a:solidFill>
                <a:latin typeface="+mn-lt"/>
              </a:defRPr>
            </a:lvl1pPr>
            <a:lvl2pPr marL="742950" indent="-285750" eaLnBrk="0" hangingPunct="0">
              <a:spcBef>
                <a:spcPct val="20000"/>
              </a:spcBef>
              <a:buClr>
                <a:srgbClr val="CC00FF"/>
              </a:buClr>
              <a:buSzPct val="40000"/>
              <a:buFont typeface="Wingdings" panose="05000000000000000000" pitchFamily="2" charset="2"/>
              <a:buChar char="n"/>
              <a:defRPr sz="2600">
                <a:solidFill>
                  <a:schemeClr val="tx1"/>
                </a:solidFill>
                <a:latin typeface="+mn-lt"/>
              </a:defRPr>
            </a:lvl2pPr>
            <a:lvl3pPr marL="1143000" indent="-228600" eaLnBrk="0" hangingPunct="0">
              <a:spcBef>
                <a:spcPct val="20000"/>
              </a:spcBef>
              <a:buClr>
                <a:schemeClr val="folHlink"/>
              </a:buClr>
              <a:buSzPct val="30000"/>
              <a:buFont typeface="Wingdings" panose="05000000000000000000" pitchFamily="2" charset="2"/>
              <a:buChar char="n"/>
              <a:defRPr sz="2000">
                <a:solidFill>
                  <a:schemeClr val="tx1"/>
                </a:solidFill>
                <a:latin typeface="+mn-lt"/>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mn-lt"/>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mn-lt"/>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r>
              <a:rPr lang="en-GB" altLang="en-US" b="0" dirty="0"/>
              <a:t>Task: Add appropriate atomic or wrapper services, and reorganise the (micro)services and the systems into 3 layers in the template on the next slide and connect them based on possible interaction or communication among them.</a:t>
            </a:r>
            <a:endParaRPr lang="en-GB" altLang="en-US" b="0" dirty="0"/>
          </a:p>
        </p:txBody>
      </p:sp>
      <p:sp>
        <p:nvSpPr>
          <p:cNvPr id="8" name="Rectangle 7"/>
          <p:cNvSpPr/>
          <p:nvPr/>
        </p:nvSpPr>
        <p:spPr bwMode="auto">
          <a:xfrm>
            <a:off x="2989116" y="3754032"/>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chemeClr val="bg1"/>
                </a:solidFill>
                <a:effectLst/>
                <a:latin typeface="Arial" panose="020B0604020202090204" pitchFamily="34" charset="0"/>
              </a:rPr>
              <a:t>1</a:t>
            </a:r>
            <a:endParaRPr kumimoji="0" lang="en-SG" sz="1400" b="0" i="0" u="none" strike="noStrike" cap="none" normalizeH="0" baseline="0" dirty="0">
              <a:ln>
                <a:noFill/>
              </a:ln>
              <a:solidFill>
                <a:schemeClr val="bg1"/>
              </a:solidFill>
              <a:effectLst/>
              <a:latin typeface="Arial" panose="020B0604020202090204" pitchFamily="34" charset="0"/>
            </a:endParaRPr>
          </a:p>
        </p:txBody>
      </p:sp>
      <p:sp>
        <p:nvSpPr>
          <p:cNvPr id="9" name="Rectangle 8"/>
          <p:cNvSpPr/>
          <p:nvPr/>
        </p:nvSpPr>
        <p:spPr bwMode="auto">
          <a:xfrm>
            <a:off x="3979716" y="3752834"/>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chemeClr val="bg1"/>
                </a:solidFill>
                <a:effectLst/>
                <a:latin typeface="Arial" panose="020B0604020202090204" pitchFamily="34" charset="0"/>
              </a:rPr>
              <a:t>2</a:t>
            </a:r>
            <a:endParaRPr kumimoji="0" lang="en-SG" sz="1400" b="0" i="0" u="none" strike="noStrike" cap="none" normalizeH="0" baseline="0" dirty="0">
              <a:ln>
                <a:noFill/>
              </a:ln>
              <a:solidFill>
                <a:schemeClr val="bg1"/>
              </a:solidFill>
              <a:effectLst/>
              <a:latin typeface="Arial" panose="020B0604020202090204" pitchFamily="34" charset="0"/>
            </a:endParaRPr>
          </a:p>
        </p:txBody>
      </p:sp>
      <p:sp>
        <p:nvSpPr>
          <p:cNvPr id="10" name="Rectangle 9"/>
          <p:cNvSpPr/>
          <p:nvPr/>
        </p:nvSpPr>
        <p:spPr bwMode="auto">
          <a:xfrm>
            <a:off x="4972393" y="3764610"/>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chemeClr val="bg1"/>
                </a:solidFill>
                <a:effectLst/>
                <a:latin typeface="Arial" panose="020B0604020202090204" pitchFamily="34" charset="0"/>
              </a:rPr>
              <a:t>3</a:t>
            </a:r>
            <a:endParaRPr kumimoji="0" lang="en-SG" sz="1400" b="0" i="0" u="none" strike="noStrike" cap="none" normalizeH="0" baseline="0" dirty="0">
              <a:ln>
                <a:noFill/>
              </a:ln>
              <a:solidFill>
                <a:schemeClr val="bg1"/>
              </a:solidFill>
              <a:effectLst/>
              <a:latin typeface="Arial" panose="020B0604020202090204" pitchFamily="34" charset="0"/>
            </a:endParaRPr>
          </a:p>
        </p:txBody>
      </p:sp>
      <p:sp>
        <p:nvSpPr>
          <p:cNvPr id="11" name="Rectangle 10"/>
          <p:cNvSpPr/>
          <p:nvPr/>
        </p:nvSpPr>
        <p:spPr bwMode="auto">
          <a:xfrm>
            <a:off x="5962993" y="3763412"/>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chemeClr val="bg1"/>
                </a:solidFill>
                <a:effectLst/>
                <a:latin typeface="Arial" panose="020B0604020202090204" pitchFamily="34" charset="0"/>
              </a:rPr>
              <a:t>4</a:t>
            </a:r>
            <a:endParaRPr kumimoji="0" lang="en-SG" sz="1400" b="0" i="0" u="none" strike="noStrike" cap="none" normalizeH="0" baseline="0" dirty="0">
              <a:ln>
                <a:noFill/>
              </a:ln>
              <a:solidFill>
                <a:schemeClr val="bg1"/>
              </a:solidFill>
              <a:effectLst/>
              <a:latin typeface="Arial" panose="020B0604020202090204" pitchFamily="34" charset="0"/>
            </a:endParaRPr>
          </a:p>
        </p:txBody>
      </p:sp>
      <p:sp>
        <p:nvSpPr>
          <p:cNvPr id="12" name="Rectangle 11"/>
          <p:cNvSpPr/>
          <p:nvPr/>
        </p:nvSpPr>
        <p:spPr bwMode="auto">
          <a:xfrm>
            <a:off x="7015017" y="3762214"/>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chemeClr val="bg1"/>
                </a:solidFill>
                <a:effectLst/>
                <a:latin typeface="Arial" panose="020B0604020202090204" pitchFamily="34" charset="0"/>
              </a:rPr>
              <a:t>5</a:t>
            </a:r>
            <a:endParaRPr kumimoji="0" lang="en-SG" sz="1400" b="0" i="0" u="none" strike="noStrike" cap="none" normalizeH="0" baseline="0" dirty="0">
              <a:ln>
                <a:noFill/>
              </a:ln>
              <a:solidFill>
                <a:schemeClr val="bg1"/>
              </a:solidFill>
              <a:effectLst/>
              <a:latin typeface="Arial" panose="020B0604020202090204" pitchFamily="34" charset="0"/>
            </a:endParaRPr>
          </a:p>
        </p:txBody>
      </p:sp>
      <p:sp>
        <p:nvSpPr>
          <p:cNvPr id="13" name="Rectangle 12"/>
          <p:cNvSpPr/>
          <p:nvPr/>
        </p:nvSpPr>
        <p:spPr bwMode="auto">
          <a:xfrm>
            <a:off x="8005617" y="3761016"/>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chemeClr val="bg1"/>
                </a:solidFill>
                <a:effectLst/>
                <a:latin typeface="Arial" panose="020B0604020202090204" pitchFamily="34" charset="0"/>
              </a:rPr>
              <a:t>6</a:t>
            </a:r>
            <a:endParaRPr kumimoji="0" lang="en-SG" sz="1400" b="0" i="0" u="none" strike="noStrike" cap="none" normalizeH="0" baseline="0" dirty="0">
              <a:ln>
                <a:noFill/>
              </a:ln>
              <a:solidFill>
                <a:schemeClr val="bg1"/>
              </a:solidFill>
              <a:effectLst/>
              <a:latin typeface="Arial" panose="020B0604020202090204" pitchFamily="34" charset="0"/>
            </a:endParaRPr>
          </a:p>
        </p:txBody>
      </p:sp>
      <p:sp>
        <p:nvSpPr>
          <p:cNvPr id="15" name="Rectangle 14"/>
          <p:cNvSpPr/>
          <p:nvPr/>
        </p:nvSpPr>
        <p:spPr bwMode="auto">
          <a:xfrm>
            <a:off x="8997148" y="3754032"/>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chemeClr val="bg1"/>
                </a:solidFill>
                <a:effectLst/>
                <a:latin typeface="Arial" panose="020B0604020202090204" pitchFamily="34" charset="0"/>
              </a:rPr>
              <a:t>7</a:t>
            </a:r>
            <a:endParaRPr kumimoji="0" lang="en-SG" sz="1400" b="0" i="0" u="none" strike="noStrike" cap="none" normalizeH="0" baseline="0" dirty="0">
              <a:ln>
                <a:noFill/>
              </a:ln>
              <a:solidFill>
                <a:schemeClr val="bg1"/>
              </a:solidFill>
              <a:effectLst/>
              <a:latin typeface="Arial" panose="020B0604020202090204" pitchFamily="34" charset="0"/>
            </a:endParaRPr>
          </a:p>
        </p:txBody>
      </p:sp>
      <p:sp>
        <p:nvSpPr>
          <p:cNvPr id="16" name="Rectangle 15"/>
          <p:cNvSpPr/>
          <p:nvPr/>
        </p:nvSpPr>
        <p:spPr bwMode="auto">
          <a:xfrm>
            <a:off x="3027217" y="2708183"/>
            <a:ext cx="234000" cy="234000"/>
          </a:xfrm>
          <a:prstGeom prst="rect">
            <a:avLst/>
          </a:prstGeom>
          <a:solidFill>
            <a:srgbClr val="FF000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chemeClr val="bg1"/>
                </a:solidFill>
                <a:effectLst/>
                <a:latin typeface="Arial" panose="020B0604020202090204" pitchFamily="34" charset="0"/>
              </a:rPr>
              <a:t>1</a:t>
            </a:r>
            <a:endParaRPr kumimoji="0" lang="en-SG" sz="1400" b="0" i="0" u="none" strike="noStrike" cap="none" normalizeH="0" baseline="0" dirty="0">
              <a:ln>
                <a:noFill/>
              </a:ln>
              <a:solidFill>
                <a:schemeClr val="bg1"/>
              </a:solidFill>
              <a:effectLst/>
              <a:latin typeface="Arial" panose="020B0604020202090204" pitchFamily="34" charset="0"/>
            </a:endParaRPr>
          </a:p>
        </p:txBody>
      </p:sp>
      <p:sp>
        <p:nvSpPr>
          <p:cNvPr id="17" name="Rectangle 16"/>
          <p:cNvSpPr/>
          <p:nvPr/>
        </p:nvSpPr>
        <p:spPr bwMode="auto">
          <a:xfrm>
            <a:off x="4017817" y="2706985"/>
            <a:ext cx="234000" cy="234000"/>
          </a:xfrm>
          <a:prstGeom prst="rect">
            <a:avLst/>
          </a:prstGeom>
          <a:solidFill>
            <a:srgbClr val="FF000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chemeClr val="bg1"/>
                </a:solidFill>
                <a:effectLst/>
                <a:latin typeface="Arial" panose="020B0604020202090204" pitchFamily="34" charset="0"/>
              </a:rPr>
              <a:t>2</a:t>
            </a:r>
            <a:endParaRPr kumimoji="0" lang="en-SG" sz="1400" b="0" i="0" u="none" strike="noStrike" cap="none" normalizeH="0" baseline="0" dirty="0">
              <a:ln>
                <a:noFill/>
              </a:ln>
              <a:solidFill>
                <a:schemeClr val="bg1"/>
              </a:solidFill>
              <a:effectLst/>
              <a:latin typeface="Arial" panose="020B0604020202090204" pitchFamily="34" charset="0"/>
            </a:endParaRPr>
          </a:p>
        </p:txBody>
      </p:sp>
      <p:sp>
        <p:nvSpPr>
          <p:cNvPr id="18" name="Rectangle 17"/>
          <p:cNvSpPr/>
          <p:nvPr/>
        </p:nvSpPr>
        <p:spPr bwMode="auto">
          <a:xfrm>
            <a:off x="3027217" y="4833888"/>
            <a:ext cx="234000" cy="234000"/>
          </a:xfrm>
          <a:prstGeom prst="rect">
            <a:avLst/>
          </a:prstGeom>
          <a:solidFill>
            <a:srgbClr val="CC00FF"/>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chemeClr val="bg1"/>
                </a:solidFill>
                <a:effectLst/>
                <a:latin typeface="Arial" panose="020B0604020202090204" pitchFamily="34" charset="0"/>
              </a:rPr>
              <a:t>1</a:t>
            </a:r>
            <a:endParaRPr kumimoji="0" lang="en-SG" sz="1400" b="0" i="0" u="none" strike="noStrike" cap="none" normalizeH="0" baseline="0" dirty="0">
              <a:ln>
                <a:noFill/>
              </a:ln>
              <a:solidFill>
                <a:schemeClr val="bg1"/>
              </a:solidFill>
              <a:effectLst/>
              <a:latin typeface="Arial" panose="020B0604020202090204" pitchFamily="34" charset="0"/>
            </a:endParaRPr>
          </a:p>
        </p:txBody>
      </p:sp>
      <p:sp>
        <p:nvSpPr>
          <p:cNvPr id="19" name="Rectangle 18"/>
          <p:cNvSpPr/>
          <p:nvPr/>
        </p:nvSpPr>
        <p:spPr bwMode="auto">
          <a:xfrm>
            <a:off x="4017817" y="4832690"/>
            <a:ext cx="234000" cy="234000"/>
          </a:xfrm>
          <a:prstGeom prst="rect">
            <a:avLst/>
          </a:prstGeom>
          <a:solidFill>
            <a:srgbClr val="CC00FF"/>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SG" sz="1400" b="0" dirty="0">
                <a:solidFill>
                  <a:schemeClr val="bg1"/>
                </a:solidFill>
                <a:latin typeface="Arial" panose="020B0604020202090204" pitchFamily="34" charset="0"/>
              </a:rPr>
              <a:t>2</a:t>
            </a:r>
            <a:endParaRPr kumimoji="0" lang="en-SG" sz="1400" b="0" i="0" u="none" strike="noStrike" cap="none" normalizeH="0" baseline="0" dirty="0">
              <a:ln>
                <a:noFill/>
              </a:ln>
              <a:solidFill>
                <a:schemeClr val="bg1"/>
              </a:solidFill>
              <a:effectLst/>
              <a:latin typeface="Arial" panose="020B060402020209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altLang="en-US"/>
              <a:t>Sample SOA Layers for the Activity</a:t>
            </a:r>
            <a:endParaRPr lang="en-GB" altLang="en-US"/>
          </a:p>
        </p:txBody>
      </p:sp>
      <p:sp>
        <p:nvSpPr>
          <p:cNvPr id="12292" name="Rectangle 14"/>
          <p:cNvSpPr>
            <a:spLocks noChangeArrowheads="1"/>
          </p:cNvSpPr>
          <p:nvPr/>
        </p:nvSpPr>
        <p:spPr bwMode="auto">
          <a:xfrm>
            <a:off x="1828800" y="1060450"/>
            <a:ext cx="8534400" cy="157480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2293" name="Rectangle 15"/>
          <p:cNvSpPr>
            <a:spLocks noChangeArrowheads="1"/>
          </p:cNvSpPr>
          <p:nvPr/>
        </p:nvSpPr>
        <p:spPr bwMode="auto">
          <a:xfrm>
            <a:off x="1828800" y="2635250"/>
            <a:ext cx="8534400" cy="175260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2294" name="Rectangle 23"/>
          <p:cNvSpPr>
            <a:spLocks noChangeArrowheads="1"/>
          </p:cNvSpPr>
          <p:nvPr/>
        </p:nvSpPr>
        <p:spPr bwMode="auto">
          <a:xfrm>
            <a:off x="1828800" y="4387850"/>
            <a:ext cx="8534400" cy="153670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2295" name="Text Box 37"/>
          <p:cNvSpPr txBox="1">
            <a:spLocks noChangeArrowheads="1"/>
          </p:cNvSpPr>
          <p:nvPr/>
        </p:nvSpPr>
        <p:spPr bwMode="auto">
          <a:xfrm>
            <a:off x="1836738" y="2271713"/>
            <a:ext cx="30812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GB" altLang="en-US" sz="1800">
                <a:solidFill>
                  <a:srgbClr val="C69200"/>
                </a:solidFill>
              </a:rPr>
              <a:t>Composite </a:t>
            </a:r>
            <a:r>
              <a:rPr lang="en-GB" altLang="en-US" sz="1800" err="1">
                <a:solidFill>
                  <a:srgbClr val="C69200"/>
                </a:solidFill>
              </a:rPr>
              <a:t>Microservices</a:t>
            </a:r>
            <a:endParaRPr lang="en-GB" altLang="en-US" sz="1800">
              <a:solidFill>
                <a:srgbClr val="C69200"/>
              </a:solidFill>
            </a:endParaRPr>
          </a:p>
        </p:txBody>
      </p:sp>
      <p:sp>
        <p:nvSpPr>
          <p:cNvPr id="12296" name="Text Box 38"/>
          <p:cNvSpPr txBox="1">
            <a:spLocks noChangeArrowheads="1"/>
          </p:cNvSpPr>
          <p:nvPr/>
        </p:nvSpPr>
        <p:spPr bwMode="auto">
          <a:xfrm>
            <a:off x="1828801" y="4027488"/>
            <a:ext cx="22188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GB" altLang="en-US" sz="1800" dirty="0">
                <a:solidFill>
                  <a:srgbClr val="C69200"/>
                </a:solidFill>
              </a:rPr>
              <a:t>Wrapper Services</a:t>
            </a:r>
            <a:endParaRPr lang="en-GB" altLang="en-US" sz="1800" dirty="0">
              <a:solidFill>
                <a:srgbClr val="C69200"/>
              </a:solidFill>
            </a:endParaRPr>
          </a:p>
        </p:txBody>
      </p:sp>
      <p:sp>
        <p:nvSpPr>
          <p:cNvPr id="12297" name="Text Box 39"/>
          <p:cNvSpPr txBox="1">
            <a:spLocks noChangeArrowheads="1"/>
          </p:cNvSpPr>
          <p:nvPr/>
        </p:nvSpPr>
        <p:spPr bwMode="auto">
          <a:xfrm>
            <a:off x="1828801" y="5551488"/>
            <a:ext cx="14750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None/>
            </a:pPr>
            <a:r>
              <a:rPr lang="en-GB" altLang="en-US" sz="1800">
                <a:solidFill>
                  <a:srgbClr val="C69200"/>
                </a:solidFill>
              </a:rPr>
              <a:t>IT Systems</a:t>
            </a:r>
            <a:endParaRPr lang="en-GB" altLang="en-US" sz="1800">
              <a:solidFill>
                <a:srgbClr val="C69200"/>
              </a:solidFill>
            </a:endParaRPr>
          </a:p>
        </p:txBody>
      </p:sp>
      <p:sp>
        <p:nvSpPr>
          <p:cNvPr id="19" name="AutoShape 11"/>
          <p:cNvSpPr>
            <a:spLocks noChangeArrowheads="1"/>
          </p:cNvSpPr>
          <p:nvPr/>
        </p:nvSpPr>
        <p:spPr bwMode="auto">
          <a:xfrm>
            <a:off x="7089422" y="3130550"/>
            <a:ext cx="1354667" cy="609600"/>
          </a:xfrm>
          <a:prstGeom prst="flowChartAlternateProcess">
            <a:avLst/>
          </a:prstGeom>
          <a:solidFill>
            <a:srgbClr val="99CCFF"/>
          </a:solidFill>
          <a:ln w="9525" algn="ctr">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t>Cust Account</a:t>
            </a:r>
            <a:endParaRPr lang="en-GB" altLang="en-US" sz="1400" dirty="0"/>
          </a:p>
        </p:txBody>
      </p:sp>
      <p:sp>
        <p:nvSpPr>
          <p:cNvPr id="20" name="AutoShape 12"/>
          <p:cNvSpPr>
            <a:spLocks noChangeArrowheads="1"/>
          </p:cNvSpPr>
          <p:nvPr/>
        </p:nvSpPr>
        <p:spPr bwMode="auto">
          <a:xfrm>
            <a:off x="4760614" y="3168650"/>
            <a:ext cx="914400" cy="609600"/>
          </a:xfrm>
          <a:prstGeom prst="flowChartAlternateProcess">
            <a:avLst/>
          </a:prstGeom>
          <a:solidFill>
            <a:srgbClr val="99CCFF"/>
          </a:solidFill>
          <a:ln w="9525" algn="ctr">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t>Orders</a:t>
            </a:r>
            <a:endParaRPr lang="en-GB" altLang="en-US" sz="1400" dirty="0"/>
          </a:p>
        </p:txBody>
      </p:sp>
      <p:sp>
        <p:nvSpPr>
          <p:cNvPr id="21" name="AutoShape 24"/>
          <p:cNvSpPr>
            <a:spLocks noChangeArrowheads="1"/>
          </p:cNvSpPr>
          <p:nvPr/>
        </p:nvSpPr>
        <p:spPr bwMode="auto">
          <a:xfrm>
            <a:off x="5095875" y="1473200"/>
            <a:ext cx="914400" cy="609600"/>
          </a:xfrm>
          <a:prstGeom prst="flowChartAlternateProcess">
            <a:avLst/>
          </a:prstGeom>
          <a:solidFill>
            <a:srgbClr val="FF9900"/>
          </a:solidFill>
          <a:ln w="9525" algn="ctr">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t>Inquire </a:t>
            </a:r>
            <a:endParaRPr lang="en-GB" altLang="en-US" sz="1400" dirty="0"/>
          </a:p>
          <a:p>
            <a:pPr algn="ctr" eaLnBrk="1" hangingPunct="1">
              <a:spcBef>
                <a:spcPct val="0"/>
              </a:spcBef>
              <a:buClrTx/>
              <a:buSzTx/>
              <a:buFontTx/>
              <a:buNone/>
            </a:pPr>
            <a:r>
              <a:rPr lang="en-GB" altLang="en-US" sz="1400" dirty="0"/>
              <a:t>Order</a:t>
            </a:r>
            <a:endParaRPr lang="en-GB" altLang="en-US" sz="1400" dirty="0"/>
          </a:p>
        </p:txBody>
      </p:sp>
      <p:sp>
        <p:nvSpPr>
          <p:cNvPr id="22" name="Line 41"/>
          <p:cNvSpPr>
            <a:spLocks noChangeShapeType="1"/>
          </p:cNvSpPr>
          <p:nvPr/>
        </p:nvSpPr>
        <p:spPr bwMode="auto">
          <a:xfrm>
            <a:off x="5210175" y="3778252"/>
            <a:ext cx="276224" cy="936120"/>
          </a:xfrm>
          <a:prstGeom prst="line">
            <a:avLst/>
          </a:prstGeom>
          <a:noFill/>
          <a:ln w="28575">
            <a:solidFill>
              <a:srgbClr val="CC00FF"/>
            </a:solidFill>
            <a:round/>
          </a:ln>
          <a:extLst>
            <a:ext uri="{909E8E84-426E-40DD-AFC4-6F175D3DCCD1}">
              <a14:hiddenFill xmlns:a14="http://schemas.microsoft.com/office/drawing/2010/main">
                <a:noFill/>
              </a14:hiddenFill>
            </a:ext>
          </a:extLst>
        </p:spPr>
        <p:txBody>
          <a:bodyPr anchor="ctr"/>
          <a:lstStyle/>
          <a:p>
            <a:endParaRPr lang="en-SG"/>
          </a:p>
        </p:txBody>
      </p:sp>
      <p:sp>
        <p:nvSpPr>
          <p:cNvPr id="23" name="Line 41"/>
          <p:cNvSpPr>
            <a:spLocks noChangeShapeType="1"/>
          </p:cNvSpPr>
          <p:nvPr/>
        </p:nvSpPr>
        <p:spPr bwMode="auto">
          <a:xfrm flipH="1">
            <a:off x="7608093" y="3740152"/>
            <a:ext cx="150019" cy="936120"/>
          </a:xfrm>
          <a:prstGeom prst="line">
            <a:avLst/>
          </a:prstGeom>
          <a:noFill/>
          <a:ln w="28575">
            <a:solidFill>
              <a:srgbClr val="CC00FF"/>
            </a:solidFill>
            <a:round/>
          </a:ln>
          <a:extLst>
            <a:ext uri="{909E8E84-426E-40DD-AFC4-6F175D3DCCD1}">
              <a14:hiddenFill xmlns:a14="http://schemas.microsoft.com/office/drawing/2010/main">
                <a:noFill/>
              </a14:hiddenFill>
            </a:ext>
          </a:extLst>
        </p:spPr>
        <p:txBody>
          <a:bodyPr anchor="ctr"/>
          <a:lstStyle/>
          <a:p>
            <a:endParaRPr lang="en-SG"/>
          </a:p>
        </p:txBody>
      </p:sp>
      <p:sp>
        <p:nvSpPr>
          <p:cNvPr id="24" name="Line 28"/>
          <p:cNvSpPr>
            <a:spLocks noChangeShapeType="1"/>
          </p:cNvSpPr>
          <p:nvPr/>
        </p:nvSpPr>
        <p:spPr bwMode="auto">
          <a:xfrm flipH="1">
            <a:off x="5291138" y="2063751"/>
            <a:ext cx="195262" cy="1081088"/>
          </a:xfrm>
          <a:prstGeom prst="line">
            <a:avLst/>
          </a:prstGeom>
          <a:noFill/>
          <a:ln w="28575">
            <a:solidFill>
              <a:srgbClr val="CC00FF"/>
            </a:solidFill>
            <a:round/>
          </a:ln>
          <a:extLst>
            <a:ext uri="{909E8E84-426E-40DD-AFC4-6F175D3DCCD1}">
              <a14:hiddenFill xmlns:a14="http://schemas.microsoft.com/office/drawing/2010/main">
                <a:noFill/>
              </a14:hiddenFill>
            </a:ext>
          </a:extLst>
        </p:spPr>
        <p:txBody>
          <a:bodyPr anchor="ctr"/>
          <a:lstStyle/>
          <a:p>
            <a:endParaRPr lang="en-SG"/>
          </a:p>
        </p:txBody>
      </p:sp>
      <p:sp>
        <p:nvSpPr>
          <p:cNvPr id="25" name="Line 28"/>
          <p:cNvSpPr>
            <a:spLocks noChangeShapeType="1"/>
          </p:cNvSpPr>
          <p:nvPr/>
        </p:nvSpPr>
        <p:spPr bwMode="auto">
          <a:xfrm>
            <a:off x="5638800" y="2086769"/>
            <a:ext cx="2057400" cy="1035843"/>
          </a:xfrm>
          <a:prstGeom prst="line">
            <a:avLst/>
          </a:prstGeom>
          <a:noFill/>
          <a:ln w="28575">
            <a:solidFill>
              <a:srgbClr val="CC00FF"/>
            </a:solidFill>
            <a:round/>
          </a:ln>
          <a:extLst>
            <a:ext uri="{909E8E84-426E-40DD-AFC4-6F175D3DCCD1}">
              <a14:hiddenFill xmlns:a14="http://schemas.microsoft.com/office/drawing/2010/main">
                <a:noFill/>
              </a14:hiddenFill>
            </a:ext>
          </a:extLst>
        </p:spPr>
        <p:txBody>
          <a:bodyPr anchor="ctr"/>
          <a:lstStyle/>
          <a:p>
            <a:endParaRPr lang="en-SG"/>
          </a:p>
        </p:txBody>
      </p:sp>
      <p:sp>
        <p:nvSpPr>
          <p:cNvPr id="10" name="tower"/>
          <p:cNvSpPr>
            <a:spLocks noEditPoints="1" noChangeArrowheads="1"/>
          </p:cNvSpPr>
          <p:nvPr/>
        </p:nvSpPr>
        <p:spPr bwMode="auto">
          <a:xfrm>
            <a:off x="3039027" y="4676272"/>
            <a:ext cx="300037"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ln>
        </p:spPr>
        <p:txBody>
          <a:bodyPr/>
          <a:lstStyle/>
          <a:p>
            <a:endParaRPr lang="en-SG"/>
          </a:p>
        </p:txBody>
      </p:sp>
      <p:sp>
        <p:nvSpPr>
          <p:cNvPr id="11" name="Rectangle 28"/>
          <p:cNvSpPr>
            <a:spLocks noChangeArrowheads="1"/>
          </p:cNvSpPr>
          <p:nvPr/>
        </p:nvSpPr>
        <p:spPr bwMode="auto">
          <a:xfrm>
            <a:off x="2013502" y="4714371"/>
            <a:ext cx="1079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Inventory</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System</a:t>
            </a:r>
            <a:endParaRPr lang="en-GB" altLang="en-US" sz="1400" dirty="0">
              <a:solidFill>
                <a:srgbClr val="000000"/>
              </a:solidFill>
            </a:endParaRPr>
          </a:p>
        </p:txBody>
      </p:sp>
      <p:sp>
        <p:nvSpPr>
          <p:cNvPr id="12" name="tower"/>
          <p:cNvSpPr>
            <a:spLocks noEditPoints="1" noChangeArrowheads="1"/>
          </p:cNvSpPr>
          <p:nvPr/>
        </p:nvSpPr>
        <p:spPr bwMode="auto">
          <a:xfrm>
            <a:off x="5323560" y="4676272"/>
            <a:ext cx="300037"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ln>
        </p:spPr>
        <p:txBody>
          <a:bodyPr/>
          <a:lstStyle/>
          <a:p>
            <a:endParaRPr lang="en-SG"/>
          </a:p>
        </p:txBody>
      </p:sp>
      <p:sp>
        <p:nvSpPr>
          <p:cNvPr id="13" name="Rectangle 30"/>
          <p:cNvSpPr>
            <a:spLocks noChangeArrowheads="1"/>
          </p:cNvSpPr>
          <p:nvPr/>
        </p:nvSpPr>
        <p:spPr bwMode="auto">
          <a:xfrm>
            <a:off x="4099155" y="4724251"/>
            <a:ext cx="1271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Order </a:t>
            </a:r>
            <a:r>
              <a:rPr lang="en-GB" altLang="en-US" sz="1400" dirty="0" err="1">
                <a:solidFill>
                  <a:srgbClr val="000000"/>
                </a:solidFill>
              </a:rPr>
              <a:t>Mgmt</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System</a:t>
            </a:r>
            <a:endParaRPr lang="en-GB" altLang="en-US" sz="1400" dirty="0">
              <a:solidFill>
                <a:srgbClr val="000000"/>
              </a:solidFill>
            </a:endParaRPr>
          </a:p>
        </p:txBody>
      </p:sp>
      <p:sp>
        <p:nvSpPr>
          <p:cNvPr id="14" name="tower"/>
          <p:cNvSpPr>
            <a:spLocks noEditPoints="1" noChangeArrowheads="1"/>
          </p:cNvSpPr>
          <p:nvPr/>
        </p:nvSpPr>
        <p:spPr bwMode="auto">
          <a:xfrm>
            <a:off x="7458074" y="4676272"/>
            <a:ext cx="300038"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ln>
        </p:spPr>
        <p:txBody>
          <a:bodyPr/>
          <a:lstStyle/>
          <a:p>
            <a:endParaRPr lang="en-SG"/>
          </a:p>
        </p:txBody>
      </p:sp>
      <p:sp>
        <p:nvSpPr>
          <p:cNvPr id="15" name="Rectangle 32"/>
          <p:cNvSpPr>
            <a:spLocks noChangeArrowheads="1"/>
          </p:cNvSpPr>
          <p:nvPr/>
        </p:nvSpPr>
        <p:spPr bwMode="auto">
          <a:xfrm>
            <a:off x="6636484" y="4723897"/>
            <a:ext cx="871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CRM</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System</a:t>
            </a:r>
            <a:endParaRPr lang="en-GB" altLang="en-US" sz="1400" dirty="0">
              <a:solidFill>
                <a:srgbClr val="000000"/>
              </a:solidFill>
            </a:endParaRPr>
          </a:p>
        </p:txBody>
      </p:sp>
      <p:sp>
        <p:nvSpPr>
          <p:cNvPr id="16" name="tower"/>
          <p:cNvSpPr>
            <a:spLocks noEditPoints="1" noChangeArrowheads="1"/>
          </p:cNvSpPr>
          <p:nvPr/>
        </p:nvSpPr>
        <p:spPr bwMode="auto">
          <a:xfrm>
            <a:off x="9836702" y="4676272"/>
            <a:ext cx="300037"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ln>
        </p:spPr>
        <p:txBody>
          <a:bodyPr/>
          <a:lstStyle/>
          <a:p>
            <a:endParaRPr lang="en-SG"/>
          </a:p>
        </p:txBody>
      </p:sp>
      <p:sp>
        <p:nvSpPr>
          <p:cNvPr id="17" name="Rectangle 34"/>
          <p:cNvSpPr>
            <a:spLocks noChangeArrowheads="1"/>
          </p:cNvSpPr>
          <p:nvPr/>
        </p:nvSpPr>
        <p:spPr bwMode="auto">
          <a:xfrm>
            <a:off x="8641315" y="4723896"/>
            <a:ext cx="1195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Accounting</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System</a:t>
            </a:r>
            <a:endParaRPr lang="en-GB" altLang="en-US" sz="1400" dirty="0">
              <a:solidFill>
                <a:srgbClr val="000000"/>
              </a:solidFill>
            </a:endParaRPr>
          </a:p>
        </p:txBody>
      </p:sp>
      <p:sp>
        <p:nvSpPr>
          <p:cNvPr id="26" name="TextBox 25"/>
          <p:cNvSpPr txBox="1"/>
          <p:nvPr/>
        </p:nvSpPr>
        <p:spPr>
          <a:xfrm>
            <a:off x="4994677" y="5300711"/>
            <a:ext cx="7127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eaLnBrk="1" hangingPunct="1">
              <a:buClrTx/>
              <a:buSzTx/>
              <a:buFontTx/>
              <a:buNone/>
              <a:defRPr sz="1400">
                <a:solidFill>
                  <a:srgbClr val="000000"/>
                </a:solidFill>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defRPr>
            </a:lvl9pPr>
          </a:lstStyle>
          <a:p>
            <a:r>
              <a:rPr lang="en-GB" altLang="en-US" b="0" dirty="0"/>
              <a:t>Orders</a:t>
            </a:r>
            <a:endParaRPr lang="en-US" b="0" dirty="0"/>
          </a:p>
        </p:txBody>
      </p:sp>
      <p:sp>
        <p:nvSpPr>
          <p:cNvPr id="27" name="TextBox 26"/>
          <p:cNvSpPr txBox="1"/>
          <p:nvPr/>
        </p:nvSpPr>
        <p:spPr>
          <a:xfrm>
            <a:off x="6636484" y="5302474"/>
            <a:ext cx="1413172" cy="30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eaLnBrk="1" hangingPunct="1">
              <a:buClrTx/>
              <a:buSzTx/>
              <a:buFontTx/>
              <a:buNone/>
              <a:defRPr sz="1400">
                <a:solidFill>
                  <a:srgbClr val="000000"/>
                </a:solidFill>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defRPr>
            </a:lvl9pPr>
          </a:lstStyle>
          <a:p>
            <a:r>
              <a:rPr lang="en-GB" altLang="en-US" b="0" dirty="0"/>
              <a:t>Cust </a:t>
            </a:r>
            <a:r>
              <a:rPr lang="en-GB" altLang="en-US" b="0" dirty="0" err="1"/>
              <a:t>Acc</a:t>
            </a:r>
            <a:r>
              <a:rPr lang="en-GB" altLang="en-US" b="0" dirty="0"/>
              <a:t> </a:t>
            </a:r>
            <a:r>
              <a:rPr lang="en-GB" altLang="en-US" b="0" dirty="0" err="1"/>
              <a:t>Num</a:t>
            </a:r>
            <a:endParaRPr lang="en-GB" altLang="en-US" b="0" dirty="0"/>
          </a:p>
        </p:txBody>
      </p:sp>
      <p:sp>
        <p:nvSpPr>
          <p:cNvPr id="34" name="Rectangle 33"/>
          <p:cNvSpPr/>
          <p:nvPr/>
        </p:nvSpPr>
        <p:spPr bwMode="auto">
          <a:xfrm>
            <a:off x="6650512" y="2337081"/>
            <a:ext cx="234000" cy="234000"/>
          </a:xfrm>
          <a:prstGeom prst="rect">
            <a:avLst/>
          </a:prstGeom>
          <a:solidFill>
            <a:srgbClr val="CC00FF"/>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chemeClr val="bg1"/>
                </a:solidFill>
                <a:effectLst/>
                <a:latin typeface="Arial" panose="020B0604020202090204" pitchFamily="34" charset="0"/>
              </a:rPr>
              <a:t>1</a:t>
            </a:r>
            <a:endParaRPr kumimoji="0" lang="en-SG" sz="1400" b="0" i="0" u="none" strike="noStrike" cap="none" normalizeH="0" baseline="0" dirty="0">
              <a:ln>
                <a:noFill/>
              </a:ln>
              <a:solidFill>
                <a:schemeClr val="bg1"/>
              </a:solidFill>
              <a:effectLst/>
              <a:latin typeface="Arial" panose="020B0604020202090204" pitchFamily="34" charset="0"/>
            </a:endParaRPr>
          </a:p>
        </p:txBody>
      </p:sp>
      <p:sp>
        <p:nvSpPr>
          <p:cNvPr id="35" name="Rectangle 34"/>
          <p:cNvSpPr/>
          <p:nvPr/>
        </p:nvSpPr>
        <p:spPr bwMode="auto">
          <a:xfrm>
            <a:off x="5514337" y="2336482"/>
            <a:ext cx="234000" cy="234000"/>
          </a:xfrm>
          <a:prstGeom prst="rect">
            <a:avLst/>
          </a:prstGeom>
          <a:solidFill>
            <a:srgbClr val="CC00FF"/>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SG" sz="1400" b="0" dirty="0">
                <a:solidFill>
                  <a:schemeClr val="bg1"/>
                </a:solidFill>
                <a:latin typeface="Arial" panose="020B0604020202090204" pitchFamily="34" charset="0"/>
              </a:rPr>
              <a:t>2</a:t>
            </a:r>
            <a:endParaRPr kumimoji="0" lang="en-SG" sz="1400" b="0" i="0" u="none" strike="noStrike" cap="none" normalizeH="0" baseline="0" dirty="0">
              <a:ln>
                <a:noFill/>
              </a:ln>
              <a:solidFill>
                <a:schemeClr val="bg1"/>
              </a:solidFill>
              <a:effectLst/>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childTnLst>
                                </p:cTn>
                              </p:par>
                            </p:childTnLst>
                          </p:cTn>
                        </p:par>
                        <p:par>
                          <p:cTn id="28" fill="hold">
                            <p:stCondLst>
                              <p:cond delay="0"/>
                            </p:stCondLst>
                            <p:childTnLst>
                              <p:par>
                                <p:cTn id="29" presetID="10"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34"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66" name="Straight Connector 8"/>
          <p:cNvCxnSpPr>
            <a:cxnSpLocks noChangeShapeType="1"/>
            <a:stCxn id="84" idx="1"/>
            <a:endCxn id="18475" idx="6"/>
          </p:cNvCxnSpPr>
          <p:nvPr/>
        </p:nvCxnSpPr>
        <p:spPr bwMode="auto">
          <a:xfrm flipH="1" flipV="1">
            <a:off x="9067800" y="4954587"/>
            <a:ext cx="569200" cy="1085056"/>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18458" name="Rectangle 4"/>
          <p:cNvSpPr>
            <a:spLocks noChangeArrowheads="1"/>
          </p:cNvSpPr>
          <p:nvPr/>
        </p:nvSpPr>
        <p:spPr bwMode="auto">
          <a:xfrm>
            <a:off x="3332390" y="5489574"/>
            <a:ext cx="5867400" cy="914400"/>
          </a:xfrm>
          <a:prstGeom prst="rect">
            <a:avLst/>
          </a:prstGeom>
          <a:solidFill>
            <a:schemeClr val="bg1"/>
          </a:solidFill>
          <a:ln w="9525" algn="ctr">
            <a:solidFill>
              <a:schemeClr val="tx1"/>
            </a:solidFill>
            <a:prstDash val="dash"/>
            <a:miter lim="800000"/>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6386" name="Title 1"/>
          <p:cNvSpPr>
            <a:spLocks noGrp="1"/>
          </p:cNvSpPr>
          <p:nvPr>
            <p:ph type="title"/>
          </p:nvPr>
        </p:nvSpPr>
        <p:spPr>
          <a:xfrm>
            <a:off x="76152" y="-217496"/>
            <a:ext cx="12039648" cy="954107"/>
          </a:xfrm>
        </p:spPr>
        <p:txBody>
          <a:bodyPr/>
          <a:lstStyle/>
          <a:p>
            <a:r>
              <a:rPr lang="en-GB" altLang="en-US"/>
              <a:t>Sample SOA Layers &amp; Supporting Infrastructures for an Enterprise</a:t>
            </a:r>
            <a:endParaRPr lang="en-GB" altLang="en-US"/>
          </a:p>
        </p:txBody>
      </p:sp>
      <p:sp>
        <p:nvSpPr>
          <p:cNvPr id="16388" name="AutoShape 56" descr="data:image/jpeg;base64,/9j/4AAQSkZJRgABAQAAAQABAAD/2wCEAAkGBhQQERUUEBQVFRQUFhgXFBQUFxcUFBUUFBUYFBQUFxgYHCchGRklGhQUHzAgJCcqLCwuFx8xNTAqNSYrLCkBCQoKDgwOGg8PGiklHyQ0KiksLDUqKSowMjUsKiovNCksLCksLDIuKi4pKSwqKSwsLCwtLCouLCovLC4pLCwpLP/AABEIARMAtwMBIgACEQEDEQH/xAAcAAACAgMBAQAAAAAAAAAAAAAABQYHAwQIAgH/xABTEAACAQICBAYLCwkGBgMBAAABAgMAEQQSBQYhMQcTFCJBUSMyUmFxcnOBkbLRJDRTVHSSk6Gxs8EVFjVCYpTC0vAzQ2OitPFEo6TT1OKCg+EI/8QAGwEBAAIDAQEAAAAAAAAAAAAAAAEEAgMFBgf/xAA+EQACAQIDAwYLBwMFAAAAAAAAAQIDEQQhMRJBUQUTFWGhwQYUIjJSU3GBkbHRFkOCkuHw8SOi4jNCYsLS/9oADAMBAAIRAxEAPwC8aKKKAK8ySBQSxAAFyTsAA2kk9VeqqzhF0pLjnfC4dwkEJ7OxuFkddrKzDdGnTsN2He2ylcDnSPClGXKYNONtsMzHLF/8dmZ/DsB6Ca+prFiHAZ5SgPcRoi+mUP8AbVb4PCSMtoXMMfwoUcfIOtM39ivUe2O/cazJqxh73dDK3S8zNKx8OY2+qsrIxLCOsyDt8WfPNh1+xRR+dUPxz/qIPZUFXQ2HG6CH6NPZXr8kQfAQ/Rp/LSwJwNaofjf/AFEHsoOtcPxv/qIPZUH/ACTB8BD9Gn8tfDoqAf3MP0cf8tLAnH52xfG/+fB7KPzti+N/8+H2VBfyZh/gofo4/ZR+TYPgofo4/ZSwJydcIfjf/Ph9lH55w/Gx9PD7KoLX7FouIEcKogjUZsiqt2bnbbDbYZfrqM8pbrqLknUn56Q/Gh9PD7KPz2g+Nj6eD2Vy3ypuujlTddRcWOpPzwiPa4s+aTDt9qGtfE64zRDMkucf4salfTHkrmPlLddZsNpN4zdTlPWpKH0papuhZnTug+FeCRxFi14hybK+bNCx6BmIBQn9oW/aqd1yTo7TQxPY5msx2ByB/nA3jvix6wauLgq1qkicaPxbFth5M7bWGUXMJPSMoLKeoEdzRregWpRRRWJIUUUUAUUUUBq6UxfEwySdwjN81SQPqqnpY8sEUR2mUcfOTvYZuxqe8Wu567VaOubWwM/i29LAfjVYaW2TEdzHCnzIgftc1kiGeeMr5nrBnoz1kQZ89GesGejPQGfPWpi8KXbMBCTlK2ni45Rf9ZBmXK3f27h1Uz0JhkllyykhcrG42C4GzM2U5FvvYjZTnDasIzTq3GqVfJCCUuX4lprNYEEWUbt4NQCGcifucF0/8GOkg/C/s/WeuvkkLKCzJgbLzjfBi1lLMf73dtt4AB0VONG6qRSpA7O4EiK0liuwyHLHl5uy7X333VFdcNHIui53TjGl54IBUZUWQKWysAXTLcFlJylgLb6jIkrc6/vu5Lg91r8nF+1y337+nw7aR6X0ocTJnMcUZ7mJBGm8m+UdO23gAqbTcHeHXELHnlynFvAdqZsiYVJwe07bMxHVbo6axTagwIykvIyGHFT7GRS8cJDQWYrZcyOpJIPTuqCSD8p5mTKN979NGIxGe2wCwts6a3dZtFjC4qSJQ4Vctg5QsAyK4uUJU9tvH1bqV1ACiiigPqtY3G8VZ+gNKmXCR4lT2bBSxknpKZroT3rgr4DVX1OODt7xY6Prw5bzxurD8alEM6pjcMARuIuPAdor1WloR74aE9cUZ9KCt2oJCiiigCiiigEeuvvGbxR6y1VunX91TeMv3MdWlrt7xm8UestVRrC1sVL4y/cx1ktCGYM1F6lehpewR+L+Jrc46lxYhF6L1N+Oo46lxYh2ExrxNmjYq1iLjqO8G+8d41nOnJ82bjXvnz3v+vlyZvDl2eCpVx1HHVFxYiaaamUALI4ACgAHYBGxZB5iSRUD171snJ5Ksr8UFJkS+wtIc7A9NjZSRuJq5pMSFBLGwAJJ6gNpPorn3TGkjiZ5Zm/vHLeAE80eYWHmo2TYwza14t2jZsRIWivxZzbVJGUm/SbC1ztrxHrJiVMZWeQGFSkfOPMQixQfskAC27ZXipHqdozByszY+cRqjJaPNk4wNcsc28AZQNm3nbxUAiWLxbzO0krM7sbszG5J75rDVmaOl0cMXi84g4klBDm2rlKdkyX79tu+k2rnJGVBiOJVxiVLPNxzK2G4qUuMqEDYwjtuuzC5y3tohW2qkoWfk2z3O/D2GCleTVtCGUVYGjo9GqrmXIZDLGyRGSUxcUJhnQShBYshYEsDYICCSxt6w0ui0ZlkVZc2NAVwJY1TDBoGLHn3yW49bWLG97rYX3mZXtTPg1PPxXySb+GtfXFcEEhGBIJ7IZTz789kkiU5u5V2j2b+LJ6QazcG/b4r5JN9gqVqGdL6l48TYGFgCMq8Wb9cJMTHwEoSO8ad1FuDP9HR+Un/ANRJUpqGAooooAooooBHrt7xm8UestVFrM/uuXwp9zHVocI2NMeEyi3ZXCG/UEeQ27/YxVT61P7sm8Zfuo6yWhBM9X1U4aMkbcv4mmGROr66jWhsbaCMd77TUywGhLJI8rIxWNiqI+axAvmJH9bavtbMU2yqntOyNLInV9dGROr66X6KY4iVIxszHaeoAXJ9ANMpNL4RJDHxLFQcplznNcGxYLutf/aplGSdsyFJNXyPOROr66MidX11jx2BdMVyePnFtqEm1wVLbfQfRSqTHlSQd4JB29INjUxg5aMhyS1R41yxSRYRxbbJ2Mbe67b/AChqq3kkXc/XVp62aOhbR2JaUZsTDEkypdhxKyvkRiAbZmCtsN7AdHTAdQsFDM2KlxiM8OFwzylVdkLOCMi5lsRfnCrlCWzTk7vIxlFtoVcki7n66+cli7n66bYvWbRjRuI9HSq5VgjnFuwViCFYjpsbG1RTlZq3Dblrde3+TBpoaHCxdz9deeSxdz9dLOVmm+gzG6u0q5hCRK4zEZogrhk2dcnEi+/n1hXm6MHN3fs68vmY3Zi5LF3P1185LF3P10zn0NGuYMxHFgBioZiTLxskbkBTzeLWLYLXzHbs26mMwQSA5Ednzxc+1wQ8DytksO1Gy+/tQdm4U4Y+nN2i3u477Z34Zp8bMhSE+m4UEd0Fjf2Uw4OO3xXySb7BSTGzFoz/AF0infBv22K+STfw1W5QTVVX4d7L1HzTongz/R6eUn/1ElSmovwaxkaPjuCLyTkXFrgzyEHwEbalFc5m8KKKKgBRRRQEN4UD7nh8uf8ATT1VWt7Wxs3jL91HVp8KJ7BD5Zv9NPVTa6P7tm8Zfuo6yWhA80W3YY/FqUaob8R8nf8AColol+wR+LT/AEBpZIDLnvz4WRbC/Oa1r97ZXcdNujlwR5qOJtiLPS7NCGcqQUJU9BUkHq2EU7wuiFgyy41so7ZYRtlk6do/VXrv9VLdX8bHFOjzAlUubAX51ubs8O3zUwxeIwUrs7y4osxuTlT0btw3WqaqltbKTtxS7DKhWThtNq/Bu3vNLH6QfFTlwpzOeaqXJAA2AW2nYPtrd1d0WXLzMjOId0YF2eX9VSOobzSt8YsMwfCM9l2q0gXNcizbLW6TSvSumpYon4uR0Ln9Ril2beeaRttes+ZlKOzDLQiOKW35ebv7jcwWhcdNh9LvPBMJcUsRQMhBfLI3NUfsrlFugAVFdXNYhoyPFwyYUSyylFKzf2aGFmJWRN7c49rcbrUx0Rrg8WFxccs2IaSZIxC3GO2QqxLnMWumwjdvrxq9rHCsM2Gx6ySQTsJDIhvNHMLdkGbtr2F79R2G5rcqM0pqUbq6yV1olp7C/wA8ns2fEZasaVTTTtgsbh8OrujGCeCMRPG6C4Bsdq2ufNYg32Vm+HsSDvBsfCKsXBabwOjQ8mAM8+JdCiSTKI44Q29gu9m3ejo23iuCmjRCHQOxYbSBsXLYm9r3vtsCPwrfQhaUnGLUcrJ9uvuMalXJXd2ITFWZcGchfK+XcWA5t+ond1bPBTjS0sLgcSgU5mJ5tu2ts8AN7CvuGxcaxgOGayMhjGwMGlEhObo2AjdvC+bZX24xi4xbzzXx/eeW9mvnLidYGB2CUFlvsvdktv762Hg2VlXRsxOURz3UdqFa6hr22W2A8766a47SMcguM6syLGxNmypxjO2XKF/wwB1XGysM2IjWQNGxIjjIh5tiGJNma/Td2kuOmw3VTXPSXmWee5vTrWWd7ey76nKmyN41LI3m3+MtOuDftsX8kl/hpXpCO0Teb1lpnwbnnYr5JL/DVDlaOzXiupfNnSwzvBnT+rPvPD+Rj9QUzpZqz7zw/kY/UFM647LIUUUUAUUUUBCuFM9gg8q3+mmqodeGtjpfCv3UdW5wqnsEHlX/ANPNVPa+tbHSf/H7tKy3EbyTaF4vk0WZxfICRZjb0CtzsXd/5X/lpNq1iAscZMayc22Rs1iTYDtSDepbjeIjxQj4vDrljUSmQymISmzPbKxOwHLt6jurvRm4xis9DxNSm51JvaS8pr4t9QpPFd3/AJX/AJa+Hi+7/wAr+ytjSmhGOJlSJMiqxyqzAkKFD33m4sbjfvpVHhWYnKL2NjbvnKPrI9NbozTV7lacKsJbLT3r4e42zxfdfU3spPpsIxC5xs27VfefAvVW9yR9nNPOtbqN72N+rmtt71I54Ha8mU5T+tbZbMUFj07VI81bYzs73M6MZt53y/fAwHBp3Y+bJ/LXhsEvdj5sn8testASt/OyLN2t77PoYWwI7ofNf+WvBwH7Q+a/sqX6o6o8rYlyVjXeevvCrFwWrWDiW3FBtliW2k1xcb4R0cHPm5NNnTwuCxGIjtx04v8AgodsAesehvZWM4A9Y9Deyrs0zqNhsQOxDi2A2W2qfN11WmN0S0TsjCxU2q1gOXKWNT5u11qs/qa8VTrYRpVNHoyOfk9v6Deyj8mP/Qb2VIEwBrOmBrqeNS4Lt+pReNsQvTeBZIGLd7oPdL11m4OO3xXySb7BTXXXD2wp8I9ZRSrg57fFfJJvsFee5UqbdaL6u9noOTKvO0HLrfcdQ6te88P5GP1BTKlurXvPD+Rj9QUyrlM6YUUUUAUUUUBEuEzAGTCB1t2GTO1+lWjkiNu/eRT5jVIcIbe7n8VPu0q/teveE/ij11rnzhGb3a3iR/drWW4jeSTUzDyOkRhIzoodb23qVAABBBa5Fh01IcLhMYju0YBZzmYninvtJD2e9t5N7DfUf1NReIQuzKBHe6nKbhksBsNz026wN1r07XB2yZp25+UWDAkZ8xNznsBs9LdFdmEm4RvbRbrnkakUqs7XylLSSW+28w8nnkvMGDtKrZjmGYjaGBBtbtW2DoQ22CsU2Flw2VjYZ7kEENfi2Kstx0X6tm7bcbM5woXJaUqjFUNm7UEK8t7G1hmQ9V2/ZNfXwYddrFSC5ys4ktzVIO8bLk3IBO0bDtrcpcbW9hWcbp2vte3fx9/WxVPpB1zMDtY3PhIYHdu2O27rpbicS8ts5Bte2xRvN+gbafYvRKC+eQWUMdmU22uqsefuIQMALk5rbN5WYjA5HKnaVNjbdmHbAHpAa4v02vW6EoN5amP9SnDyt/WLxDUh1Sw2HLtx6F2ABjXbluDck2O07tm6xNLBh6yJDY3FZzW1Fq5rjX2ZJ6lsRFRDcAC5ubbLebo30tkmN9hpbqjpIFGhkNr85STsv0inSYMo4JXMAb9418a5dwlWljpc48nbPdY+lcjYulXwylHXge8CWY7FOwXPg6+/WxjdSop5DLMW2r2o2AHrvTZMZfbbwbLGsE2lbDZvvuO8+avR8kYCODvUpTcr7yvjnDE+TUirLOxBdMalvAy8VmlDA7lIYFRc3HV1Ugq2H0mQMzWVR3Ww389QfWiWKVleLLcg58osDY7Da2/fXscLiZVHsyXvPE8qcnUqCdSEkv8Ajf5byueEFvcvhYfap/CkPBz2+K+STfYKkfCBh/cjHqIP+dB+NR3g534v5JL/AA1Txk9qtbhZd/ednkWNsInxb+du46g1a954fyEX3a0ypZqz7zw3kI/UFM6pM7IUUUUAUUUUAh16/R8/ij11rnjhJb3afEj9Ra6H16/R+I8Qestc68Jje7j5OP1FqdxG8mOqjwrhY+OUkmJCtmCEbASbEbb7vTTmPE4QXvGxv1yqLeCw2+fq81NdQI420ZhM6RsRCBdlDG2Ztm2n/JYPgofo1rkPwrp0XzTpvycvOtplwOZU8H51ZuoprNt+YnrnxIZyvCkAZJNm48cuzpsObYC+3dWNZsMN6sduzsqjZc2G7qtU45LB8FD9Gvsr4+Fgt/ZQ/Rr7Kh+GFJL/AEn+f9DU/Bqo/vF+RfUrV3XNdWA23XnC4sdm0dO7bXkZe6X5w9tWIcBh/gYPo09leTo+D4CH6NPZWv7cw9Q/zf4j7Kyf3v8Ab+pX4K90vpFewV7pfSKnZ0dB8DD9GnsrydGwfAw/Rp7Kj7cx9Q/zf4j7JSf3v9v6kIWRR+svzh7aaYbWiWMACVbC+8g7/PUhOjIPgYfo09leTouD4GH6NPZWup4Z0aqtPDX/ABL/AMmyn4K1aTvCu17Fb/sIpNYA62kbM3dZwBvuNnTu/q9eJtNI7DOQyqLKCw2DNcdPcgCnx0TB8DF9GnsrydDw/AxfRp7KmHhlRj5uHt+L9DZLwXqz86vf8P6iRtLxsFDc7KRYGTZlBYldp2XuB5qywaShzXVljIUjMSHObm2IF9hsG29GY+ZodDQ/Aw/Rp7K+fkeH4GH6NPZWX2zp+pf5v0IXgpK93WX5O/auQPhLxay4WYqc2xLtzbm0kK5iF3XIqF8He/F/JJPtWrH4TsEkejJuLREu0V8iqt+yrvsNtVxwd/8AF/JJPtWuhgeUFj4yrKOzna176JewvwwXiUFSctrV3tbVvrfzOoNWPeWG8hF6gpnSvVf3lhvIx+oKaVdMwooooAooooBBr3+j8R4n8QrnLhNb3cfET1Fro7Xv9H4nyf4iubeE4+728RPUWp3Eby6+DDCK+icO7vkCpYnmgC225LeNUk4jD/GV+fFUE1PxNtWmPci3+aL21oY3GlcIwbmtxcLbm4qRN6lG3cd2XnWuCFfpBrTg+QMJiYc5OCu5PtevaY4nG1aM9mOiRaE2iEUA55DfdlCnz7t1YGwCdc3zU9lM9HDNDD5NPrVa++G972ItsG3f4Lbe/VN8kYNO3NosrEVLXuKuQJ1zfNT2V95CnXN81PZTTMe56bebuh3q+Qtc7th3dVrDYPrrHonBerRPjFTiLOQp1zfNT2UchTrm+ansp1xQo4oU6JwXq0PGKnES8hTrm+anso5CnXN81PZTrihRxQp0TgvVoeMVOIl5EnXN81PZQMDH1zDv5V/AU64oV8MQp0TgvVoeMVOIvOgV7t/Qnsr5+QF7p/8AJ7K38TMVDlRmIFwu7MQtwPPupHq9jszyAC4ZixbaLWOwMLbGN9x2jLtG6nROD9Wh4xU4kM4a8KIdGuAxOcrvAuCksd93jfVVTcHh99/JZPtWrX4fJfcKDrZvvIjVT8Hu/F/JZPwqxg8PTobUKasr6fhiY1ZOSTfDvZ1Bqv7yw3kY/UFNKV6r+8sN5GP1BTSrbNQUUUUAUUUUAh16/R+J8mftFc1cJx93t4qeotdK69/o7E+SP4VzRwmn3e3ir6i1O4jeWnwYacwiaLWDFugDXJSQHKykLbosdq/VT1H0NmIK4HJbmnbmJO8Fcth6aq3V23JYfE/E0y2VxelKlFuEVo3vZ6iPI1KtFVHJ5pPdwLgXXfAqABiYQALAX2ADYANneo/P3A/GofnH2VTclq8WFY9KS9E2dBU/TfYXM2veBO/FQ/OPsr6NfMD8ah+cfZVMWFFhTpOXojoGn6b7C5/z9wPxqH5x9lH5+4H41D84+yqXtRap6Tl6I6Bp+m+wuj8/cD8ah+cfZR+fuB+NQ/OPsqlq+Xp0nL0R0DT9N9hdP5+4H41D84+yg6+4H41D6T7Kpa9fL1PSUvRHQNP032FyvrvgSbjFw+k+ytbD61aPizZMTCMxu3Oc3PXtvVR3r5enSUvRHQNP032Drho1igxOGRYJBJlLFit7DM8dhcjfzTUB4Pt+L+Syfw1va0n3M/hX1hS/UA7cV8lk/hq/hKrqxc2t/cjjcpYaOGnGnF3y72dR6r+8sN5CP1BTSlmrHvLDeQi9QUzq0c0KKKKAKKKKAQ69/o7E+SP4VzPwme/n8VfUWumdev0difJNXMvCZ7+fxU9RancRvHOrBzRQKdzZVPgL2P21bGltUdH4UDjePLntY0cMzd8bBs9lU7qxjbDDjqZPXFXJrrgZmnXEQxtMpQxSRoQJEAYMsig772sRvHn2cmnRTc24p5nqKlZrmoubitnja7srIwYPVDR+JhkfDmYlA2YM4BRlW/OFvq//AGqxGI2VamqWGlijxk06GLj+0ibtkSONgGYXNr5uu4t1baphdJbB4BWGJoq0bRtqb8FiLzqJScktm13fdn25D7ReFbESCNN532BYgDfYDee9U0wWqeHPNZJWawuSxU7dxsALVX2gtYeJmDG2VlZGve1nFjexvbouD01NG19MRCkK3NuqKjNlUKFFgDsXm7usnrrl1aTuk217EXavOVFeD7bC3WnQAwmV42LRubAN2ym2YA23gjaDs3emPcora1n1zkxRVWUqqAdtfMxUFcxudnTu79IfyhW2nQls5k06soxtPUtLVPV7C4jBLJKvZTI4LF3UZVbdYMBmy3tTfFao4EcVkjPZb5czyhjYXI2tv71avB9huN0XEwsG4+TeOawEgup9tTDSmHuYTlAIJCbOjLt8GwVdrQWxGFOP9TVcLdff2Z2t5WtisSsTN849jOyu73v8LcCk9Yo0hxU0cYsiOVUEkkDZ0naa0FnvWbXjE5dI4odUzfYKTRY05h4R9taOYd/K1PT0sQ+aT6l8i1TwRYi2zEQg7NpRjYdIANxe9tvUOi9a+keDCaGGSV5oTxUbOwVWGbIC27cDlHgv1XqxNKYkJHI3GgWVrG17HoOw3sDY+aq10jpF0inAlbnRyB7na3NOzeekd82vt21uxSoUJRi1qeJq8tV6FeLlJu/s+Vv3rqVxrLJfDv4V9YVqahb8V8mk/ho07iLwMO+vrCvOou/E/JpPwq/gY7MLdZ1OWZbVdPqXzZ1Pqz7zw3kIvu1pnSzVn3nhvIRfdrTOrhyAooooAooooBFr1+jsT5Jq5l4S/fz+KnqLXTWvP6PxPkmrmThK9/N4qeotZbiN5r4HZEp/ZrajwE0iK8cLOrhiuWxNlYqSQN20Hf1VrYFbxKD0r7azIZFUKsrBRcAC2wEkkX32uzfOPXXMTjtPaPTNVebhzfBfI8SQSInGPEyps2mw2HYCAd4oyVlxMksoyyzSOuzmsdlhuoCVjOUf9pnRVXPnDEsTG4AHNUsxLKiqoIW5LG3bMoHWSK3YcHi1cqsMmZCEO1bKcwyi7bN5BHpG41rhGBujlSQVNrG6naVIOwi4B8IFZVxOIAsMRJa+bf8Arb7+G+3w7amLp28owqeMqXkae4x44TXDTK1msqyXDI2YZ1ysuwghr/7bMXFnqrNIsj/2krOAQQptlBUELYDcACQAN1euLPXWE5QXmm6lztv6mpiw2GklYpEjOVCkjMABndY13nupE9N9wNfeT4i39jKV22N7rYXuQd1hY3PRXpY3Vi0cjRsRlJU2uvUaznGYghRx7c03BsuYWtbb1AqD4RfeBWyM6ds+8rzjX2nspW9xoQHOLgGvszZFuQbVmgwxQWG6ifDl1sa07S2uot3nsdYSaGmU2OGJJJsFysTYRkkBejsse3v9428to6VQTyZrKMxYWygZOMvmtbtRetgYrEj/AIiTdbf0Xvs6qws0xXKZnKgWANiAuTi7C+4ZOb4AOoVv2qX7uUrYngvgjR0lJmhJF7G321tai78T8mk/CtXScZWEjoFvtrZ1G34j5PJ+FWcNbZy4nO5SbdRX1su86p1Z954byEX3a0ypbq17zw3kIvu1plW854UUUUAUUUUAi15/R+J8kfwrmPhI9+nxE9Ra6b17/R2J8kfwrmThH9+HxI/UWstxG886OhJiTwfjU50dwdiZbrJKSIllfKiWUNGrne+3trdZtuqK6I/sI/F/E1Y+r+mxHK0TScUJoIoxLe3FvxMZjYnub3B8auFKbdS3X9e86fKmJqYajRdOVr2T09Hr6yPHUiH4eT6NP56i2OwRilkS98jul918jFb26L2qwNJ6HxOGQvNEVQNlzc0re2w7P1TfYdx8NRDS590TeWl+8atNKVVJ84s8t1uJW5BxuKxM6kcS9LWyS1vwMGg9FDETZHYouV2ZgAxGRCwABIFyQF39NS3DcGscilknlIHbdiTm36+y7KQauDszbL2hnO6/9y4B9JHpFWxqvhMUuCnHFWMqloQzBSxdMhuOgWCkXtf66m1SpPZi7Kz3XPSVbRpue1vS1S19pVms2qy4SNXSR3u+QhkVbc0sCCrtfcajmY9+plraJFhyTKyus4DK28diJH1EG9RAmlGU3Bbeu82ThsSavf8AglWquobY6AyiYR2cplKZu1Cm98w7qnJ4I2+ND6I/9ypdwcaPz6KhZCA95dh2BrTOBfv9/vU9wejJXPZRxajrKlm7wykgeE+iqGIhylz2zRitl6Oy7WcyWKs5eVazOdMbGYpXj35HZL7r5GK3t0bqy6Kw/HyrGSVzX51r2spbdcdVMdfYwuksUFFgJTYAd4Us0PLlmQ9Wb1Grv4elGVeMJLVpdpONrTjg6lSm7SUW17bEzbgycBC0jgSEBLxDnFtqgdk3mlOs2qDYFMzu2bm8xkykqxIBvmPUfRVlaQjxYXBZ5YjmlhEQCEFXKEoX6wANtqiXCvxqlVxDo7lIyDGpUZc8lhY9N83pFdieEobDaitJPWW48pQxeOVeClVm1tQTTVO1m1e9o3+BV+lpLxHf0faKz6jdtiPk8n2CtbSv9kfN9tbWonbYj5PJ+FUML5vvO3yj/qe76nVGrfvPD+Qi+7WmVLdW/eeH8hF92tMq3lAKKKKAKKKKAQ69/o/E+TP2iuY+EY+6/wD64/u1rpzXr9H4nyZ+0VzFwhn3UD/hR/drWW4jeaWE1hCIq5Ccote//wCUzk16VrZsPcgKL8YwvkUIDa3UoqI0VWeHpt3aNtao68VCpZpaZIm0nCW7RiJo3MS7ozO+Qea3+1J8TrPxjs5SxdmYgHYCzFiB3ttIaKl0IPcKNR0W3TyuSLR2tSxSZmi4xcrKVLWuHQpcGxsRe42dFNxwjp8BL+9N/wBuoNTLQmhTiWbnBEjALvlZyMzBFVVUXZ2ZgAo85ABIweFpN3t2v6luPKOJh5srfAc6X13WeMIsLJZ85ZpTIScuQDaotspP+Wf2frpu2qmHG/ETfuyf+RWM6uYUb8TN+7L/AN+so4enFWS+ZhLHV5O7l8h5q/wz4nBQJBFFCVTNYuHLc5i5uQ4G9j0UxP8A/QmN+Bw/zZP+5UObQeEH/FS/uw/CelWl9FthpMhZWBVXR1vldHF1YZgCPAQCCCDurco2Kzm27s39Ma0vip5J5FAaVizBbhQT1XJNtnXWtBpoowYLe3WesEfjSyikYqElOOqzM5V5yi4N5PIlLcIOIOW7MchBW8khykbAV53NI6xWtpLXGXEDst2OzazMxsLkC7E7NpqP0VZliask4t5PLRFSNGEZKSWazNufH5lItT7UXfifk7/hUWqUakG3KD/gP+FV4RS0LFSpKbvI6p1aPuPDeQi+7WmVLdWxbB4fyEX3a0yoYBRRRQBRRRQCTXaPNo/Ej/CY/NGb8K5g1+W8kL9DQx+kIFP2GusdJYTjoZIz/eIyfOUr+NcvaXwJnwlrdlw7MCOm1+cPCCD4LGsloRvINRX0ivlYkhRRRQBUs1KkyxYo9XEH0TConTHQ+mDh84K5klULIt8pIBDAhv1WBGw7fBQG1LpKtSTGk1tnG4L4viP3mP8A8avnK8D8XxP71H/41SBY05NOtcd+F+Rw/wAVYBi8F8BiPPiUt9WGrU0zpU4hwxAAVVRFG5UQWUCoBoUUUUAUUUUAVKNURlhxLfsBfnsP5TUYAvU50XothHBhl/tcTIgYdWZgqDzXLd65HRUohnTWgUy4WAHohjHoRa368xoFAA3AWHgG6vVQSFFFFAFFFFAFUxwm6rtgsQ2MhF4J2vKBujmOwlupHNjfoa/dLVyvS/G4cOrK6hlYEMrAFSp2EEHYRboqU7A5a0nq6s5L4btjvjHbX7w/WHg296o/NoiVDYo1x3jf0b6tjWng/VZS2jnIHTFJcxg9Ub7Wt3iD4aVKukYhZoncDqZJB5gx/CpyZGZWxwb9w3zTXzkr9y3oNWSdI4kb8K/0CH+GsTaYmG/Cv+7L/LSy4i5XfJX7lvQaOTP3Leg1P209J8Xb92X+SsZ1if4u37uv8lLLiLkD5M3ct6DRydu5b0Gp0dZG+AP7uv8ALR+cx+BP0A/lpZcRcgvJ27k+g0cQ3cn0Gp2NYz8C30A/lr6NPE/3DfQf+tLLiLkD4hu5PoNHEN3J9BqejTLdGHf93/8AWvo0pId2Gf8Ad/8A1pZcRcgIwzH9VvQazxaLkbcp89TnleIPa4WT93A+1a9cgx0uxYGQHpbJGPOBt+qlkLiLRWh1gOeXaw3Kevvjo89WrwRaqNPP+UJx2NLjD3/XcjK0o/ZUXUHpJJ/V2pdVtQUEgfSBMi/BJcR3/bPbOO8Ld+42VeGCUBVygBbDLlsFygbALbLWqLg36K+CvtQSFFFFAFFFFAFKNNTluxr09sf4ab1p8luST00BHl0ZXsYFR/tTxsJevPIaATclXqo5MvV/XopzyGjkNAJeTL1f16KOTL1U65DRyGgEvJl6jRyZeqnXIaOQ0Al5MvVRydeqnXIaOQ0Al5MvV/Xoo5MvV/Xop1yGjkNAJOSr1UHBKad8ho5DQCFtG000FIUPFncdq949I/GtxcJavS4WxBHQaA3KKKKAKKKKAKKKKAKKKKAKKKKAKKKKAKKKKAKKKKAKKKKAKKKKAKKKKAKKKKAKKKKAKKKKA//Z"/>
          <p:cNvSpPr>
            <a:spLocks noChangeAspect="1" noChangeArrowheads="1"/>
          </p:cNvSpPr>
          <p:nvPr/>
        </p:nvSpPr>
        <p:spPr bwMode="auto">
          <a:xfrm>
            <a:off x="1720850" y="-2127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6389" name="AutoShape 58" descr="data:image/jpeg;base64,/9j/4AAQSkZJRgABAQAAAQABAAD/2wCEAAkGBhQQERUUEBQVFRQUFhgXFBQUFxcUFBUUFBUYFBQUFxgYHCchGRklGhQUHzAgJCcqLCwuFx8xNTAqNSYrLCkBCQoKDgwOGg8PGiklHyQ0KiksLDUqKSowMjUsKiovNCksLCksLDIuKi4pKSwqKSwsLCwtLCouLCovLC4pLCwpLP/AABEIARMAtwMBIgACEQEDEQH/xAAcAAACAgMBAQAAAAAAAAAAAAAABQYHAwQIAgH/xABTEAACAQICBAYLCwkGBgMBAAABAgMAEQQSBQYhMQcTFCJBUSMyUmFxcnOBkbLRJDRTVHSSk6Gxs8EVFjVCYpTC0vAzQ2OitPFEo6TT1OKCg+EI/8QAGwEBAAIDAQEAAAAAAAAAAAAAAAEEAgMFBgf/xAA+EQACAQIDAwYLBwMFAAAAAAAAAQIDEQQhMRJBUQUTFWGhwQYUIjJSU3GBkbHRFkOCkuHw8SOi4jNCYsLS/9oADAMBAAIRAxEAPwC8aKKKAK8ySBQSxAAFyTsAA2kk9VeqqzhF0pLjnfC4dwkEJ7OxuFkddrKzDdGnTsN2He2ylcDnSPClGXKYNONtsMzHLF/8dmZ/DsB6Ca+prFiHAZ5SgPcRoi+mUP8AbVb4PCSMtoXMMfwoUcfIOtM39ivUe2O/cazJqxh73dDK3S8zNKx8OY2+qsrIxLCOsyDt8WfPNh1+xRR+dUPxz/qIPZUFXQ2HG6CH6NPZXr8kQfAQ/Rp/LSwJwNaofjf/AFEHsoOtcPxv/qIPZUH/ACTB8BD9Gn8tfDoqAf3MP0cf8tLAnH52xfG/+fB7KPzti+N/8+H2VBfyZh/gofo4/ZR+TYPgofo4/ZSwJydcIfjf/Ph9lH55w/Gx9PD7KoLX7FouIEcKogjUZsiqt2bnbbDbYZfrqM8pbrqLknUn56Q/Gh9PD7KPz2g+Nj6eD2Vy3ypuujlTddRcWOpPzwiPa4s+aTDt9qGtfE64zRDMkucf4salfTHkrmPlLddZsNpN4zdTlPWpKH0papuhZnTug+FeCRxFi14hybK+bNCx6BmIBQn9oW/aqd1yTo7TQxPY5msx2ByB/nA3jvix6wauLgq1qkicaPxbFth5M7bWGUXMJPSMoLKeoEdzRregWpRRRWJIUUUUAUUUUBq6UxfEwySdwjN81SQPqqnpY8sEUR2mUcfOTvYZuxqe8Wu567VaOubWwM/i29LAfjVYaW2TEdzHCnzIgftc1kiGeeMr5nrBnoz1kQZ89GesGejPQGfPWpi8KXbMBCTlK2ni45Rf9ZBmXK3f27h1Uz0JhkllyykhcrG42C4GzM2U5FvvYjZTnDasIzTq3GqVfJCCUuX4lprNYEEWUbt4NQCGcifucF0/8GOkg/C/s/WeuvkkLKCzJgbLzjfBi1lLMf73dtt4AB0VONG6qRSpA7O4EiK0liuwyHLHl5uy7X333VFdcNHIui53TjGl54IBUZUWQKWysAXTLcFlJylgLb6jIkrc6/vu5Lg91r8nF+1y337+nw7aR6X0ocTJnMcUZ7mJBGm8m+UdO23gAqbTcHeHXELHnlynFvAdqZsiYVJwe07bMxHVbo6axTagwIykvIyGHFT7GRS8cJDQWYrZcyOpJIPTuqCSD8p5mTKN979NGIxGe2wCwts6a3dZtFjC4qSJQ4Vctg5QsAyK4uUJU9tvH1bqV1ACiiigPqtY3G8VZ+gNKmXCR4lT2bBSxknpKZroT3rgr4DVX1OODt7xY6Prw5bzxurD8alEM6pjcMARuIuPAdor1WloR74aE9cUZ9KCt2oJCiiigCiiigEeuvvGbxR6y1VunX91TeMv3MdWlrt7xm8UestVRrC1sVL4y/cx1ktCGYM1F6lehpewR+L+Jrc46lxYhF6L1N+Oo46lxYh2ExrxNmjYq1iLjqO8G+8d41nOnJ82bjXvnz3v+vlyZvDl2eCpVx1HHVFxYiaaamUALI4ACgAHYBGxZB5iSRUD171snJ5Ksr8UFJkS+wtIc7A9NjZSRuJq5pMSFBLGwAJJ6gNpPorn3TGkjiZ5Zm/vHLeAE80eYWHmo2TYwza14t2jZsRIWivxZzbVJGUm/SbC1ztrxHrJiVMZWeQGFSkfOPMQixQfskAC27ZXipHqdozByszY+cRqjJaPNk4wNcsc28AZQNm3nbxUAiWLxbzO0krM7sbszG5J75rDVmaOl0cMXi84g4klBDm2rlKdkyX79tu+k2rnJGVBiOJVxiVLPNxzK2G4qUuMqEDYwjtuuzC5y3tohW2qkoWfk2z3O/D2GCleTVtCGUVYGjo9GqrmXIZDLGyRGSUxcUJhnQShBYshYEsDYICCSxt6w0ui0ZlkVZc2NAVwJY1TDBoGLHn3yW49bWLG97rYX3mZXtTPg1PPxXySb+GtfXFcEEhGBIJ7IZTz789kkiU5u5V2j2b+LJ6QazcG/b4r5JN9gqVqGdL6l48TYGFgCMq8Wb9cJMTHwEoSO8ad1FuDP9HR+Un/ANRJUpqGAooooAooooBHrt7xm8UestVFrM/uuXwp9zHVocI2NMeEyi3ZXCG/UEeQ27/YxVT61P7sm8Zfuo6yWhBM9X1U4aMkbcv4mmGROr66jWhsbaCMd77TUywGhLJI8rIxWNiqI+axAvmJH9bavtbMU2yqntOyNLInV9dGROr66X6KY4iVIxszHaeoAXJ9ANMpNL4RJDHxLFQcplznNcGxYLutf/aplGSdsyFJNXyPOROr66MidX11jx2BdMVyePnFtqEm1wVLbfQfRSqTHlSQd4JB29INjUxg5aMhyS1R41yxSRYRxbbJ2Mbe67b/AChqq3kkXc/XVp62aOhbR2JaUZsTDEkypdhxKyvkRiAbZmCtsN7AdHTAdQsFDM2KlxiM8OFwzylVdkLOCMi5lsRfnCrlCWzTk7vIxlFtoVcki7n66+cli7n66bYvWbRjRuI9HSq5VgjnFuwViCFYjpsbG1RTlZq3Dblrde3+TBpoaHCxdz9deeSxdz9dLOVmm+gzG6u0q5hCRK4zEZogrhk2dcnEi+/n1hXm6MHN3fs68vmY3Zi5LF3P1185LF3P10zn0NGuYMxHFgBioZiTLxskbkBTzeLWLYLXzHbs26mMwQSA5Ednzxc+1wQ8DytksO1Gy+/tQdm4U4Y+nN2i3u477Z34Zp8bMhSE+m4UEd0Fjf2Uw4OO3xXySb7BSTGzFoz/AF0infBv22K+STfw1W5QTVVX4d7L1HzTongz/R6eUn/1ElSmovwaxkaPjuCLyTkXFrgzyEHwEbalFc5m8KKKKgBRRRQEN4UD7nh8uf8ATT1VWt7Wxs3jL91HVp8KJ7BD5Zv9NPVTa6P7tm8Zfuo6yWhA80W3YY/FqUaob8R8nf8AColol+wR+LT/AEBpZIDLnvz4WRbC/Oa1r97ZXcdNujlwR5qOJtiLPS7NCGcqQUJU9BUkHq2EU7wuiFgyy41so7ZYRtlk6do/VXrv9VLdX8bHFOjzAlUubAX51ubs8O3zUwxeIwUrs7y4osxuTlT0btw3WqaqltbKTtxS7DKhWThtNq/Bu3vNLH6QfFTlwpzOeaqXJAA2AW2nYPtrd1d0WXLzMjOId0YF2eX9VSOobzSt8YsMwfCM9l2q0gXNcizbLW6TSvSumpYon4uR0Ln9Ril2beeaRttes+ZlKOzDLQiOKW35ebv7jcwWhcdNh9LvPBMJcUsRQMhBfLI3NUfsrlFugAVFdXNYhoyPFwyYUSyylFKzf2aGFmJWRN7c49rcbrUx0Rrg8WFxccs2IaSZIxC3GO2QqxLnMWumwjdvrxq9rHCsM2Gx6ySQTsJDIhvNHMLdkGbtr2F79R2G5rcqM0pqUbq6yV1olp7C/wA8ns2fEZasaVTTTtgsbh8OrujGCeCMRPG6C4Bsdq2ufNYg32Vm+HsSDvBsfCKsXBabwOjQ8mAM8+JdCiSTKI44Q29gu9m3ejo23iuCmjRCHQOxYbSBsXLYm9r3vtsCPwrfQhaUnGLUcrJ9uvuMalXJXd2ITFWZcGchfK+XcWA5t+ond1bPBTjS0sLgcSgU5mJ5tu2ts8AN7CvuGxcaxgOGayMhjGwMGlEhObo2AjdvC+bZX24xi4xbzzXx/eeW9mvnLidYGB2CUFlvsvdktv762Hg2VlXRsxOURz3UdqFa6hr22W2A8766a47SMcguM6syLGxNmypxjO2XKF/wwB1XGysM2IjWQNGxIjjIh5tiGJNma/Td2kuOmw3VTXPSXmWee5vTrWWd7ey76nKmyN41LI3m3+MtOuDftsX8kl/hpXpCO0Teb1lpnwbnnYr5JL/DVDlaOzXiupfNnSwzvBnT+rPvPD+Rj9QUzpZqz7zw/kY/UFM647LIUUUUAUUUUBCuFM9gg8q3+mmqodeGtjpfCv3UdW5wqnsEHlX/ANPNVPa+tbHSf/H7tKy3EbyTaF4vk0WZxfICRZjb0CtzsXd/5X/lpNq1iAscZMayc22Rs1iTYDtSDepbjeIjxQj4vDrljUSmQymISmzPbKxOwHLt6jurvRm4xis9DxNSm51JvaS8pr4t9QpPFd3/AJX/AJa+Hi+7/wAr+ytjSmhGOJlSJMiqxyqzAkKFD33m4sbjfvpVHhWYnKL2NjbvnKPrI9NbozTV7lacKsJbLT3r4e42zxfdfU3spPpsIxC5xs27VfefAvVW9yR9nNPOtbqN72N+rmtt71I54Ha8mU5T+tbZbMUFj07VI81bYzs73M6MZt53y/fAwHBp3Y+bJ/LXhsEvdj5sn8testASt/OyLN2t77PoYWwI7ofNf+WvBwH7Q+a/sqX6o6o8rYlyVjXeevvCrFwWrWDiW3FBtliW2k1xcb4R0cHPm5NNnTwuCxGIjtx04v8AgodsAesehvZWM4A9Y9Deyrs0zqNhsQOxDi2A2W2qfN11WmN0S0TsjCxU2q1gOXKWNT5u11qs/qa8VTrYRpVNHoyOfk9v6Deyj8mP/Qb2VIEwBrOmBrqeNS4Lt+pReNsQvTeBZIGLd7oPdL11m4OO3xXySb7BTXXXD2wp8I9ZRSrg57fFfJJvsFee5UqbdaL6u9noOTKvO0HLrfcdQ6te88P5GP1BTKlurXvPD+Rj9QUyrlM6YUUUUAUUUUBEuEzAGTCB1t2GTO1+lWjkiNu/eRT5jVIcIbe7n8VPu0q/teveE/ij11rnzhGb3a3iR/drWW4jeSTUzDyOkRhIzoodb23qVAABBBa5Fh01IcLhMYju0YBZzmYninvtJD2e9t5N7DfUf1NReIQuzKBHe6nKbhksBsNz026wN1r07XB2yZp25+UWDAkZ8xNznsBs9LdFdmEm4RvbRbrnkakUqs7XylLSSW+28w8nnkvMGDtKrZjmGYjaGBBtbtW2DoQ22CsU2Flw2VjYZ7kEENfi2Kstx0X6tm7bcbM5woXJaUqjFUNm7UEK8t7G1hmQ9V2/ZNfXwYddrFSC5ys4ktzVIO8bLk3IBO0bDtrcpcbW9hWcbp2vte3fx9/WxVPpB1zMDtY3PhIYHdu2O27rpbicS8ts5Bte2xRvN+gbafYvRKC+eQWUMdmU22uqsefuIQMALk5rbN5WYjA5HKnaVNjbdmHbAHpAa4v02vW6EoN5amP9SnDyt/WLxDUh1Sw2HLtx6F2ABjXbluDck2O07tm6xNLBh6yJDY3FZzW1Fq5rjX2ZJ6lsRFRDcAC5ubbLebo30tkmN9hpbqjpIFGhkNr85STsv0inSYMo4JXMAb9418a5dwlWljpc48nbPdY+lcjYulXwylHXge8CWY7FOwXPg6+/WxjdSop5DLMW2r2o2AHrvTZMZfbbwbLGsE2lbDZvvuO8+avR8kYCODvUpTcr7yvjnDE+TUirLOxBdMalvAy8VmlDA7lIYFRc3HV1Ugq2H0mQMzWVR3Ww389QfWiWKVleLLcg58osDY7Da2/fXscLiZVHsyXvPE8qcnUqCdSEkv8Ajf5byueEFvcvhYfap/CkPBz2+K+STfYKkfCBh/cjHqIP+dB+NR3g534v5JL/AA1Txk9qtbhZd/ednkWNsInxb+du46g1a954fyEX3a0ypZqz7zw3kI/UFM6pM7IUUUUAUUUUAh16/R8/ij11rnjhJb3afEj9Ra6H16/R+I8Qestc68Jje7j5OP1FqdxG8mOqjwrhY+OUkmJCtmCEbASbEbb7vTTmPE4QXvGxv1yqLeCw2+fq81NdQI420ZhM6RsRCBdlDG2Ztm2n/JYPgofo1rkPwrp0XzTpvycvOtplwOZU8H51ZuoprNt+YnrnxIZyvCkAZJNm48cuzpsObYC+3dWNZsMN6sduzsqjZc2G7qtU45LB8FD9Gvsr4+Fgt/ZQ/Rr7Kh+GFJL/AEn+f9DU/Bqo/vF+RfUrV3XNdWA23XnC4sdm0dO7bXkZe6X5w9tWIcBh/gYPo09leTo+D4CH6NPZWv7cw9Q/zf4j7Kyf3v8Ab+pX4K90vpFewV7pfSKnZ0dB8DD9GnsrydGwfAw/Rp7Kj7cx9Q/zf4j7JSf3v9v6kIWRR+svzh7aaYbWiWMACVbC+8g7/PUhOjIPgYfo09leTouD4GH6NPZWup4Z0aqtPDX/ABL/AMmyn4K1aTvCu17Fb/sIpNYA62kbM3dZwBvuNnTu/q9eJtNI7DOQyqLKCw2DNcdPcgCnx0TB8DF9GnsrydDw/AxfRp7KmHhlRj5uHt+L9DZLwXqz86vf8P6iRtLxsFDc7KRYGTZlBYldp2XuB5qywaShzXVljIUjMSHObm2IF9hsG29GY+ZodDQ/Aw/Rp7K+fkeH4GH6NPZWX2zp+pf5v0IXgpK93WX5O/auQPhLxay4WYqc2xLtzbm0kK5iF3XIqF8He/F/JJPtWrH4TsEkejJuLREu0V8iqt+yrvsNtVxwd/8AF/JJPtWuhgeUFj4yrKOzna176JewvwwXiUFSctrV3tbVvrfzOoNWPeWG8hF6gpnSvVf3lhvIx+oKaVdMwooooAooooBBr3+j8R4n8QrnLhNb3cfET1Fro7Xv9H4nyf4iubeE4+728RPUWp3Eby6+DDCK+icO7vkCpYnmgC225LeNUk4jD/GV+fFUE1PxNtWmPci3+aL21oY3GlcIwbmtxcLbm4qRN6lG3cd2XnWuCFfpBrTg+QMJiYc5OCu5PtevaY4nG1aM9mOiRaE2iEUA55DfdlCnz7t1YGwCdc3zU9lM9HDNDD5NPrVa++G972ItsG3f4Lbe/VN8kYNO3NosrEVLXuKuQJ1zfNT2V95CnXN81PZTTMe56bebuh3q+Qtc7th3dVrDYPrrHonBerRPjFTiLOQp1zfNT2UchTrm+ansp1xQo4oU6JwXq0PGKnES8hTrm+anso5CnXN81PZTrihRxQp0TgvVoeMVOIl5EnXN81PZQMDH1zDv5V/AU64oV8MQp0TgvVoeMVOIvOgV7t/Qnsr5+QF7p/8AJ7K38TMVDlRmIFwu7MQtwPPupHq9jszyAC4ZixbaLWOwMLbGN9x2jLtG6nROD9Wh4xU4kM4a8KIdGuAxOcrvAuCksd93jfVVTcHh99/JZPtWrX4fJfcKDrZvvIjVT8Hu/F/JZPwqxg8PTobUKasr6fhiY1ZOSTfDvZ1Bqv7yw3kY/UFNKV6r+8sN5GP1BTSrbNQUUUUAUUUUAh16/R+J8mftFc1cJx93t4qeotdK69/o7E+SP4VzRwmn3e3ir6i1O4jeWnwYacwiaLWDFugDXJSQHKykLbosdq/VT1H0NmIK4HJbmnbmJO8Fcth6aq3V23JYfE/E0y2VxelKlFuEVo3vZ6iPI1KtFVHJ5pPdwLgXXfAqABiYQALAX2ADYANneo/P3A/GofnH2VTclq8WFY9KS9E2dBU/TfYXM2veBO/FQ/OPsr6NfMD8ah+cfZVMWFFhTpOXojoGn6b7C5/z9wPxqH5x9lH5+4H41D84+yqXtRap6Tl6I6Bp+m+wuj8/cD8ah+cfZR+fuB+NQ/OPsqlq+Xp0nL0R0DT9N9hdP5+4H41D84+yg6+4H41D6T7Kpa9fL1PSUvRHQNP032FyvrvgSbjFw+k+ytbD61aPizZMTCMxu3Oc3PXtvVR3r5enSUvRHQNP032Drho1igxOGRYJBJlLFit7DM8dhcjfzTUB4Pt+L+Syfw1va0n3M/hX1hS/UA7cV8lk/hq/hKrqxc2t/cjjcpYaOGnGnF3y72dR6r+8sN5CP1BTSlmrHvLDeQi9QUzq0c0KKKKAKKKKAQ69/o7E+SP4VzPwme/n8VfUWumdev0difJNXMvCZ7+fxU9RancRvHOrBzRQKdzZVPgL2P21bGltUdH4UDjePLntY0cMzd8bBs9lU7qxjbDDjqZPXFXJrrgZmnXEQxtMpQxSRoQJEAYMsig772sRvHn2cmnRTc24p5nqKlZrmoubitnja7srIwYPVDR+JhkfDmYlA2YM4BRlW/OFvq//AGqxGI2VamqWGlijxk06GLj+0ibtkSONgGYXNr5uu4t1baphdJbB4BWGJoq0bRtqb8FiLzqJScktm13fdn25D7ReFbESCNN532BYgDfYDee9U0wWqeHPNZJWawuSxU7dxsALVX2gtYeJmDG2VlZGve1nFjexvbouD01NG19MRCkK3NuqKjNlUKFFgDsXm7usnrrl1aTuk217EXavOVFeD7bC3WnQAwmV42LRubAN2ym2YA23gjaDs3emPcora1n1zkxRVWUqqAdtfMxUFcxudnTu79IfyhW2nQls5k06soxtPUtLVPV7C4jBLJKvZTI4LF3UZVbdYMBmy3tTfFao4EcVkjPZb5czyhjYXI2tv71avB9huN0XEwsG4+TeOawEgup9tTDSmHuYTlAIJCbOjLt8GwVdrQWxGFOP9TVcLdff2Z2t5WtisSsTN849jOyu73v8LcCk9Yo0hxU0cYsiOVUEkkDZ0naa0FnvWbXjE5dI4odUzfYKTRY05h4R9taOYd/K1PT0sQ+aT6l8i1TwRYi2zEQg7NpRjYdIANxe9tvUOi9a+keDCaGGSV5oTxUbOwVWGbIC27cDlHgv1XqxNKYkJHI3GgWVrG17HoOw3sDY+aq10jpF0inAlbnRyB7na3NOzeekd82vt21uxSoUJRi1qeJq8tV6FeLlJu/s+Vv3rqVxrLJfDv4V9YVqahb8V8mk/ho07iLwMO+vrCvOou/E/JpPwq/gY7MLdZ1OWZbVdPqXzZ1Pqz7zw3kIvu1pnSzVn3nhvIRfdrTOrhyAooooAooooBFr1+jsT5Jq5l4S/fz+KnqLXTWvP6PxPkmrmThK9/N4qeotZbiN5r4HZEp/ZrajwE0iK8cLOrhiuWxNlYqSQN20Hf1VrYFbxKD0r7azIZFUKsrBRcAC2wEkkX32uzfOPXXMTjtPaPTNVebhzfBfI8SQSInGPEyps2mw2HYCAd4oyVlxMksoyyzSOuzmsdlhuoCVjOUf9pnRVXPnDEsTG4AHNUsxLKiqoIW5LG3bMoHWSK3YcHi1cqsMmZCEO1bKcwyi7bN5BHpG41rhGBujlSQVNrG6naVIOwi4B8IFZVxOIAsMRJa+bf8Arb7+G+3w7amLp28owqeMqXkae4x44TXDTK1msqyXDI2YZ1ysuwghr/7bMXFnqrNIsj/2krOAQQptlBUELYDcACQAN1euLPXWE5QXmm6lztv6mpiw2GklYpEjOVCkjMABndY13nupE9N9wNfeT4i39jKV22N7rYXuQd1hY3PRXpY3Vi0cjRsRlJU2uvUaznGYghRx7c03BsuYWtbb1AqD4RfeBWyM6ds+8rzjX2nspW9xoQHOLgGvszZFuQbVmgwxQWG6ifDl1sa07S2uot3nsdYSaGmU2OGJJJsFysTYRkkBejsse3v9428to6VQTyZrKMxYWygZOMvmtbtRetgYrEj/AIiTdbf0Xvs6qws0xXKZnKgWANiAuTi7C+4ZOb4AOoVv2qX7uUrYngvgjR0lJmhJF7G321tai78T8mk/CtXScZWEjoFvtrZ1G34j5PJ+FWcNbZy4nO5SbdRX1su86p1Z954byEX3a0ypbq17zw3kIvu1plW854UUUUAUUUUAi15/R+J8kfwrmPhI9+nxE9Ra6b17/R2J8kfwrmThH9+HxI/UWstxG886OhJiTwfjU50dwdiZbrJKSIllfKiWUNGrne+3trdZtuqK6I/sI/F/E1Y+r+mxHK0TScUJoIoxLe3FvxMZjYnub3B8auFKbdS3X9e86fKmJqYajRdOVr2T09Hr6yPHUiH4eT6NP56i2OwRilkS98jul918jFb26L2qwNJ6HxOGQvNEVQNlzc0re2w7P1TfYdx8NRDS590TeWl+8atNKVVJ84s8t1uJW5BxuKxM6kcS9LWyS1vwMGg9FDETZHYouV2ZgAxGRCwABIFyQF39NS3DcGscilknlIHbdiTm36+y7KQauDszbL2hnO6/9y4B9JHpFWxqvhMUuCnHFWMqloQzBSxdMhuOgWCkXtf66m1SpPZi7Kz3XPSVbRpue1vS1S19pVms2qy4SNXSR3u+QhkVbc0sCCrtfcajmY9+plraJFhyTKyus4DK28diJH1EG9RAmlGU3Bbeu82ThsSavf8AglWquobY6AyiYR2cplKZu1Cm98w7qnJ4I2+ND6I/9ypdwcaPz6KhZCA95dh2BrTOBfv9/vU9wejJXPZRxajrKlm7wykgeE+iqGIhylz2zRitl6Oy7WcyWKs5eVazOdMbGYpXj35HZL7r5GK3t0bqy6Kw/HyrGSVzX51r2spbdcdVMdfYwuksUFFgJTYAd4Us0PLlmQ9Wb1Grv4elGVeMJLVpdpONrTjg6lSm7SUW17bEzbgycBC0jgSEBLxDnFtqgdk3mlOs2qDYFMzu2bm8xkykqxIBvmPUfRVlaQjxYXBZ5YjmlhEQCEFXKEoX6wANtqiXCvxqlVxDo7lIyDGpUZc8lhY9N83pFdieEobDaitJPWW48pQxeOVeClVm1tQTTVO1m1e9o3+BV+lpLxHf0faKz6jdtiPk8n2CtbSv9kfN9tbWonbYj5PJ+FUML5vvO3yj/qe76nVGrfvPD+Qi+7WmVLdW/eeH8hF92tMq3lAKKKKAKKKKAQ69/o/E+TP2iuY+EY+6/wD64/u1rpzXr9H4nyZ+0VzFwhn3UD/hR/drWW4jeaWE1hCIq5Ccote//wCUzk16VrZsPcgKL8YwvkUIDa3UoqI0VWeHpt3aNtao68VCpZpaZIm0nCW7RiJo3MS7ozO+Qea3+1J8TrPxjs5SxdmYgHYCzFiB3ttIaKl0IPcKNR0W3TyuSLR2tSxSZmi4xcrKVLWuHQpcGxsRe42dFNxwjp8BL+9N/wBuoNTLQmhTiWbnBEjALvlZyMzBFVVUXZ2ZgAo85ABIweFpN3t2v6luPKOJh5srfAc6X13WeMIsLJZ85ZpTIScuQDaotspP+Wf2frpu2qmHG/ETfuyf+RWM6uYUb8TN+7L/AN+so4enFWS+ZhLHV5O7l8h5q/wz4nBQJBFFCVTNYuHLc5i5uQ4G9j0UxP8A/QmN+Bw/zZP+5UObQeEH/FS/uw/CelWl9FthpMhZWBVXR1vldHF1YZgCPAQCCCDurco2Kzm27s39Ma0vip5J5FAaVizBbhQT1XJNtnXWtBpoowYLe3WesEfjSyikYqElOOqzM5V5yi4N5PIlLcIOIOW7MchBW8khykbAV53NI6xWtpLXGXEDst2OzazMxsLkC7E7NpqP0VZliask4t5PLRFSNGEZKSWazNufH5lItT7UXfifk7/hUWqUakG3KD/gP+FV4RS0LFSpKbvI6p1aPuPDeQi+7WmVLdWxbB4fyEX3a0yoYBRRRQBRRRQCTXaPNo/Ej/CY/NGb8K5g1+W8kL9DQx+kIFP2GusdJYTjoZIz/eIyfOUr+NcvaXwJnwlrdlw7MCOm1+cPCCD4LGsloRvINRX0ivlYkhRRRQBUs1KkyxYo9XEH0TConTHQ+mDh84K5klULIt8pIBDAhv1WBGw7fBQG1LpKtSTGk1tnG4L4viP3mP8A8avnK8D8XxP71H/41SBY05NOtcd+F+Rw/wAVYBi8F8BiPPiUt9WGrU0zpU4hwxAAVVRFG5UQWUCoBoUUUUAUUUUAVKNURlhxLfsBfnsP5TUYAvU50XothHBhl/tcTIgYdWZgqDzXLd65HRUohnTWgUy4WAHohjHoRa368xoFAA3AWHgG6vVQSFFFFAFFFFAFUxwm6rtgsQ2MhF4J2vKBujmOwlupHNjfoa/dLVyvS/G4cOrK6hlYEMrAFSp2EEHYRboqU7A5a0nq6s5L4btjvjHbX7w/WHg296o/NoiVDYo1x3jf0b6tjWng/VZS2jnIHTFJcxg9Ub7Wt3iD4aVKukYhZoncDqZJB5gx/CpyZGZWxwb9w3zTXzkr9y3oNWSdI4kb8K/0CH+GsTaYmG/Cv+7L/LSy4i5XfJX7lvQaOTP3Leg1P209J8Xb92X+SsZ1if4u37uv8lLLiLkD5M3ct6DRydu5b0Gp0dZG+AP7uv8ALR+cx+BP0A/lpZcRcgvJ27k+g0cQ3cn0Gp2NYz8C30A/lr6NPE/3DfQf+tLLiLkD4hu5PoNHEN3J9BqejTLdGHf93/8AWvo0pId2Gf8Ad/8A1pZcRcgIwzH9VvQazxaLkbcp89TnleIPa4WT93A+1a9cgx0uxYGQHpbJGPOBt+qlkLiLRWh1gOeXaw3Kevvjo89WrwRaqNPP+UJx2NLjD3/XcjK0o/ZUXUHpJJ/V2pdVtQUEgfSBMi/BJcR3/bPbOO8Ld+42VeGCUBVygBbDLlsFygbALbLWqLg36K+CvtQSFFFFAFFFFAFKNNTluxr09sf4ab1p8luST00BHl0ZXsYFR/tTxsJevPIaATclXqo5MvV/XopzyGjkNAJeTL1f16KOTL1U65DRyGgEvJl6jRyZeqnXIaOQ0Al5MvVRydeqnXIaOQ0Al5MvV/Xoo5MvV/Xop1yGjkNAJOSr1UHBKad8ho5DQCFtG000FIUPFncdq949I/GtxcJavS4WxBHQaA3KKKKAKKKKAKKKKAKKKKAKKKKAKKKKAKKKKAKKKKAKKKKAKKKKAKKKKAKKKKAKKKKAKKKKA//Z"/>
          <p:cNvSpPr>
            <a:spLocks noChangeAspect="1" noChangeArrowheads="1"/>
          </p:cNvSpPr>
          <p:nvPr/>
        </p:nvSpPr>
        <p:spPr bwMode="auto">
          <a:xfrm>
            <a:off x="1720850" y="-2127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38" name="Rectangle 4"/>
          <p:cNvSpPr>
            <a:spLocks noChangeArrowheads="1"/>
          </p:cNvSpPr>
          <p:nvPr/>
        </p:nvSpPr>
        <p:spPr bwMode="auto">
          <a:xfrm>
            <a:off x="3333978" y="3795713"/>
            <a:ext cx="5867400" cy="642937"/>
          </a:xfrm>
          <a:prstGeom prst="rect">
            <a:avLst/>
          </a:prstGeom>
          <a:solidFill>
            <a:schemeClr val="bg1"/>
          </a:solidFill>
          <a:ln w="9525" algn="ctr">
            <a:solidFill>
              <a:srgbClr val="CC00FF"/>
            </a:solidFill>
            <a:prstDash val="dash"/>
            <a:miter lim="800000"/>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39" name="Oval 5"/>
          <p:cNvSpPr>
            <a:spLocks noChangeArrowheads="1"/>
          </p:cNvSpPr>
          <p:nvPr/>
        </p:nvSpPr>
        <p:spPr bwMode="auto">
          <a:xfrm>
            <a:off x="3483203" y="3929062"/>
            <a:ext cx="1219200" cy="368300"/>
          </a:xfrm>
          <a:prstGeom prst="ellipse">
            <a:avLst/>
          </a:prstGeom>
          <a:solidFill>
            <a:schemeClr val="bg1"/>
          </a:solidFill>
          <a:ln w="9525" algn="ctr">
            <a:solidFill>
              <a:srgbClr val="CC00FF"/>
            </a:solidFill>
            <a:rou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a:t>Atomic</a:t>
            </a:r>
            <a:endParaRPr lang="en-US" altLang="en-US" sz="1200"/>
          </a:p>
        </p:txBody>
      </p:sp>
      <p:sp>
        <p:nvSpPr>
          <p:cNvPr id="18440" name="Rectangle 9"/>
          <p:cNvSpPr>
            <a:spLocks noChangeArrowheads="1"/>
          </p:cNvSpPr>
          <p:nvPr/>
        </p:nvSpPr>
        <p:spPr bwMode="auto">
          <a:xfrm>
            <a:off x="3333978" y="2738437"/>
            <a:ext cx="5867400" cy="914400"/>
          </a:xfrm>
          <a:prstGeom prst="rect">
            <a:avLst/>
          </a:prstGeom>
          <a:noFill/>
          <a:ln w="9525" algn="ctr">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41" name="Oval 10"/>
          <p:cNvSpPr>
            <a:spLocks noChangeArrowheads="1"/>
          </p:cNvSpPr>
          <p:nvPr/>
        </p:nvSpPr>
        <p:spPr bwMode="auto">
          <a:xfrm>
            <a:off x="4289652" y="2967037"/>
            <a:ext cx="1219200" cy="533400"/>
          </a:xfrm>
          <a:prstGeom prst="ellipse">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a:t>Composite</a:t>
            </a:r>
            <a:endParaRPr lang="en-US" altLang="en-US" sz="1600"/>
          </a:p>
        </p:txBody>
      </p:sp>
      <p:sp>
        <p:nvSpPr>
          <p:cNvPr id="18442" name="Rectangle 17"/>
          <p:cNvSpPr>
            <a:spLocks noChangeArrowheads="1"/>
          </p:cNvSpPr>
          <p:nvPr/>
        </p:nvSpPr>
        <p:spPr bwMode="auto">
          <a:xfrm>
            <a:off x="3333978" y="1617250"/>
            <a:ext cx="5867400" cy="964023"/>
          </a:xfrm>
          <a:prstGeom prst="rect">
            <a:avLst/>
          </a:prstGeom>
          <a:noFill/>
          <a:ln w="9525" algn="ctr">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43" name="Oval 18"/>
          <p:cNvSpPr>
            <a:spLocks noChangeArrowheads="1"/>
          </p:cNvSpPr>
          <p:nvPr/>
        </p:nvSpPr>
        <p:spPr bwMode="auto">
          <a:xfrm>
            <a:off x="3665765" y="1895474"/>
            <a:ext cx="5334000" cy="533400"/>
          </a:xfrm>
          <a:prstGeom prst="ellipse">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GB" altLang="en-US" sz="1600"/>
          </a:p>
        </p:txBody>
      </p:sp>
      <p:sp>
        <p:nvSpPr>
          <p:cNvPr id="18444" name="Line 19"/>
          <p:cNvSpPr>
            <a:spLocks noChangeShapeType="1"/>
          </p:cNvSpPr>
          <p:nvPr/>
        </p:nvSpPr>
        <p:spPr bwMode="auto">
          <a:xfrm flipV="1">
            <a:off x="4934179" y="2276475"/>
            <a:ext cx="1895475" cy="6905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SG"/>
          </a:p>
        </p:txBody>
      </p:sp>
      <p:sp>
        <p:nvSpPr>
          <p:cNvPr id="18445" name="Text Box 21"/>
          <p:cNvSpPr txBox="1">
            <a:spLocks noChangeArrowheads="1"/>
          </p:cNvSpPr>
          <p:nvPr/>
        </p:nvSpPr>
        <p:spPr bwMode="auto">
          <a:xfrm>
            <a:off x="236646" y="3803074"/>
            <a:ext cx="29876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a:solidFill>
                  <a:srgbClr val="C69200"/>
                </a:solidFill>
              </a:rPr>
              <a:t>Atomic Microservices Layer</a:t>
            </a:r>
            <a:endParaRPr lang="en-US" altLang="en-US" sz="1600">
              <a:solidFill>
                <a:srgbClr val="C69200"/>
              </a:solidFill>
            </a:endParaRPr>
          </a:p>
        </p:txBody>
      </p:sp>
      <p:sp>
        <p:nvSpPr>
          <p:cNvPr id="18446" name="Text Box 22"/>
          <p:cNvSpPr txBox="1">
            <a:spLocks noChangeArrowheads="1"/>
          </p:cNvSpPr>
          <p:nvPr/>
        </p:nvSpPr>
        <p:spPr bwMode="auto">
          <a:xfrm>
            <a:off x="-152400" y="2888674"/>
            <a:ext cx="3634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a:solidFill>
                  <a:srgbClr val="C69200"/>
                </a:solidFill>
              </a:rPr>
              <a:t>Composite Microservices Layer</a:t>
            </a:r>
            <a:endParaRPr lang="en-US" altLang="en-US" sz="1600">
              <a:solidFill>
                <a:srgbClr val="C69200"/>
              </a:solidFill>
            </a:endParaRPr>
          </a:p>
          <a:p>
            <a:pPr algn="ctr" eaLnBrk="1" hangingPunct="1">
              <a:spcBef>
                <a:spcPct val="0"/>
              </a:spcBef>
              <a:buClrTx/>
              <a:buSzTx/>
              <a:buFontTx/>
              <a:buNone/>
            </a:pPr>
            <a:r>
              <a:rPr lang="en-US" altLang="en-US" sz="1600">
                <a:solidFill>
                  <a:srgbClr val="C69200"/>
                </a:solidFill>
              </a:rPr>
              <a:t>(straight-through processes)</a:t>
            </a:r>
            <a:endParaRPr lang="en-US" altLang="en-US" sz="1600">
              <a:solidFill>
                <a:srgbClr val="C69200"/>
              </a:solidFill>
            </a:endParaRPr>
          </a:p>
        </p:txBody>
      </p:sp>
      <p:sp>
        <p:nvSpPr>
          <p:cNvPr id="18447" name="Text Box 23"/>
          <p:cNvSpPr txBox="1">
            <a:spLocks noChangeArrowheads="1"/>
          </p:cNvSpPr>
          <p:nvPr/>
        </p:nvSpPr>
        <p:spPr bwMode="auto">
          <a:xfrm>
            <a:off x="209380" y="1821874"/>
            <a:ext cx="31193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dirty="0">
                <a:solidFill>
                  <a:srgbClr val="C69200"/>
                </a:solidFill>
              </a:rPr>
              <a:t>Composite Services Layer</a:t>
            </a:r>
            <a:endParaRPr lang="en-US" altLang="en-US" sz="1600" dirty="0">
              <a:solidFill>
                <a:srgbClr val="C69200"/>
              </a:solidFill>
            </a:endParaRPr>
          </a:p>
          <a:p>
            <a:pPr algn="ctr" eaLnBrk="1" hangingPunct="1">
              <a:spcBef>
                <a:spcPct val="0"/>
              </a:spcBef>
              <a:buClrTx/>
              <a:buSzTx/>
              <a:buFontTx/>
              <a:buNone/>
            </a:pPr>
            <a:r>
              <a:rPr lang="en-US" altLang="en-US" sz="1600" dirty="0">
                <a:solidFill>
                  <a:srgbClr val="C69200"/>
                </a:solidFill>
              </a:rPr>
              <a:t>(long-running processes)</a:t>
            </a:r>
            <a:endParaRPr lang="en-US" altLang="en-US" sz="1600" dirty="0">
              <a:solidFill>
                <a:srgbClr val="C69200"/>
              </a:solidFill>
            </a:endParaRPr>
          </a:p>
        </p:txBody>
      </p:sp>
      <p:sp>
        <p:nvSpPr>
          <p:cNvPr id="18448" name="Oval 37"/>
          <p:cNvSpPr>
            <a:spLocks noChangeArrowheads="1"/>
          </p:cNvSpPr>
          <p:nvPr/>
        </p:nvSpPr>
        <p:spPr bwMode="auto">
          <a:xfrm>
            <a:off x="4424590" y="2047874"/>
            <a:ext cx="228600" cy="228600"/>
          </a:xfrm>
          <a:prstGeom prst="ellipse">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49" name="Rectangle 38"/>
          <p:cNvSpPr>
            <a:spLocks noChangeArrowheads="1"/>
          </p:cNvSpPr>
          <p:nvPr/>
        </p:nvSpPr>
        <p:spPr bwMode="auto">
          <a:xfrm>
            <a:off x="4807178" y="2060574"/>
            <a:ext cx="792162" cy="215900"/>
          </a:xfrm>
          <a:prstGeom prst="rect">
            <a:avLst/>
          </a:prstGeom>
          <a:noFill/>
          <a:ln w="254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GB" altLang="en-US" sz="800">
                <a:solidFill>
                  <a:srgbClr val="C69200"/>
                </a:solidFill>
              </a:rPr>
              <a:t>Interactive </a:t>
            </a:r>
            <a:endParaRPr lang="en-GB" altLang="en-US" sz="800">
              <a:solidFill>
                <a:srgbClr val="C69200"/>
              </a:solidFill>
            </a:endParaRPr>
          </a:p>
        </p:txBody>
      </p:sp>
      <p:sp>
        <p:nvSpPr>
          <p:cNvPr id="18450" name="AutoShape 39"/>
          <p:cNvSpPr>
            <a:spLocks noChangeArrowheads="1"/>
          </p:cNvSpPr>
          <p:nvPr/>
        </p:nvSpPr>
        <p:spPr bwMode="auto">
          <a:xfrm>
            <a:off x="5815240" y="1984374"/>
            <a:ext cx="533400" cy="304800"/>
          </a:xfrm>
          <a:prstGeom prst="flowChartDecision">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51" name="Line 41"/>
          <p:cNvSpPr>
            <a:spLocks noChangeShapeType="1"/>
          </p:cNvSpPr>
          <p:nvPr/>
        </p:nvSpPr>
        <p:spPr bwMode="auto">
          <a:xfrm>
            <a:off x="4654778" y="2162174"/>
            <a:ext cx="15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SG"/>
          </a:p>
        </p:txBody>
      </p:sp>
      <p:sp>
        <p:nvSpPr>
          <p:cNvPr id="18452" name="Line 42"/>
          <p:cNvSpPr>
            <a:spLocks noChangeShapeType="1"/>
          </p:cNvSpPr>
          <p:nvPr/>
        </p:nvSpPr>
        <p:spPr bwMode="auto">
          <a:xfrm>
            <a:off x="5599340" y="2124074"/>
            <a:ext cx="228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SG"/>
          </a:p>
        </p:txBody>
      </p:sp>
      <p:sp>
        <p:nvSpPr>
          <p:cNvPr id="18453" name="Line 44"/>
          <p:cNvSpPr>
            <a:spLocks noChangeShapeType="1"/>
          </p:cNvSpPr>
          <p:nvPr/>
        </p:nvSpPr>
        <p:spPr bwMode="auto">
          <a:xfrm>
            <a:off x="6326415" y="2139949"/>
            <a:ext cx="228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SG"/>
          </a:p>
        </p:txBody>
      </p:sp>
      <p:sp>
        <p:nvSpPr>
          <p:cNvPr id="18454" name="Oval 46"/>
          <p:cNvSpPr>
            <a:spLocks noChangeArrowheads="1"/>
          </p:cNvSpPr>
          <p:nvPr/>
        </p:nvSpPr>
        <p:spPr bwMode="auto">
          <a:xfrm>
            <a:off x="8258403" y="2022474"/>
            <a:ext cx="228600" cy="228600"/>
          </a:xfrm>
          <a:prstGeom prst="ellipse">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55" name="Rectangle 47"/>
          <p:cNvSpPr>
            <a:spLocks noChangeArrowheads="1"/>
          </p:cNvSpPr>
          <p:nvPr/>
        </p:nvSpPr>
        <p:spPr bwMode="auto">
          <a:xfrm>
            <a:off x="6574065" y="2036762"/>
            <a:ext cx="457200" cy="228600"/>
          </a:xfrm>
          <a:prstGeom prst="rect">
            <a:avLst/>
          </a:prstGeom>
          <a:noFill/>
          <a:ln w="254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GB" altLang="en-US" sz="800">
                <a:solidFill>
                  <a:srgbClr val="C69200"/>
                </a:solidFill>
              </a:rPr>
              <a:t>Auto</a:t>
            </a:r>
            <a:endParaRPr lang="en-GB" altLang="en-US" sz="800">
              <a:solidFill>
                <a:srgbClr val="C69200"/>
              </a:solidFill>
            </a:endParaRPr>
          </a:p>
        </p:txBody>
      </p:sp>
      <p:sp>
        <p:nvSpPr>
          <p:cNvPr id="18456" name="Rectangle 17"/>
          <p:cNvSpPr>
            <a:spLocks noChangeArrowheads="1"/>
          </p:cNvSpPr>
          <p:nvPr/>
        </p:nvSpPr>
        <p:spPr bwMode="auto">
          <a:xfrm>
            <a:off x="3337152" y="607120"/>
            <a:ext cx="5867400" cy="876781"/>
          </a:xfrm>
          <a:prstGeom prst="rect">
            <a:avLst/>
          </a:prstGeom>
          <a:noFill/>
          <a:ln w="9525" algn="ctr">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57" name="Text Box 23"/>
          <p:cNvSpPr txBox="1">
            <a:spLocks noChangeArrowheads="1"/>
          </p:cNvSpPr>
          <p:nvPr/>
        </p:nvSpPr>
        <p:spPr bwMode="auto">
          <a:xfrm>
            <a:off x="665390" y="828850"/>
            <a:ext cx="2667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a:solidFill>
                  <a:srgbClr val="C69200"/>
                </a:solidFill>
              </a:rPr>
              <a:t>User Interface Layer</a:t>
            </a:r>
            <a:endParaRPr lang="en-US" altLang="en-US" sz="1600">
              <a:solidFill>
                <a:srgbClr val="C69200"/>
              </a:solidFill>
            </a:endParaRPr>
          </a:p>
        </p:txBody>
      </p:sp>
      <p:sp>
        <p:nvSpPr>
          <p:cNvPr id="18459" name="Text Box 21"/>
          <p:cNvSpPr txBox="1">
            <a:spLocks noChangeArrowheads="1"/>
          </p:cNvSpPr>
          <p:nvPr/>
        </p:nvSpPr>
        <p:spPr bwMode="auto">
          <a:xfrm>
            <a:off x="833666" y="5754687"/>
            <a:ext cx="2333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a:solidFill>
                  <a:srgbClr val="C69200"/>
                </a:solidFill>
              </a:rPr>
              <a:t>IT Systems Layer</a:t>
            </a:r>
            <a:endParaRPr lang="en-US" altLang="en-US" sz="1600">
              <a:solidFill>
                <a:srgbClr val="C69200"/>
              </a:solidFill>
            </a:endParaRPr>
          </a:p>
        </p:txBody>
      </p:sp>
      <p:sp>
        <p:nvSpPr>
          <p:cNvPr id="18461" name="tower" descr="system"/>
          <p:cNvSpPr>
            <a:spLocks noEditPoints="1" noChangeArrowheads="1"/>
          </p:cNvSpPr>
          <p:nvPr/>
        </p:nvSpPr>
        <p:spPr bwMode="auto">
          <a:xfrm>
            <a:off x="5907774" y="5630861"/>
            <a:ext cx="452437" cy="63182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ln>
        </p:spPr>
        <p:txBody>
          <a:bodyPr/>
          <a:lstStyle/>
          <a:p>
            <a:endParaRPr lang="en-SG"/>
          </a:p>
        </p:txBody>
      </p:sp>
      <p:cxnSp>
        <p:nvCxnSpPr>
          <p:cNvPr id="18462" name="Straight Connector 51"/>
          <p:cNvCxnSpPr>
            <a:cxnSpLocks noChangeShapeType="1"/>
            <a:stCxn id="18473" idx="4"/>
          </p:cNvCxnSpPr>
          <p:nvPr/>
        </p:nvCxnSpPr>
        <p:spPr bwMode="auto">
          <a:xfrm>
            <a:off x="5619978" y="5172074"/>
            <a:ext cx="540527" cy="445393"/>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8463" name="Straight Connector 53"/>
          <p:cNvCxnSpPr>
            <a:cxnSpLocks noChangeShapeType="1"/>
            <a:stCxn id="18474" idx="4"/>
          </p:cNvCxnSpPr>
          <p:nvPr/>
        </p:nvCxnSpPr>
        <p:spPr bwMode="auto">
          <a:xfrm flipH="1">
            <a:off x="6133992" y="5162549"/>
            <a:ext cx="881398" cy="468312"/>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pic>
        <p:nvPicPr>
          <p:cNvPr id="18464" name="Picture 5" descr="ipa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89168" y="673577"/>
            <a:ext cx="4968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465" name="Straight Connector 62"/>
          <p:cNvCxnSpPr>
            <a:cxnSpLocks noChangeShapeType="1"/>
            <a:stCxn id="18449" idx="0"/>
            <a:endCxn id="18464" idx="2"/>
          </p:cNvCxnSpPr>
          <p:nvPr/>
        </p:nvCxnSpPr>
        <p:spPr bwMode="auto">
          <a:xfrm flipH="1" flipV="1">
            <a:off x="4437612" y="1359377"/>
            <a:ext cx="765647" cy="701197"/>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18467" name="Rectangle 38"/>
          <p:cNvSpPr>
            <a:spLocks noChangeArrowheads="1"/>
          </p:cNvSpPr>
          <p:nvPr/>
        </p:nvSpPr>
        <p:spPr bwMode="auto">
          <a:xfrm>
            <a:off x="7245578" y="2051049"/>
            <a:ext cx="792162" cy="215900"/>
          </a:xfrm>
          <a:prstGeom prst="rect">
            <a:avLst/>
          </a:prstGeom>
          <a:noFill/>
          <a:ln w="254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800">
                <a:solidFill>
                  <a:srgbClr val="C69200"/>
                </a:solidFill>
              </a:rPr>
              <a:t>Auto </a:t>
            </a:r>
            <a:endParaRPr lang="en-GB" altLang="en-US" sz="800">
              <a:solidFill>
                <a:srgbClr val="C69200"/>
              </a:solidFill>
            </a:endParaRPr>
          </a:p>
        </p:txBody>
      </p:sp>
      <p:sp>
        <p:nvSpPr>
          <p:cNvPr id="18468" name="Line 42"/>
          <p:cNvSpPr>
            <a:spLocks noChangeShapeType="1"/>
          </p:cNvSpPr>
          <p:nvPr/>
        </p:nvSpPr>
        <p:spPr bwMode="auto">
          <a:xfrm>
            <a:off x="7015390" y="2141537"/>
            <a:ext cx="228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SG"/>
          </a:p>
        </p:txBody>
      </p:sp>
      <p:sp>
        <p:nvSpPr>
          <p:cNvPr id="18469" name="Line 42"/>
          <p:cNvSpPr>
            <a:spLocks noChangeShapeType="1"/>
          </p:cNvSpPr>
          <p:nvPr/>
        </p:nvSpPr>
        <p:spPr bwMode="auto">
          <a:xfrm>
            <a:off x="8028215" y="2146299"/>
            <a:ext cx="228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SG"/>
          </a:p>
        </p:txBody>
      </p:sp>
      <p:sp>
        <p:nvSpPr>
          <p:cNvPr id="18470" name="Text Box 21"/>
          <p:cNvSpPr txBox="1">
            <a:spLocks noChangeArrowheads="1"/>
          </p:cNvSpPr>
          <p:nvPr/>
        </p:nvSpPr>
        <p:spPr bwMode="auto">
          <a:xfrm>
            <a:off x="76152" y="4540249"/>
            <a:ext cx="325624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dirty="0">
                <a:solidFill>
                  <a:srgbClr val="C69200"/>
                </a:solidFill>
              </a:rPr>
              <a:t>Wrapper Services Layer (Expose the functionality of Internal or External IT Systems)</a:t>
            </a:r>
            <a:endParaRPr lang="en-US" altLang="en-US" sz="1600" dirty="0">
              <a:solidFill>
                <a:srgbClr val="C69200"/>
              </a:solidFill>
            </a:endParaRPr>
          </a:p>
        </p:txBody>
      </p:sp>
      <p:sp>
        <p:nvSpPr>
          <p:cNvPr id="18471" name="Oval 5"/>
          <p:cNvSpPr>
            <a:spLocks noChangeArrowheads="1"/>
          </p:cNvSpPr>
          <p:nvPr/>
        </p:nvSpPr>
        <p:spPr bwMode="auto">
          <a:xfrm>
            <a:off x="6272030" y="3981449"/>
            <a:ext cx="1219200" cy="368300"/>
          </a:xfrm>
          <a:prstGeom prst="ellipse">
            <a:avLst/>
          </a:prstGeom>
          <a:solidFill>
            <a:schemeClr val="bg1"/>
          </a:solidFill>
          <a:ln w="9525" algn="ctr">
            <a:solidFill>
              <a:srgbClr val="CC00FF"/>
            </a:solidFill>
            <a:rou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a:t>Atomic</a:t>
            </a:r>
            <a:endParaRPr lang="en-US" altLang="en-US" sz="1200"/>
          </a:p>
        </p:txBody>
      </p:sp>
      <p:sp>
        <p:nvSpPr>
          <p:cNvPr id="18472" name="Rectangle 4"/>
          <p:cNvSpPr>
            <a:spLocks noChangeArrowheads="1"/>
          </p:cNvSpPr>
          <p:nvPr/>
        </p:nvSpPr>
        <p:spPr bwMode="auto">
          <a:xfrm>
            <a:off x="3314928" y="4605338"/>
            <a:ext cx="5867400" cy="719137"/>
          </a:xfrm>
          <a:prstGeom prst="rect">
            <a:avLst/>
          </a:prstGeom>
          <a:noFill/>
          <a:ln w="9525" algn="ctr">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73" name="Oval 5"/>
          <p:cNvSpPr>
            <a:spLocks noChangeArrowheads="1"/>
          </p:cNvSpPr>
          <p:nvPr/>
        </p:nvSpPr>
        <p:spPr bwMode="auto">
          <a:xfrm>
            <a:off x="5010378" y="4803774"/>
            <a:ext cx="1219200" cy="368300"/>
          </a:xfrm>
          <a:prstGeom prst="ellipse">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dirty="0"/>
              <a:t>Wrapper</a:t>
            </a:r>
            <a:endParaRPr lang="en-US" altLang="en-US" sz="1200" dirty="0"/>
          </a:p>
        </p:txBody>
      </p:sp>
      <p:sp>
        <p:nvSpPr>
          <p:cNvPr id="18474" name="Oval 5"/>
          <p:cNvSpPr>
            <a:spLocks noChangeArrowheads="1"/>
          </p:cNvSpPr>
          <p:nvPr/>
        </p:nvSpPr>
        <p:spPr bwMode="auto">
          <a:xfrm>
            <a:off x="6405790" y="4794249"/>
            <a:ext cx="1219200" cy="368300"/>
          </a:xfrm>
          <a:prstGeom prst="ellipse">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dirty="0"/>
              <a:t>Wrapper</a:t>
            </a:r>
            <a:endParaRPr lang="en-US" altLang="en-US" sz="1200" dirty="0"/>
          </a:p>
        </p:txBody>
      </p:sp>
      <p:sp>
        <p:nvSpPr>
          <p:cNvPr id="18475" name="Oval 5"/>
          <p:cNvSpPr>
            <a:spLocks noChangeArrowheads="1"/>
          </p:cNvSpPr>
          <p:nvPr/>
        </p:nvSpPr>
        <p:spPr bwMode="auto">
          <a:xfrm>
            <a:off x="7848600" y="4770437"/>
            <a:ext cx="1219200" cy="368300"/>
          </a:xfrm>
          <a:prstGeom prst="ellipse">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dirty="0"/>
              <a:t>Wrapper</a:t>
            </a:r>
            <a:endParaRPr lang="en-US" altLang="en-US" sz="1200" dirty="0"/>
          </a:p>
        </p:txBody>
      </p:sp>
      <p:cxnSp>
        <p:nvCxnSpPr>
          <p:cNvPr id="18476" name="Straight Connector 4"/>
          <p:cNvCxnSpPr>
            <a:cxnSpLocks noChangeShapeType="1"/>
            <a:stCxn id="18441" idx="4"/>
          </p:cNvCxnSpPr>
          <p:nvPr/>
        </p:nvCxnSpPr>
        <p:spPr bwMode="auto">
          <a:xfrm flipH="1">
            <a:off x="4135666" y="3500438"/>
            <a:ext cx="798513" cy="40957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8477" name="Straight Connector 6"/>
          <p:cNvCxnSpPr>
            <a:cxnSpLocks noChangeShapeType="1"/>
            <a:stCxn id="18441" idx="4"/>
            <a:endCxn id="18473" idx="0"/>
          </p:cNvCxnSpPr>
          <p:nvPr/>
        </p:nvCxnSpPr>
        <p:spPr bwMode="auto">
          <a:xfrm>
            <a:off x="4934178" y="3500438"/>
            <a:ext cx="685800" cy="1303337"/>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8478" name="Straight Connector 8"/>
          <p:cNvCxnSpPr>
            <a:cxnSpLocks noChangeShapeType="1"/>
            <a:stCxn id="18441" idx="4"/>
            <a:endCxn id="18474" idx="0"/>
          </p:cNvCxnSpPr>
          <p:nvPr/>
        </p:nvCxnSpPr>
        <p:spPr bwMode="auto">
          <a:xfrm>
            <a:off x="4934178" y="3500437"/>
            <a:ext cx="2081212" cy="1293812"/>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18479" name="Oval 10"/>
          <p:cNvSpPr>
            <a:spLocks noChangeArrowheads="1"/>
          </p:cNvSpPr>
          <p:nvPr/>
        </p:nvSpPr>
        <p:spPr bwMode="auto">
          <a:xfrm>
            <a:off x="6270059" y="2976562"/>
            <a:ext cx="1219200" cy="533400"/>
          </a:xfrm>
          <a:prstGeom prst="ellipse">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a:t>Composite</a:t>
            </a:r>
            <a:endParaRPr lang="en-US" altLang="en-US" sz="1600"/>
          </a:p>
        </p:txBody>
      </p:sp>
      <p:cxnSp>
        <p:nvCxnSpPr>
          <p:cNvPr id="18480" name="Straight Connector 10"/>
          <p:cNvCxnSpPr>
            <a:cxnSpLocks noChangeShapeType="1"/>
            <a:stCxn id="18479" idx="4"/>
            <a:endCxn id="18471" idx="0"/>
          </p:cNvCxnSpPr>
          <p:nvPr/>
        </p:nvCxnSpPr>
        <p:spPr bwMode="auto">
          <a:xfrm>
            <a:off x="6879660" y="3509963"/>
            <a:ext cx="1971" cy="471487"/>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8481" name="Straight Connector 13"/>
          <p:cNvCxnSpPr>
            <a:cxnSpLocks noChangeShapeType="1"/>
            <a:stCxn id="18479" idx="4"/>
            <a:endCxn id="18475" idx="0"/>
          </p:cNvCxnSpPr>
          <p:nvPr/>
        </p:nvCxnSpPr>
        <p:spPr bwMode="auto">
          <a:xfrm>
            <a:off x="6879659" y="3509962"/>
            <a:ext cx="1578541" cy="126047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8482" name="Straight Connector 17"/>
          <p:cNvCxnSpPr>
            <a:cxnSpLocks noChangeShapeType="1"/>
            <a:stCxn id="18467" idx="2"/>
            <a:endCxn id="18479" idx="0"/>
          </p:cNvCxnSpPr>
          <p:nvPr/>
        </p:nvCxnSpPr>
        <p:spPr bwMode="auto">
          <a:xfrm flipH="1">
            <a:off x="6879659" y="2266950"/>
            <a:ext cx="762000" cy="709613"/>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pic>
        <p:nvPicPr>
          <p:cNvPr id="10242" name="Picture 2" descr="pho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8964" y="710787"/>
            <a:ext cx="619918" cy="61991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desktop"/>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833" b="15595"/>
          <a:stretch>
            <a:fillRect/>
          </a:stretch>
        </p:blipFill>
        <p:spPr bwMode="auto">
          <a:xfrm>
            <a:off x="6926517" y="658402"/>
            <a:ext cx="1035286" cy="709910"/>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Connector 62"/>
          <p:cNvCxnSpPr>
            <a:cxnSpLocks noChangeShapeType="1"/>
            <a:stCxn id="18449" idx="0"/>
            <a:endCxn id="10242" idx="2"/>
          </p:cNvCxnSpPr>
          <p:nvPr/>
        </p:nvCxnSpPr>
        <p:spPr bwMode="auto">
          <a:xfrm flipV="1">
            <a:off x="5203259" y="1330705"/>
            <a:ext cx="655664" cy="729869"/>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58" name="Straight Connector 62"/>
          <p:cNvCxnSpPr>
            <a:cxnSpLocks noChangeShapeType="1"/>
            <a:stCxn id="18449" idx="0"/>
            <a:endCxn id="10244" idx="2"/>
          </p:cNvCxnSpPr>
          <p:nvPr/>
        </p:nvCxnSpPr>
        <p:spPr bwMode="auto">
          <a:xfrm flipV="1">
            <a:off x="5203259" y="1368312"/>
            <a:ext cx="2240901" cy="692262"/>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77" name="Oval 10"/>
          <p:cNvSpPr>
            <a:spLocks noChangeArrowheads="1"/>
          </p:cNvSpPr>
          <p:nvPr/>
        </p:nvSpPr>
        <p:spPr bwMode="auto">
          <a:xfrm>
            <a:off x="7848600" y="2843212"/>
            <a:ext cx="1219200" cy="533400"/>
          </a:xfrm>
          <a:prstGeom prst="ellipse">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a:t>Composite</a:t>
            </a:r>
            <a:endParaRPr lang="en-US" altLang="en-US" sz="1600"/>
          </a:p>
        </p:txBody>
      </p:sp>
      <p:cxnSp>
        <p:nvCxnSpPr>
          <p:cNvPr id="78" name="Straight Connector 10"/>
          <p:cNvCxnSpPr>
            <a:cxnSpLocks noChangeShapeType="1"/>
            <a:stCxn id="77" idx="4"/>
            <a:endCxn id="18474" idx="0"/>
          </p:cNvCxnSpPr>
          <p:nvPr/>
        </p:nvCxnSpPr>
        <p:spPr bwMode="auto">
          <a:xfrm flipH="1">
            <a:off x="7015390" y="3376612"/>
            <a:ext cx="1442810" cy="1417637"/>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79" name="Straight Connector 10"/>
          <p:cNvCxnSpPr>
            <a:cxnSpLocks noChangeShapeType="1"/>
            <a:stCxn id="18479" idx="6"/>
            <a:endCxn id="77" idx="2"/>
          </p:cNvCxnSpPr>
          <p:nvPr/>
        </p:nvCxnSpPr>
        <p:spPr bwMode="auto">
          <a:xfrm flipV="1">
            <a:off x="7489259" y="3109912"/>
            <a:ext cx="359341" cy="13335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88" name="Straight Connector 13"/>
          <p:cNvCxnSpPr>
            <a:cxnSpLocks noChangeShapeType="1"/>
            <a:stCxn id="18449" idx="2"/>
            <a:endCxn id="18471" idx="0"/>
          </p:cNvCxnSpPr>
          <p:nvPr/>
        </p:nvCxnSpPr>
        <p:spPr bwMode="auto">
          <a:xfrm>
            <a:off x="5203260" y="2276475"/>
            <a:ext cx="1678371" cy="170497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63" name="Oval 5"/>
          <p:cNvSpPr>
            <a:spLocks noChangeArrowheads="1"/>
          </p:cNvSpPr>
          <p:nvPr/>
        </p:nvSpPr>
        <p:spPr bwMode="auto">
          <a:xfrm>
            <a:off x="3511778" y="4779962"/>
            <a:ext cx="1219200" cy="368300"/>
          </a:xfrm>
          <a:prstGeom prst="ellipse">
            <a:avLst/>
          </a:prstGeom>
          <a:solidFill>
            <a:schemeClr val="bg1"/>
          </a:solidFill>
          <a:ln w="9525" algn="ctr">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dirty="0"/>
              <a:t>Wrapper</a:t>
            </a:r>
            <a:endParaRPr lang="en-US" altLang="en-US" sz="1200" dirty="0"/>
          </a:p>
        </p:txBody>
      </p:sp>
      <p:sp>
        <p:nvSpPr>
          <p:cNvPr id="18460" name="computr4" descr="system"/>
          <p:cNvSpPr>
            <a:spLocks noEditPoints="1" noChangeArrowheads="1"/>
          </p:cNvSpPr>
          <p:nvPr/>
        </p:nvSpPr>
        <p:spPr bwMode="auto">
          <a:xfrm>
            <a:off x="3665765" y="5608845"/>
            <a:ext cx="558800" cy="630237"/>
          </a:xfrm>
          <a:custGeom>
            <a:avLst/>
            <a:gdLst>
              <a:gd name="T0" fmla="*/ 2147483646 w 21600"/>
              <a:gd name="T1" fmla="*/ 0 h 21600"/>
              <a:gd name="T2" fmla="*/ 2147483646 w 21600"/>
              <a:gd name="T3" fmla="*/ 2147483646 h 21600"/>
              <a:gd name="T4" fmla="*/ 2147483646 w 21600"/>
              <a:gd name="T5" fmla="*/ 2147483646 h 21600"/>
              <a:gd name="T6" fmla="*/ 0 w 21600"/>
              <a:gd name="T7" fmla="*/ 2147483646 h 21600"/>
              <a:gd name="T8" fmla="*/ 0 60000 65536"/>
              <a:gd name="T9" fmla="*/ 0 60000 65536"/>
              <a:gd name="T10" fmla="*/ 0 60000 65536"/>
              <a:gd name="T11" fmla="*/ 0 60000 65536"/>
              <a:gd name="T12" fmla="*/ 3509 w 21600"/>
              <a:gd name="T13" fmla="*/ 2414 h 21600"/>
              <a:gd name="T14" fmla="*/ 18090 w 21600"/>
              <a:gd name="T15" fmla="*/ 11028 h 21600"/>
            </a:gdLst>
            <a:ahLst/>
            <a:cxnLst>
              <a:cxn ang="T8">
                <a:pos x="T0" y="T1"/>
              </a:cxn>
              <a:cxn ang="T9">
                <a:pos x="T2" y="T3"/>
              </a:cxn>
              <a:cxn ang="T10">
                <a:pos x="T4" y="T5"/>
              </a:cxn>
              <a:cxn ang="T11">
                <a:pos x="T6" y="T7"/>
              </a:cxn>
            </a:cxnLst>
            <a:rect l="T12" t="T13" r="T14" b="T15"/>
            <a:pathLst>
              <a:path w="21600" h="21600" extrusionOk="0">
                <a:moveTo>
                  <a:pt x="10800" y="21600"/>
                </a:moveTo>
                <a:lnTo>
                  <a:pt x="19872" y="21600"/>
                </a:lnTo>
                <a:lnTo>
                  <a:pt x="19872" y="19623"/>
                </a:lnTo>
                <a:lnTo>
                  <a:pt x="21600" y="19623"/>
                </a:lnTo>
                <a:lnTo>
                  <a:pt x="21600" y="11104"/>
                </a:lnTo>
                <a:lnTo>
                  <a:pt x="21600" y="1217"/>
                </a:lnTo>
                <a:lnTo>
                  <a:pt x="21600" y="913"/>
                </a:lnTo>
                <a:lnTo>
                  <a:pt x="21384" y="761"/>
                </a:lnTo>
                <a:lnTo>
                  <a:pt x="21168" y="456"/>
                </a:lnTo>
                <a:lnTo>
                  <a:pt x="20952" y="304"/>
                </a:lnTo>
                <a:lnTo>
                  <a:pt x="20736" y="152"/>
                </a:lnTo>
                <a:lnTo>
                  <a:pt x="20520" y="0"/>
                </a:lnTo>
                <a:lnTo>
                  <a:pt x="19872" y="0"/>
                </a:lnTo>
                <a:lnTo>
                  <a:pt x="19440" y="0"/>
                </a:lnTo>
                <a:lnTo>
                  <a:pt x="10800" y="0"/>
                </a:lnTo>
                <a:lnTo>
                  <a:pt x="1944" y="0"/>
                </a:lnTo>
                <a:lnTo>
                  <a:pt x="1512" y="0"/>
                </a:lnTo>
                <a:lnTo>
                  <a:pt x="1080" y="0"/>
                </a:lnTo>
                <a:lnTo>
                  <a:pt x="648" y="152"/>
                </a:lnTo>
                <a:lnTo>
                  <a:pt x="432" y="304"/>
                </a:lnTo>
                <a:lnTo>
                  <a:pt x="216" y="456"/>
                </a:lnTo>
                <a:lnTo>
                  <a:pt x="0" y="761"/>
                </a:lnTo>
                <a:lnTo>
                  <a:pt x="0" y="913"/>
                </a:lnTo>
                <a:lnTo>
                  <a:pt x="0" y="1217"/>
                </a:lnTo>
                <a:lnTo>
                  <a:pt x="0" y="11104"/>
                </a:lnTo>
                <a:lnTo>
                  <a:pt x="0" y="19623"/>
                </a:lnTo>
                <a:lnTo>
                  <a:pt x="1728" y="19623"/>
                </a:lnTo>
                <a:lnTo>
                  <a:pt x="1728" y="21600"/>
                </a:lnTo>
                <a:lnTo>
                  <a:pt x="10800" y="21600"/>
                </a:lnTo>
                <a:close/>
              </a:path>
              <a:path w="21600" h="21600" extrusionOk="0">
                <a:moveTo>
                  <a:pt x="17496" y="11256"/>
                </a:moveTo>
                <a:lnTo>
                  <a:pt x="17712" y="11256"/>
                </a:lnTo>
                <a:lnTo>
                  <a:pt x="17928" y="11256"/>
                </a:lnTo>
                <a:lnTo>
                  <a:pt x="17928" y="11104"/>
                </a:lnTo>
                <a:lnTo>
                  <a:pt x="18144" y="11104"/>
                </a:lnTo>
                <a:lnTo>
                  <a:pt x="18144" y="10952"/>
                </a:lnTo>
                <a:lnTo>
                  <a:pt x="18144" y="10800"/>
                </a:lnTo>
                <a:lnTo>
                  <a:pt x="18144" y="2586"/>
                </a:lnTo>
                <a:lnTo>
                  <a:pt x="18144" y="2434"/>
                </a:lnTo>
                <a:lnTo>
                  <a:pt x="18144" y="2282"/>
                </a:lnTo>
                <a:lnTo>
                  <a:pt x="17928" y="2130"/>
                </a:lnTo>
                <a:lnTo>
                  <a:pt x="17712" y="1977"/>
                </a:lnTo>
                <a:lnTo>
                  <a:pt x="17496" y="1977"/>
                </a:lnTo>
                <a:lnTo>
                  <a:pt x="3888" y="1977"/>
                </a:lnTo>
                <a:lnTo>
                  <a:pt x="3672" y="1977"/>
                </a:lnTo>
                <a:lnTo>
                  <a:pt x="3456" y="1977"/>
                </a:lnTo>
                <a:lnTo>
                  <a:pt x="3456" y="2130"/>
                </a:lnTo>
                <a:lnTo>
                  <a:pt x="3240" y="2130"/>
                </a:lnTo>
                <a:lnTo>
                  <a:pt x="3240" y="2282"/>
                </a:lnTo>
                <a:lnTo>
                  <a:pt x="3024" y="2282"/>
                </a:lnTo>
                <a:lnTo>
                  <a:pt x="3024" y="2434"/>
                </a:lnTo>
                <a:lnTo>
                  <a:pt x="3024" y="2586"/>
                </a:lnTo>
                <a:lnTo>
                  <a:pt x="3024" y="10800"/>
                </a:lnTo>
                <a:lnTo>
                  <a:pt x="3024" y="10952"/>
                </a:lnTo>
                <a:lnTo>
                  <a:pt x="3240" y="11104"/>
                </a:lnTo>
                <a:lnTo>
                  <a:pt x="3456" y="11256"/>
                </a:lnTo>
                <a:lnTo>
                  <a:pt x="3672" y="11256"/>
                </a:lnTo>
                <a:lnTo>
                  <a:pt x="3888" y="11256"/>
                </a:lnTo>
                <a:lnTo>
                  <a:pt x="17496" y="11256"/>
                </a:lnTo>
                <a:moveTo>
                  <a:pt x="2808" y="19623"/>
                </a:moveTo>
                <a:lnTo>
                  <a:pt x="2808" y="19927"/>
                </a:lnTo>
                <a:lnTo>
                  <a:pt x="2808" y="21144"/>
                </a:lnTo>
                <a:lnTo>
                  <a:pt x="2808" y="21600"/>
                </a:lnTo>
                <a:lnTo>
                  <a:pt x="2808" y="19623"/>
                </a:lnTo>
                <a:moveTo>
                  <a:pt x="4104" y="19623"/>
                </a:moveTo>
                <a:lnTo>
                  <a:pt x="4104" y="19927"/>
                </a:lnTo>
                <a:lnTo>
                  <a:pt x="4104" y="21144"/>
                </a:lnTo>
                <a:lnTo>
                  <a:pt x="4104" y="21600"/>
                </a:lnTo>
                <a:lnTo>
                  <a:pt x="4104" y="19623"/>
                </a:lnTo>
                <a:moveTo>
                  <a:pt x="5184" y="19623"/>
                </a:moveTo>
                <a:lnTo>
                  <a:pt x="5184" y="19927"/>
                </a:lnTo>
                <a:lnTo>
                  <a:pt x="5184" y="21144"/>
                </a:lnTo>
                <a:lnTo>
                  <a:pt x="5184" y="21600"/>
                </a:lnTo>
                <a:lnTo>
                  <a:pt x="5184" y="19623"/>
                </a:lnTo>
                <a:moveTo>
                  <a:pt x="6480" y="19623"/>
                </a:moveTo>
                <a:lnTo>
                  <a:pt x="6480" y="19927"/>
                </a:lnTo>
                <a:lnTo>
                  <a:pt x="6480" y="21144"/>
                </a:lnTo>
                <a:lnTo>
                  <a:pt x="6480" y="21600"/>
                </a:lnTo>
                <a:lnTo>
                  <a:pt x="6480" y="19623"/>
                </a:lnTo>
                <a:moveTo>
                  <a:pt x="7560" y="19623"/>
                </a:moveTo>
                <a:lnTo>
                  <a:pt x="7560" y="19927"/>
                </a:lnTo>
                <a:lnTo>
                  <a:pt x="7560" y="21144"/>
                </a:lnTo>
                <a:lnTo>
                  <a:pt x="7560" y="21600"/>
                </a:lnTo>
                <a:lnTo>
                  <a:pt x="7560" y="19623"/>
                </a:lnTo>
                <a:moveTo>
                  <a:pt x="8856" y="19623"/>
                </a:moveTo>
                <a:lnTo>
                  <a:pt x="8856" y="19927"/>
                </a:lnTo>
                <a:lnTo>
                  <a:pt x="8856" y="21144"/>
                </a:lnTo>
                <a:lnTo>
                  <a:pt x="8856" y="21600"/>
                </a:lnTo>
                <a:lnTo>
                  <a:pt x="8856" y="19623"/>
                </a:lnTo>
                <a:moveTo>
                  <a:pt x="10152" y="19623"/>
                </a:moveTo>
                <a:lnTo>
                  <a:pt x="10152" y="19927"/>
                </a:lnTo>
                <a:lnTo>
                  <a:pt x="10152" y="21144"/>
                </a:lnTo>
                <a:lnTo>
                  <a:pt x="10152" y="21600"/>
                </a:lnTo>
                <a:lnTo>
                  <a:pt x="10152" y="19623"/>
                </a:lnTo>
                <a:moveTo>
                  <a:pt x="11232" y="19623"/>
                </a:moveTo>
                <a:lnTo>
                  <a:pt x="11232" y="19927"/>
                </a:lnTo>
                <a:lnTo>
                  <a:pt x="11232" y="21144"/>
                </a:lnTo>
                <a:lnTo>
                  <a:pt x="11232" y="21600"/>
                </a:lnTo>
                <a:lnTo>
                  <a:pt x="11232" y="19623"/>
                </a:lnTo>
                <a:moveTo>
                  <a:pt x="12528" y="19623"/>
                </a:moveTo>
                <a:lnTo>
                  <a:pt x="12528" y="19927"/>
                </a:lnTo>
                <a:lnTo>
                  <a:pt x="12528" y="21144"/>
                </a:lnTo>
                <a:lnTo>
                  <a:pt x="12528" y="21600"/>
                </a:lnTo>
                <a:lnTo>
                  <a:pt x="12528" y="19623"/>
                </a:lnTo>
                <a:moveTo>
                  <a:pt x="13608" y="19623"/>
                </a:moveTo>
                <a:lnTo>
                  <a:pt x="13608" y="19927"/>
                </a:lnTo>
                <a:lnTo>
                  <a:pt x="13608" y="21144"/>
                </a:lnTo>
                <a:lnTo>
                  <a:pt x="13608" y="21600"/>
                </a:lnTo>
                <a:lnTo>
                  <a:pt x="13608" y="19623"/>
                </a:lnTo>
                <a:moveTo>
                  <a:pt x="14904" y="19623"/>
                </a:moveTo>
                <a:lnTo>
                  <a:pt x="14904" y="19927"/>
                </a:lnTo>
                <a:lnTo>
                  <a:pt x="14904" y="21144"/>
                </a:lnTo>
                <a:lnTo>
                  <a:pt x="14904" y="21600"/>
                </a:lnTo>
                <a:lnTo>
                  <a:pt x="14904" y="19623"/>
                </a:lnTo>
                <a:moveTo>
                  <a:pt x="16200" y="19623"/>
                </a:moveTo>
                <a:lnTo>
                  <a:pt x="16200" y="19927"/>
                </a:lnTo>
                <a:lnTo>
                  <a:pt x="16200" y="21144"/>
                </a:lnTo>
                <a:lnTo>
                  <a:pt x="16200" y="21600"/>
                </a:lnTo>
                <a:lnTo>
                  <a:pt x="16200" y="19623"/>
                </a:lnTo>
                <a:moveTo>
                  <a:pt x="17280" y="19623"/>
                </a:moveTo>
                <a:lnTo>
                  <a:pt x="17280" y="19927"/>
                </a:lnTo>
                <a:lnTo>
                  <a:pt x="17280" y="21144"/>
                </a:lnTo>
                <a:lnTo>
                  <a:pt x="17280" y="21600"/>
                </a:lnTo>
                <a:lnTo>
                  <a:pt x="17280" y="19623"/>
                </a:lnTo>
                <a:moveTo>
                  <a:pt x="18576" y="19623"/>
                </a:moveTo>
                <a:lnTo>
                  <a:pt x="18576" y="19927"/>
                </a:lnTo>
                <a:lnTo>
                  <a:pt x="18576" y="21144"/>
                </a:lnTo>
                <a:lnTo>
                  <a:pt x="18576" y="21600"/>
                </a:lnTo>
                <a:lnTo>
                  <a:pt x="18576" y="19623"/>
                </a:lnTo>
                <a:moveTo>
                  <a:pt x="19872" y="19623"/>
                </a:moveTo>
                <a:lnTo>
                  <a:pt x="16848" y="19623"/>
                </a:lnTo>
                <a:lnTo>
                  <a:pt x="5400" y="19623"/>
                </a:lnTo>
                <a:lnTo>
                  <a:pt x="1728" y="19623"/>
                </a:lnTo>
                <a:lnTo>
                  <a:pt x="19872" y="19623"/>
                </a:lnTo>
                <a:moveTo>
                  <a:pt x="12096" y="14146"/>
                </a:moveTo>
                <a:lnTo>
                  <a:pt x="12096" y="13386"/>
                </a:lnTo>
                <a:lnTo>
                  <a:pt x="19224" y="13386"/>
                </a:lnTo>
                <a:lnTo>
                  <a:pt x="19224" y="14146"/>
                </a:lnTo>
                <a:lnTo>
                  <a:pt x="12096" y="14146"/>
                </a:lnTo>
              </a:path>
            </a:pathLst>
          </a:custGeom>
          <a:solidFill>
            <a:srgbClr val="FFFFCC"/>
          </a:solidFill>
          <a:ln w="9525">
            <a:solidFill>
              <a:srgbClr val="000000"/>
            </a:solidFill>
            <a:miter lim="800000"/>
          </a:ln>
        </p:spPr>
        <p:txBody>
          <a:bodyPr/>
          <a:lstStyle/>
          <a:p>
            <a:endParaRPr lang="en-SG"/>
          </a:p>
        </p:txBody>
      </p:sp>
      <p:cxnSp>
        <p:nvCxnSpPr>
          <p:cNvPr id="12" name="Straight Connector 11"/>
          <p:cNvCxnSpPr>
            <a:stCxn id="63" idx="4"/>
          </p:cNvCxnSpPr>
          <p:nvPr/>
        </p:nvCxnSpPr>
        <p:spPr bwMode="auto">
          <a:xfrm flipH="1">
            <a:off x="3896470" y="5148262"/>
            <a:ext cx="224908" cy="527050"/>
          </a:xfrm>
          <a:prstGeom prst="line">
            <a:avLst/>
          </a:prstGeom>
          <a:noFill/>
          <a:ln w="9525" cap="flat" cmpd="sng" algn="ctr">
            <a:solidFill>
              <a:schemeClr val="tx1"/>
            </a:solidFill>
            <a:prstDash val="solid"/>
            <a:round/>
            <a:headEnd type="none" w="med" len="med"/>
            <a:tailEnd type="none" w="med" len="med"/>
          </a:ln>
          <a:effectLst/>
        </p:spPr>
      </p:cxnSp>
      <p:cxnSp>
        <p:nvCxnSpPr>
          <p:cNvPr id="76" name="Straight Connector 75"/>
          <p:cNvCxnSpPr>
            <a:stCxn id="18479" idx="4"/>
            <a:endCxn id="63" idx="0"/>
          </p:cNvCxnSpPr>
          <p:nvPr/>
        </p:nvCxnSpPr>
        <p:spPr bwMode="auto">
          <a:xfrm flipH="1">
            <a:off x="4121378" y="3509962"/>
            <a:ext cx="2758281" cy="1270000"/>
          </a:xfrm>
          <a:prstGeom prst="line">
            <a:avLst/>
          </a:prstGeom>
          <a:noFill/>
          <a:ln w="9525" cap="flat" cmpd="sng" algn="ctr">
            <a:solidFill>
              <a:schemeClr val="tx1"/>
            </a:solidFill>
            <a:prstDash val="solid"/>
            <a:round/>
            <a:headEnd type="none" w="med" len="med"/>
            <a:tailEnd type="none" w="med" len="med"/>
          </a:ln>
          <a:effectLst/>
        </p:spPr>
      </p:cxnSp>
      <p:cxnSp>
        <p:nvCxnSpPr>
          <p:cNvPr id="94" name="Straight Connector 62"/>
          <p:cNvCxnSpPr>
            <a:cxnSpLocks noChangeShapeType="1"/>
            <a:stCxn id="18448" idx="0"/>
            <a:endCxn id="10242" idx="2"/>
          </p:cNvCxnSpPr>
          <p:nvPr/>
        </p:nvCxnSpPr>
        <p:spPr bwMode="auto">
          <a:xfrm flipV="1">
            <a:off x="4538890" y="1330705"/>
            <a:ext cx="1320033" cy="717169"/>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80" name="Rectangle 17"/>
          <p:cNvSpPr>
            <a:spLocks noChangeArrowheads="1"/>
          </p:cNvSpPr>
          <p:nvPr/>
        </p:nvSpPr>
        <p:spPr bwMode="auto">
          <a:xfrm>
            <a:off x="9663917" y="602261"/>
            <a:ext cx="2223440" cy="826556"/>
          </a:xfrm>
          <a:prstGeom prst="rect">
            <a:avLst/>
          </a:prstGeom>
          <a:solidFill>
            <a:schemeClr val="bg1">
              <a:lumMod val="95000"/>
            </a:schemeClr>
          </a:solidFill>
          <a:ln w="9525" algn="ctr">
            <a:solidFill>
              <a:schemeClr val="tx1"/>
            </a:solidFill>
            <a:prstDash val="dash"/>
            <a:miter lim="800000"/>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800"/>
              <a:t>API Gateway</a:t>
            </a:r>
            <a:endParaRPr lang="en-GB" altLang="en-US" sz="1800"/>
          </a:p>
        </p:txBody>
      </p:sp>
      <p:sp>
        <p:nvSpPr>
          <p:cNvPr id="84" name="Rectangle 83"/>
          <p:cNvSpPr/>
          <p:nvPr/>
        </p:nvSpPr>
        <p:spPr bwMode="auto">
          <a:xfrm>
            <a:off x="9637000" y="5675312"/>
            <a:ext cx="2250357" cy="72866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defRPr/>
            </a:pPr>
            <a:r>
              <a:rPr lang="en-SG" sz="1600" b="0">
                <a:solidFill>
                  <a:srgbClr val="000000"/>
                </a:solidFill>
              </a:rPr>
              <a:t>External Services</a:t>
            </a:r>
            <a:endParaRPr lang="en-SG" sz="1600" b="0">
              <a:solidFill>
                <a:srgbClr val="000000"/>
              </a:solidFill>
            </a:endParaRPr>
          </a:p>
        </p:txBody>
      </p:sp>
      <p:sp>
        <p:nvSpPr>
          <p:cNvPr id="85" name="Rectangle 17"/>
          <p:cNvSpPr>
            <a:spLocks noChangeArrowheads="1"/>
          </p:cNvSpPr>
          <p:nvPr/>
        </p:nvSpPr>
        <p:spPr bwMode="auto">
          <a:xfrm>
            <a:off x="9663917" y="2578796"/>
            <a:ext cx="2223440" cy="931165"/>
          </a:xfrm>
          <a:prstGeom prst="rect">
            <a:avLst/>
          </a:prstGeom>
          <a:solidFill>
            <a:schemeClr val="bg1">
              <a:lumMod val="95000"/>
            </a:schemeClr>
          </a:solidFill>
          <a:ln w="9525" algn="ctr">
            <a:solidFill>
              <a:schemeClr val="tx1"/>
            </a:solidFill>
            <a:prstDash val="dash"/>
            <a:miter lim="800000"/>
          </a:ln>
        </p:spPr>
        <p:txBody>
          <a:bodyPr wrap="squar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800" dirty="0"/>
              <a:t>Enterprise Service Bus</a:t>
            </a:r>
            <a:endParaRPr lang="en-GB" altLang="en-US" sz="1800" dirty="0"/>
          </a:p>
        </p:txBody>
      </p:sp>
      <p:sp>
        <p:nvSpPr>
          <p:cNvPr id="105" name="Rectangle 17"/>
          <p:cNvSpPr>
            <a:spLocks noChangeArrowheads="1"/>
          </p:cNvSpPr>
          <p:nvPr/>
        </p:nvSpPr>
        <p:spPr bwMode="auto">
          <a:xfrm>
            <a:off x="9663917" y="1524068"/>
            <a:ext cx="2223440" cy="959476"/>
          </a:xfrm>
          <a:prstGeom prst="rect">
            <a:avLst/>
          </a:prstGeom>
          <a:solidFill>
            <a:schemeClr val="bg1">
              <a:lumMod val="95000"/>
            </a:schemeClr>
          </a:solidFill>
          <a:ln w="9525" algn="ctr">
            <a:solidFill>
              <a:schemeClr val="tx1"/>
            </a:solidFill>
            <a:prstDash val="dash"/>
            <a:miter lim="800000"/>
          </a:ln>
        </p:spPr>
        <p:txBody>
          <a:bodyPr wrap="squar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buClrTx/>
              <a:buSzTx/>
              <a:buNone/>
            </a:pPr>
            <a:r>
              <a:rPr lang="en-GB" altLang="en-US" sz="1800"/>
              <a:t>Business Process Management</a:t>
            </a:r>
            <a:endParaRPr lang="en-GB" altLang="en-US" sz="1800"/>
          </a:p>
        </p:txBody>
      </p:sp>
      <p:sp>
        <p:nvSpPr>
          <p:cNvPr id="106" name="Rectangle 17"/>
          <p:cNvSpPr>
            <a:spLocks noChangeArrowheads="1"/>
          </p:cNvSpPr>
          <p:nvPr/>
        </p:nvSpPr>
        <p:spPr bwMode="auto">
          <a:xfrm>
            <a:off x="9663917" y="3602337"/>
            <a:ext cx="2223440" cy="652084"/>
          </a:xfrm>
          <a:prstGeom prst="rect">
            <a:avLst/>
          </a:prstGeom>
          <a:solidFill>
            <a:schemeClr val="bg1">
              <a:lumMod val="95000"/>
            </a:schemeClr>
          </a:solidFill>
          <a:ln w="9525" algn="ctr">
            <a:solidFill>
              <a:schemeClr val="tx1"/>
            </a:solidFill>
            <a:prstDash val="dash"/>
            <a:miter lim="800000"/>
          </a:ln>
        </p:spPr>
        <p:txBody>
          <a:bodyPr wrap="squar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buClrTx/>
              <a:buSzTx/>
              <a:buNone/>
            </a:pPr>
            <a:r>
              <a:rPr lang="en-GB" altLang="en-US" sz="1800"/>
              <a:t>Message Broker</a:t>
            </a:r>
            <a:endParaRPr lang="en-GB" altLang="en-US" sz="1800"/>
          </a:p>
        </p:txBody>
      </p:sp>
      <p:sp>
        <p:nvSpPr>
          <p:cNvPr id="107" name="Rectangle 17"/>
          <p:cNvSpPr>
            <a:spLocks noChangeArrowheads="1"/>
          </p:cNvSpPr>
          <p:nvPr/>
        </p:nvSpPr>
        <p:spPr bwMode="auto">
          <a:xfrm>
            <a:off x="9663917" y="5233989"/>
            <a:ext cx="2223440" cy="374855"/>
          </a:xfrm>
          <a:prstGeom prst="rect">
            <a:avLst/>
          </a:prstGeom>
          <a:solidFill>
            <a:schemeClr val="bg1">
              <a:lumMod val="95000"/>
            </a:schemeClr>
          </a:solidFill>
          <a:ln w="9525" algn="ctr">
            <a:solidFill>
              <a:schemeClr val="tx1"/>
            </a:solidFill>
            <a:prstDash val="dash"/>
            <a:miter lim="800000"/>
          </a:ln>
        </p:spPr>
        <p:txBody>
          <a:bodyPr wrap="squar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buClrTx/>
              <a:buSzTx/>
              <a:buNone/>
            </a:pPr>
            <a:r>
              <a:rPr lang="en-GB" altLang="en-US" sz="2400"/>
              <a:t>…</a:t>
            </a:r>
            <a:endParaRPr lang="en-GB" altLang="en-US" sz="2400"/>
          </a:p>
        </p:txBody>
      </p:sp>
      <p:cxnSp>
        <p:nvCxnSpPr>
          <p:cNvPr id="110" name="Straight Connector 8"/>
          <p:cNvCxnSpPr>
            <a:cxnSpLocks noChangeShapeType="1"/>
            <a:stCxn id="84" idx="1"/>
            <a:endCxn id="77" idx="6"/>
          </p:cNvCxnSpPr>
          <p:nvPr/>
        </p:nvCxnSpPr>
        <p:spPr bwMode="auto">
          <a:xfrm flipH="1" flipV="1">
            <a:off x="9067800" y="3109912"/>
            <a:ext cx="569200" cy="2929731"/>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14" name="Straight Connector 8"/>
          <p:cNvCxnSpPr>
            <a:cxnSpLocks noChangeShapeType="1"/>
            <a:stCxn id="84" idx="1"/>
            <a:endCxn id="18456" idx="3"/>
          </p:cNvCxnSpPr>
          <p:nvPr/>
        </p:nvCxnSpPr>
        <p:spPr bwMode="auto">
          <a:xfrm flipH="1" flipV="1">
            <a:off x="9204552" y="1045511"/>
            <a:ext cx="432448" cy="4994132"/>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17" name="Straight Connector 8"/>
          <p:cNvCxnSpPr>
            <a:cxnSpLocks noChangeShapeType="1"/>
            <a:stCxn id="84" idx="1"/>
            <a:endCxn id="18442" idx="3"/>
          </p:cNvCxnSpPr>
          <p:nvPr/>
        </p:nvCxnSpPr>
        <p:spPr bwMode="auto">
          <a:xfrm flipH="1" flipV="1">
            <a:off x="9201378" y="2099262"/>
            <a:ext cx="435622" cy="3940381"/>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2" name="Rectangle 17"/>
          <p:cNvSpPr>
            <a:spLocks noChangeArrowheads="1"/>
          </p:cNvSpPr>
          <p:nvPr/>
        </p:nvSpPr>
        <p:spPr bwMode="auto">
          <a:xfrm>
            <a:off x="9663917" y="4346797"/>
            <a:ext cx="2223440" cy="801465"/>
          </a:xfrm>
          <a:prstGeom prst="rect">
            <a:avLst/>
          </a:prstGeom>
          <a:solidFill>
            <a:schemeClr val="bg1">
              <a:lumMod val="95000"/>
            </a:schemeClr>
          </a:solidFill>
          <a:ln w="9525" algn="ctr">
            <a:solidFill>
              <a:schemeClr val="tx1"/>
            </a:solidFill>
            <a:prstDash val="dash"/>
            <a:miter lim="800000"/>
          </a:ln>
        </p:spPr>
        <p:txBody>
          <a:bodyPr wrap="squar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buClrTx/>
              <a:buSzTx/>
              <a:buNone/>
            </a:pPr>
            <a:r>
              <a:rPr lang="en-GB" altLang="en-US" sz="1800" dirty="0"/>
              <a:t>Container Management</a:t>
            </a:r>
            <a:endParaRPr lang="en-GB"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6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4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4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4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4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4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7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4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4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4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4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47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47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847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847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48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848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childTnLst>
                          </p:cTn>
                        </p:par>
                        <p:par>
                          <p:cTn id="75" fill="hold">
                            <p:stCondLst>
                              <p:cond delay="0"/>
                            </p:stCondLst>
                            <p:childTnLst>
                              <p:par>
                                <p:cTn id="76" presetID="1" presetClass="entr" presetSubtype="0" fill="hold" nodeType="afterEffect">
                                  <p:stCondLst>
                                    <p:cond delay="0"/>
                                  </p:stCondLst>
                                  <p:childTnLst>
                                    <p:set>
                                      <p:cBhvr>
                                        <p:cTn id="77" dur="1" fill="hold">
                                          <p:stCondLst>
                                            <p:cond delay="0"/>
                                          </p:stCondLst>
                                        </p:cTn>
                                        <p:tgtEl>
                                          <p:spTgt spid="78"/>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1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8447"/>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844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8448"/>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8451"/>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844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845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8450"/>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8453"/>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845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8468"/>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8467"/>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8469"/>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18454"/>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8443"/>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88"/>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444"/>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8482"/>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1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18464"/>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18456"/>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18465"/>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10242"/>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10244"/>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56"/>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58"/>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18457"/>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94"/>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114"/>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80"/>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85"/>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105"/>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106"/>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107"/>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8" grpId="0" animBg="1"/>
      <p:bldP spid="18438" grpId="0" animBg="1"/>
      <p:bldP spid="18439" grpId="0" animBg="1"/>
      <p:bldP spid="18440" grpId="0" animBg="1"/>
      <p:bldP spid="18441" grpId="0" animBg="1"/>
      <p:bldP spid="18442" grpId="0" animBg="1"/>
      <p:bldP spid="18443" grpId="0" animBg="1"/>
      <p:bldP spid="18444" grpId="0" animBg="1"/>
      <p:bldP spid="18445" grpId="0"/>
      <p:bldP spid="18446" grpId="0"/>
      <p:bldP spid="18447" grpId="0"/>
      <p:bldP spid="18448" grpId="0" animBg="1"/>
      <p:bldP spid="18449" grpId="0" animBg="1"/>
      <p:bldP spid="18450" grpId="0" animBg="1"/>
      <p:bldP spid="18451" grpId="0" animBg="1"/>
      <p:bldP spid="18452" grpId="0" animBg="1"/>
      <p:bldP spid="18453" grpId="0" animBg="1"/>
      <p:bldP spid="18454" grpId="0" animBg="1"/>
      <p:bldP spid="18455" grpId="0" animBg="1"/>
      <p:bldP spid="18456" grpId="0" animBg="1" autoUpdateAnimBg="0"/>
      <p:bldP spid="18457" grpId="0"/>
      <p:bldP spid="18459" grpId="0"/>
      <p:bldP spid="18461" grpId="0" animBg="1"/>
      <p:bldP spid="18467" grpId="0" animBg="1"/>
      <p:bldP spid="18468" grpId="0" animBg="1"/>
      <p:bldP spid="18469" grpId="0" animBg="1"/>
      <p:bldP spid="18470" grpId="0"/>
      <p:bldP spid="18471" grpId="0" animBg="1"/>
      <p:bldP spid="18472" grpId="0" animBg="1"/>
      <p:bldP spid="18473" grpId="0" animBg="1"/>
      <p:bldP spid="18474" grpId="0" animBg="1"/>
      <p:bldP spid="18475" grpId="0" animBg="1"/>
      <p:bldP spid="18479" grpId="0" animBg="1"/>
      <p:bldP spid="77" grpId="0" animBg="1"/>
      <p:bldP spid="63" grpId="0" animBg="1"/>
      <p:bldP spid="18460" grpId="0" animBg="1"/>
      <p:bldP spid="80" grpId="0" animBg="1"/>
      <p:bldP spid="84" grpId="0" animBg="1"/>
      <p:bldP spid="85" grpId="0" animBg="1"/>
      <p:bldP spid="105" grpId="0" animBg="1"/>
      <p:bldP spid="106" grpId="0" animBg="1"/>
      <p:bldP spid="107"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76200" y="-161934"/>
            <a:ext cx="12115800" cy="954107"/>
          </a:xfrm>
        </p:spPr>
        <p:txBody>
          <a:bodyPr/>
          <a:lstStyle/>
          <a:p>
            <a:r>
              <a:rPr lang="en-GB" altLang="en-US"/>
              <a:t>Sample SOA Layers &amp; Supporting Infrastructures for an Enterprise</a:t>
            </a:r>
            <a:endParaRPr lang="en-GB" altLang="en-US"/>
          </a:p>
        </p:txBody>
      </p:sp>
      <p:sp>
        <p:nvSpPr>
          <p:cNvPr id="16387" name="Content Placeholder 2"/>
          <p:cNvSpPr>
            <a:spLocks noGrp="1"/>
          </p:cNvSpPr>
          <p:nvPr>
            <p:ph idx="1"/>
          </p:nvPr>
        </p:nvSpPr>
        <p:spPr>
          <a:xfrm>
            <a:off x="152400" y="542925"/>
            <a:ext cx="8229600" cy="6097588"/>
          </a:xfrm>
        </p:spPr>
        <p:txBody>
          <a:bodyPr>
            <a:noAutofit/>
          </a:bodyPr>
          <a:lstStyle/>
          <a:p>
            <a:pPr>
              <a:lnSpc>
                <a:spcPct val="120000"/>
              </a:lnSpc>
              <a:spcBef>
                <a:spcPts val="0"/>
              </a:spcBef>
              <a:defRPr/>
            </a:pPr>
            <a:r>
              <a:rPr lang="en-US" altLang="en-US" sz="1800" dirty="0"/>
              <a:t>User Interface Layer(s)</a:t>
            </a:r>
            <a:endParaRPr lang="en-US" altLang="en-US" sz="1800" dirty="0"/>
          </a:p>
          <a:p>
            <a:pPr lvl="1">
              <a:lnSpc>
                <a:spcPct val="120000"/>
              </a:lnSpc>
              <a:spcBef>
                <a:spcPts val="0"/>
              </a:spcBef>
              <a:defRPr/>
            </a:pPr>
            <a:r>
              <a:rPr lang="en-US" altLang="en-US" sz="1400" dirty="0"/>
              <a:t>Provides the interfaces for interactive activities with users</a:t>
            </a:r>
            <a:endParaRPr lang="en-US" altLang="en-US" sz="1400" dirty="0"/>
          </a:p>
          <a:p>
            <a:pPr lvl="1">
              <a:lnSpc>
                <a:spcPct val="120000"/>
              </a:lnSpc>
              <a:spcBef>
                <a:spcPts val="0"/>
              </a:spcBef>
              <a:defRPr/>
            </a:pPr>
            <a:r>
              <a:rPr lang="en-US" altLang="en-US" sz="1400" dirty="0"/>
              <a:t>Can trigger a business process, which may trigger (micro)services</a:t>
            </a:r>
            <a:endParaRPr lang="en-US" altLang="en-US" sz="1400" dirty="0"/>
          </a:p>
          <a:p>
            <a:pPr lvl="1">
              <a:lnSpc>
                <a:spcPct val="120000"/>
              </a:lnSpc>
              <a:spcBef>
                <a:spcPts val="0"/>
              </a:spcBef>
              <a:defRPr/>
            </a:pPr>
            <a:r>
              <a:rPr lang="en-US" altLang="en-US" sz="1400" dirty="0"/>
              <a:t>Do NOT invoke monoliths directly; only use monoliths indirectly via (micro)services</a:t>
            </a:r>
            <a:endParaRPr lang="en-US" altLang="en-US" sz="1400" dirty="0"/>
          </a:p>
          <a:p>
            <a:pPr>
              <a:lnSpc>
                <a:spcPct val="120000"/>
              </a:lnSpc>
              <a:spcBef>
                <a:spcPts val="0"/>
              </a:spcBef>
              <a:defRPr/>
            </a:pPr>
            <a:r>
              <a:rPr lang="en-SG" altLang="en-US" sz="1800" dirty="0"/>
              <a:t>Business Process Layer(s)</a:t>
            </a:r>
            <a:endParaRPr lang="en-SG" altLang="en-US" sz="1800" dirty="0"/>
          </a:p>
          <a:p>
            <a:pPr lvl="1">
              <a:lnSpc>
                <a:spcPct val="120000"/>
              </a:lnSpc>
              <a:spcBef>
                <a:spcPts val="0"/>
              </a:spcBef>
              <a:defRPr/>
            </a:pPr>
            <a:r>
              <a:rPr lang="en-US" altLang="en-US" sz="1400" dirty="0"/>
              <a:t>A business process can be long-running involving user interactions (e.g., Loan Approval that requires a human approval) or straight-through (e.g., one-click ordering)</a:t>
            </a:r>
            <a:endParaRPr lang="en-US" altLang="en-US" sz="1400" dirty="0"/>
          </a:p>
          <a:p>
            <a:pPr lvl="1">
              <a:lnSpc>
                <a:spcPct val="120000"/>
              </a:lnSpc>
              <a:spcBef>
                <a:spcPts val="0"/>
              </a:spcBef>
              <a:defRPr/>
            </a:pPr>
            <a:r>
              <a:rPr lang="en-US" altLang="en-US" sz="1400" dirty="0"/>
              <a:t>A business process can be implemented as a (micro)service, usually composite</a:t>
            </a:r>
            <a:endParaRPr lang="en-US" altLang="en-US" sz="1400" dirty="0"/>
          </a:p>
          <a:p>
            <a:pPr>
              <a:lnSpc>
                <a:spcPct val="120000"/>
              </a:lnSpc>
              <a:spcBef>
                <a:spcPts val="0"/>
              </a:spcBef>
              <a:defRPr/>
            </a:pPr>
            <a:r>
              <a:rPr lang="en-SG" altLang="en-US" sz="1800" dirty="0"/>
              <a:t>Composite (Micro)Services Layer(s)</a:t>
            </a:r>
            <a:endParaRPr lang="en-SG" altLang="en-US" sz="1800" dirty="0"/>
          </a:p>
          <a:p>
            <a:pPr lvl="1">
              <a:lnSpc>
                <a:spcPct val="120000"/>
              </a:lnSpc>
              <a:spcBef>
                <a:spcPts val="0"/>
              </a:spcBef>
              <a:defRPr/>
            </a:pPr>
            <a:r>
              <a:rPr lang="en-US" altLang="en-US" sz="1400" dirty="0"/>
              <a:t>Can directly communicate to other (micro)services, but not to IT systems or monoliths</a:t>
            </a:r>
            <a:endParaRPr lang="en-US" altLang="en-US" sz="1400" dirty="0"/>
          </a:p>
          <a:p>
            <a:pPr>
              <a:lnSpc>
                <a:spcPct val="120000"/>
              </a:lnSpc>
              <a:spcBef>
                <a:spcPts val="0"/>
              </a:spcBef>
              <a:defRPr/>
            </a:pPr>
            <a:r>
              <a:rPr lang="en-US" altLang="en-US" sz="1800" dirty="0"/>
              <a:t>Atomic Microservices Layer(s)</a:t>
            </a:r>
            <a:endParaRPr lang="en-US" altLang="en-US" sz="1800" dirty="0"/>
          </a:p>
          <a:p>
            <a:pPr lvl="1">
              <a:lnSpc>
                <a:spcPct val="120000"/>
              </a:lnSpc>
              <a:spcBef>
                <a:spcPts val="0"/>
              </a:spcBef>
              <a:defRPr/>
            </a:pPr>
            <a:r>
              <a:rPr lang="en-US" altLang="en-US" sz="1400" dirty="0"/>
              <a:t>An atomic microservice can be independently developed, deployable, and scalable</a:t>
            </a:r>
            <a:endParaRPr lang="en-US" altLang="en-US" sz="1400" dirty="0"/>
          </a:p>
          <a:p>
            <a:pPr lvl="1">
              <a:lnSpc>
                <a:spcPct val="120000"/>
              </a:lnSpc>
              <a:spcBef>
                <a:spcPts val="0"/>
              </a:spcBef>
              <a:defRPr/>
            </a:pPr>
            <a:r>
              <a:rPr lang="en-US" altLang="en-US" sz="1400" dirty="0"/>
              <a:t>Do NOT directly communicate to other atomic (micro)services</a:t>
            </a:r>
            <a:endParaRPr lang="en-US" altLang="en-US" sz="1400" dirty="0"/>
          </a:p>
          <a:p>
            <a:pPr>
              <a:lnSpc>
                <a:spcPct val="120000"/>
              </a:lnSpc>
              <a:spcBef>
                <a:spcPts val="0"/>
              </a:spcBef>
              <a:defRPr/>
            </a:pPr>
            <a:r>
              <a:rPr lang="en-US" altLang="en-US" sz="1800" dirty="0"/>
              <a:t>Wrapper Services Layer(s)</a:t>
            </a:r>
            <a:endParaRPr lang="en-US" altLang="en-US" sz="1800" dirty="0"/>
          </a:p>
          <a:p>
            <a:pPr lvl="1">
              <a:lnSpc>
                <a:spcPct val="120000"/>
              </a:lnSpc>
              <a:spcBef>
                <a:spcPts val="0"/>
              </a:spcBef>
              <a:defRPr/>
            </a:pPr>
            <a:r>
              <a:rPr lang="en-US" altLang="en-US" sz="1600" dirty="0"/>
              <a:t>A wrapper service exposes a functionality of an IT system or a monolith or an external system/service, and has higher dependency on them</a:t>
            </a:r>
            <a:endParaRPr lang="en-US" altLang="en-US" sz="1600" dirty="0"/>
          </a:p>
          <a:p>
            <a:pPr>
              <a:lnSpc>
                <a:spcPct val="120000"/>
              </a:lnSpc>
              <a:spcBef>
                <a:spcPts val="0"/>
              </a:spcBef>
              <a:defRPr/>
            </a:pPr>
            <a:r>
              <a:rPr lang="en-SG" altLang="en-US" sz="1800" dirty="0"/>
              <a:t>IT Systems Layer(s)</a:t>
            </a:r>
            <a:endParaRPr lang="en-SG" altLang="en-US" sz="1800" dirty="0"/>
          </a:p>
          <a:p>
            <a:pPr lvl="1">
              <a:lnSpc>
                <a:spcPct val="120000"/>
              </a:lnSpc>
              <a:spcBef>
                <a:spcPts val="0"/>
              </a:spcBef>
              <a:defRPr/>
            </a:pPr>
            <a:r>
              <a:rPr lang="en-SG" altLang="en-US" sz="1400" dirty="0"/>
              <a:t>Applications (COTS, Custom or Legacy) that provide one or many functionalities</a:t>
            </a:r>
            <a:endParaRPr lang="en-SG" altLang="en-US" sz="1400" dirty="0"/>
          </a:p>
          <a:p>
            <a:pPr lvl="1">
              <a:lnSpc>
                <a:spcPct val="120000"/>
              </a:lnSpc>
              <a:spcBef>
                <a:spcPts val="0"/>
              </a:spcBef>
              <a:defRPr/>
            </a:pPr>
            <a:r>
              <a:rPr lang="en-SG" altLang="en-US" sz="1400" dirty="0"/>
              <a:t>Do NOT directly communicate to </a:t>
            </a:r>
            <a:r>
              <a:rPr lang="en-US" altLang="en-US" sz="1400" dirty="0"/>
              <a:t>other layers</a:t>
            </a:r>
            <a:endParaRPr lang="en-SG" altLang="en-US" sz="1400" dirty="0"/>
          </a:p>
          <a:p>
            <a:pPr>
              <a:lnSpc>
                <a:spcPct val="120000"/>
              </a:lnSpc>
              <a:spcBef>
                <a:spcPts val="0"/>
              </a:spcBef>
              <a:defRPr/>
            </a:pPr>
            <a:r>
              <a:rPr lang="en-SG" altLang="en-US" sz="1800" dirty="0"/>
              <a:t>External Services Layer(s)</a:t>
            </a:r>
            <a:endParaRPr lang="en-SG" altLang="en-US" sz="1800" dirty="0"/>
          </a:p>
          <a:p>
            <a:pPr lvl="1">
              <a:lnSpc>
                <a:spcPct val="120000"/>
              </a:lnSpc>
              <a:spcBef>
                <a:spcPts val="0"/>
              </a:spcBef>
              <a:defRPr/>
            </a:pPr>
            <a:r>
              <a:rPr lang="en-SG" altLang="en-US" sz="1400" dirty="0"/>
              <a:t>From third-parties beyond the control of the enterprise; may or may not be microservices</a:t>
            </a:r>
            <a:endParaRPr lang="en-SG" altLang="en-US" sz="1400" dirty="0"/>
          </a:p>
          <a:p>
            <a:pPr lvl="1">
              <a:lnSpc>
                <a:spcPct val="120000"/>
              </a:lnSpc>
              <a:spcBef>
                <a:spcPts val="0"/>
              </a:spcBef>
              <a:defRPr/>
            </a:pPr>
            <a:r>
              <a:rPr lang="en-SG" altLang="en-US" sz="1400" dirty="0"/>
              <a:t>May be directly used by other layers if reliable, compatible, and easy to change</a:t>
            </a:r>
            <a:endParaRPr lang="en-GB" altLang="en-US" sz="1400" dirty="0"/>
          </a:p>
        </p:txBody>
      </p:sp>
      <p:sp>
        <p:nvSpPr>
          <p:cNvPr id="5" name="Content Placeholder 2"/>
          <p:cNvSpPr txBox="1"/>
          <p:nvPr/>
        </p:nvSpPr>
        <p:spPr bwMode="auto">
          <a:xfrm>
            <a:off x="8382000" y="440268"/>
            <a:ext cx="3611033" cy="628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FF"/>
              </a:buClr>
              <a:buSzPct val="40000"/>
              <a:buFont typeface="Wingdings" panose="05000000000000000000"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3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a:lnSpc>
                <a:spcPct val="120000"/>
              </a:lnSpc>
              <a:spcBef>
                <a:spcPts val="0"/>
              </a:spcBef>
              <a:defRPr/>
            </a:pPr>
            <a:r>
              <a:rPr lang="en-SG" altLang="en-US" sz="1800" b="0" kern="0" dirty="0"/>
              <a:t>API Gateways</a:t>
            </a:r>
            <a:endParaRPr lang="en-SG" altLang="en-US" sz="1800" b="0" kern="0" dirty="0"/>
          </a:p>
          <a:p>
            <a:pPr lvl="1">
              <a:lnSpc>
                <a:spcPct val="120000"/>
              </a:lnSpc>
              <a:spcBef>
                <a:spcPts val="0"/>
              </a:spcBef>
              <a:defRPr/>
            </a:pPr>
            <a:r>
              <a:rPr lang="en-SG" altLang="en-US" sz="1400" b="0" kern="0" dirty="0"/>
              <a:t>Manage accesses to (micro)services, usually for external service consumers </a:t>
            </a:r>
            <a:endParaRPr lang="en-SG" altLang="en-US" sz="1400" b="0" kern="0" dirty="0"/>
          </a:p>
          <a:p>
            <a:pPr>
              <a:lnSpc>
                <a:spcPct val="120000"/>
              </a:lnSpc>
              <a:spcBef>
                <a:spcPts val="0"/>
              </a:spcBef>
              <a:defRPr/>
            </a:pPr>
            <a:r>
              <a:rPr lang="en-SG" altLang="en-US" sz="1800" b="0" kern="0" dirty="0"/>
              <a:t>Business Process Management Software Suites (BPMS)</a:t>
            </a:r>
            <a:endParaRPr lang="en-SG" altLang="en-US" sz="1800" b="0" kern="0" dirty="0"/>
          </a:p>
          <a:p>
            <a:pPr lvl="1">
              <a:lnSpc>
                <a:spcPct val="120000"/>
              </a:lnSpc>
              <a:spcBef>
                <a:spcPts val="0"/>
              </a:spcBef>
              <a:defRPr/>
            </a:pPr>
            <a:r>
              <a:rPr lang="en-SG" altLang="en-US" sz="1400" b="0" kern="0" dirty="0"/>
              <a:t>Manage business processes (including design, modelling, analysis, implementation, execution, monitoring, optimization, etc.)</a:t>
            </a:r>
            <a:endParaRPr lang="en-SG" altLang="en-US" sz="1400" b="0" kern="0" dirty="0"/>
          </a:p>
          <a:p>
            <a:pPr>
              <a:lnSpc>
                <a:spcPct val="120000"/>
              </a:lnSpc>
              <a:spcBef>
                <a:spcPts val="0"/>
              </a:spcBef>
              <a:defRPr/>
            </a:pPr>
            <a:r>
              <a:rPr lang="en-SG" altLang="en-US" sz="1800" b="0" kern="0" dirty="0"/>
              <a:t>Enterprise Service Buses</a:t>
            </a:r>
            <a:endParaRPr lang="en-SG" altLang="en-US" sz="1800" b="0" kern="0" dirty="0"/>
          </a:p>
          <a:p>
            <a:pPr lvl="1">
              <a:lnSpc>
                <a:spcPct val="120000"/>
              </a:lnSpc>
              <a:spcBef>
                <a:spcPts val="0"/>
              </a:spcBef>
              <a:defRPr/>
            </a:pPr>
            <a:r>
              <a:rPr lang="en-US" altLang="en-US" sz="1400" b="0" kern="0" dirty="0"/>
              <a:t>Manage accesses to (micro)services, usually for internal uses in an enterprise</a:t>
            </a:r>
            <a:endParaRPr lang="en-US" altLang="en-US" sz="1400" b="0" kern="0" dirty="0"/>
          </a:p>
          <a:p>
            <a:pPr>
              <a:lnSpc>
                <a:spcPct val="120000"/>
              </a:lnSpc>
              <a:spcBef>
                <a:spcPts val="0"/>
              </a:spcBef>
              <a:defRPr/>
            </a:pPr>
            <a:r>
              <a:rPr lang="en-SG" altLang="en-US" sz="1800" b="0" kern="0" dirty="0"/>
              <a:t>Communication Technologies</a:t>
            </a:r>
            <a:endParaRPr lang="en-SG" altLang="en-US" sz="1800" b="0" kern="0" dirty="0"/>
          </a:p>
          <a:p>
            <a:pPr lvl="1">
              <a:lnSpc>
                <a:spcPct val="120000"/>
              </a:lnSpc>
              <a:spcBef>
                <a:spcPts val="0"/>
              </a:spcBef>
              <a:defRPr/>
            </a:pPr>
            <a:r>
              <a:rPr lang="en-US" altLang="en-US" sz="1400" b="0" kern="0" dirty="0"/>
              <a:t>Message brokers</a:t>
            </a:r>
            <a:endParaRPr lang="en-US" altLang="en-US" sz="1400" b="0" kern="0" dirty="0"/>
          </a:p>
          <a:p>
            <a:pPr lvl="1">
              <a:lnSpc>
                <a:spcPct val="120000"/>
              </a:lnSpc>
              <a:spcBef>
                <a:spcPts val="0"/>
              </a:spcBef>
              <a:defRPr/>
            </a:pPr>
            <a:r>
              <a:rPr lang="en-US" altLang="en-US" sz="1400" b="0" kern="0" dirty="0"/>
              <a:t>HTTP servers</a:t>
            </a:r>
            <a:endParaRPr lang="en-US" altLang="en-US" sz="1400" b="0" kern="0" dirty="0"/>
          </a:p>
          <a:p>
            <a:pPr>
              <a:lnSpc>
                <a:spcPct val="120000"/>
              </a:lnSpc>
              <a:spcBef>
                <a:spcPts val="0"/>
              </a:spcBef>
              <a:defRPr/>
            </a:pPr>
            <a:r>
              <a:rPr lang="en-SG" altLang="en-US" sz="1800" b="0" kern="0" dirty="0"/>
              <a:t>Container Management</a:t>
            </a:r>
            <a:endParaRPr lang="en-SG" altLang="en-US" sz="1800" b="0" kern="0" dirty="0"/>
          </a:p>
          <a:p>
            <a:pPr lvl="1">
              <a:lnSpc>
                <a:spcPct val="120000"/>
              </a:lnSpc>
              <a:spcBef>
                <a:spcPts val="0"/>
              </a:spcBef>
              <a:defRPr/>
            </a:pPr>
            <a:r>
              <a:rPr lang="en-SG" altLang="en-US" sz="1400" b="0" kern="0" dirty="0"/>
              <a:t>Docker Compose, Kubernetes, …</a:t>
            </a:r>
            <a:endParaRPr lang="en-SG" altLang="en-US" sz="1400" b="0" kern="0" dirty="0"/>
          </a:p>
          <a:p>
            <a:pPr>
              <a:lnSpc>
                <a:spcPct val="120000"/>
              </a:lnSpc>
              <a:spcBef>
                <a:spcPts val="0"/>
              </a:spcBef>
              <a:defRPr/>
            </a:pPr>
            <a:r>
              <a:rPr lang="en-SG" altLang="en-US" sz="1800" b="0" kern="0" dirty="0"/>
              <a:t>Storage Servers</a:t>
            </a:r>
            <a:endParaRPr lang="en-SG" altLang="en-US" sz="1800" b="0" kern="0" dirty="0"/>
          </a:p>
          <a:p>
            <a:pPr lvl="1">
              <a:lnSpc>
                <a:spcPct val="120000"/>
              </a:lnSpc>
              <a:spcBef>
                <a:spcPts val="0"/>
              </a:spcBef>
              <a:defRPr/>
            </a:pPr>
            <a:r>
              <a:rPr lang="en-SG" altLang="en-US" sz="1400" b="0" kern="0" dirty="0"/>
              <a:t>DBMS, SharePoint, Drive, …</a:t>
            </a:r>
            <a:endParaRPr lang="en-SG" altLang="en-US" sz="1400" b="0" kern="0" dirty="0"/>
          </a:p>
          <a:p>
            <a:pPr>
              <a:lnSpc>
                <a:spcPct val="120000"/>
              </a:lnSpc>
              <a:spcBef>
                <a:spcPts val="0"/>
              </a:spcBef>
              <a:defRPr/>
            </a:pPr>
            <a:endParaRPr lang="en-SG" altLang="en-US" sz="1800" b="0" kern="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Sample Benefits of Microservices and SOA Layers</a:t>
            </a:r>
            <a:endParaRPr lang="en-SG"/>
          </a:p>
        </p:txBody>
      </p:sp>
      <p:sp>
        <p:nvSpPr>
          <p:cNvPr id="3" name="Content Placeholder 2"/>
          <p:cNvSpPr>
            <a:spLocks noGrp="1"/>
          </p:cNvSpPr>
          <p:nvPr>
            <p:ph idx="1"/>
          </p:nvPr>
        </p:nvSpPr>
        <p:spPr>
          <a:xfrm>
            <a:off x="281517" y="762000"/>
            <a:ext cx="11605683" cy="5819422"/>
          </a:xfrm>
        </p:spPr>
        <p:txBody>
          <a:bodyPr>
            <a:normAutofit fontScale="85000" lnSpcReduction="10000"/>
          </a:bodyPr>
          <a:lstStyle/>
          <a:p>
            <a:r>
              <a:rPr lang="en-GB" dirty="0"/>
              <a:t>Enforce </a:t>
            </a:r>
            <a:r>
              <a:rPr lang="en-GB" b="1" dirty="0"/>
              <a:t>a high degree of modularity </a:t>
            </a:r>
            <a:r>
              <a:rPr lang="en-GB" dirty="0"/>
              <a:t>and help to </a:t>
            </a:r>
            <a:r>
              <a:rPr lang="en-GB" b="1" dirty="0"/>
              <a:t>manage complexity</a:t>
            </a:r>
            <a:r>
              <a:rPr lang="en-GB" dirty="0"/>
              <a:t> in large enterprise solutions</a:t>
            </a:r>
            <a:endParaRPr lang="en-GB" dirty="0"/>
          </a:p>
          <a:p>
            <a:pPr lvl="1"/>
            <a:r>
              <a:rPr lang="en-SG" sz="2400" dirty="0"/>
              <a:t>Wrapper services are less modular than atomic microservices due to their direct dependency on the underlying (monolithic) applications</a:t>
            </a:r>
            <a:endParaRPr lang="en-SG" sz="2400" dirty="0"/>
          </a:p>
          <a:p>
            <a:r>
              <a:rPr lang="en-SG" dirty="0"/>
              <a:t>Microservices are </a:t>
            </a:r>
            <a:r>
              <a:rPr lang="en-SG" b="1" dirty="0"/>
              <a:t>loosely coupled</a:t>
            </a:r>
            <a:r>
              <a:rPr lang="en-SG" dirty="0"/>
              <a:t> from each other</a:t>
            </a:r>
            <a:endParaRPr lang="en-SG" dirty="0"/>
          </a:p>
          <a:p>
            <a:pPr lvl="1"/>
            <a:r>
              <a:rPr lang="en-SG" sz="2400" dirty="0"/>
              <a:t>Independently developed, deployable, scalable</a:t>
            </a:r>
            <a:endParaRPr lang="en-SG" sz="2400" dirty="0"/>
          </a:p>
          <a:p>
            <a:r>
              <a:rPr lang="en-SG" dirty="0"/>
              <a:t>(Micro)services interact with each other through </a:t>
            </a:r>
            <a:r>
              <a:rPr lang="en-SG" b="1" dirty="0"/>
              <a:t>standards-based interfaces</a:t>
            </a:r>
            <a:endParaRPr lang="en-SG" b="1" dirty="0"/>
          </a:p>
          <a:p>
            <a:pPr lvl="1"/>
            <a:r>
              <a:rPr lang="en-SG" sz="2400" dirty="0"/>
              <a:t>Independent of programming languages or platforms </a:t>
            </a:r>
            <a:endParaRPr lang="en-SG" sz="2400" dirty="0"/>
          </a:p>
          <a:p>
            <a:pPr lvl="1"/>
            <a:r>
              <a:rPr lang="en-SG" sz="2400" dirty="0"/>
              <a:t>Common errors (e.g., timeout, network interruption, wrong data format, etc.) may be handled in a standard way.</a:t>
            </a:r>
            <a:endParaRPr lang="en-SG" sz="2400" dirty="0"/>
          </a:p>
          <a:p>
            <a:r>
              <a:rPr lang="en-SG" b="1" dirty="0"/>
              <a:t>Easier to reuse</a:t>
            </a:r>
            <a:r>
              <a:rPr lang="en-SG" dirty="0"/>
              <a:t> a (micro)service than to reuse a monolith</a:t>
            </a:r>
            <a:endParaRPr lang="en-SG" dirty="0"/>
          </a:p>
          <a:p>
            <a:pPr lvl="1"/>
            <a:r>
              <a:rPr lang="en-SG" sz="2400" b="1" dirty="0"/>
              <a:t>Implementing a business process is like to assemble a composite (micro)service </a:t>
            </a:r>
            <a:r>
              <a:rPr lang="en-SG" sz="2400" dirty="0"/>
              <a:t>that </a:t>
            </a:r>
            <a:r>
              <a:rPr lang="en-SG" sz="2400" b="1" dirty="0"/>
              <a:t>reuses</a:t>
            </a:r>
            <a:r>
              <a:rPr lang="en-SG" sz="2400" dirty="0"/>
              <a:t> other (micro)services that may be implemented in different technologies.</a:t>
            </a:r>
            <a:endParaRPr lang="en-SG" sz="2400" dirty="0"/>
          </a:p>
          <a:p>
            <a:r>
              <a:rPr lang="en-SG" b="1" dirty="0"/>
              <a:t>Easier to change</a:t>
            </a:r>
            <a:r>
              <a:rPr lang="en-SG" dirty="0"/>
              <a:t> a (micro)service than to change a monolith</a:t>
            </a:r>
            <a:endParaRPr lang="en-SG" dirty="0"/>
          </a:p>
          <a:p>
            <a:pPr lvl="1"/>
            <a:r>
              <a:rPr lang="en-SG" sz="2400" b="1" dirty="0"/>
              <a:t>Easier to support continuous integration and deployment</a:t>
            </a:r>
            <a:r>
              <a:rPr lang="en-SG" sz="2400" dirty="0"/>
              <a:t> (CI/CD) for changing business requirements</a:t>
            </a:r>
            <a:endParaRPr lang="en-SG" sz="2400" dirty="0"/>
          </a:p>
          <a:p>
            <a:pPr lvl="1"/>
            <a:endParaRPr lang="en-SG"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GB" altLang="en-US"/>
              <a:t>Outline</a:t>
            </a:r>
            <a:endParaRPr lang="en-GB" altLang="en-US"/>
          </a:p>
        </p:txBody>
      </p:sp>
      <p:sp>
        <p:nvSpPr>
          <p:cNvPr id="6148" name="Rectangle 3"/>
          <p:cNvSpPr>
            <a:spLocks noGrp="1" noChangeArrowheads="1"/>
          </p:cNvSpPr>
          <p:nvPr>
            <p:ph type="body" idx="1"/>
          </p:nvPr>
        </p:nvSpPr>
        <p:spPr/>
        <p:txBody>
          <a:bodyPr>
            <a:normAutofit fontScale="92500" lnSpcReduction="20000"/>
          </a:bodyPr>
          <a:lstStyle/>
          <a:p>
            <a:pPr eaLnBrk="1" hangingPunct="1">
              <a:buFont typeface="Wingdings" panose="05000000000000000000" pitchFamily="2" charset="2"/>
              <a:buNone/>
            </a:pPr>
            <a:r>
              <a:rPr lang="en-US" altLang="en-US" sz="2600" b="1" u="sng" dirty="0"/>
              <a:t>Objectives</a:t>
            </a:r>
            <a:endParaRPr lang="en-US" altLang="en-US" sz="2600" b="1" u="sng" dirty="0"/>
          </a:p>
          <a:p>
            <a:pPr eaLnBrk="1" hangingPunct="1">
              <a:buFont typeface="Wingdings" panose="05000000000000000000" pitchFamily="2" charset="2"/>
              <a:buNone/>
            </a:pPr>
            <a:r>
              <a:rPr lang="en-US" altLang="en-US" dirty="0"/>
              <a:t>On completing this module, you will be able to:</a:t>
            </a:r>
            <a:endParaRPr lang="en-US" altLang="en-US" dirty="0"/>
          </a:p>
          <a:p>
            <a:pPr eaLnBrk="1" hangingPunct="1"/>
            <a:r>
              <a:rPr lang="en-US" altLang="en-US" dirty="0"/>
              <a:t>Understand the concept of </a:t>
            </a:r>
            <a:r>
              <a:rPr lang="en-US" altLang="en-US" b="1" dirty="0"/>
              <a:t>atomic/simple (micro)services</a:t>
            </a:r>
            <a:r>
              <a:rPr lang="en-US" altLang="en-US" dirty="0"/>
              <a:t> and </a:t>
            </a:r>
            <a:r>
              <a:rPr lang="en-US" altLang="en-US" b="1" dirty="0"/>
              <a:t>composite/complex (micro)services</a:t>
            </a:r>
            <a:r>
              <a:rPr lang="en-US" altLang="en-US" dirty="0"/>
              <a:t> </a:t>
            </a:r>
            <a:endParaRPr lang="en-US" altLang="en-US" dirty="0"/>
          </a:p>
          <a:p>
            <a:pPr eaLnBrk="1" hangingPunct="1"/>
            <a:r>
              <a:rPr lang="en-US" altLang="en-US" dirty="0"/>
              <a:t>Understand sample </a:t>
            </a:r>
            <a:r>
              <a:rPr lang="en-US" altLang="en-US" b="1" dirty="0"/>
              <a:t>layers in a service-oriented architecture (SOA)</a:t>
            </a:r>
            <a:endParaRPr lang="en-US" altLang="en-US" b="1" dirty="0"/>
          </a:p>
          <a:p>
            <a:pPr eaLnBrk="1" hangingPunct="1"/>
            <a:r>
              <a:rPr lang="en-US" altLang="en-US" dirty="0"/>
              <a:t>Understand where </a:t>
            </a:r>
            <a:r>
              <a:rPr lang="en-US" altLang="en-US" b="1" dirty="0"/>
              <a:t>microservices reside within an SOA layered architecture</a:t>
            </a:r>
            <a:r>
              <a:rPr lang="en-US" altLang="en-US" dirty="0"/>
              <a:t>.</a:t>
            </a:r>
            <a:endParaRPr lang="en-US" altLang="en-US" b="1" dirty="0"/>
          </a:p>
          <a:p>
            <a:pPr eaLnBrk="1" hangingPunct="1"/>
            <a:r>
              <a:rPr lang="en-US" altLang="en-US" dirty="0"/>
              <a:t>Understand the </a:t>
            </a:r>
            <a:r>
              <a:rPr lang="en-US" altLang="en-US" b="1" dirty="0"/>
              <a:t>benefits of a layered SOA </a:t>
            </a:r>
            <a:r>
              <a:rPr lang="en-US" altLang="en-US" dirty="0"/>
              <a:t>for developing enterprise solutions</a:t>
            </a:r>
            <a:endParaRPr lang="en-US" altLang="en-US" dirty="0"/>
          </a:p>
          <a:p>
            <a:pPr eaLnBrk="1" hangingPunct="1">
              <a:buFont typeface="Wingdings" panose="05000000000000000000" pitchFamily="2" charset="2"/>
              <a:buNone/>
            </a:pPr>
            <a:endParaRPr lang="en-US" altLang="en-US" sz="2600" b="1" u="sng" dirty="0"/>
          </a:p>
          <a:p>
            <a:pPr eaLnBrk="1" hangingPunct="1">
              <a:buFont typeface="Wingdings" panose="05000000000000000000" pitchFamily="2" charset="2"/>
              <a:buNone/>
            </a:pPr>
            <a:r>
              <a:rPr lang="en-US" altLang="en-US" sz="2600" b="1" u="sng" dirty="0"/>
              <a:t>Topics</a:t>
            </a:r>
            <a:endParaRPr lang="en-US" altLang="en-US" sz="2600" b="1" u="sng" dirty="0"/>
          </a:p>
          <a:p>
            <a:pPr eaLnBrk="1" hangingPunct="1"/>
            <a:r>
              <a:rPr lang="en-US" altLang="en-US" sz="2600" dirty="0"/>
              <a:t>Services, Microservices</a:t>
            </a:r>
            <a:endParaRPr lang="en-US" altLang="en-US" sz="2600" dirty="0"/>
          </a:p>
          <a:p>
            <a:pPr eaLnBrk="1" hangingPunct="1"/>
            <a:r>
              <a:rPr lang="en-US" altLang="en-US" sz="2600" dirty="0"/>
              <a:t>Atomic/simple and composite/complex microservices</a:t>
            </a:r>
            <a:endParaRPr lang="en-US" altLang="en-US" sz="2600" dirty="0"/>
          </a:p>
          <a:p>
            <a:pPr eaLnBrk="1" hangingPunct="1"/>
            <a:r>
              <a:rPr lang="en-US" altLang="en-US" sz="2600" dirty="0"/>
              <a:t>SOA Layers</a:t>
            </a:r>
            <a:endParaRPr lang="en-GB" altLang="en-US" sz="2600" dirty="0"/>
          </a:p>
        </p:txBody>
      </p:sp>
    </p:spTree>
  </p:cSld>
  <p:clrMapOvr>
    <a:masterClrMapping/>
  </p:clrMapOvr>
  <mc:AlternateContent xmlns:mc="http://schemas.openxmlformats.org/markup-compatibility/2006">
    <mc:Choice xmlns:p14="http://schemas.microsoft.com/office/powerpoint/2010/main" Requires="p14">
      <p:transition spd="slow" p14:dur="2000" advTm="33761"/>
    </mc:Choice>
    <mc:Fallback>
      <p:transition spd="slow" advTm="337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GB" altLang="en-US" dirty="0"/>
              <a:t>Definition of a Service in the Software World </a:t>
            </a:r>
            <a:endParaRPr lang="en-GB" altLang="en-US" dirty="0"/>
          </a:p>
        </p:txBody>
      </p:sp>
      <p:sp>
        <p:nvSpPr>
          <p:cNvPr id="15364" name="Rectangle 3"/>
          <p:cNvSpPr>
            <a:spLocks noGrp="1" noChangeArrowheads="1"/>
          </p:cNvSpPr>
          <p:nvPr>
            <p:ph type="body" idx="1"/>
          </p:nvPr>
        </p:nvSpPr>
        <p:spPr>
          <a:xfrm>
            <a:off x="1735138" y="762000"/>
            <a:ext cx="8704262" cy="2424065"/>
          </a:xfrm>
        </p:spPr>
        <p:txBody>
          <a:bodyPr>
            <a:normAutofit/>
          </a:bodyPr>
          <a:lstStyle/>
          <a:p>
            <a:pPr eaLnBrk="1" hangingPunct="1">
              <a:lnSpc>
                <a:spcPct val="110000"/>
              </a:lnSpc>
            </a:pPr>
            <a:r>
              <a:rPr lang="en-GB" altLang="en-US" sz="2400" dirty="0"/>
              <a:t>A </a:t>
            </a:r>
            <a:r>
              <a:rPr lang="en-GB" altLang="en-US" sz="2400" b="1" dirty="0"/>
              <a:t>service</a:t>
            </a:r>
            <a:r>
              <a:rPr lang="en-GB" altLang="en-US" sz="2400" dirty="0"/>
              <a:t> may be defined as:</a:t>
            </a:r>
            <a:endParaRPr lang="en-GB" altLang="en-US" sz="2400" dirty="0"/>
          </a:p>
          <a:p>
            <a:pPr lvl="1" eaLnBrk="1" hangingPunct="1">
              <a:lnSpc>
                <a:spcPct val="110000"/>
              </a:lnSpc>
            </a:pPr>
            <a:r>
              <a:rPr lang="en-GB" altLang="en-US" sz="2200" dirty="0"/>
              <a:t>A unit that provides </a:t>
            </a:r>
            <a:r>
              <a:rPr lang="en-GB" altLang="en-US" sz="2200" b="1" dirty="0"/>
              <a:t>one or many functionalities </a:t>
            </a:r>
            <a:r>
              <a:rPr lang="en-GB" altLang="en-US" sz="2200" dirty="0"/>
              <a:t>needed to support business requirements and </a:t>
            </a:r>
            <a:r>
              <a:rPr lang="en-GB" altLang="en-US" sz="2200" b="1" dirty="0"/>
              <a:t>can be used</a:t>
            </a:r>
            <a:r>
              <a:rPr lang="en-GB" altLang="en-US" sz="2200" dirty="0"/>
              <a:t> by other applications or services </a:t>
            </a:r>
            <a:r>
              <a:rPr lang="en-GB" altLang="en-US" sz="2200" b="1" dirty="0"/>
              <a:t>over the network</a:t>
            </a:r>
            <a:r>
              <a:rPr lang="en-GB" altLang="en-US" sz="2200" dirty="0"/>
              <a:t> via a </a:t>
            </a:r>
            <a:r>
              <a:rPr lang="en-GB" altLang="en-US" sz="2200" b="1" dirty="0"/>
              <a:t>standard interface </a:t>
            </a:r>
            <a:r>
              <a:rPr lang="en-SG" sz="2200" dirty="0"/>
              <a:t>that is </a:t>
            </a:r>
            <a:r>
              <a:rPr lang="en-SG" sz="2200" b="1" dirty="0"/>
              <a:t>independent of programming languages and platforms</a:t>
            </a:r>
            <a:endParaRPr lang="en-SG" sz="2200" b="1" dirty="0"/>
          </a:p>
          <a:p>
            <a:pPr lvl="1" eaLnBrk="1" hangingPunct="1">
              <a:lnSpc>
                <a:spcPct val="110000"/>
              </a:lnSpc>
            </a:pPr>
            <a:endParaRPr lang="en-GB" altLang="en-US" sz="2000" b="1" dirty="0"/>
          </a:p>
          <a:p>
            <a:pPr lvl="2" eaLnBrk="1" hangingPunct="1">
              <a:lnSpc>
                <a:spcPct val="110000"/>
              </a:lnSpc>
            </a:pPr>
            <a:endParaRPr lang="en-GB" altLang="en-US" sz="1800" dirty="0"/>
          </a:p>
          <a:p>
            <a:pPr eaLnBrk="1" hangingPunct="1">
              <a:lnSpc>
                <a:spcPct val="110000"/>
              </a:lnSpc>
            </a:pPr>
            <a:endParaRPr lang="en-GB" altLang="en-US" sz="2400" dirty="0"/>
          </a:p>
        </p:txBody>
      </p:sp>
      <p:sp>
        <p:nvSpPr>
          <p:cNvPr id="15367" name="Line 12"/>
          <p:cNvSpPr>
            <a:spLocks noChangeShapeType="1"/>
          </p:cNvSpPr>
          <p:nvPr/>
        </p:nvSpPr>
        <p:spPr bwMode="auto">
          <a:xfrm>
            <a:off x="3833210" y="3602852"/>
            <a:ext cx="290214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nchor="ctr"/>
          <a:lstStyle/>
          <a:p>
            <a:endParaRPr lang="en-GB"/>
          </a:p>
        </p:txBody>
      </p:sp>
      <p:sp>
        <p:nvSpPr>
          <p:cNvPr id="15368" name="Line 13"/>
          <p:cNvSpPr>
            <a:spLocks noChangeShapeType="1"/>
          </p:cNvSpPr>
          <p:nvPr/>
        </p:nvSpPr>
        <p:spPr bwMode="auto">
          <a:xfrm flipV="1">
            <a:off x="3808278" y="4128524"/>
            <a:ext cx="2913727" cy="0"/>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nchor="ctr"/>
          <a:lstStyle/>
          <a:p>
            <a:endParaRPr lang="en-GB"/>
          </a:p>
        </p:txBody>
      </p:sp>
      <p:sp>
        <p:nvSpPr>
          <p:cNvPr id="15369" name="Text Box 14"/>
          <p:cNvSpPr txBox="1">
            <a:spLocks noChangeArrowheads="1"/>
          </p:cNvSpPr>
          <p:nvPr/>
        </p:nvSpPr>
        <p:spPr bwMode="auto">
          <a:xfrm>
            <a:off x="5065349" y="3298052"/>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GB" altLang="en-US" sz="1400" b="0"/>
              <a:t>Input</a:t>
            </a:r>
            <a:endParaRPr lang="en-GB" altLang="en-US" sz="1400" b="0"/>
          </a:p>
        </p:txBody>
      </p:sp>
      <p:sp>
        <p:nvSpPr>
          <p:cNvPr id="15370" name="Text Box 15"/>
          <p:cNvSpPr txBox="1">
            <a:spLocks noChangeArrowheads="1"/>
          </p:cNvSpPr>
          <p:nvPr/>
        </p:nvSpPr>
        <p:spPr bwMode="auto">
          <a:xfrm>
            <a:off x="5062442" y="4181072"/>
            <a:ext cx="722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GB" altLang="en-US" sz="1400" b="0"/>
              <a:t>Output</a:t>
            </a:r>
            <a:endParaRPr lang="en-GB" altLang="en-US" sz="1400" b="0"/>
          </a:p>
        </p:txBody>
      </p:sp>
      <p:sp>
        <p:nvSpPr>
          <p:cNvPr id="15374" name="TextBox 20"/>
          <p:cNvSpPr txBox="1">
            <a:spLocks noChangeArrowheads="1"/>
          </p:cNvSpPr>
          <p:nvPr/>
        </p:nvSpPr>
        <p:spPr bwMode="auto">
          <a:xfrm>
            <a:off x="6945575" y="4691482"/>
            <a:ext cx="16626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GB" altLang="en-US" sz="1400">
                <a:solidFill>
                  <a:schemeClr val="tx2"/>
                </a:solidFill>
              </a:rPr>
              <a:t>Service Provider</a:t>
            </a:r>
            <a:endParaRPr lang="en-GB" altLang="en-US" sz="1400">
              <a:solidFill>
                <a:schemeClr val="tx2"/>
              </a:solidFill>
            </a:endParaRPr>
          </a:p>
          <a:p>
            <a:pPr algn="ctr" eaLnBrk="1" hangingPunct="1">
              <a:spcBef>
                <a:spcPct val="0"/>
              </a:spcBef>
              <a:buClrTx/>
              <a:buSzTx/>
              <a:buFontTx/>
              <a:buNone/>
            </a:pPr>
            <a:r>
              <a:rPr lang="en-GB" altLang="en-US" sz="1400">
                <a:solidFill>
                  <a:schemeClr val="tx2"/>
                </a:solidFill>
              </a:rPr>
              <a:t>(server)</a:t>
            </a:r>
            <a:endParaRPr lang="en-GB" altLang="en-US" sz="1400">
              <a:solidFill>
                <a:schemeClr val="tx2"/>
              </a:solidFill>
            </a:endParaRPr>
          </a:p>
        </p:txBody>
      </p:sp>
      <p:sp>
        <p:nvSpPr>
          <p:cNvPr id="15375" name="TextBox 21"/>
          <p:cNvSpPr txBox="1">
            <a:spLocks noChangeArrowheads="1"/>
          </p:cNvSpPr>
          <p:nvPr/>
        </p:nvSpPr>
        <p:spPr bwMode="auto">
          <a:xfrm>
            <a:off x="1848536" y="4691877"/>
            <a:ext cx="18101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GB" altLang="en-US" sz="1400">
                <a:solidFill>
                  <a:schemeClr val="tx2"/>
                </a:solidFill>
              </a:rPr>
              <a:t>Service Consumer</a:t>
            </a:r>
            <a:endParaRPr lang="en-GB" altLang="en-US" sz="1400">
              <a:solidFill>
                <a:schemeClr val="tx2"/>
              </a:solidFill>
            </a:endParaRPr>
          </a:p>
          <a:p>
            <a:pPr algn="ctr" eaLnBrk="1" hangingPunct="1">
              <a:spcBef>
                <a:spcPct val="0"/>
              </a:spcBef>
              <a:buClrTx/>
              <a:buSzTx/>
              <a:buFontTx/>
              <a:buNone/>
            </a:pPr>
            <a:r>
              <a:rPr lang="en-GB" altLang="en-US" sz="1400">
                <a:solidFill>
                  <a:schemeClr val="tx2"/>
                </a:solidFill>
              </a:rPr>
              <a:t>(consumer)</a:t>
            </a:r>
            <a:endParaRPr lang="en-GB" altLang="en-US" sz="1400">
              <a:solidFill>
                <a:schemeClr val="tx2"/>
              </a:solidFill>
            </a:endParaRPr>
          </a:p>
        </p:txBody>
      </p:sp>
      <p:sp>
        <p:nvSpPr>
          <p:cNvPr id="30" name="Rectangle 17"/>
          <p:cNvSpPr>
            <a:spLocks noChangeArrowheads="1"/>
          </p:cNvSpPr>
          <p:nvPr/>
        </p:nvSpPr>
        <p:spPr bwMode="auto">
          <a:xfrm>
            <a:off x="3141670" y="3443190"/>
            <a:ext cx="691540" cy="821226"/>
          </a:xfrm>
          <a:prstGeom prst="rect">
            <a:avLst/>
          </a:prstGeom>
          <a:solidFill>
            <a:srgbClr val="CCFFFF"/>
          </a:solidFill>
          <a:ln w="9525">
            <a:solidFill>
              <a:schemeClr val="tx1"/>
            </a:solidFill>
            <a:miter lim="800000"/>
          </a:ln>
        </p:spPr>
        <p:txBody>
          <a:bodyPr vert="vert"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200">
                <a:solidFill>
                  <a:srgbClr val="0070C0"/>
                </a:solidFill>
              </a:rPr>
              <a:t>Service</a:t>
            </a:r>
            <a:endParaRPr lang="en-GB" altLang="en-US" sz="1200">
              <a:solidFill>
                <a:srgbClr val="0070C0"/>
              </a:solidFill>
            </a:endParaRPr>
          </a:p>
          <a:p>
            <a:pPr algn="ctr" eaLnBrk="1" hangingPunct="1">
              <a:spcBef>
                <a:spcPct val="0"/>
              </a:spcBef>
              <a:buClrTx/>
              <a:buSzTx/>
              <a:buFontTx/>
              <a:buNone/>
            </a:pPr>
            <a:r>
              <a:rPr lang="en-GB" altLang="en-US" sz="1200">
                <a:solidFill>
                  <a:srgbClr val="0070C0"/>
                </a:solidFill>
              </a:rPr>
              <a:t>Consumer</a:t>
            </a:r>
            <a:endParaRPr lang="en-GB" altLang="en-US" sz="1200">
              <a:solidFill>
                <a:srgbClr val="0070C0"/>
              </a:solidFill>
            </a:endParaRPr>
          </a:p>
          <a:p>
            <a:pPr algn="ctr" eaLnBrk="1" hangingPunct="1">
              <a:spcBef>
                <a:spcPct val="0"/>
              </a:spcBef>
              <a:buClrTx/>
              <a:buSzTx/>
              <a:buFontTx/>
              <a:buNone/>
            </a:pPr>
            <a:r>
              <a:rPr lang="en-GB" altLang="en-US" sz="1200">
                <a:solidFill>
                  <a:srgbClr val="0070C0"/>
                </a:solidFill>
              </a:rPr>
              <a:t>Interface</a:t>
            </a:r>
            <a:endParaRPr lang="en-GB" altLang="en-US" sz="1200">
              <a:solidFill>
                <a:srgbClr val="0070C0"/>
              </a:solidFill>
            </a:endParaRPr>
          </a:p>
        </p:txBody>
      </p:sp>
      <p:sp>
        <p:nvSpPr>
          <p:cNvPr id="29" name="Rectangle 17"/>
          <p:cNvSpPr>
            <a:spLocks noChangeArrowheads="1"/>
          </p:cNvSpPr>
          <p:nvPr/>
        </p:nvSpPr>
        <p:spPr bwMode="auto">
          <a:xfrm>
            <a:off x="6735357" y="3465022"/>
            <a:ext cx="718893" cy="772549"/>
          </a:xfrm>
          <a:prstGeom prst="rect">
            <a:avLst/>
          </a:prstGeom>
          <a:solidFill>
            <a:srgbClr val="CCFFFF"/>
          </a:solidFill>
          <a:ln w="9525">
            <a:solidFill>
              <a:schemeClr val="tx1"/>
            </a:solidFill>
            <a:miter lim="800000"/>
          </a:ln>
        </p:spPr>
        <p:txBody>
          <a:bodyPr vert="vert"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200">
                <a:solidFill>
                  <a:srgbClr val="0070C0"/>
                </a:solidFill>
              </a:rPr>
              <a:t>Service</a:t>
            </a:r>
            <a:endParaRPr lang="en-GB" altLang="en-US" sz="1200">
              <a:solidFill>
                <a:srgbClr val="0070C0"/>
              </a:solidFill>
            </a:endParaRPr>
          </a:p>
          <a:p>
            <a:pPr algn="ctr" eaLnBrk="1" hangingPunct="1">
              <a:spcBef>
                <a:spcPct val="0"/>
              </a:spcBef>
              <a:buClrTx/>
              <a:buSzTx/>
              <a:buFontTx/>
              <a:buNone/>
            </a:pPr>
            <a:r>
              <a:rPr lang="en-SG" altLang="en-US" sz="1200">
                <a:solidFill>
                  <a:srgbClr val="0070C0"/>
                </a:solidFill>
              </a:rPr>
              <a:t>Provider</a:t>
            </a:r>
            <a:endParaRPr lang="en-GB" altLang="en-US" sz="1200">
              <a:solidFill>
                <a:srgbClr val="0070C0"/>
              </a:solidFill>
            </a:endParaRPr>
          </a:p>
          <a:p>
            <a:pPr algn="ctr" eaLnBrk="1" hangingPunct="1">
              <a:spcBef>
                <a:spcPct val="0"/>
              </a:spcBef>
              <a:buClrTx/>
              <a:buSzTx/>
              <a:buFontTx/>
              <a:buNone/>
            </a:pPr>
            <a:r>
              <a:rPr lang="en-GB" altLang="en-US" sz="1200">
                <a:solidFill>
                  <a:srgbClr val="0070C0"/>
                </a:solidFill>
              </a:rPr>
              <a:t>Interface</a:t>
            </a:r>
            <a:endParaRPr lang="en-GB" altLang="en-US" sz="1200">
              <a:solidFill>
                <a:srgbClr val="0070C0"/>
              </a:solidFill>
            </a:endParaRPr>
          </a:p>
        </p:txBody>
      </p:sp>
      <p:sp>
        <p:nvSpPr>
          <p:cNvPr id="31" name="Rectangle 3"/>
          <p:cNvSpPr txBox="1">
            <a:spLocks noChangeArrowheads="1"/>
          </p:cNvSpPr>
          <p:nvPr/>
        </p:nvSpPr>
        <p:spPr bwMode="auto">
          <a:xfrm>
            <a:off x="1792324" y="5574810"/>
            <a:ext cx="8704262" cy="86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FF"/>
              </a:buClr>
              <a:buSzPct val="40000"/>
              <a:buFont typeface="Wingdings" panose="05000000000000000000"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3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eaLnBrk="1" hangingPunct="1">
              <a:lnSpc>
                <a:spcPct val="110000"/>
              </a:lnSpc>
            </a:pPr>
            <a:r>
              <a:rPr lang="en-GB" altLang="en-US" sz="1800" b="0" kern="0"/>
              <a:t>The </a:t>
            </a:r>
            <a:r>
              <a:rPr lang="en-GB" altLang="en-US" sz="1800" kern="0"/>
              <a:t>Service Provider Interface</a:t>
            </a:r>
            <a:r>
              <a:rPr lang="en-GB" altLang="en-US" sz="1800" b="0" kern="0"/>
              <a:t> and the </a:t>
            </a:r>
            <a:r>
              <a:rPr lang="en-GB" altLang="en-US" sz="1800" kern="0"/>
              <a:t>Service Consumer Interface </a:t>
            </a:r>
            <a:r>
              <a:rPr lang="en-GB" altLang="en-US" sz="1800" b="0" kern="0"/>
              <a:t>refer to some </a:t>
            </a:r>
            <a:r>
              <a:rPr lang="en-GB" altLang="en-US" sz="1800" kern="0"/>
              <a:t>code</a:t>
            </a:r>
            <a:r>
              <a:rPr lang="en-GB" altLang="en-US" sz="1800" b="0" kern="0"/>
              <a:t> that is at the provider and consumer end respectively and enables data exchange between the provider and the consumer.</a:t>
            </a:r>
            <a:endParaRPr lang="en-GB" altLang="en-US" sz="1800" kern="0"/>
          </a:p>
          <a:p>
            <a:pPr lvl="2" eaLnBrk="1" hangingPunct="1">
              <a:lnSpc>
                <a:spcPct val="110000"/>
              </a:lnSpc>
            </a:pPr>
            <a:endParaRPr lang="en-GB" altLang="en-US" sz="1800" b="0" kern="0"/>
          </a:p>
          <a:p>
            <a:pPr eaLnBrk="1" hangingPunct="1">
              <a:lnSpc>
                <a:spcPct val="110000"/>
              </a:lnSpc>
            </a:pPr>
            <a:endParaRPr lang="en-GB" altLang="en-US" sz="1800" b="0" kern="0"/>
          </a:p>
        </p:txBody>
      </p:sp>
      <p:grpSp>
        <p:nvGrpSpPr>
          <p:cNvPr id="10" name="Group 9"/>
          <p:cNvGrpSpPr/>
          <p:nvPr/>
        </p:nvGrpSpPr>
        <p:grpSpPr>
          <a:xfrm>
            <a:off x="2047880" y="3419520"/>
            <a:ext cx="1118333" cy="1073921"/>
            <a:chOff x="525602" y="3757002"/>
            <a:chExt cx="1118333" cy="1073921"/>
          </a:xfrm>
        </p:grpSpPr>
        <p:sp>
          <p:nvSpPr>
            <p:cNvPr id="15376" name="Text Box 9"/>
            <p:cNvSpPr txBox="1">
              <a:spLocks noChangeArrowheads="1"/>
            </p:cNvSpPr>
            <p:nvPr/>
          </p:nvSpPr>
          <p:spPr bwMode="auto">
            <a:xfrm>
              <a:off x="525602" y="4526123"/>
              <a:ext cx="11183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50000"/>
                </a:spcBef>
                <a:buClrTx/>
                <a:buSzTx/>
                <a:buFontTx/>
                <a:buNone/>
              </a:pPr>
              <a:r>
                <a:rPr lang="en-GB" altLang="en-US" sz="1200" b="0">
                  <a:solidFill>
                    <a:schemeClr val="bg2"/>
                  </a:solidFill>
                </a:rPr>
                <a:t>Application 2</a:t>
              </a:r>
              <a:endParaRPr lang="en-GB" altLang="en-US" sz="1200" b="0">
                <a:solidFill>
                  <a:schemeClr val="bg2"/>
                </a:solidFill>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43680" y="3757002"/>
              <a:ext cx="914686" cy="827137"/>
            </a:xfrm>
            <a:prstGeom prst="rect">
              <a:avLst/>
            </a:prstGeom>
          </p:spPr>
        </p:pic>
      </p:grpSp>
      <p:grpSp>
        <p:nvGrpSpPr>
          <p:cNvPr id="9" name="Group 8"/>
          <p:cNvGrpSpPr/>
          <p:nvPr/>
        </p:nvGrpSpPr>
        <p:grpSpPr>
          <a:xfrm>
            <a:off x="7467600" y="3376341"/>
            <a:ext cx="3200400" cy="1171075"/>
            <a:chOff x="5945323" y="3713823"/>
            <a:chExt cx="3200400" cy="1171075"/>
          </a:xfrm>
        </p:grpSpPr>
        <p:sp>
          <p:nvSpPr>
            <p:cNvPr id="15379" name="Text Box 5"/>
            <p:cNvSpPr txBox="1">
              <a:spLocks noChangeArrowheads="1"/>
            </p:cNvSpPr>
            <p:nvPr/>
          </p:nvSpPr>
          <p:spPr bwMode="auto">
            <a:xfrm>
              <a:off x="5945323" y="4580098"/>
              <a:ext cx="109977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50000"/>
                </a:spcBef>
                <a:buClrTx/>
                <a:buSzTx/>
                <a:buFontTx/>
                <a:buNone/>
              </a:pPr>
              <a:r>
                <a:rPr lang="en-GB" altLang="en-US" sz="1200" b="0">
                  <a:solidFill>
                    <a:schemeClr val="bg2"/>
                  </a:solidFill>
                </a:rPr>
                <a:t>Application 1</a:t>
              </a:r>
              <a:endParaRPr lang="en-GB" altLang="en-US" sz="1200" b="0">
                <a:solidFill>
                  <a:schemeClr val="bg2"/>
                </a:solidFill>
              </a:endParaRPr>
            </a:p>
          </p:txBody>
        </p:sp>
        <p:sp>
          <p:nvSpPr>
            <p:cNvPr id="15371" name="Rectangle 17"/>
            <p:cNvSpPr>
              <a:spLocks noChangeArrowheads="1"/>
            </p:cNvSpPr>
            <p:nvPr/>
          </p:nvSpPr>
          <p:spPr bwMode="auto">
            <a:xfrm>
              <a:off x="6556146" y="3841164"/>
              <a:ext cx="381000" cy="304800"/>
            </a:xfrm>
            <a:prstGeom prst="rect">
              <a:avLst/>
            </a:prstGeom>
            <a:solidFill>
              <a:srgbClr val="CCFFFF"/>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GB" altLang="en-US" sz="1800">
                  <a:solidFill>
                    <a:srgbClr val="C69200"/>
                  </a:solidFill>
                </a:rPr>
                <a:t>F1</a:t>
              </a:r>
              <a:endParaRPr lang="en-GB" altLang="en-US" sz="1800">
                <a:solidFill>
                  <a:srgbClr val="C69200"/>
                </a:solidFill>
              </a:endParaRPr>
            </a:p>
          </p:txBody>
        </p:sp>
        <p:sp>
          <p:nvSpPr>
            <p:cNvPr id="22" name="Rectangle 17"/>
            <p:cNvSpPr>
              <a:spLocks noChangeArrowheads="1"/>
            </p:cNvSpPr>
            <p:nvPr/>
          </p:nvSpPr>
          <p:spPr bwMode="auto">
            <a:xfrm>
              <a:off x="6554652" y="4220670"/>
              <a:ext cx="381000" cy="304800"/>
            </a:xfrm>
            <a:prstGeom prst="rect">
              <a:avLst/>
            </a:prstGeom>
            <a:solidFill>
              <a:srgbClr val="CCFFFF"/>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GB" altLang="en-US" sz="1800">
                  <a:solidFill>
                    <a:srgbClr val="C69200"/>
                  </a:solidFill>
                </a:rPr>
                <a:t>F2</a:t>
              </a:r>
              <a:endParaRPr lang="en-GB" altLang="en-US" sz="1800">
                <a:solidFill>
                  <a:srgbClr val="C69200"/>
                </a:solidFill>
              </a:endParaRPr>
            </a:p>
          </p:txBody>
        </p:sp>
        <p:cxnSp>
          <p:nvCxnSpPr>
            <p:cNvPr id="3" name="Straight Connector 2"/>
            <p:cNvCxnSpPr/>
            <p:nvPr/>
          </p:nvCxnSpPr>
          <p:spPr bwMode="auto">
            <a:xfrm>
              <a:off x="6937146" y="3940335"/>
              <a:ext cx="450850" cy="0"/>
            </a:xfrm>
            <a:prstGeom prst="line">
              <a:avLst/>
            </a:prstGeom>
            <a:noFill/>
            <a:ln w="9525" cap="flat" cmpd="sng" algn="ctr">
              <a:solidFill>
                <a:schemeClr val="tx1"/>
              </a:solidFill>
              <a:prstDash val="solid"/>
              <a:round/>
              <a:headEnd type="none" w="med" len="med"/>
              <a:tailEnd type="none" w="med" len="med"/>
            </a:ln>
            <a:effectLst/>
          </p:spPr>
        </p:cxnSp>
        <p:sp>
          <p:nvSpPr>
            <p:cNvPr id="4" name="TextBox 3"/>
            <p:cNvSpPr txBox="1"/>
            <p:nvPr/>
          </p:nvSpPr>
          <p:spPr>
            <a:xfrm>
              <a:off x="7310867" y="3713823"/>
              <a:ext cx="1834856" cy="276999"/>
            </a:xfrm>
            <a:prstGeom prst="rect">
              <a:avLst/>
            </a:prstGeom>
            <a:noFill/>
          </p:spPr>
          <p:txBody>
            <a:bodyPr wrap="square" rtlCol="0">
              <a:spAutoFit/>
            </a:bodyPr>
            <a:lstStyle/>
            <a:p>
              <a:r>
                <a:rPr lang="en-US" sz="1200"/>
                <a:t>e.g. search for a book</a:t>
              </a:r>
              <a:endParaRPr lang="en-GB" sz="1200"/>
            </a:p>
          </p:txBody>
        </p:sp>
        <p:cxnSp>
          <p:nvCxnSpPr>
            <p:cNvPr id="26" name="Straight Connector 25"/>
            <p:cNvCxnSpPr/>
            <p:nvPr/>
          </p:nvCxnSpPr>
          <p:spPr bwMode="auto">
            <a:xfrm>
              <a:off x="6946858" y="4346735"/>
              <a:ext cx="450850" cy="0"/>
            </a:xfrm>
            <a:prstGeom prst="line">
              <a:avLst/>
            </a:prstGeom>
            <a:noFill/>
            <a:ln w="9525" cap="flat" cmpd="sng" algn="ctr">
              <a:solidFill>
                <a:schemeClr val="tx1"/>
              </a:solidFill>
              <a:prstDash val="solid"/>
              <a:round/>
              <a:headEnd type="none" w="med" len="med"/>
              <a:tailEnd type="none" w="med" len="med"/>
            </a:ln>
            <a:effectLst/>
          </p:spPr>
        </p:cxnSp>
        <p:sp>
          <p:nvSpPr>
            <p:cNvPr id="27" name="TextBox 26"/>
            <p:cNvSpPr txBox="1"/>
            <p:nvPr/>
          </p:nvSpPr>
          <p:spPr>
            <a:xfrm>
              <a:off x="7319977" y="4127064"/>
              <a:ext cx="1730604" cy="276999"/>
            </a:xfrm>
            <a:prstGeom prst="rect">
              <a:avLst/>
            </a:prstGeom>
            <a:noFill/>
          </p:spPr>
          <p:txBody>
            <a:bodyPr wrap="square" rtlCol="0">
              <a:spAutoFit/>
            </a:bodyPr>
            <a:lstStyle/>
            <a:p>
              <a:r>
                <a:rPr lang="en-US" sz="1200"/>
                <a:t>e.g. order a book</a:t>
              </a:r>
              <a:endParaRPr lang="en-GB" sz="120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99869" y="3770340"/>
              <a:ext cx="620955" cy="744030"/>
            </a:xfrm>
            <a:prstGeom prst="rect">
              <a:avLst/>
            </a:prstGeom>
          </p:spPr>
        </p:pic>
      </p:gr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Service-Oriented Architecture</a:t>
            </a:r>
            <a:endParaRPr lang="en-SG" dirty="0"/>
          </a:p>
        </p:txBody>
      </p:sp>
      <p:sp>
        <p:nvSpPr>
          <p:cNvPr id="3" name="Content Placeholder 2"/>
          <p:cNvSpPr>
            <a:spLocks noGrp="1"/>
          </p:cNvSpPr>
          <p:nvPr>
            <p:ph idx="1"/>
          </p:nvPr>
        </p:nvSpPr>
        <p:spPr>
          <a:xfrm>
            <a:off x="1735138" y="762000"/>
            <a:ext cx="8704262" cy="2971800"/>
          </a:xfrm>
        </p:spPr>
        <p:txBody>
          <a:bodyPr>
            <a:normAutofit/>
          </a:bodyPr>
          <a:lstStyle/>
          <a:p>
            <a:r>
              <a:rPr lang="en-SG" sz="2600" dirty="0"/>
              <a:t>Consider turning all IT systems into services</a:t>
            </a:r>
            <a:endParaRPr lang="en-SG" sz="2600" dirty="0"/>
          </a:p>
          <a:p>
            <a:r>
              <a:rPr lang="en-SG" sz="2600" dirty="0"/>
              <a:t>Each service can be small, simple, or large, complex</a:t>
            </a:r>
            <a:endParaRPr lang="en-SG" sz="2600" dirty="0"/>
          </a:p>
          <a:p>
            <a:r>
              <a:rPr lang="en-SG" sz="2600" dirty="0"/>
              <a:t>Develop and maintain </a:t>
            </a:r>
            <a:r>
              <a:rPr lang="en-GB" sz="2600" dirty="0"/>
              <a:t>enterprise solutions as </a:t>
            </a:r>
            <a:r>
              <a:rPr lang="en-GB" sz="2600" b="1" dirty="0"/>
              <a:t>assemblies</a:t>
            </a:r>
            <a:r>
              <a:rPr lang="en-GB" sz="2600" dirty="0"/>
              <a:t> of loosely-coupled services</a:t>
            </a:r>
            <a:endParaRPr lang="en-GB" sz="2600" dirty="0"/>
          </a:p>
          <a:p>
            <a:r>
              <a:rPr lang="en-SG" sz="2600" dirty="0"/>
              <a:t>Manage assemblies at various </a:t>
            </a:r>
            <a:r>
              <a:rPr lang="en-SG" sz="2600" b="1" dirty="0"/>
              <a:t>layers</a:t>
            </a:r>
            <a:r>
              <a:rPr lang="en-SG" sz="2600" dirty="0"/>
              <a:t> of different functionality and/or complexity. Sample layers:</a:t>
            </a:r>
            <a:endParaRPr lang="en-SG" sz="2600" dirty="0"/>
          </a:p>
        </p:txBody>
      </p:sp>
      <p:sp>
        <p:nvSpPr>
          <p:cNvPr id="5" name="Slide Number Placeholder 4"/>
          <p:cNvSpPr>
            <a:spLocks noGrp="1"/>
          </p:cNvSpPr>
          <p:nvPr>
            <p:ph type="sldNum" sz="quarter" idx="4"/>
          </p:nvPr>
        </p:nvSpPr>
        <p:spPr bwMode="auto">
          <a:xfrm>
            <a:off x="8744081" y="6640513"/>
            <a:ext cx="352425" cy="222250"/>
          </a:xfrm>
          <a:prstGeom prst="rect">
            <a:avLst/>
          </a:prstGeom>
          <a:noFill/>
          <a:ln w="9525">
            <a:noFill/>
            <a:miter lim="800000"/>
          </a:ln>
          <a:effectLst/>
        </p:spPr>
        <p:txBody>
          <a:bodyPr vert="horz" wrap="square" lIns="91440" tIns="45720" rIns="91440" bIns="45720" numCol="1" anchor="t" anchorCtr="0" compatLnSpc="1"/>
          <a:lstStyle>
            <a:defPPr>
              <a:defRPr lang="en-US"/>
            </a:defPPr>
            <a:lvl1pPr algn="r" rtl="0" fontAlgn="base">
              <a:spcBef>
                <a:spcPct val="0"/>
              </a:spcBef>
              <a:spcAft>
                <a:spcPct val="0"/>
              </a:spcAft>
              <a:defRPr sz="800" b="1" kern="1200">
                <a:solidFill>
                  <a:schemeClr val="tx1"/>
                </a:solidFill>
                <a:latin typeface="Arial" panose="020B0604020202090204" pitchFamily="34" charset="0"/>
                <a:ea typeface="+mn-ea"/>
                <a:cs typeface="+mn-cs"/>
              </a:defRPr>
            </a:lvl1pPr>
            <a:lvl2pPr marL="457200" algn="l" rtl="0" fontAlgn="base">
              <a:spcBef>
                <a:spcPct val="0"/>
              </a:spcBef>
              <a:spcAft>
                <a:spcPct val="0"/>
              </a:spcAft>
              <a:defRPr sz="2800" b="1" kern="1200">
                <a:solidFill>
                  <a:srgbClr val="C69200"/>
                </a:solidFill>
                <a:latin typeface="Tahoma" panose="020B0604030504040204" pitchFamily="34" charset="0"/>
                <a:ea typeface="+mn-ea"/>
                <a:cs typeface="+mn-cs"/>
              </a:defRPr>
            </a:lvl2pPr>
            <a:lvl3pPr marL="914400" algn="l" rtl="0" fontAlgn="base">
              <a:spcBef>
                <a:spcPct val="0"/>
              </a:spcBef>
              <a:spcAft>
                <a:spcPct val="0"/>
              </a:spcAft>
              <a:defRPr sz="2800" b="1" kern="1200">
                <a:solidFill>
                  <a:srgbClr val="C69200"/>
                </a:solidFill>
                <a:latin typeface="Tahoma" panose="020B0604030504040204" pitchFamily="34" charset="0"/>
                <a:ea typeface="+mn-ea"/>
                <a:cs typeface="+mn-cs"/>
              </a:defRPr>
            </a:lvl3pPr>
            <a:lvl4pPr marL="1371600" algn="l" rtl="0" fontAlgn="base">
              <a:spcBef>
                <a:spcPct val="0"/>
              </a:spcBef>
              <a:spcAft>
                <a:spcPct val="0"/>
              </a:spcAft>
              <a:defRPr sz="2800" b="1" kern="1200">
                <a:solidFill>
                  <a:srgbClr val="C69200"/>
                </a:solidFill>
                <a:latin typeface="Tahoma" panose="020B0604030504040204" pitchFamily="34" charset="0"/>
                <a:ea typeface="+mn-ea"/>
                <a:cs typeface="+mn-cs"/>
              </a:defRPr>
            </a:lvl4pPr>
            <a:lvl5pPr marL="1828800" algn="l" rtl="0" fontAlgn="base">
              <a:spcBef>
                <a:spcPct val="0"/>
              </a:spcBef>
              <a:spcAft>
                <a:spcPct val="0"/>
              </a:spcAft>
              <a:defRPr sz="2800" b="1" kern="1200">
                <a:solidFill>
                  <a:srgbClr val="C69200"/>
                </a:solidFill>
                <a:latin typeface="Tahoma" panose="020B0604030504040204" pitchFamily="34" charset="0"/>
                <a:ea typeface="+mn-ea"/>
                <a:cs typeface="+mn-cs"/>
              </a:defRPr>
            </a:lvl5pPr>
            <a:lvl6pPr marL="2286000" algn="l" defTabSz="914400" rtl="0" eaLnBrk="1" latinLnBrk="0" hangingPunct="1">
              <a:defRPr sz="2800" b="1" kern="1200">
                <a:solidFill>
                  <a:srgbClr val="C69200"/>
                </a:solidFill>
                <a:latin typeface="Tahoma" panose="020B0604030504040204" pitchFamily="34" charset="0"/>
                <a:ea typeface="+mn-ea"/>
                <a:cs typeface="+mn-cs"/>
              </a:defRPr>
            </a:lvl6pPr>
            <a:lvl7pPr marL="2743200" algn="l" defTabSz="914400" rtl="0" eaLnBrk="1" latinLnBrk="0" hangingPunct="1">
              <a:defRPr sz="2800" b="1" kern="1200">
                <a:solidFill>
                  <a:srgbClr val="C69200"/>
                </a:solidFill>
                <a:latin typeface="Tahoma" panose="020B0604030504040204" pitchFamily="34" charset="0"/>
                <a:ea typeface="+mn-ea"/>
                <a:cs typeface="+mn-cs"/>
              </a:defRPr>
            </a:lvl7pPr>
            <a:lvl8pPr marL="3200400" algn="l" defTabSz="914400" rtl="0" eaLnBrk="1" latinLnBrk="0" hangingPunct="1">
              <a:defRPr sz="2800" b="1" kern="1200">
                <a:solidFill>
                  <a:srgbClr val="C69200"/>
                </a:solidFill>
                <a:latin typeface="Tahoma" panose="020B0604030504040204" pitchFamily="34" charset="0"/>
                <a:ea typeface="+mn-ea"/>
                <a:cs typeface="+mn-cs"/>
              </a:defRPr>
            </a:lvl8pPr>
            <a:lvl9pPr marL="3657600" algn="l" defTabSz="914400" rtl="0" eaLnBrk="1" latinLnBrk="0" hangingPunct="1">
              <a:defRPr sz="2800" b="1" kern="1200">
                <a:solidFill>
                  <a:srgbClr val="C69200"/>
                </a:solidFill>
                <a:latin typeface="Tahoma" panose="020B0604030504040204" pitchFamily="34" charset="0"/>
                <a:ea typeface="+mn-ea"/>
                <a:cs typeface="+mn-cs"/>
              </a:defRPr>
            </a:lvl9pPr>
          </a:lstStyle>
          <a:p>
            <a:pPr>
              <a:defRPr/>
            </a:pPr>
            <a:fld id="{BA145738-DF08-43CA-B7B7-87C675E14DAB}" type="slidenum">
              <a:rPr lang="en-US" altLang="zh-CN" smtClean="0"/>
            </a:fld>
            <a:endParaRPr lang="en-US" altLang="zh-CN" dirty="0"/>
          </a:p>
        </p:txBody>
      </p:sp>
      <p:pic>
        <p:nvPicPr>
          <p:cNvPr id="4" name="Picture 3"/>
          <p:cNvPicPr>
            <a:picLocks noChangeAspect="1"/>
          </p:cNvPicPr>
          <p:nvPr/>
        </p:nvPicPr>
        <p:blipFill>
          <a:blip r:embed="rId1"/>
          <a:stretch>
            <a:fillRect/>
          </a:stretch>
        </p:blipFill>
        <p:spPr>
          <a:xfrm>
            <a:off x="2986490" y="3501880"/>
            <a:ext cx="5243111" cy="31468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285751" y="190035"/>
            <a:ext cx="10171114" cy="523220"/>
          </a:xfrm>
        </p:spPr>
        <p:txBody>
          <a:bodyPr/>
          <a:lstStyle/>
          <a:p>
            <a:pPr eaLnBrk="1" hangingPunct="1"/>
            <a:r>
              <a:rPr lang="en-GB" altLang="en-US" dirty="0"/>
              <a:t>Microservices and MSA Revisit</a:t>
            </a:r>
            <a:endParaRPr lang="en-GB" altLang="en-US" dirty="0"/>
          </a:p>
        </p:txBody>
      </p:sp>
      <p:sp>
        <p:nvSpPr>
          <p:cNvPr id="15364" name="Rectangle 3"/>
          <p:cNvSpPr>
            <a:spLocks noGrp="1" noChangeArrowheads="1"/>
          </p:cNvSpPr>
          <p:nvPr>
            <p:ph type="body" idx="1"/>
          </p:nvPr>
        </p:nvSpPr>
        <p:spPr>
          <a:xfrm>
            <a:off x="1735138" y="762001"/>
            <a:ext cx="8704262" cy="3124200"/>
          </a:xfrm>
        </p:spPr>
        <p:txBody>
          <a:bodyPr>
            <a:normAutofit fontScale="85000" lnSpcReduction="20000"/>
          </a:bodyPr>
          <a:lstStyle/>
          <a:p>
            <a:pPr eaLnBrk="1" hangingPunct="1">
              <a:lnSpc>
                <a:spcPct val="110000"/>
              </a:lnSpc>
            </a:pPr>
            <a:r>
              <a:rPr lang="en-GB" altLang="en-US" dirty="0"/>
              <a:t>A </a:t>
            </a:r>
            <a:r>
              <a:rPr lang="en-GB" altLang="en-US" b="1" dirty="0"/>
              <a:t>microservice</a:t>
            </a:r>
            <a:r>
              <a:rPr lang="en-GB" altLang="en-US" dirty="0"/>
              <a:t> may be defined as:</a:t>
            </a:r>
            <a:endParaRPr lang="en-GB" altLang="en-US" dirty="0"/>
          </a:p>
          <a:p>
            <a:pPr lvl="1" eaLnBrk="1" hangingPunct="1">
              <a:lnSpc>
                <a:spcPct val="110000"/>
              </a:lnSpc>
            </a:pPr>
            <a:r>
              <a:rPr lang="en-GB" altLang="en-US" dirty="0"/>
              <a:t>A </a:t>
            </a:r>
            <a:r>
              <a:rPr lang="en-GB" altLang="en-US" b="1" dirty="0"/>
              <a:t>service</a:t>
            </a:r>
            <a:r>
              <a:rPr lang="en-GB" altLang="en-US" dirty="0"/>
              <a:t> that can be </a:t>
            </a:r>
            <a:r>
              <a:rPr lang="en-GB" altLang="en-US" b="1" dirty="0"/>
              <a:t>independently developed and deployed</a:t>
            </a:r>
            <a:r>
              <a:rPr lang="en-GB" altLang="en-US" dirty="0"/>
              <a:t> and provides </a:t>
            </a:r>
            <a:r>
              <a:rPr lang="en-GB" altLang="en-US" b="1" dirty="0"/>
              <a:t>one or a few functionalities </a:t>
            </a:r>
            <a:r>
              <a:rPr lang="en-GB" altLang="en-US" dirty="0"/>
              <a:t>needed to support business requirements</a:t>
            </a:r>
            <a:endParaRPr lang="en-SG" b="1" dirty="0"/>
          </a:p>
          <a:p>
            <a:r>
              <a:rPr lang="en-SG" dirty="0"/>
              <a:t>Develop and maintain </a:t>
            </a:r>
            <a:r>
              <a:rPr lang="en-GB" dirty="0"/>
              <a:t>enterprise solutions as </a:t>
            </a:r>
            <a:r>
              <a:rPr lang="en-GB" b="1" dirty="0"/>
              <a:t>assemblies</a:t>
            </a:r>
            <a:r>
              <a:rPr lang="en-GB" dirty="0"/>
              <a:t> of loosely-coupled microservices</a:t>
            </a:r>
            <a:endParaRPr lang="en-GB" dirty="0"/>
          </a:p>
          <a:p>
            <a:pPr lvl="1"/>
            <a:r>
              <a:rPr lang="en-SG" dirty="0"/>
              <a:t>Provide all functionalities needed as microservices</a:t>
            </a:r>
            <a:endParaRPr lang="en-SG" dirty="0"/>
          </a:p>
          <a:p>
            <a:pPr lvl="1"/>
            <a:r>
              <a:rPr lang="en-SG" dirty="0"/>
              <a:t>Each microservice is relatively small, simple</a:t>
            </a:r>
            <a:endParaRPr lang="en-SG" dirty="0"/>
          </a:p>
          <a:p>
            <a:r>
              <a:rPr lang="en-GB" altLang="en-US" dirty="0"/>
              <a:t>Sample SOA layers with microservices:</a:t>
            </a:r>
            <a:endParaRPr lang="en-GB" altLang="en-US" dirty="0"/>
          </a:p>
          <a:p>
            <a:endParaRPr lang="en-SG" dirty="0"/>
          </a:p>
          <a:p>
            <a:pPr eaLnBrk="1" hangingPunct="1">
              <a:lnSpc>
                <a:spcPct val="110000"/>
              </a:lnSpc>
            </a:pPr>
            <a:endParaRPr lang="en-GB" altLang="en-US" b="1" dirty="0"/>
          </a:p>
          <a:p>
            <a:pPr lvl="2" eaLnBrk="1" hangingPunct="1">
              <a:lnSpc>
                <a:spcPct val="110000"/>
              </a:lnSpc>
            </a:pPr>
            <a:endParaRPr lang="en-GB" altLang="en-US" dirty="0"/>
          </a:p>
          <a:p>
            <a:pPr eaLnBrk="1" hangingPunct="1">
              <a:lnSpc>
                <a:spcPct val="110000"/>
              </a:lnSpc>
            </a:pPr>
            <a:endParaRPr lang="en-GB" altLang="en-US" dirty="0"/>
          </a:p>
        </p:txBody>
      </p:sp>
      <p:sp>
        <p:nvSpPr>
          <p:cNvPr id="3" name="Slide Number Placeholder 2"/>
          <p:cNvSpPr>
            <a:spLocks noGrp="1"/>
          </p:cNvSpPr>
          <p:nvPr>
            <p:ph type="sldNum" sz="quarter" idx="4"/>
          </p:nvPr>
        </p:nvSpPr>
        <p:spPr bwMode="auto">
          <a:xfrm>
            <a:off x="8744081" y="6640513"/>
            <a:ext cx="352425" cy="222250"/>
          </a:xfrm>
          <a:prstGeom prst="rect">
            <a:avLst/>
          </a:prstGeom>
          <a:noFill/>
          <a:ln w="9525">
            <a:noFill/>
            <a:miter lim="800000"/>
          </a:ln>
          <a:effectLst/>
        </p:spPr>
        <p:txBody>
          <a:bodyPr vert="horz" wrap="square" lIns="91440" tIns="45720" rIns="91440" bIns="45720" numCol="1" anchor="t" anchorCtr="0" compatLnSpc="1"/>
          <a:lstStyle>
            <a:defPPr>
              <a:defRPr lang="en-US"/>
            </a:defPPr>
            <a:lvl1pPr algn="r" rtl="0" fontAlgn="base">
              <a:spcBef>
                <a:spcPct val="0"/>
              </a:spcBef>
              <a:spcAft>
                <a:spcPct val="0"/>
              </a:spcAft>
              <a:defRPr sz="800" b="1" kern="1200">
                <a:solidFill>
                  <a:schemeClr val="tx1"/>
                </a:solidFill>
                <a:latin typeface="Arial" panose="020B0604020202090204" pitchFamily="34" charset="0"/>
                <a:ea typeface="+mn-ea"/>
                <a:cs typeface="+mn-cs"/>
              </a:defRPr>
            </a:lvl1pPr>
            <a:lvl2pPr marL="457200" algn="l" rtl="0" fontAlgn="base">
              <a:spcBef>
                <a:spcPct val="0"/>
              </a:spcBef>
              <a:spcAft>
                <a:spcPct val="0"/>
              </a:spcAft>
              <a:defRPr sz="2800" b="1" kern="1200">
                <a:solidFill>
                  <a:srgbClr val="C69200"/>
                </a:solidFill>
                <a:latin typeface="Tahoma" panose="020B0604030504040204" pitchFamily="34" charset="0"/>
                <a:ea typeface="+mn-ea"/>
                <a:cs typeface="+mn-cs"/>
              </a:defRPr>
            </a:lvl2pPr>
            <a:lvl3pPr marL="914400" algn="l" rtl="0" fontAlgn="base">
              <a:spcBef>
                <a:spcPct val="0"/>
              </a:spcBef>
              <a:spcAft>
                <a:spcPct val="0"/>
              </a:spcAft>
              <a:defRPr sz="2800" b="1" kern="1200">
                <a:solidFill>
                  <a:srgbClr val="C69200"/>
                </a:solidFill>
                <a:latin typeface="Tahoma" panose="020B0604030504040204" pitchFamily="34" charset="0"/>
                <a:ea typeface="+mn-ea"/>
                <a:cs typeface="+mn-cs"/>
              </a:defRPr>
            </a:lvl3pPr>
            <a:lvl4pPr marL="1371600" algn="l" rtl="0" fontAlgn="base">
              <a:spcBef>
                <a:spcPct val="0"/>
              </a:spcBef>
              <a:spcAft>
                <a:spcPct val="0"/>
              </a:spcAft>
              <a:defRPr sz="2800" b="1" kern="1200">
                <a:solidFill>
                  <a:srgbClr val="C69200"/>
                </a:solidFill>
                <a:latin typeface="Tahoma" panose="020B0604030504040204" pitchFamily="34" charset="0"/>
                <a:ea typeface="+mn-ea"/>
                <a:cs typeface="+mn-cs"/>
              </a:defRPr>
            </a:lvl4pPr>
            <a:lvl5pPr marL="1828800" algn="l" rtl="0" fontAlgn="base">
              <a:spcBef>
                <a:spcPct val="0"/>
              </a:spcBef>
              <a:spcAft>
                <a:spcPct val="0"/>
              </a:spcAft>
              <a:defRPr sz="2800" b="1" kern="1200">
                <a:solidFill>
                  <a:srgbClr val="C69200"/>
                </a:solidFill>
                <a:latin typeface="Tahoma" panose="020B0604030504040204" pitchFamily="34" charset="0"/>
                <a:ea typeface="+mn-ea"/>
                <a:cs typeface="+mn-cs"/>
              </a:defRPr>
            </a:lvl5pPr>
            <a:lvl6pPr marL="2286000" algn="l" defTabSz="914400" rtl="0" eaLnBrk="1" latinLnBrk="0" hangingPunct="1">
              <a:defRPr sz="2800" b="1" kern="1200">
                <a:solidFill>
                  <a:srgbClr val="C69200"/>
                </a:solidFill>
                <a:latin typeface="Tahoma" panose="020B0604030504040204" pitchFamily="34" charset="0"/>
                <a:ea typeface="+mn-ea"/>
                <a:cs typeface="+mn-cs"/>
              </a:defRPr>
            </a:lvl6pPr>
            <a:lvl7pPr marL="2743200" algn="l" defTabSz="914400" rtl="0" eaLnBrk="1" latinLnBrk="0" hangingPunct="1">
              <a:defRPr sz="2800" b="1" kern="1200">
                <a:solidFill>
                  <a:srgbClr val="C69200"/>
                </a:solidFill>
                <a:latin typeface="Tahoma" panose="020B0604030504040204" pitchFamily="34" charset="0"/>
                <a:ea typeface="+mn-ea"/>
                <a:cs typeface="+mn-cs"/>
              </a:defRPr>
            </a:lvl7pPr>
            <a:lvl8pPr marL="3200400" algn="l" defTabSz="914400" rtl="0" eaLnBrk="1" latinLnBrk="0" hangingPunct="1">
              <a:defRPr sz="2800" b="1" kern="1200">
                <a:solidFill>
                  <a:srgbClr val="C69200"/>
                </a:solidFill>
                <a:latin typeface="Tahoma" panose="020B0604030504040204" pitchFamily="34" charset="0"/>
                <a:ea typeface="+mn-ea"/>
                <a:cs typeface="+mn-cs"/>
              </a:defRPr>
            </a:lvl8pPr>
            <a:lvl9pPr marL="3657600" algn="l" defTabSz="914400" rtl="0" eaLnBrk="1" latinLnBrk="0" hangingPunct="1">
              <a:defRPr sz="2800" b="1" kern="1200">
                <a:solidFill>
                  <a:srgbClr val="C69200"/>
                </a:solidFill>
                <a:latin typeface="Tahoma" panose="020B0604030504040204" pitchFamily="34" charset="0"/>
                <a:ea typeface="+mn-ea"/>
                <a:cs typeface="+mn-cs"/>
              </a:defRPr>
            </a:lvl9pPr>
          </a:lstStyle>
          <a:p>
            <a:pPr>
              <a:defRPr/>
            </a:pPr>
            <a:fld id="{BA145738-DF08-43CA-B7B7-87C675E14DAB}" type="slidenum">
              <a:rPr lang="en-US" altLang="zh-CN" smtClean="0"/>
            </a:fld>
            <a:endParaRPr lang="en-US" altLang="zh-CN" dirty="0"/>
          </a:p>
        </p:txBody>
      </p:sp>
      <p:pic>
        <p:nvPicPr>
          <p:cNvPr id="4" name="Picture 3"/>
          <p:cNvPicPr>
            <a:picLocks noChangeAspect="1"/>
          </p:cNvPicPr>
          <p:nvPr/>
        </p:nvPicPr>
        <p:blipFill>
          <a:blip r:embed="rId1"/>
          <a:stretch>
            <a:fillRect/>
          </a:stretch>
        </p:blipFill>
        <p:spPr>
          <a:xfrm>
            <a:off x="2743200" y="4129805"/>
            <a:ext cx="6206266" cy="2316681"/>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GB" altLang="en-US"/>
              <a:t>Types of (Micro)Services</a:t>
            </a:r>
            <a:endParaRPr lang="en-GB" altLang="en-US"/>
          </a:p>
        </p:txBody>
      </p:sp>
      <p:sp>
        <p:nvSpPr>
          <p:cNvPr id="8196" name="Rectangle 3"/>
          <p:cNvSpPr>
            <a:spLocks noGrp="1" noChangeArrowheads="1"/>
          </p:cNvSpPr>
          <p:nvPr>
            <p:ph idx="1"/>
          </p:nvPr>
        </p:nvSpPr>
        <p:spPr/>
        <p:txBody>
          <a:bodyPr>
            <a:normAutofit/>
          </a:bodyPr>
          <a:lstStyle/>
          <a:p>
            <a:pPr eaLnBrk="1" hangingPunct="1"/>
            <a:r>
              <a:rPr lang="en-GB" altLang="en-US" sz="1800" b="1" dirty="0"/>
              <a:t>Atomic (Micro)Service</a:t>
            </a:r>
            <a:r>
              <a:rPr lang="en-GB" altLang="en-US" sz="1800" dirty="0"/>
              <a:t> (a.k.a. </a:t>
            </a:r>
            <a:r>
              <a:rPr lang="en-GB" altLang="en-US" sz="1800" b="1" dirty="0"/>
              <a:t>Simple (Micro)Service</a:t>
            </a:r>
            <a:r>
              <a:rPr lang="en-GB" altLang="en-US" sz="1800" dirty="0"/>
              <a:t>)</a:t>
            </a:r>
            <a:endParaRPr lang="en-GB" altLang="en-US" sz="1800" dirty="0"/>
          </a:p>
          <a:p>
            <a:pPr marL="539750" lvl="1" eaLnBrk="1" hangingPunct="1"/>
            <a:r>
              <a:rPr lang="en-GB" altLang="en-US" sz="1600" dirty="0"/>
              <a:t>“</a:t>
            </a:r>
            <a:r>
              <a:rPr lang="en-GB" altLang="en-US" sz="1600" b="1" dirty="0"/>
              <a:t>Atomic</a:t>
            </a:r>
            <a:r>
              <a:rPr lang="en-GB" altLang="en-US" sz="1600" dirty="0"/>
              <a:t>” implies that the </a:t>
            </a:r>
            <a:r>
              <a:rPr lang="en-GB" altLang="en-US" sz="1600" b="1" dirty="0"/>
              <a:t>(micro)service</a:t>
            </a:r>
            <a:r>
              <a:rPr lang="en-GB" altLang="en-US" sz="1600" dirty="0"/>
              <a:t> implements the expected functionalities by itself </a:t>
            </a:r>
            <a:r>
              <a:rPr lang="en-GB" altLang="en-US" sz="1600" b="1" dirty="0"/>
              <a:t>independent of </a:t>
            </a:r>
            <a:r>
              <a:rPr lang="en-GB" altLang="en-US" sz="1600" dirty="0"/>
              <a:t>other (micro)services or applications within an enterprise context (except for commonly used applications, such as Apache HTTP server, MySQL server)</a:t>
            </a:r>
            <a:endParaRPr lang="en-GB" altLang="en-US" sz="1600" dirty="0"/>
          </a:p>
          <a:p>
            <a:pPr marL="716280" lvl="2" eaLnBrk="1" hangingPunct="1"/>
            <a:r>
              <a:rPr lang="en-GB" altLang="en-US" sz="1400" dirty="0"/>
              <a:t>An </a:t>
            </a:r>
            <a:r>
              <a:rPr lang="en-GB" altLang="en-US" sz="1400" b="1" dirty="0"/>
              <a:t>atomic microservice </a:t>
            </a:r>
            <a:r>
              <a:rPr lang="en-GB" altLang="en-US" sz="1400" dirty="0"/>
              <a:t>is often simple, providing one or a few functionality related to </a:t>
            </a:r>
            <a:r>
              <a:rPr lang="en-GB" altLang="en-US" sz="1400" b="1" dirty="0"/>
              <a:t>one kind of entity</a:t>
            </a:r>
            <a:r>
              <a:rPr lang="en-GB" altLang="en-US" sz="1400" dirty="0"/>
              <a:t> of a business concern (e.g., Book, Customer, etc.); t</a:t>
            </a:r>
            <a:r>
              <a:rPr lang="en-US" altLang="en-US" sz="1400" dirty="0"/>
              <a:t>he operations provided by the microservice are often simple CRUD of the data entities. </a:t>
            </a:r>
            <a:endParaRPr lang="en-US" altLang="en-US" sz="1200" dirty="0"/>
          </a:p>
          <a:p>
            <a:pPr marL="716280" lvl="2" eaLnBrk="1" hangingPunct="1"/>
            <a:r>
              <a:rPr lang="en-GB" altLang="en-US" sz="1400" dirty="0"/>
              <a:t>An </a:t>
            </a:r>
            <a:r>
              <a:rPr lang="en-GB" altLang="en-US" sz="1400" b="1" dirty="0"/>
              <a:t>atomic service </a:t>
            </a:r>
            <a:r>
              <a:rPr lang="en-GB" altLang="en-US" sz="1400" dirty="0"/>
              <a:t>may be complex, providing many functionalities involving multiple kinds of entities, which is </a:t>
            </a:r>
            <a:r>
              <a:rPr lang="en-GB" altLang="en-US" sz="1400" b="1" dirty="0"/>
              <a:t>not</a:t>
            </a:r>
            <a:r>
              <a:rPr lang="en-GB" altLang="en-US" sz="1400" dirty="0"/>
              <a:t> recommended by Microservices Architecture.</a:t>
            </a:r>
            <a:endParaRPr lang="en-GB" altLang="en-US" sz="1200" dirty="0"/>
          </a:p>
          <a:p>
            <a:pPr eaLnBrk="1" hangingPunct="1"/>
            <a:r>
              <a:rPr lang="en-GB" altLang="en-US" sz="1800" b="1" dirty="0"/>
              <a:t>Wrapper Service</a:t>
            </a:r>
            <a:endParaRPr lang="en-GB" altLang="en-US" sz="1800" b="1" dirty="0"/>
          </a:p>
          <a:p>
            <a:pPr marL="539750" lvl="1" eaLnBrk="1" hangingPunct="1"/>
            <a:r>
              <a:rPr lang="en-US" altLang="en-US" sz="1600" dirty="0"/>
              <a:t>It usually does not provide new functionalities; it mainly exposes some functionalities of another application (e.g., a legacy system, an external system) as a service. </a:t>
            </a:r>
            <a:endParaRPr lang="en-GB" altLang="en-US" sz="1600" dirty="0"/>
          </a:p>
          <a:p>
            <a:pPr eaLnBrk="1" hangingPunct="1"/>
            <a:r>
              <a:rPr lang="en-GB" altLang="en-US" sz="1800" b="1" dirty="0"/>
              <a:t>Composite (Micro)Service</a:t>
            </a:r>
            <a:r>
              <a:rPr lang="en-GB" altLang="en-US" sz="1800" dirty="0"/>
              <a:t> (a.k.a. </a:t>
            </a:r>
            <a:r>
              <a:rPr lang="en-GB" altLang="en-US" sz="1800" b="1" dirty="0"/>
              <a:t>Complex (Micro)Service</a:t>
            </a:r>
            <a:r>
              <a:rPr lang="en-GB" altLang="en-US" sz="1800" dirty="0"/>
              <a:t>)</a:t>
            </a:r>
            <a:endParaRPr lang="en-GB" altLang="en-US" sz="1800" b="1" dirty="0"/>
          </a:p>
          <a:p>
            <a:pPr marL="539750" lvl="1" eaLnBrk="1" hangingPunct="1"/>
            <a:r>
              <a:rPr lang="en-GB" altLang="en-US" sz="1600" dirty="0"/>
              <a:t>“</a:t>
            </a:r>
            <a:r>
              <a:rPr lang="en-GB" altLang="en-US" sz="1600" b="1" dirty="0"/>
              <a:t>Composite</a:t>
            </a:r>
            <a:r>
              <a:rPr lang="en-GB" altLang="en-US" sz="1600" dirty="0"/>
              <a:t>” implies that the (micro)service implements the expected functionalities by composing a set/sequence of other services or applications together according to a business process</a:t>
            </a:r>
            <a:r>
              <a:rPr lang="en-US" altLang="en-US" sz="1600" dirty="0"/>
              <a:t> (e.g., Place an order, Process a shipping record, Restock inventory)</a:t>
            </a:r>
            <a:endParaRPr lang="en-GB" altLang="en-US" sz="1600" b="1" dirty="0"/>
          </a:p>
          <a:p>
            <a:pPr marL="716280" lvl="2" eaLnBrk="1" hangingPunct="1"/>
            <a:r>
              <a:rPr lang="en-GB" altLang="en-US" sz="1400" dirty="0"/>
              <a:t>The composition is often implemented via </a:t>
            </a:r>
            <a:r>
              <a:rPr lang="en-GB" altLang="en-US" sz="1400" b="1" dirty="0"/>
              <a:t>inter-process communication (IPC) technologies</a:t>
            </a:r>
            <a:endParaRPr lang="en-GB" altLang="en-US" sz="1400" b="1" dirty="0"/>
          </a:p>
          <a:p>
            <a:pPr marL="716280" lvl="2" eaLnBrk="1" hangingPunct="1"/>
            <a:r>
              <a:rPr lang="en-GB" altLang="en-US" sz="1400" dirty="0"/>
              <a:t>A </a:t>
            </a:r>
            <a:r>
              <a:rPr lang="en-GB" altLang="en-US" sz="1400" b="1" dirty="0"/>
              <a:t>composite (micro)service</a:t>
            </a:r>
            <a:r>
              <a:rPr lang="en-GB" altLang="en-US" sz="1400" dirty="0"/>
              <a:t> are often called </a:t>
            </a:r>
            <a:r>
              <a:rPr lang="en-GB" altLang="en-US" sz="1400" b="1" dirty="0"/>
              <a:t>process (micro)service </a:t>
            </a:r>
            <a:r>
              <a:rPr lang="en-GB" altLang="en-US" sz="1400" dirty="0"/>
              <a:t>as it is often used to implement a business process involving more than one kinds of data entities.</a:t>
            </a:r>
            <a:endParaRPr lang="en-GB" altLang="en-US" sz="1400" dirty="0"/>
          </a:p>
          <a:p>
            <a:pPr marL="716280" lvl="2" eaLnBrk="1" hangingPunct="1"/>
            <a:r>
              <a:rPr lang="en-GB" altLang="en-US" sz="1400" dirty="0"/>
              <a:t>A </a:t>
            </a:r>
            <a:r>
              <a:rPr lang="en-GB" altLang="en-US" sz="1400" b="1" dirty="0"/>
              <a:t>composite</a:t>
            </a:r>
            <a:r>
              <a:rPr lang="en-GB" altLang="en-US" sz="1400" dirty="0"/>
              <a:t> </a:t>
            </a:r>
            <a:r>
              <a:rPr lang="en-GB" altLang="en-US" sz="1400" b="1" dirty="0"/>
              <a:t>microservice</a:t>
            </a:r>
            <a:r>
              <a:rPr lang="en-GB" altLang="en-US" sz="1400" dirty="0"/>
              <a:t> may use other (micro)services, but not a monolith directly.</a:t>
            </a:r>
            <a:endParaRPr lang="en-GB" altLang="en-US" sz="1400" dirty="0">
              <a:ea typeface="Tahoma" panose="020B0604030504040204"/>
              <a:cs typeface="Tahoma" panose="020B0604030504040204"/>
            </a:endParaRPr>
          </a:p>
          <a:p>
            <a:pPr marL="716280" lvl="2" eaLnBrk="1" hangingPunct="1"/>
            <a:r>
              <a:rPr lang="en-GB" altLang="en-US" sz="1400" dirty="0"/>
              <a:t>A </a:t>
            </a:r>
            <a:r>
              <a:rPr lang="en-GB" altLang="en-US" sz="1400" b="1" dirty="0"/>
              <a:t>composite</a:t>
            </a:r>
            <a:r>
              <a:rPr lang="en-GB" altLang="en-US" sz="1400" dirty="0"/>
              <a:t> </a:t>
            </a:r>
            <a:r>
              <a:rPr lang="en-GB" altLang="en-US" sz="1400" b="1" dirty="0"/>
              <a:t>service</a:t>
            </a:r>
            <a:r>
              <a:rPr lang="en-GB" altLang="en-US" sz="1400" dirty="0"/>
              <a:t> may use other (micro)services or a monolith directly, which is </a:t>
            </a:r>
            <a:r>
              <a:rPr lang="en-GB" altLang="en-US" sz="1400" b="1" dirty="0"/>
              <a:t>not</a:t>
            </a:r>
            <a:r>
              <a:rPr lang="en-GB" altLang="en-US" sz="1400" dirty="0"/>
              <a:t> recommended by Microservices Architecture</a:t>
            </a:r>
            <a:endParaRPr lang="en-GB" alt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136910" y="5134127"/>
            <a:ext cx="45719" cy="523220"/>
          </a:xfrm>
          <a:prstGeom prst="rect">
            <a:avLst/>
          </a:prstGeom>
          <a:noFill/>
        </p:spPr>
        <p:txBody>
          <a:bodyPr wrap="square" rtlCol="0">
            <a:spAutoFit/>
          </a:bodyPr>
          <a:lstStyle/>
          <a:p>
            <a:r>
              <a:rPr lang="en-SG"/>
              <a:t> </a:t>
            </a:r>
            <a:endParaRPr lang="en-GB"/>
          </a:p>
        </p:txBody>
      </p:sp>
      <p:sp>
        <p:nvSpPr>
          <p:cNvPr id="26" name="Flowchart: Alternate Process 6"/>
          <p:cNvSpPr/>
          <p:nvPr/>
        </p:nvSpPr>
        <p:spPr bwMode="auto">
          <a:xfrm>
            <a:off x="3080763" y="3787189"/>
            <a:ext cx="2514600" cy="1055103"/>
          </a:xfrm>
          <a:prstGeom prst="flowChartAlternateProcess">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lstStyle/>
          <a:p>
            <a:r>
              <a:rPr lang="en-US" sz="1600" b="0" u="sng">
                <a:solidFill>
                  <a:schemeClr val="tx1"/>
                </a:solidFill>
              </a:rPr>
              <a:t>Amazing Bookstore UI</a:t>
            </a:r>
            <a:endParaRPr lang="en-US" sz="1600" b="0" u="sng">
              <a:solidFill>
                <a:schemeClr val="tx1"/>
              </a:solidFill>
            </a:endParaRPr>
          </a:p>
          <a:p>
            <a:pPr marL="285750" indent="-198755">
              <a:buFont typeface="Wingdings" panose="05000000000000000000" pitchFamily="2" charset="2"/>
              <a:buChar char="Ø"/>
            </a:pPr>
            <a:r>
              <a:rPr lang="en-US" sz="1200">
                <a:solidFill>
                  <a:schemeClr val="tx1"/>
                </a:solidFill>
              </a:rPr>
              <a:t>Browse books</a:t>
            </a:r>
            <a:endParaRPr lang="en-US" sz="1200">
              <a:solidFill>
                <a:schemeClr val="tx1"/>
              </a:solidFill>
            </a:endParaRPr>
          </a:p>
        </p:txBody>
      </p:sp>
      <p:sp>
        <p:nvSpPr>
          <p:cNvPr id="53" name="Rectangle 52"/>
          <p:cNvSpPr/>
          <p:nvPr/>
        </p:nvSpPr>
        <p:spPr bwMode="auto">
          <a:xfrm>
            <a:off x="7224104" y="2364637"/>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sz="1600" b="0">
                <a:solidFill>
                  <a:schemeClr val="tx1"/>
                </a:solidFill>
              </a:rPr>
              <a:t>Book</a:t>
            </a:r>
            <a:endParaRPr lang="en-SG" sz="1600" b="0">
              <a:solidFill>
                <a:schemeClr val="tx1"/>
              </a:solidFill>
            </a:endParaRPr>
          </a:p>
        </p:txBody>
      </p:sp>
      <p:cxnSp>
        <p:nvCxnSpPr>
          <p:cNvPr id="54" name="Straight Connector 53"/>
          <p:cNvCxnSpPr/>
          <p:nvPr/>
        </p:nvCxnSpPr>
        <p:spPr bwMode="auto">
          <a:xfrm flipH="1">
            <a:off x="5586840" y="2531298"/>
            <a:ext cx="1634990" cy="1606005"/>
          </a:xfrm>
          <a:prstGeom prst="line">
            <a:avLst/>
          </a:prstGeom>
          <a:noFill/>
          <a:ln w="9525" cap="flat" cmpd="sng" algn="ctr">
            <a:solidFill>
              <a:schemeClr val="tx1"/>
            </a:solidFill>
            <a:prstDash val="solid"/>
            <a:round/>
            <a:headEnd type="triangle" w="med" len="med"/>
            <a:tailEnd type="none" w="med" len="med"/>
          </a:ln>
          <a:effectLst/>
        </p:spPr>
      </p:cxnSp>
      <p:sp>
        <p:nvSpPr>
          <p:cNvPr id="60" name="TextBox 59"/>
          <p:cNvSpPr txBox="1"/>
          <p:nvPr/>
        </p:nvSpPr>
        <p:spPr>
          <a:xfrm>
            <a:off x="4615144" y="2572212"/>
            <a:ext cx="2161793" cy="307777"/>
          </a:xfrm>
          <a:prstGeom prst="rect">
            <a:avLst/>
          </a:prstGeom>
          <a:noFill/>
        </p:spPr>
        <p:txBody>
          <a:bodyPr wrap="square" rtlCol="0">
            <a:spAutoFit/>
          </a:bodyPr>
          <a:lstStyle/>
          <a:p>
            <a:pPr algn="ctr"/>
            <a:r>
              <a:rPr lang="en-SG" sz="1400" b="0">
                <a:solidFill>
                  <a:srgbClr val="0070C0"/>
                </a:solidFill>
              </a:rPr>
              <a:t>1. Get all books</a:t>
            </a:r>
            <a:endParaRPr lang="en-SG" sz="1400" b="0">
              <a:solidFill>
                <a:srgbClr val="0070C0"/>
              </a:solidFill>
            </a:endParaRPr>
          </a:p>
        </p:txBody>
      </p:sp>
      <p:cxnSp>
        <p:nvCxnSpPr>
          <p:cNvPr id="25" name="Straight Connector 24"/>
          <p:cNvCxnSpPr/>
          <p:nvPr/>
        </p:nvCxnSpPr>
        <p:spPr bwMode="auto">
          <a:xfrm flipV="1">
            <a:off x="5595363" y="2763286"/>
            <a:ext cx="1605878" cy="1617864"/>
          </a:xfrm>
          <a:prstGeom prst="line">
            <a:avLst/>
          </a:prstGeom>
          <a:noFill/>
          <a:ln w="9525" cap="flat" cmpd="sng" algn="ctr">
            <a:solidFill>
              <a:schemeClr val="tx1"/>
            </a:solidFill>
            <a:prstDash val="solid"/>
            <a:round/>
            <a:headEnd type="triangle" w="med" len="med"/>
            <a:tailEnd type="none" w="med" len="med"/>
          </a:ln>
          <a:effectLst/>
        </p:spPr>
      </p:cxnSp>
      <p:sp>
        <p:nvSpPr>
          <p:cNvPr id="30" name="TextBox 29"/>
          <p:cNvSpPr txBox="1"/>
          <p:nvPr/>
        </p:nvSpPr>
        <p:spPr>
          <a:xfrm>
            <a:off x="6546198" y="3398877"/>
            <a:ext cx="2161793" cy="307777"/>
          </a:xfrm>
          <a:prstGeom prst="rect">
            <a:avLst/>
          </a:prstGeom>
          <a:noFill/>
        </p:spPr>
        <p:txBody>
          <a:bodyPr wrap="square" rtlCol="0">
            <a:spAutoFit/>
          </a:bodyPr>
          <a:lstStyle/>
          <a:p>
            <a:pPr algn="ctr"/>
            <a:r>
              <a:rPr lang="en-SG" sz="1400" b="0">
                <a:solidFill>
                  <a:srgbClr val="0070C0"/>
                </a:solidFill>
              </a:rPr>
              <a:t>2. Return a list of books</a:t>
            </a:r>
            <a:endParaRPr lang="en-GB" sz="1400" b="0">
              <a:solidFill>
                <a:srgbClr val="0070C0"/>
              </a:solidFill>
            </a:endParaRPr>
          </a:p>
        </p:txBody>
      </p:sp>
      <p:grpSp>
        <p:nvGrpSpPr>
          <p:cNvPr id="3" name="Group 2"/>
          <p:cNvGrpSpPr/>
          <p:nvPr/>
        </p:nvGrpSpPr>
        <p:grpSpPr>
          <a:xfrm>
            <a:off x="8398889" y="5108823"/>
            <a:ext cx="2057974" cy="1205167"/>
            <a:chOff x="6874889" y="5108822"/>
            <a:chExt cx="2057974" cy="1205167"/>
          </a:xfrm>
        </p:grpSpPr>
        <p:sp>
          <p:nvSpPr>
            <p:cNvPr id="29" name="Rectangle 28"/>
            <p:cNvSpPr/>
            <p:nvPr/>
          </p:nvSpPr>
          <p:spPr bwMode="auto">
            <a:xfrm>
              <a:off x="6874889" y="5108822"/>
              <a:ext cx="2057974" cy="120516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sz="1600" b="0">
                  <a:solidFill>
                    <a:schemeClr val="tx1"/>
                  </a:solidFill>
                </a:rPr>
                <a:t>Legend</a:t>
              </a:r>
              <a:endParaRPr lang="en-US" sz="1600" b="0">
                <a:solidFill>
                  <a:schemeClr val="tx1"/>
                </a:solidFill>
              </a:endParaRPr>
            </a:p>
            <a:p>
              <a:pPr algn="ctr"/>
              <a:endParaRPr lang="en-US" sz="1600" b="0">
                <a:solidFill>
                  <a:schemeClr val="tx1"/>
                </a:solidFill>
              </a:endParaRPr>
            </a:p>
            <a:p>
              <a:pPr algn="ctr"/>
              <a:endParaRPr lang="en-US" sz="1600" b="0">
                <a:solidFill>
                  <a:schemeClr val="tx1"/>
                </a:solidFill>
              </a:endParaRPr>
            </a:p>
            <a:p>
              <a:pPr algn="ctr"/>
              <a:endParaRPr lang="en-SG" sz="1600" b="0">
                <a:solidFill>
                  <a:schemeClr val="tx1"/>
                </a:solidFill>
              </a:endParaRPr>
            </a:p>
          </p:txBody>
        </p:sp>
        <p:sp>
          <p:nvSpPr>
            <p:cNvPr id="31" name="Rectangle 30"/>
            <p:cNvSpPr/>
            <p:nvPr/>
          </p:nvSpPr>
          <p:spPr bwMode="auto">
            <a:xfrm>
              <a:off x="6919304" y="5915799"/>
              <a:ext cx="330861" cy="27913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endParaRPr lang="en-SG" sz="1600" b="0">
                <a:solidFill>
                  <a:schemeClr val="tx1"/>
                </a:solidFill>
              </a:endParaRPr>
            </a:p>
          </p:txBody>
        </p:sp>
        <p:sp>
          <p:nvSpPr>
            <p:cNvPr id="32" name="Rectangle 31"/>
            <p:cNvSpPr/>
            <p:nvPr/>
          </p:nvSpPr>
          <p:spPr bwMode="auto">
            <a:xfrm>
              <a:off x="6919304" y="5554181"/>
              <a:ext cx="330861" cy="279137"/>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endParaRPr lang="en-SG" sz="1600" b="0">
                <a:solidFill>
                  <a:schemeClr val="tx1"/>
                </a:solidFill>
              </a:endParaRPr>
            </a:p>
          </p:txBody>
        </p:sp>
        <p:sp>
          <p:nvSpPr>
            <p:cNvPr id="33" name="Rectangle 32"/>
            <p:cNvSpPr/>
            <p:nvPr/>
          </p:nvSpPr>
          <p:spPr bwMode="auto">
            <a:xfrm>
              <a:off x="7294149" y="5554181"/>
              <a:ext cx="1237666" cy="30446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lstStyle/>
            <a:p>
              <a:r>
                <a:rPr lang="en-US" sz="1400" b="0">
                  <a:solidFill>
                    <a:schemeClr val="tx1"/>
                  </a:solidFill>
                </a:rPr>
                <a:t>Micro-service</a:t>
              </a:r>
              <a:endParaRPr lang="en-SG" sz="1400" b="0">
                <a:solidFill>
                  <a:schemeClr val="tx1"/>
                </a:solidFill>
              </a:endParaRPr>
            </a:p>
          </p:txBody>
        </p:sp>
        <p:sp>
          <p:nvSpPr>
            <p:cNvPr id="34" name="Rectangle 33"/>
            <p:cNvSpPr/>
            <p:nvPr/>
          </p:nvSpPr>
          <p:spPr bwMode="auto">
            <a:xfrm>
              <a:off x="7294149" y="5880706"/>
              <a:ext cx="1510126" cy="29411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lstStyle/>
            <a:p>
              <a:r>
                <a:rPr lang="en-US" sz="1400" b="0">
                  <a:solidFill>
                    <a:schemeClr val="tx1"/>
                  </a:solidFill>
                </a:rPr>
                <a:t>External service</a:t>
              </a:r>
              <a:endParaRPr lang="en-SG" sz="1400" b="0">
                <a:solidFill>
                  <a:schemeClr val="tx1"/>
                </a:solidFill>
              </a:endParaRPr>
            </a:p>
          </p:txBody>
        </p:sp>
      </p:grpSp>
      <p:sp>
        <p:nvSpPr>
          <p:cNvPr id="39" name="Title 1"/>
          <p:cNvSpPr>
            <a:spLocks noGrp="1"/>
          </p:cNvSpPr>
          <p:nvPr>
            <p:ph type="title"/>
          </p:nvPr>
        </p:nvSpPr>
        <p:spPr>
          <a:xfrm>
            <a:off x="1735138" y="79717"/>
            <a:ext cx="8721725" cy="830997"/>
          </a:xfrm>
        </p:spPr>
        <p:txBody>
          <a:bodyPr/>
          <a:lstStyle/>
          <a:p>
            <a:r>
              <a:rPr lang="en-US" sz="2400" dirty="0"/>
              <a:t>Example: Microservice Interaction Diagram </a:t>
            </a:r>
            <a:br>
              <a:rPr lang="en-US" sz="2400" dirty="0"/>
            </a:br>
            <a:r>
              <a:rPr lang="en-US" sz="2400" dirty="0"/>
              <a:t>	– </a:t>
            </a:r>
            <a:r>
              <a:rPr lang="en-SG" sz="2400" dirty="0"/>
              <a:t>Browse books</a:t>
            </a:r>
            <a:endParaRPr lang="en-US" sz="2400" dirty="0"/>
          </a:p>
        </p:txBody>
      </p:sp>
      <p:sp>
        <p:nvSpPr>
          <p:cNvPr id="2" name="Slide Number Placeholder 1"/>
          <p:cNvSpPr>
            <a:spLocks noGrp="1"/>
          </p:cNvSpPr>
          <p:nvPr>
            <p:ph type="sldNum" sz="quarter" idx="4"/>
          </p:nvPr>
        </p:nvSpPr>
        <p:spPr bwMode="auto">
          <a:xfrm>
            <a:off x="8744081" y="6640513"/>
            <a:ext cx="352425" cy="222250"/>
          </a:xfrm>
          <a:prstGeom prst="rect">
            <a:avLst/>
          </a:prstGeom>
          <a:noFill/>
          <a:ln w="9525">
            <a:noFill/>
            <a:miter lim="800000"/>
          </a:ln>
          <a:effectLst/>
        </p:spPr>
        <p:txBody>
          <a:bodyPr vert="horz" wrap="square" lIns="91440" tIns="45720" rIns="91440" bIns="45720" numCol="1" anchor="t" anchorCtr="0" compatLnSpc="1"/>
          <a:lstStyle>
            <a:defPPr>
              <a:defRPr lang="en-US"/>
            </a:defPPr>
            <a:lvl1pPr algn="r" rtl="0" fontAlgn="base">
              <a:spcBef>
                <a:spcPct val="0"/>
              </a:spcBef>
              <a:spcAft>
                <a:spcPct val="0"/>
              </a:spcAft>
              <a:defRPr sz="800" b="1" kern="1200">
                <a:solidFill>
                  <a:schemeClr val="tx1"/>
                </a:solidFill>
                <a:latin typeface="Arial" panose="020B0604020202090204" pitchFamily="34" charset="0"/>
                <a:ea typeface="+mn-ea"/>
                <a:cs typeface="+mn-cs"/>
              </a:defRPr>
            </a:lvl1pPr>
            <a:lvl2pPr marL="457200" algn="l" rtl="0" fontAlgn="base">
              <a:spcBef>
                <a:spcPct val="0"/>
              </a:spcBef>
              <a:spcAft>
                <a:spcPct val="0"/>
              </a:spcAft>
              <a:defRPr sz="2800" b="1" kern="1200">
                <a:solidFill>
                  <a:srgbClr val="C69200"/>
                </a:solidFill>
                <a:latin typeface="Tahoma" panose="020B0604030504040204" pitchFamily="34" charset="0"/>
                <a:ea typeface="+mn-ea"/>
                <a:cs typeface="+mn-cs"/>
              </a:defRPr>
            </a:lvl2pPr>
            <a:lvl3pPr marL="914400" algn="l" rtl="0" fontAlgn="base">
              <a:spcBef>
                <a:spcPct val="0"/>
              </a:spcBef>
              <a:spcAft>
                <a:spcPct val="0"/>
              </a:spcAft>
              <a:defRPr sz="2800" b="1" kern="1200">
                <a:solidFill>
                  <a:srgbClr val="C69200"/>
                </a:solidFill>
                <a:latin typeface="Tahoma" panose="020B0604030504040204" pitchFamily="34" charset="0"/>
                <a:ea typeface="+mn-ea"/>
                <a:cs typeface="+mn-cs"/>
              </a:defRPr>
            </a:lvl3pPr>
            <a:lvl4pPr marL="1371600" algn="l" rtl="0" fontAlgn="base">
              <a:spcBef>
                <a:spcPct val="0"/>
              </a:spcBef>
              <a:spcAft>
                <a:spcPct val="0"/>
              </a:spcAft>
              <a:defRPr sz="2800" b="1" kern="1200">
                <a:solidFill>
                  <a:srgbClr val="C69200"/>
                </a:solidFill>
                <a:latin typeface="Tahoma" panose="020B0604030504040204" pitchFamily="34" charset="0"/>
                <a:ea typeface="+mn-ea"/>
                <a:cs typeface="+mn-cs"/>
              </a:defRPr>
            </a:lvl4pPr>
            <a:lvl5pPr marL="1828800" algn="l" rtl="0" fontAlgn="base">
              <a:spcBef>
                <a:spcPct val="0"/>
              </a:spcBef>
              <a:spcAft>
                <a:spcPct val="0"/>
              </a:spcAft>
              <a:defRPr sz="2800" b="1" kern="1200">
                <a:solidFill>
                  <a:srgbClr val="C69200"/>
                </a:solidFill>
                <a:latin typeface="Tahoma" panose="020B0604030504040204" pitchFamily="34" charset="0"/>
                <a:ea typeface="+mn-ea"/>
                <a:cs typeface="+mn-cs"/>
              </a:defRPr>
            </a:lvl5pPr>
            <a:lvl6pPr marL="2286000" algn="l" defTabSz="914400" rtl="0" eaLnBrk="1" latinLnBrk="0" hangingPunct="1">
              <a:defRPr sz="2800" b="1" kern="1200">
                <a:solidFill>
                  <a:srgbClr val="C69200"/>
                </a:solidFill>
                <a:latin typeface="Tahoma" panose="020B0604030504040204" pitchFamily="34" charset="0"/>
                <a:ea typeface="+mn-ea"/>
                <a:cs typeface="+mn-cs"/>
              </a:defRPr>
            </a:lvl6pPr>
            <a:lvl7pPr marL="2743200" algn="l" defTabSz="914400" rtl="0" eaLnBrk="1" latinLnBrk="0" hangingPunct="1">
              <a:defRPr sz="2800" b="1" kern="1200">
                <a:solidFill>
                  <a:srgbClr val="C69200"/>
                </a:solidFill>
                <a:latin typeface="Tahoma" panose="020B0604030504040204" pitchFamily="34" charset="0"/>
                <a:ea typeface="+mn-ea"/>
                <a:cs typeface="+mn-cs"/>
              </a:defRPr>
            </a:lvl7pPr>
            <a:lvl8pPr marL="3200400" algn="l" defTabSz="914400" rtl="0" eaLnBrk="1" latinLnBrk="0" hangingPunct="1">
              <a:defRPr sz="2800" b="1" kern="1200">
                <a:solidFill>
                  <a:srgbClr val="C69200"/>
                </a:solidFill>
                <a:latin typeface="Tahoma" panose="020B0604030504040204" pitchFamily="34" charset="0"/>
                <a:ea typeface="+mn-ea"/>
                <a:cs typeface="+mn-cs"/>
              </a:defRPr>
            </a:lvl8pPr>
            <a:lvl9pPr marL="3657600" algn="l" defTabSz="914400" rtl="0" eaLnBrk="1" latinLnBrk="0" hangingPunct="1">
              <a:defRPr sz="2800" b="1" kern="1200">
                <a:solidFill>
                  <a:srgbClr val="C69200"/>
                </a:solidFill>
                <a:latin typeface="Tahoma" panose="020B0604030504040204" pitchFamily="34" charset="0"/>
                <a:ea typeface="+mn-ea"/>
                <a:cs typeface="+mn-cs"/>
              </a:defRPr>
            </a:lvl9pPr>
          </a:lstStyle>
          <a:p>
            <a:pPr>
              <a:defRPr/>
            </a:pPr>
            <a:fld id="{BA145738-DF08-43CA-B7B7-87C675E14DAB}" type="slidenum">
              <a:rPr lang="en-US" altLang="zh-CN" smtClean="0"/>
            </a:fld>
            <a:endParaRPr lang="en-US" altLang="zh-CN" dirty="0"/>
          </a:p>
        </p:txBody>
      </p:sp>
      <p:sp>
        <p:nvSpPr>
          <p:cNvPr id="4" name="Rectangle 3"/>
          <p:cNvSpPr/>
          <p:nvPr/>
        </p:nvSpPr>
        <p:spPr>
          <a:xfrm>
            <a:off x="5799128" y="3151368"/>
            <a:ext cx="726481" cy="338554"/>
          </a:xfrm>
          <a:prstGeom prst="rect">
            <a:avLst/>
          </a:prstGeom>
        </p:spPr>
        <p:txBody>
          <a:bodyPr wrap="none">
            <a:spAutoFit/>
          </a:bodyPr>
          <a:lstStyle/>
          <a:p>
            <a:r>
              <a:rPr lang="en-SG" sz="1600" dirty="0">
                <a:solidFill>
                  <a:schemeClr val="tx1"/>
                </a:solidFill>
              </a:rPr>
              <a:t>HTTP</a:t>
            </a:r>
            <a:endParaRPr lang="en-SG"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405646" y="5718452"/>
            <a:ext cx="45719" cy="523220"/>
          </a:xfrm>
          <a:prstGeom prst="rect">
            <a:avLst/>
          </a:prstGeom>
          <a:noFill/>
        </p:spPr>
        <p:txBody>
          <a:bodyPr wrap="square" rtlCol="0">
            <a:spAutoFit/>
          </a:bodyPr>
          <a:lstStyle/>
          <a:p>
            <a:r>
              <a:rPr lang="en-SG"/>
              <a:t> </a:t>
            </a:r>
            <a:endParaRPr lang="en-GB"/>
          </a:p>
        </p:txBody>
      </p:sp>
      <p:sp>
        <p:nvSpPr>
          <p:cNvPr id="16" name="Rectangle 15"/>
          <p:cNvSpPr/>
          <p:nvPr/>
        </p:nvSpPr>
        <p:spPr bwMode="auto">
          <a:xfrm>
            <a:off x="3103506" y="2790867"/>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sz="1600" dirty="0">
                <a:solidFill>
                  <a:schemeClr val="tx1"/>
                </a:solidFill>
              </a:rPr>
              <a:t>Place an Order</a:t>
            </a:r>
            <a:endParaRPr lang="en-SG" sz="1600" dirty="0">
              <a:solidFill>
                <a:schemeClr val="tx1"/>
              </a:solidFill>
            </a:endParaRPr>
          </a:p>
        </p:txBody>
      </p:sp>
      <p:sp>
        <p:nvSpPr>
          <p:cNvPr id="20" name="Rectangle 19"/>
          <p:cNvSpPr/>
          <p:nvPr/>
        </p:nvSpPr>
        <p:spPr bwMode="auto">
          <a:xfrm>
            <a:off x="8587164" y="847130"/>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sz="1600" b="0" dirty="0">
                <a:solidFill>
                  <a:schemeClr val="tx1"/>
                </a:solidFill>
              </a:rPr>
              <a:t>Shipping Record</a:t>
            </a:r>
            <a:endParaRPr lang="en-SG" sz="1600" b="0" dirty="0">
              <a:solidFill>
                <a:schemeClr val="tx1"/>
              </a:solidFill>
            </a:endParaRPr>
          </a:p>
        </p:txBody>
      </p:sp>
      <p:cxnSp>
        <p:nvCxnSpPr>
          <p:cNvPr id="21" name="Straight Connector 20"/>
          <p:cNvCxnSpPr/>
          <p:nvPr/>
        </p:nvCxnSpPr>
        <p:spPr bwMode="auto">
          <a:xfrm flipH="1">
            <a:off x="4322708" y="1016060"/>
            <a:ext cx="4264457" cy="1794559"/>
          </a:xfrm>
          <a:prstGeom prst="line">
            <a:avLst/>
          </a:prstGeom>
          <a:noFill/>
          <a:ln w="9525" cap="flat" cmpd="sng" algn="ctr">
            <a:solidFill>
              <a:schemeClr val="tx1"/>
            </a:solidFill>
            <a:prstDash val="solid"/>
            <a:round/>
            <a:headEnd type="triangle" w="med" len="med"/>
            <a:tailEnd type="none" w="med" len="med"/>
          </a:ln>
          <a:effectLst/>
        </p:spPr>
      </p:cxnSp>
      <p:cxnSp>
        <p:nvCxnSpPr>
          <p:cNvPr id="24" name="Straight Connector 23"/>
          <p:cNvCxnSpPr/>
          <p:nvPr/>
        </p:nvCxnSpPr>
        <p:spPr bwMode="auto">
          <a:xfrm flipV="1">
            <a:off x="3886200" y="3454646"/>
            <a:ext cx="0" cy="1462467"/>
          </a:xfrm>
          <a:prstGeom prst="line">
            <a:avLst/>
          </a:prstGeom>
          <a:noFill/>
          <a:ln w="9525" cap="flat" cmpd="sng" algn="ctr">
            <a:solidFill>
              <a:schemeClr val="tx1"/>
            </a:solidFill>
            <a:prstDash val="solid"/>
            <a:round/>
            <a:headEnd type="triangle" w="med" len="med"/>
            <a:tailEnd type="none" w="med" len="med"/>
          </a:ln>
          <a:effectLst/>
        </p:spPr>
      </p:cxnSp>
      <p:sp>
        <p:nvSpPr>
          <p:cNvPr id="25" name="Flowchart: Alternate Process 20"/>
          <p:cNvSpPr/>
          <p:nvPr/>
        </p:nvSpPr>
        <p:spPr bwMode="auto">
          <a:xfrm>
            <a:off x="2329445" y="4901528"/>
            <a:ext cx="2876550" cy="1055103"/>
          </a:xfrm>
          <a:prstGeom prst="flowChartAlternateProcess">
            <a:avLst/>
          </a:prstGeom>
          <a:no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lstStyle/>
          <a:p>
            <a:pPr eaLnBrk="1" hangingPunct="1"/>
            <a:r>
              <a:rPr lang="en-US" sz="1600" b="0" u="sng">
                <a:solidFill>
                  <a:schemeClr val="tx1"/>
                </a:solidFill>
              </a:rPr>
              <a:t>Amazing Bookstore UI</a:t>
            </a:r>
            <a:endParaRPr lang="en-US" sz="1600" b="0" u="sng">
              <a:solidFill>
                <a:schemeClr val="tx1"/>
              </a:solidFill>
            </a:endParaRPr>
          </a:p>
          <a:p>
            <a:pPr marL="285750" indent="-198755">
              <a:buFont typeface="Wingdings" panose="05000000000000000000" pitchFamily="2" charset="2"/>
              <a:buChar char="Ø"/>
            </a:pPr>
            <a:r>
              <a:rPr lang="en-US" sz="1200" b="0">
                <a:solidFill>
                  <a:schemeClr val="tx1"/>
                </a:solidFill>
              </a:rPr>
              <a:t>Place an order</a:t>
            </a:r>
            <a:endParaRPr lang="en-US" sz="1200" b="0">
              <a:solidFill>
                <a:schemeClr val="tx1"/>
              </a:solidFill>
            </a:endParaRPr>
          </a:p>
        </p:txBody>
      </p:sp>
      <p:cxnSp>
        <p:nvCxnSpPr>
          <p:cNvPr id="30" name="Straight Connector 29"/>
          <p:cNvCxnSpPr/>
          <p:nvPr/>
        </p:nvCxnSpPr>
        <p:spPr bwMode="auto">
          <a:xfrm flipH="1">
            <a:off x="3584056" y="3415015"/>
            <a:ext cx="8699" cy="1486513"/>
          </a:xfrm>
          <a:prstGeom prst="line">
            <a:avLst/>
          </a:prstGeom>
          <a:noFill/>
          <a:ln w="9525" cap="flat" cmpd="sng" algn="ctr">
            <a:solidFill>
              <a:schemeClr val="tx1"/>
            </a:solidFill>
            <a:prstDash val="solid"/>
            <a:round/>
            <a:headEnd type="triangle" w="med" len="med"/>
            <a:tailEnd type="none" w="med" len="med"/>
          </a:ln>
          <a:effectLst/>
        </p:spPr>
      </p:cxnSp>
      <p:cxnSp>
        <p:nvCxnSpPr>
          <p:cNvPr id="41" name="Straight Connector 40"/>
          <p:cNvCxnSpPr/>
          <p:nvPr/>
        </p:nvCxnSpPr>
        <p:spPr bwMode="auto">
          <a:xfrm flipV="1">
            <a:off x="4322707" y="1274222"/>
            <a:ext cx="4235653" cy="1635068"/>
          </a:xfrm>
          <a:prstGeom prst="line">
            <a:avLst/>
          </a:prstGeom>
          <a:noFill/>
          <a:ln w="9525" cap="flat" cmpd="sng" algn="ctr">
            <a:solidFill>
              <a:schemeClr val="tx1"/>
            </a:solidFill>
            <a:prstDash val="solid"/>
            <a:round/>
            <a:headEnd type="triangle" w="med" len="med"/>
            <a:tailEnd type="none" w="med" len="med"/>
          </a:ln>
          <a:effectLst/>
        </p:spPr>
      </p:cxnSp>
      <p:cxnSp>
        <p:nvCxnSpPr>
          <p:cNvPr id="43" name="Straight Connector 42"/>
          <p:cNvCxnSpPr/>
          <p:nvPr/>
        </p:nvCxnSpPr>
        <p:spPr bwMode="auto">
          <a:xfrm flipH="1">
            <a:off x="4322706" y="3005950"/>
            <a:ext cx="4264458" cy="5794"/>
          </a:xfrm>
          <a:prstGeom prst="line">
            <a:avLst/>
          </a:prstGeom>
          <a:noFill/>
          <a:ln w="9525" cap="flat" cmpd="sng" algn="ctr">
            <a:solidFill>
              <a:schemeClr val="tx1"/>
            </a:solidFill>
            <a:prstDash val="solid"/>
            <a:round/>
            <a:headEnd type="triangle" w="med" len="med"/>
            <a:tailEnd type="none" w="med" len="med"/>
          </a:ln>
          <a:effectLst/>
        </p:spPr>
      </p:cxnSp>
      <p:sp>
        <p:nvSpPr>
          <p:cNvPr id="23" name="Title 1"/>
          <p:cNvSpPr>
            <a:spLocks noGrp="1"/>
          </p:cNvSpPr>
          <p:nvPr>
            <p:ph type="title"/>
          </p:nvPr>
        </p:nvSpPr>
        <p:spPr>
          <a:xfrm>
            <a:off x="1777776" y="25056"/>
            <a:ext cx="8661624" cy="707886"/>
          </a:xfrm>
        </p:spPr>
        <p:txBody>
          <a:bodyPr/>
          <a:lstStyle/>
          <a:p>
            <a:r>
              <a:rPr lang="en-US" sz="2000" dirty="0"/>
              <a:t>Example: Microservice Interaction Diagram</a:t>
            </a:r>
            <a:br>
              <a:rPr lang="en-SG" sz="2000" dirty="0"/>
            </a:br>
            <a:r>
              <a:rPr lang="en-SG" sz="2000" dirty="0"/>
              <a:t>          – Place an order: </a:t>
            </a:r>
            <a:r>
              <a:rPr lang="en-US" sz="1800" dirty="0"/>
              <a:t>Implementation with HTTP and AMQP</a:t>
            </a:r>
            <a:endParaRPr lang="en-US" sz="1800" dirty="0"/>
          </a:p>
        </p:txBody>
      </p:sp>
      <p:sp>
        <p:nvSpPr>
          <p:cNvPr id="27" name="Rectangle 26"/>
          <p:cNvSpPr/>
          <p:nvPr/>
        </p:nvSpPr>
        <p:spPr bwMode="auto">
          <a:xfrm>
            <a:off x="8587164" y="2815258"/>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sz="1600" b="0" dirty="0">
                <a:solidFill>
                  <a:schemeClr val="tx1"/>
                </a:solidFill>
              </a:rPr>
              <a:t>Activity Log</a:t>
            </a:r>
            <a:endParaRPr lang="en-SG" sz="1600" b="0" dirty="0">
              <a:solidFill>
                <a:schemeClr val="tx1"/>
              </a:solidFill>
            </a:endParaRPr>
          </a:p>
        </p:txBody>
      </p:sp>
      <p:sp>
        <p:nvSpPr>
          <p:cNvPr id="28" name="Rectangle 27"/>
          <p:cNvSpPr/>
          <p:nvPr/>
        </p:nvSpPr>
        <p:spPr bwMode="auto">
          <a:xfrm>
            <a:off x="8587164" y="4745782"/>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sz="1600" b="0">
                <a:solidFill>
                  <a:schemeClr val="tx1"/>
                </a:solidFill>
              </a:rPr>
              <a:t>Error</a:t>
            </a:r>
            <a:endParaRPr lang="en-SG" sz="1600" b="0">
              <a:solidFill>
                <a:schemeClr val="tx1"/>
              </a:solidFill>
            </a:endParaRPr>
          </a:p>
        </p:txBody>
      </p:sp>
      <p:cxnSp>
        <p:nvCxnSpPr>
          <p:cNvPr id="35" name="Straight Connector 34"/>
          <p:cNvCxnSpPr/>
          <p:nvPr/>
        </p:nvCxnSpPr>
        <p:spPr bwMode="auto">
          <a:xfrm flipH="1" flipV="1">
            <a:off x="4322706" y="3239702"/>
            <a:ext cx="4264458" cy="1677411"/>
          </a:xfrm>
          <a:prstGeom prst="line">
            <a:avLst/>
          </a:prstGeom>
          <a:noFill/>
          <a:ln w="9525" cap="flat" cmpd="sng" algn="ctr">
            <a:solidFill>
              <a:schemeClr val="tx1"/>
            </a:solidFill>
            <a:prstDash val="solid"/>
            <a:round/>
            <a:headEnd type="triangle" w="med" len="med"/>
            <a:tailEnd type="none" w="med" len="med"/>
          </a:ln>
          <a:effectLst/>
        </p:spPr>
      </p:cxnSp>
      <p:sp>
        <p:nvSpPr>
          <p:cNvPr id="29" name="Rectangle 28"/>
          <p:cNvSpPr/>
          <p:nvPr/>
        </p:nvSpPr>
        <p:spPr bwMode="auto">
          <a:xfrm>
            <a:off x="5205995" y="989523"/>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sz="1600" b="0">
                <a:solidFill>
                  <a:schemeClr val="tx1"/>
                </a:solidFill>
              </a:rPr>
              <a:t>Order</a:t>
            </a:r>
            <a:endParaRPr lang="en-SG" sz="1600" b="0">
              <a:solidFill>
                <a:schemeClr val="tx1"/>
              </a:solidFill>
            </a:endParaRPr>
          </a:p>
        </p:txBody>
      </p:sp>
      <p:cxnSp>
        <p:nvCxnSpPr>
          <p:cNvPr id="31" name="Straight Arrow Connector 30"/>
          <p:cNvCxnSpPr>
            <a:stCxn id="29" idx="2"/>
          </p:cNvCxnSpPr>
          <p:nvPr/>
        </p:nvCxnSpPr>
        <p:spPr bwMode="auto">
          <a:xfrm flipH="1">
            <a:off x="3886201" y="1599123"/>
            <a:ext cx="1929395" cy="1202308"/>
          </a:xfrm>
          <a:prstGeom prst="straightConnector1">
            <a:avLst/>
          </a:prstGeom>
          <a:noFill/>
          <a:ln w="9525" cap="flat" cmpd="sng" algn="ctr">
            <a:solidFill>
              <a:schemeClr val="tx1"/>
            </a:solidFill>
            <a:prstDash val="solid"/>
            <a:round/>
            <a:headEnd type="triangle"/>
            <a:tailEnd type="triangle"/>
          </a:ln>
          <a:effectLst/>
        </p:spPr>
      </p:cxnSp>
      <p:sp>
        <p:nvSpPr>
          <p:cNvPr id="26" name="TextBox 25"/>
          <p:cNvSpPr txBox="1"/>
          <p:nvPr/>
        </p:nvSpPr>
        <p:spPr>
          <a:xfrm>
            <a:off x="1990969" y="3657600"/>
            <a:ext cx="1636675" cy="738664"/>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1. Send the order information</a:t>
            </a:r>
            <a:endParaRPr lang="en-SG" dirty="0"/>
          </a:p>
          <a:p>
            <a:r>
              <a:rPr lang="en-SG" dirty="0"/>
              <a:t>{cart items}</a:t>
            </a:r>
            <a:endParaRPr lang="en-GB" dirty="0"/>
          </a:p>
        </p:txBody>
      </p:sp>
      <p:sp>
        <p:nvSpPr>
          <p:cNvPr id="36" name="TextBox 35"/>
          <p:cNvSpPr txBox="1"/>
          <p:nvPr/>
        </p:nvSpPr>
        <p:spPr>
          <a:xfrm>
            <a:off x="3845896" y="3703975"/>
            <a:ext cx="1283762" cy="1169551"/>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7. Return the created order and shipping record and/or error</a:t>
            </a:r>
            <a:endParaRPr lang="en-GB" dirty="0"/>
          </a:p>
        </p:txBody>
      </p:sp>
      <p:sp>
        <p:nvSpPr>
          <p:cNvPr id="37" name="TextBox 36"/>
          <p:cNvSpPr txBox="1"/>
          <p:nvPr/>
        </p:nvSpPr>
        <p:spPr>
          <a:xfrm>
            <a:off x="6431123" y="790027"/>
            <a:ext cx="1773505" cy="738664"/>
          </a:xfrm>
          <a:prstGeom prst="rect">
            <a:avLst/>
          </a:prstGeom>
          <a:noFill/>
        </p:spPr>
        <p:txBody>
          <a:bodyPr wrap="square" rtlCol="0">
            <a:spAutoFit/>
          </a:bodyPr>
          <a:lstStyle>
            <a:defPPr>
              <a:defRPr lang="en-US"/>
            </a:defPPr>
            <a:lvl1pPr algn="ctr">
              <a:defRPr sz="1400" b="0">
                <a:solidFill>
                  <a:srgbClr val="0070C0"/>
                </a:solidFill>
              </a:defRPr>
            </a:lvl1pPr>
          </a:lstStyle>
          <a:p>
            <a:r>
              <a:rPr lang="en-SG"/>
              <a:t>5. Send the newly created order</a:t>
            </a:r>
            <a:endParaRPr lang="en-SG"/>
          </a:p>
          <a:p>
            <a:r>
              <a:rPr lang="en-SG"/>
              <a:t>{ order }</a:t>
            </a:r>
            <a:endParaRPr lang="en-SG"/>
          </a:p>
        </p:txBody>
      </p:sp>
      <p:sp>
        <p:nvSpPr>
          <p:cNvPr id="38" name="TextBox 37"/>
          <p:cNvSpPr txBox="1"/>
          <p:nvPr/>
        </p:nvSpPr>
        <p:spPr>
          <a:xfrm>
            <a:off x="5954076" y="4465398"/>
            <a:ext cx="1818325" cy="738664"/>
          </a:xfrm>
          <a:prstGeom prst="rect">
            <a:avLst/>
          </a:prstGeom>
          <a:noFill/>
        </p:spPr>
        <p:txBody>
          <a:bodyPr wrap="square" rtlCol="0">
            <a:spAutoFit/>
          </a:bodyPr>
          <a:lstStyle/>
          <a:p>
            <a:pPr algn="ctr"/>
            <a:r>
              <a:rPr lang="en-SG" sz="1400" b="0" dirty="0">
                <a:solidFill>
                  <a:srgbClr val="0070C0"/>
                </a:solidFill>
              </a:rPr>
              <a:t>3. or 6. If error from any service, activate the error handler</a:t>
            </a:r>
            <a:endParaRPr lang="en-SG" sz="1400" b="0" dirty="0">
              <a:solidFill>
                <a:srgbClr val="0070C0"/>
              </a:solidFill>
            </a:endParaRPr>
          </a:p>
        </p:txBody>
      </p:sp>
      <p:sp>
        <p:nvSpPr>
          <p:cNvPr id="39" name="TextBox 38"/>
          <p:cNvSpPr txBox="1"/>
          <p:nvPr/>
        </p:nvSpPr>
        <p:spPr>
          <a:xfrm>
            <a:off x="6231287" y="2984210"/>
            <a:ext cx="1818325" cy="523220"/>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4. Send the order activity for recording</a:t>
            </a:r>
            <a:endParaRPr lang="en-GB" dirty="0"/>
          </a:p>
        </p:txBody>
      </p:sp>
      <p:sp>
        <p:nvSpPr>
          <p:cNvPr id="44" name="TextBox 43"/>
          <p:cNvSpPr txBox="1"/>
          <p:nvPr/>
        </p:nvSpPr>
        <p:spPr>
          <a:xfrm>
            <a:off x="7632699" y="1637666"/>
            <a:ext cx="2292764" cy="523220"/>
          </a:xfrm>
          <a:prstGeom prst="rect">
            <a:avLst/>
          </a:prstGeom>
          <a:noFill/>
        </p:spPr>
        <p:txBody>
          <a:bodyPr wrap="square" rtlCol="0">
            <a:spAutoFit/>
          </a:bodyPr>
          <a:lstStyle>
            <a:defPPr>
              <a:defRPr lang="en-US"/>
            </a:defPPr>
            <a:lvl1pPr algn="ctr">
              <a:defRPr sz="1400" b="0">
                <a:solidFill>
                  <a:srgbClr val="0070C0"/>
                </a:solidFill>
              </a:defRPr>
            </a:lvl1pPr>
          </a:lstStyle>
          <a:p>
            <a:r>
              <a:rPr lang="en-SG"/>
              <a:t>6. Return the created shipping record or error</a:t>
            </a:r>
            <a:endParaRPr lang="en-SG"/>
          </a:p>
        </p:txBody>
      </p:sp>
      <p:sp>
        <p:nvSpPr>
          <p:cNvPr id="46" name="TextBox 45"/>
          <p:cNvSpPr txBox="1"/>
          <p:nvPr/>
        </p:nvSpPr>
        <p:spPr>
          <a:xfrm>
            <a:off x="3856846" y="1187721"/>
            <a:ext cx="1773505" cy="1384995"/>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2. Send the order information</a:t>
            </a:r>
            <a:endParaRPr lang="en-SG" dirty="0"/>
          </a:p>
          <a:p>
            <a:r>
              <a:rPr lang="en-SG" dirty="0"/>
              <a:t>{cart items}</a:t>
            </a:r>
            <a:endParaRPr lang="en-SG" dirty="0"/>
          </a:p>
          <a:p>
            <a:r>
              <a:rPr lang="en-SG" dirty="0"/>
              <a:t>3. Return the newly created order</a:t>
            </a:r>
            <a:endParaRPr lang="en-SG" dirty="0"/>
          </a:p>
          <a:p>
            <a:r>
              <a:rPr lang="en-SG" dirty="0"/>
              <a:t>{ order }</a:t>
            </a:r>
            <a:endParaRPr lang="en-SG" dirty="0"/>
          </a:p>
        </p:txBody>
      </p:sp>
      <p:pic>
        <p:nvPicPr>
          <p:cNvPr id="42" name="Picture 2" descr="https://www.rabbitmq.com/img/tutorials/producer.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93344" y="3151811"/>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https://www.rabbitmq.com/img/tutorials/consum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961" y="2651791"/>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www.rabbitmq.com/img/tutorials/producer.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79273" y="5431475"/>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https://www.rabbitmq.com/img/tutorials/consum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463" y="823484"/>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https://www.rabbitmq.com/img/tutorials/consum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5170" y="963704"/>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https://www.rabbitmq.com/img/tutorials/consum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6639" y="2908923"/>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https://www.rabbitmq.com/img/tutorials/consum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5170" y="4807695"/>
            <a:ext cx="676275" cy="4857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360563" y="4185878"/>
            <a:ext cx="726481" cy="338554"/>
          </a:xfrm>
          <a:prstGeom prst="rect">
            <a:avLst/>
          </a:prstGeom>
        </p:spPr>
        <p:txBody>
          <a:bodyPr wrap="none">
            <a:spAutoFit/>
          </a:bodyPr>
          <a:lstStyle/>
          <a:p>
            <a:r>
              <a:rPr lang="en-SG" sz="1600" dirty="0">
                <a:solidFill>
                  <a:schemeClr val="tx1"/>
                </a:solidFill>
              </a:rPr>
              <a:t>HTTP</a:t>
            </a:r>
            <a:endParaRPr lang="en-SG" sz="1600" dirty="0"/>
          </a:p>
        </p:txBody>
      </p:sp>
      <p:sp>
        <p:nvSpPr>
          <p:cNvPr id="52" name="Rectangle 51"/>
          <p:cNvSpPr/>
          <p:nvPr/>
        </p:nvSpPr>
        <p:spPr>
          <a:xfrm>
            <a:off x="3759559" y="2255901"/>
            <a:ext cx="726481" cy="338554"/>
          </a:xfrm>
          <a:prstGeom prst="rect">
            <a:avLst/>
          </a:prstGeom>
        </p:spPr>
        <p:txBody>
          <a:bodyPr wrap="none">
            <a:spAutoFit/>
          </a:bodyPr>
          <a:lstStyle/>
          <a:p>
            <a:r>
              <a:rPr lang="en-SG" sz="1600" dirty="0">
                <a:solidFill>
                  <a:schemeClr val="tx1"/>
                </a:solidFill>
              </a:rPr>
              <a:t>HTTP</a:t>
            </a:r>
            <a:endParaRPr lang="en-SG" sz="1600" dirty="0"/>
          </a:p>
        </p:txBody>
      </p:sp>
      <p:sp>
        <p:nvSpPr>
          <p:cNvPr id="53" name="Rectangle 52"/>
          <p:cNvSpPr/>
          <p:nvPr/>
        </p:nvSpPr>
        <p:spPr>
          <a:xfrm>
            <a:off x="6308315" y="1751689"/>
            <a:ext cx="726481" cy="338554"/>
          </a:xfrm>
          <a:prstGeom prst="rect">
            <a:avLst/>
          </a:prstGeom>
        </p:spPr>
        <p:txBody>
          <a:bodyPr wrap="none">
            <a:spAutoFit/>
          </a:bodyPr>
          <a:lstStyle/>
          <a:p>
            <a:r>
              <a:rPr lang="en-SG" sz="1600" dirty="0">
                <a:solidFill>
                  <a:schemeClr val="tx1"/>
                </a:solidFill>
              </a:rPr>
              <a:t>HTTP</a:t>
            </a:r>
            <a:endParaRPr lang="en-SG" sz="1600" dirty="0"/>
          </a:p>
        </p:txBody>
      </p:sp>
      <p:sp>
        <p:nvSpPr>
          <p:cNvPr id="54" name="Rectangle 53"/>
          <p:cNvSpPr/>
          <p:nvPr/>
        </p:nvSpPr>
        <p:spPr>
          <a:xfrm>
            <a:off x="6391192" y="2640993"/>
            <a:ext cx="801823" cy="338554"/>
          </a:xfrm>
          <a:prstGeom prst="rect">
            <a:avLst/>
          </a:prstGeom>
        </p:spPr>
        <p:txBody>
          <a:bodyPr wrap="none">
            <a:spAutoFit/>
          </a:bodyPr>
          <a:lstStyle/>
          <a:p>
            <a:r>
              <a:rPr lang="en-SG" sz="1600" dirty="0">
                <a:solidFill>
                  <a:schemeClr val="tx1"/>
                </a:solidFill>
              </a:rPr>
              <a:t>AMQP</a:t>
            </a:r>
            <a:endParaRPr lang="en-SG" sz="1600" dirty="0"/>
          </a:p>
        </p:txBody>
      </p:sp>
      <p:sp>
        <p:nvSpPr>
          <p:cNvPr id="55" name="Rectangle 54"/>
          <p:cNvSpPr/>
          <p:nvPr/>
        </p:nvSpPr>
        <p:spPr>
          <a:xfrm>
            <a:off x="6054024" y="4125453"/>
            <a:ext cx="801823" cy="338554"/>
          </a:xfrm>
          <a:prstGeom prst="rect">
            <a:avLst/>
          </a:prstGeom>
        </p:spPr>
        <p:txBody>
          <a:bodyPr wrap="none">
            <a:spAutoFit/>
          </a:bodyPr>
          <a:lstStyle/>
          <a:p>
            <a:r>
              <a:rPr lang="en-SG" sz="1600" dirty="0">
                <a:solidFill>
                  <a:schemeClr val="tx1"/>
                </a:solidFill>
              </a:rPr>
              <a:t>AMQP</a:t>
            </a:r>
            <a:endParaRPr lang="en-SG" sz="1600" dirty="0"/>
          </a:p>
        </p:txBody>
      </p:sp>
      <p:pic>
        <p:nvPicPr>
          <p:cNvPr id="56" name="Picture 2" descr="https://www.rabbitmq.com/img/tutorials/producer.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85830" y="5839391"/>
            <a:ext cx="508925" cy="365566"/>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6390286" y="5824218"/>
            <a:ext cx="3486147" cy="369332"/>
          </a:xfrm>
          <a:prstGeom prst="rect">
            <a:avLst/>
          </a:prstGeom>
          <a:noFill/>
        </p:spPr>
        <p:txBody>
          <a:bodyPr wrap="none" rtlCol="0">
            <a:spAutoFit/>
          </a:bodyPr>
          <a:lstStyle/>
          <a:p>
            <a:r>
              <a:rPr lang="en-SG" sz="1800" b="0" dirty="0">
                <a:solidFill>
                  <a:schemeClr val="tx1"/>
                </a:solidFill>
              </a:rPr>
              <a:t>Producer/sender of request data</a:t>
            </a:r>
            <a:endParaRPr lang="en-SG" sz="1800" b="0" dirty="0">
              <a:solidFill>
                <a:schemeClr val="tx1"/>
              </a:solidFill>
            </a:endParaRPr>
          </a:p>
        </p:txBody>
      </p:sp>
      <p:pic>
        <p:nvPicPr>
          <p:cNvPr id="58" name="Picture 57" descr="https://www.rabbitmq.com/img/tutorials/consum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7220" y="6257243"/>
            <a:ext cx="495367" cy="355827"/>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p:cNvSpPr txBox="1"/>
          <p:nvPr/>
        </p:nvSpPr>
        <p:spPr>
          <a:xfrm>
            <a:off x="6377317" y="6167803"/>
            <a:ext cx="3723199" cy="369332"/>
          </a:xfrm>
          <a:prstGeom prst="rect">
            <a:avLst/>
          </a:prstGeom>
          <a:noFill/>
        </p:spPr>
        <p:txBody>
          <a:bodyPr wrap="none" rtlCol="0">
            <a:spAutoFit/>
          </a:bodyPr>
          <a:lstStyle/>
          <a:p>
            <a:r>
              <a:rPr lang="en-SG" sz="1800" b="0" dirty="0">
                <a:solidFill>
                  <a:schemeClr val="tx1"/>
                </a:solidFill>
              </a:rPr>
              <a:t>Consumer/receiver of request data</a:t>
            </a:r>
            <a:endParaRPr lang="en-SG" sz="1800" b="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83704" y="924784"/>
          <a:ext cx="11626781" cy="5008432"/>
        </p:xfrm>
        <a:graphic>
          <a:graphicData uri="http://schemas.openxmlformats.org/drawingml/2006/table">
            <a:tbl>
              <a:tblPr firstRow="1" bandRow="1">
                <a:tableStyleId>{073A0DAA-6AF3-43AB-8588-CEC1D06C72B9}</a:tableStyleId>
              </a:tblPr>
              <a:tblGrid>
                <a:gridCol w="3190353"/>
                <a:gridCol w="4016829"/>
                <a:gridCol w="4419599"/>
              </a:tblGrid>
              <a:tr h="395601">
                <a:tc>
                  <a:txBody>
                    <a:bodyPr/>
                    <a:lstStyle/>
                    <a:p>
                      <a:r>
                        <a:rPr lang="en-US" sz="2000" dirty="0"/>
                        <a:t>Attribute</a:t>
                      </a:r>
                      <a:endParaRPr lang="en-SG" sz="2000" dirty="0"/>
                    </a:p>
                  </a:txBody>
                  <a:tcPr/>
                </a:tc>
                <a:tc>
                  <a:txBody>
                    <a:bodyPr/>
                    <a:lstStyle/>
                    <a:p>
                      <a:r>
                        <a:rPr lang="en-US" sz="2000" dirty="0"/>
                        <a:t>Atomic/Simple</a:t>
                      </a:r>
                      <a:endParaRPr lang="en-SG" sz="2000" dirty="0"/>
                    </a:p>
                  </a:txBody>
                  <a:tcPr/>
                </a:tc>
                <a:tc>
                  <a:txBody>
                    <a:bodyPr/>
                    <a:lstStyle/>
                    <a:p>
                      <a:r>
                        <a:rPr lang="en-US" sz="2000"/>
                        <a:t>Composite/Complex</a:t>
                      </a:r>
                      <a:endParaRPr lang="en-SG" sz="2000"/>
                    </a:p>
                  </a:txBody>
                  <a:tcPr/>
                </a:tc>
              </a:tr>
              <a:tr h="401096">
                <a:tc>
                  <a:txBody>
                    <a:bodyPr/>
                    <a:lstStyle/>
                    <a:p>
                      <a:r>
                        <a:rPr lang="en-US" sz="2000" dirty="0"/>
                        <a:t>Independently</a:t>
                      </a:r>
                      <a:r>
                        <a:rPr lang="en-US" sz="2000" baseline="0" dirty="0"/>
                        <a:t> Deployable</a:t>
                      </a:r>
                      <a:endParaRPr lang="en-SG" sz="2000" dirty="0"/>
                    </a:p>
                  </a:txBody>
                  <a:tcPr/>
                </a:tc>
                <a:tc>
                  <a:txBody>
                    <a:bodyPr/>
                    <a:lstStyle/>
                    <a:p>
                      <a:pPr algn="ctr"/>
                      <a:r>
                        <a:rPr lang="en-US" sz="2000" dirty="0"/>
                        <a:t>Yes</a:t>
                      </a:r>
                      <a:endParaRPr lang="en-SG" sz="2000" dirty="0"/>
                    </a:p>
                  </a:txBody>
                  <a:tcPr/>
                </a:tc>
                <a:tc>
                  <a:txBody>
                    <a:bodyPr/>
                    <a:lstStyle/>
                    <a:p>
                      <a:pPr algn="ctr"/>
                      <a:r>
                        <a:rPr lang="en-US" sz="2000" dirty="0"/>
                        <a:t>Yes</a:t>
                      </a:r>
                      <a:endParaRPr lang="en-SG" sz="2000" dirty="0"/>
                    </a:p>
                  </a:txBody>
                  <a:tcPr/>
                </a:tc>
              </a:tr>
              <a:tr h="401096">
                <a:tc>
                  <a:txBody>
                    <a:bodyPr/>
                    <a:lstStyle/>
                    <a:p>
                      <a:r>
                        <a:rPr lang="en-US" sz="2000" dirty="0"/>
                        <a:t>Independently Scalable</a:t>
                      </a:r>
                      <a:endParaRPr lang="en-SG" sz="2000" dirty="0"/>
                    </a:p>
                  </a:txBody>
                  <a:tcPr/>
                </a:tc>
                <a:tc>
                  <a:txBody>
                    <a:bodyPr/>
                    <a:lstStyle/>
                    <a:p>
                      <a:pPr algn="ctr"/>
                      <a:r>
                        <a:rPr lang="en-US" sz="2000" dirty="0"/>
                        <a:t>Yes</a:t>
                      </a:r>
                      <a:endParaRPr lang="en-SG" sz="2000" dirty="0"/>
                    </a:p>
                  </a:txBody>
                  <a:tcPr/>
                </a:tc>
                <a:tc>
                  <a:txBody>
                    <a:bodyPr/>
                    <a:lstStyle/>
                    <a:p>
                      <a:pPr algn="ctr"/>
                      <a:r>
                        <a:rPr lang="en-US" sz="2000" dirty="0"/>
                        <a:t>Yes</a:t>
                      </a:r>
                      <a:endParaRPr lang="en-SG" sz="2000" dirty="0"/>
                    </a:p>
                  </a:txBody>
                  <a:tcPr/>
                </a:tc>
              </a:tr>
              <a:tr h="497125">
                <a:tc>
                  <a:txBody>
                    <a:bodyPr/>
                    <a:lstStyle/>
                    <a:p>
                      <a:r>
                        <a:rPr lang="en-US" sz="2000" dirty="0"/>
                        <a:t>Any Programming Language</a:t>
                      </a:r>
                      <a:endParaRPr lang="en-SG" sz="2000" dirty="0"/>
                    </a:p>
                  </a:txBody>
                  <a:tcPr/>
                </a:tc>
                <a:tc>
                  <a:txBody>
                    <a:bodyPr/>
                    <a:lstStyle/>
                    <a:p>
                      <a:pPr algn="ctr"/>
                      <a:r>
                        <a:rPr lang="en-US" sz="2000"/>
                        <a:t>Yes</a:t>
                      </a:r>
                      <a:endParaRPr lang="en-SG" sz="2000"/>
                    </a:p>
                  </a:txBody>
                  <a:tcPr/>
                </a:tc>
                <a:tc>
                  <a:txBody>
                    <a:bodyPr/>
                    <a:lstStyle/>
                    <a:p>
                      <a:pPr algn="ctr"/>
                      <a:r>
                        <a:rPr lang="en-US" sz="2000"/>
                        <a:t>Yes</a:t>
                      </a:r>
                      <a:endParaRPr lang="en-SG" sz="2000"/>
                    </a:p>
                  </a:txBody>
                  <a:tcPr/>
                </a:tc>
              </a:tr>
              <a:tr h="713266">
                <a:tc>
                  <a:txBody>
                    <a:bodyPr/>
                    <a:lstStyle/>
                    <a:p>
                      <a:r>
                        <a:rPr lang="en-US" sz="2000"/>
                        <a:t>Encapsulates…</a:t>
                      </a:r>
                      <a:endParaRPr lang="en-SG" sz="2000"/>
                    </a:p>
                  </a:txBody>
                  <a:tcPr/>
                </a:tc>
                <a:tc>
                  <a:txBody>
                    <a:bodyPr/>
                    <a:lstStyle/>
                    <a:p>
                      <a:pPr algn="l"/>
                      <a:r>
                        <a:rPr lang="en-US" sz="2000" baseline="0"/>
                        <a:t>… a single “atomic” entity (e.g., Customer, Product)</a:t>
                      </a:r>
                      <a:endParaRPr lang="en-SG" sz="2000"/>
                    </a:p>
                  </a:txBody>
                  <a:tcPr/>
                </a:tc>
                <a:tc>
                  <a:txBody>
                    <a:bodyPr/>
                    <a:lstStyle/>
                    <a:p>
                      <a:pPr algn="l"/>
                      <a:r>
                        <a:rPr lang="en-US" sz="2000"/>
                        <a:t>… a single process. It often</a:t>
                      </a:r>
                      <a:r>
                        <a:rPr lang="en-US" sz="2000" baseline="0"/>
                        <a:t> orchestrates or aggregates other atomic/composite (micro)services.</a:t>
                      </a:r>
                      <a:endParaRPr lang="en-SG" sz="2000"/>
                    </a:p>
                  </a:txBody>
                  <a:tcPr/>
                </a:tc>
              </a:tr>
              <a:tr h="497125">
                <a:tc>
                  <a:txBody>
                    <a:bodyPr/>
                    <a:lstStyle/>
                    <a:p>
                      <a:r>
                        <a:rPr lang="en-US" sz="2000" dirty="0"/>
                        <a:t>Naming Convention</a:t>
                      </a:r>
                      <a:endParaRPr lang="en-SG" sz="2000" dirty="0"/>
                    </a:p>
                  </a:txBody>
                  <a:tcPr/>
                </a:tc>
                <a:tc>
                  <a:txBody>
                    <a:bodyPr/>
                    <a:lstStyle/>
                    <a:p>
                      <a:pPr algn="ctr"/>
                      <a:r>
                        <a:rPr lang="en-US" sz="2000" dirty="0"/>
                        <a:t>Noun</a:t>
                      </a:r>
                      <a:endParaRPr lang="en-US" sz="2000" dirty="0"/>
                    </a:p>
                    <a:p>
                      <a:pPr algn="ctr"/>
                      <a:r>
                        <a:rPr lang="en-US" sz="2000" dirty="0"/>
                        <a:t>E.g. book, order, </a:t>
                      </a:r>
                      <a:r>
                        <a:rPr lang="en-US" sz="2000" dirty="0" err="1"/>
                        <a:t>shipping_record</a:t>
                      </a:r>
                      <a:endParaRPr lang="en-SG" sz="2000" dirty="0"/>
                    </a:p>
                  </a:txBody>
                  <a:tcPr/>
                </a:tc>
                <a:tc>
                  <a:txBody>
                    <a:bodyPr/>
                    <a:lstStyle/>
                    <a:p>
                      <a:pPr algn="ctr"/>
                      <a:r>
                        <a:rPr lang="en-US" sz="2000" dirty="0"/>
                        <a:t>Verb</a:t>
                      </a:r>
                      <a:endParaRPr lang="en-US" sz="2000" dirty="0"/>
                    </a:p>
                    <a:p>
                      <a:pPr algn="ctr"/>
                      <a:r>
                        <a:rPr lang="en-US" sz="2000" dirty="0"/>
                        <a:t>E.g. Place order, Process shipping</a:t>
                      </a:r>
                      <a:endParaRPr lang="en-SG" sz="2000" dirty="0"/>
                    </a:p>
                  </a:txBody>
                  <a:tcPr/>
                </a:tc>
              </a:tr>
              <a:tr h="280984">
                <a:tc>
                  <a:txBody>
                    <a:bodyPr/>
                    <a:lstStyle/>
                    <a:p>
                      <a:r>
                        <a:rPr lang="en-US" sz="2000" dirty="0"/>
                        <a:t>Can </a:t>
                      </a:r>
                      <a:r>
                        <a:rPr lang="en-US" sz="2000" u="none" dirty="0"/>
                        <a:t>invoke</a:t>
                      </a:r>
                      <a:r>
                        <a:rPr lang="en-US" sz="2000" baseline="0" dirty="0"/>
                        <a:t> other services</a:t>
                      </a:r>
                      <a:endParaRPr lang="en-SG" sz="2000" dirty="0"/>
                    </a:p>
                  </a:txBody>
                  <a:tcPr/>
                </a:tc>
                <a:tc>
                  <a:txBody>
                    <a:bodyPr/>
                    <a:lstStyle/>
                    <a:p>
                      <a:pPr algn="ctr"/>
                      <a:r>
                        <a:rPr lang="en-US" sz="2000"/>
                        <a:t>Never</a:t>
                      </a:r>
                      <a:endParaRPr lang="en-US" sz="2000"/>
                    </a:p>
                  </a:txBody>
                  <a:tcPr/>
                </a:tc>
                <a:tc>
                  <a:txBody>
                    <a:bodyPr/>
                    <a:lstStyle/>
                    <a:p>
                      <a:pPr algn="ctr"/>
                      <a:r>
                        <a:rPr lang="en-US" sz="2000"/>
                        <a:t>Yes, that is its main purpose</a:t>
                      </a:r>
                      <a:endParaRPr lang="en-SG" sz="2000"/>
                    </a:p>
                  </a:txBody>
                  <a:tcPr/>
                </a:tc>
              </a:tr>
              <a:tr h="713266">
                <a:tc>
                  <a:txBody>
                    <a:bodyPr/>
                    <a:lstStyle/>
                    <a:p>
                      <a:r>
                        <a:rPr lang="en-US" sz="2000" b="0" baseline="0" dirty="0"/>
                        <a:t>D</a:t>
                      </a:r>
                      <a:r>
                        <a:rPr lang="en-US" sz="2000" baseline="0" dirty="0"/>
                        <a:t>ata ownership</a:t>
                      </a:r>
                      <a:endParaRPr lang="en-SG" sz="2000" dirty="0"/>
                    </a:p>
                  </a:txBody>
                  <a:tcPr/>
                </a:tc>
                <a:tc>
                  <a:txBody>
                    <a:bodyPr/>
                    <a:lstStyle/>
                    <a:p>
                      <a:pPr algn="ctr"/>
                      <a:r>
                        <a:rPr lang="en-US" sz="2000" dirty="0"/>
                        <a:t>Typically has </a:t>
                      </a:r>
                      <a:r>
                        <a:rPr lang="en-US" sz="2000" b="1" dirty="0"/>
                        <a:t>exclusive</a:t>
                      </a:r>
                      <a:r>
                        <a:rPr lang="en-US" sz="2000" dirty="0"/>
                        <a:t> </a:t>
                      </a:r>
                      <a:r>
                        <a:rPr lang="en-US" sz="2000" b="1" dirty="0"/>
                        <a:t>ownership</a:t>
                      </a:r>
                      <a:r>
                        <a:rPr lang="en-US" sz="2000" dirty="0"/>
                        <a:t> of the database tables for its data entities </a:t>
                      </a:r>
                      <a:endParaRPr lang="en-SG" sz="2000" dirty="0"/>
                    </a:p>
                  </a:txBody>
                  <a:tcPr/>
                </a:tc>
                <a:tc>
                  <a:txBody>
                    <a:bodyPr/>
                    <a:lstStyle/>
                    <a:p>
                      <a:pPr algn="ctr"/>
                      <a:r>
                        <a:rPr lang="en-US" sz="2000" dirty="0"/>
                        <a:t>Typically does not own data, but </a:t>
                      </a:r>
                      <a:r>
                        <a:rPr lang="en-US" sz="2000" b="0" i="0" u="none" strike="noStrike" noProof="0" dirty="0">
                          <a:latin typeface="Tahoma" panose="020B0604030504040204"/>
                        </a:rPr>
                        <a:t>requests the data via the APIs of other services</a:t>
                      </a:r>
                      <a:endParaRPr lang="en-US" dirty="0"/>
                    </a:p>
                  </a:txBody>
                  <a:tcPr/>
                </a:tc>
              </a:tr>
            </a:tbl>
          </a:graphicData>
        </a:graphic>
      </p:graphicFrame>
      <p:sp>
        <p:nvSpPr>
          <p:cNvPr id="2" name="Title 1"/>
          <p:cNvSpPr>
            <a:spLocks noGrp="1"/>
          </p:cNvSpPr>
          <p:nvPr>
            <p:ph type="title"/>
          </p:nvPr>
        </p:nvSpPr>
        <p:spPr>
          <a:xfrm>
            <a:off x="281518" y="190034"/>
            <a:ext cx="11628967" cy="523220"/>
          </a:xfrm>
        </p:spPr>
        <p:txBody>
          <a:bodyPr/>
          <a:lstStyle/>
          <a:p>
            <a:r>
              <a:rPr lang="en-US" sz="2800" dirty="0"/>
              <a:t>Microservice Attributes</a:t>
            </a:r>
            <a:endParaRPr lang="en-US" dirty="0"/>
          </a:p>
        </p:txBody>
      </p:sp>
    </p:spTree>
  </p:cSld>
  <p:clrMapOvr>
    <a:masterClrMapping/>
  </p:clrMapOvr>
  <p:transition/>
</p:sld>
</file>

<file path=ppt/tags/tag1.xml><?xml version="1.0" encoding="utf-8"?>
<p:tagLst xmlns:p="http://schemas.openxmlformats.org/presentationml/2006/main">
  <p:tag name="TIMING" val="|27.7|4.5|21.6|10.6|16.8|23.8|21"/>
</p:tagLst>
</file>

<file path=ppt/tags/tag2.xml><?xml version="1.0" encoding="utf-8"?>
<p:tagLst xmlns:p="http://schemas.openxmlformats.org/presentationml/2006/main">
  <p:tag name="TIMING" val="|27.7|4.5|21.6|10.6|16.8|23.8|21"/>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1" i="0" u="none" strike="noStrike" cap="none" normalizeH="0" baseline="0" smtClean="0">
            <a:ln>
              <a:noFill/>
            </a:ln>
            <a:solidFill>
              <a:srgbClr val="C69200"/>
            </a:solidFill>
            <a:effectLst/>
            <a:latin typeface="Tahoma" panose="020B060403050404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1" i="0" u="none" strike="noStrike" cap="none" normalizeH="0" baseline="0" smtClean="0">
            <a:ln>
              <a:noFill/>
            </a:ln>
            <a:solidFill>
              <a:srgbClr val="C69200"/>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ID="0x0101000C6AD1B51FFACD45B62528B91A79C429" ma:contentTypeName="Document" ma:contentTypeScope="" ma:versionID="42c2ad8d556055bae20c31edb15c7113" ma:contentTypeVersion="22" ma:contentTypeDescription="Create a new document.">
  <xsd:schema xmlns:xs="http://www.w3.org/2001/XMLSchema" xmlns:xsd="http://www.w3.org/2001/XMLSchema" xmlns:p="http://schemas.microsoft.com/office/2006/metadata/properties" xmlns:ns1="http://schemas.microsoft.com/sharepoint/v3" xmlns:ns2="1b6a39ee-1380-4096-9882-8248104ba7f7" xmlns:ns3="4604cec2-e769-4190-9d56-5d48f74b6442" ma:fieldsID="a9131ea6975c1b299e7ff181685267a6" ma:root="true" ns2:_="" targetNamespace="http://schemas.microsoft.com/office/2006/metadata/properties" ns1:_="" ns3:_="">
    <xsd:import namespace="http://schemas.microsoft.com/sharepoint/v3"/>
    <xsd:import namespace="1b6a39ee-1380-4096-9882-8248104ba7f7"/>
    <xsd:import namespace="4604cec2-e769-4190-9d56-5d48f74b644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Comment" minOccurs="0"/>
                <xsd:element ref="ns2:lcf76f155ced4ddcb4097134ff3c332f" minOccurs="0"/>
                <xsd:element ref="ns3:TaxCatchAll" minOccurs="0"/>
                <xsd:element ref="ns2:_Flow_SignoffStatus"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http://www.w3.org/2001/XMLSchema" xmlns:xsd="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ternalName="_ip_UnifiedCompliancePolicyProperties" nillable="true" ma:index="26" ma:displayName="Unified Compliance Policy Properties" ma:hidden="true">
      <xsd:simpleType>
        <xsd:restriction base="dms:Note"/>
      </xsd:simpleType>
    </xsd:element>
    <xsd:element name="_ip_UnifiedCompliancePolicyUIAction" ma:internalName="_ip_UnifiedCompliancePolicyUIAction" nillable="true" ma:index="27" ma:displayName="Unified Compliance Policy UI Action" ma:hidden="true">
      <xsd:simpleType>
        <xsd:restriction base="dms:Text"/>
      </xsd:simpleType>
    </xsd:element>
  </xsd:schema>
  <xsd:schema xmlns:xs="http://www.w3.org/2001/XMLSchema" xmlns:xsd="http://www.w3.org/2001/XMLSchema" xmlns:dms="http://schemas.microsoft.com/office/2006/documentManagement/types" xmlns:pc="http://schemas.microsoft.com/office/infopath/2007/PartnerControls" targetNamespace="1b6a39ee-1380-4096-9882-8248104ba7f7" elementFormDefault="qualified">
    <xsd:import namespace="http://schemas.microsoft.com/office/2006/documentManagement/types"/>
    <xsd:import namespace="http://schemas.microsoft.com/office/infopath/2007/PartnerControls"/>
    <xsd:element name="MediaServiceMetadata" ma:internalName="MediaServiceMetadata" nillable="true" ma:index="8" ma:displayName="MediaServiceMetadata" ma:hidden="true" ma:readOnly="true">
      <xsd:simpleType>
        <xsd:restriction base="dms:Note"/>
      </xsd:simpleType>
    </xsd:element>
    <xsd:element name="MediaServiceFastMetadata" ma:internalName="MediaServiceFastMetadata" nillable="true" ma:index="9" ma:displayName="MediaServiceFastMetadata" ma:hidden="true" ma:readOnly="true">
      <xsd:simpleType>
        <xsd:restriction base="dms:Note"/>
      </xsd:simpleType>
    </xsd:element>
    <xsd:element name="MediaServiceAutoTags" ma:internalName="MediaServiceAutoTags" nillable="true" ma:index="10" ma:displayName="Tags" ma:readOnly="true">
      <xsd:simpleType>
        <xsd:restriction base="dms:Text"/>
      </xsd:simpleType>
    </xsd:element>
    <xsd:element name="MediaServiceOCR" ma:internalName="MediaServiceOCR" nillable="true" ma:index="11" ma:displayName="Extracted Text" ma:readOnly="true">
      <xsd:simpleType>
        <xsd:restriction base="dms:Note">
          <xsd:maxLength value="255"/>
        </xsd:restriction>
      </xsd:simpleType>
    </xsd:element>
    <xsd:element name="MediaServiceDateTaken" ma:internalName="MediaServiceDateTaken" nillable="true" ma:index="12" ma:displayName="MediaServiceDateTaken" ma:hidden="true" ma:readOnly="true">
      <xsd:simpleType>
        <xsd:restriction base="dms:Text"/>
      </xsd:simpleType>
    </xsd:element>
    <xsd:element name="MediaServiceLocation" ma:internalName="MediaServiceLocation" nillable="true" ma:index="13" ma:displayName="Location" ma:readOnly="true">
      <xsd:simpleType>
        <xsd:restriction base="dms:Text"/>
      </xsd:simpleType>
    </xsd:element>
    <xsd:element name="MediaServiceGenerationTime" ma:internalName="MediaServiceGenerationTime" nillable="true" ma:index="16" ma:displayName="MediaServiceGenerationTime" ma:hidden="true" ma:readOnly="true">
      <xsd:simpleType>
        <xsd:restriction base="dms:Text"/>
      </xsd:simpleType>
    </xsd:element>
    <xsd:element name="MediaServiceEventHashCode" ma:internalName="MediaServiceEventHashCode" nillable="true" ma:index="17" ma:displayName="MediaServiceEventHashCode" ma:hidden="true" ma:readOnly="true">
      <xsd:simpleType>
        <xsd:restriction base="dms:Text"/>
      </xsd:simpleType>
    </xsd:element>
    <xsd:element name="MediaServiceAutoKeyPoints" ma:internalName="MediaServiceAutoKeyPoints" nillable="true" ma:index="18" ma:displayName="MediaServiceAutoKeyPoints" ma:hidden="true" ma:readOnly="true">
      <xsd:simpleType>
        <xsd:restriction base="dms:Note"/>
      </xsd:simpleType>
    </xsd:element>
    <xsd:element name="MediaServiceKeyPoints" ma:internalName="MediaServiceKeyPoints" nillable="true" ma:index="19" ma:displayName="KeyPoints" ma:readOnly="true">
      <xsd:simpleType>
        <xsd:restriction base="dms:Note">
          <xsd:maxLength value="255"/>
        </xsd:restriction>
      </xsd:simpleType>
    </xsd:element>
    <xsd:element name="MediaLengthInSeconds" ma:internalName="MediaLengthInSeconds" nillable="true" ma:index="20" ma:displayName="Length (seconds)" ma:readOnly="true">
      <xsd:simpleType>
        <xsd:restriction base="dms:Unknown"/>
      </xsd:simpleType>
    </xsd:element>
    <xsd:element name="Comment" ma:internalName="Comment" nillable="true" ma:index="21" ma:displayName="Comment" ma:format="Dropdown" ma:description="What was the last change about">
      <xsd:simpleType>
        <xsd:restriction base="dms:Text">
          <xsd:maxLength value="255"/>
        </xsd:restriction>
      </xsd:simpleType>
    </xsd:element>
    <xsd:element ma:open="true" ma:termSetId="09814cd3-568e-fe90-9814-8d621ff8fb84" name="lcf76f155ced4ddcb4097134ff3c332f" ma:taxonomy="true" ma:internalName="lcf76f155ced4ddcb4097134ff3c332f" nillable="true" ma:sspId="deec61d7-21c4-46ea-8069-5c692c33a4c8" ma:index="23" ma:taxonomyMulti="true" ma:taxonomyFieldName="MediaServiceImageTags" ma:displayName="Image Tags" ma:fieldId="{5cf76f15-5ced-4ddc-b409-7134ff3c332f}" ma:anchorId="fba54fb3-c3e1-fe81-a776-ca4b69148c4d" ma:isKeyword="false" ma:readOnly="false">
      <xsd:complexType>
        <xsd:sequence>
          <xsd:element ref="pc:Terms" maxOccurs="1" minOccurs="0"/>
        </xsd:sequence>
      </xsd:complexType>
    </xsd:element>
    <xsd:element name="_Flow_SignoffStatus" ma:internalName="Sign_x002d_off_x0020_status" nillable="true" ma:index="25" ma:displayName="Sign-off status">
      <xsd:simpleType>
        <xsd:restriction base="dms:Text"/>
      </xsd:simpleType>
    </xsd:element>
    <xsd:element name="MediaServiceObjectDetectorVersions" ma:internalName="MediaServiceObjectDetectorVersions" nillable="true" ma:index="28" ma:displayName="MediaServiceObjectDetectorVersions" ma:description="" ma:indexed="true" ma:hidden="true" ma:readOnly="true">
      <xsd:simpleType>
        <xsd:restriction base="dms:Text"/>
      </xsd:simpleType>
    </xsd:element>
    <xsd:element name="MediaServiceSearchProperties" ma:internalName="MediaServiceSearchProperties" nillable="true" ma:index="29" ma:displayName="MediaServiceSearchProperties" ma:hidden="true" ma:readOnly="true">
      <xsd:simpleType>
        <xsd:restriction base="dms:Note"/>
      </xsd:simpleType>
    </xsd:element>
  </xsd:schema>
  <xsd:schema xmlns:xs="http://www.w3.org/2001/XMLSchema" xmlns:xsd="http://www.w3.org/2001/XMLSchema" xmlns:dms="http://schemas.microsoft.com/office/2006/documentManagement/types" xmlns:pc="http://schemas.microsoft.com/office/infopath/2007/PartnerControls" targetNamespace="4604cec2-e769-4190-9d56-5d48f74b6442" elementFormDefault="qualified">
    <xsd:import namespace="http://schemas.microsoft.com/office/2006/documentManagement/types"/>
    <xsd:import namespace="http://schemas.microsoft.com/office/infopath/2007/PartnerControls"/>
    <xsd:element name="SharedWithUsers" ma:internalName="SharedWithUsers" nillable="true" ma:index="14" ma:displayName="Shared With" ma:readOnly="true">
      <xsd:complexType>
        <xsd:complexContent>
          <xsd:extension base="dms:UserMulti">
            <xsd:sequence>
              <xsd:element name="UserInfo" maxOccurs="unbounded" minOccurs="0">
                <xsd:complexType>
                  <xsd:sequence>
                    <xsd:element name="DisplayName" minOccurs="0" type="xsd:string"/>
                    <xsd:element name="AccountId" nillable="true" minOccurs="0" type="dms:UserId"/>
                    <xsd:element name="AccountType" minOccurs="0" type="xsd:string"/>
                  </xsd:sequence>
                </xsd:complexType>
              </xsd:element>
            </xsd:sequence>
          </xsd:extension>
        </xsd:complexContent>
      </xsd:complexType>
    </xsd:element>
    <xsd:element name="SharedWithDetails" ma:internalName="SharedWithDetails" nillable="true" ma:index="15" ma:displayName="Shared With Details" ma:readOnly="true">
      <xsd:simpleType>
        <xsd:restriction base="dms:Note">
          <xsd:maxLength value="255"/>
        </xsd:restriction>
      </xsd:simpleType>
    </xsd:element>
    <xsd:element name="TaxCatchAll" ma:internalName="TaxCatchAll" nillable="true" ma:web="4604cec2-e769-4190-9d56-5d48f74b6442" ma:index="24" ma:displayName="Taxonomy Catch All Column" ma:showField="CatchAllData" ma:hidden="true" ma:list="{9943aed9-ec56-40d8-95cb-c4327e5e8870}">
      <xsd:complexType>
        <xsd:complexContent>
          <xsd:extension base="dms:MultiChoiceLookup">
            <xsd:sequence>
              <xsd:element name="Value" maxOccurs="unbounded" nillable="true" minOccurs="0" type="dms:Lookup"/>
            </xsd:sequence>
          </xsd:extension>
        </xsd:complexContent>
      </xsd:complexType>
    </xsd:element>
  </xsd:schema>
  <xsd:schema xmlns:xsd="http://www.w3.org/2001/XMLSchema" xmlns="http://schemas.openxmlformats.org/package/2006/metadata/core-properties" xmlns:xsi="http://www.w3.org/2001/XMLSchema-instance" xmlns:dc="http://purl.org/dc/elements/1.1/" xmlns:dcterms="http://purl.org/dc/terms/" xmlns:odoc="http://schemas.microsoft.com/internal/obd" attributeFormDefault="unqualified" targetNamespace="http://schemas.openxmlformats.org/package/2006/metadata/core-properties" elementFormDefault="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axOccurs="1" minOccurs="0"/>
        <xsd:element ref="dcterms:created" maxOccurs="1" minOccurs="0"/>
        <xsd:element ref="dc:identifier" maxOccurs="1" minOccurs="0"/>
        <xsd:element name="contentType" maxOccurs="1" minOccurs="0" ma:index="0" ma:displayName="Content Type" type="xsd:string"/>
        <xsd:element ref="dc:title" maxOccurs="1" minOccurs="0" ma:index="4" ma:displayName="Title"/>
        <xsd:element ref="dc:subject" maxOccurs="1" minOccurs="0"/>
        <xsd:element ref="dc:description" maxOccurs="1" minOccurs="0"/>
        <xsd:element name="keywords" maxOccurs="1" minOccurs="0" type="xsd:string"/>
        <xsd:element ref="dc:language" maxOccurs="1" minOccurs="0"/>
        <xsd:element name="category" maxOccurs="1" minOccurs="0" type="xsd:string"/>
        <xsd:element name="version" maxOccurs="1" minOccurs="0" type="xsd:string"/>
        <xsd:element name="revision" maxOccurs="1" minOccurs="0" type="xsd:string">
          <xsd:annotation>
            <xsd:documentation>
                        This value indicates the number of saves or revisions. The application is responsible for updating this value after each revision.
                    </xsd:documentation>
          </xsd:annotation>
        </xsd:element>
        <xsd:element name="lastModifiedBy" maxOccurs="1" minOccurs="0" type="xsd:string"/>
        <xsd:element ref="dcterms:modified" maxOccurs="1" minOccurs="0"/>
        <xsd:element name="contentStatus" maxOccurs="1" minOccurs="0" type="xsd:string"/>
      </xsd:all>
    </xsd:complexType>
  </xsd:schema>
  <xs:schema xmlns:xs="http://www.w3.org/2001/XMLSchema" xmlns:pc="http://schemas.microsoft.com/office/infopath/2007/PartnerControls" attributeFormDefault="unqualified" targetNamespace="http://schemas.microsoft.com/office/infopath/2007/PartnerControls" elementFormDefault="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axOccurs="unbounded" minOccurs="0"/>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axOccurs="unbounded" minOccurs="0"/>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mment xmlns="1b6a39ee-1380-4096-9882-8248104ba7f7" xsi:nil="true"/>
    <_ip_UnifiedCompliancePolicyUIAction xmlns="http://schemas.microsoft.com/sharepoint/v3" xsi:nil="true"/>
    <_Flow_SignoffStatus xmlns="1b6a39ee-1380-4096-9882-8248104ba7f7" xsi:nil="true"/>
    <_ip_UnifiedCompliancePolicyProperties xmlns="http://schemas.microsoft.com/sharepoint/v3" xsi:nil="true"/>
    <TaxCatchAll xmlns="4604cec2-e769-4190-9d56-5d48f74b6442" xsi:nil="true"/>
    <lcf76f155ced4ddcb4097134ff3c332f xmlns="1b6a39ee-1380-4096-9882-8248104ba7f7">
      <Terms xmlns="http://schemas.microsoft.com/office/infopath/2007/PartnerControls"/>
    </lcf76f155ced4ddcb4097134ff3c332f>
  </documentManagement>
</p:properties>
</file>

<file path=customXml/itemProps3.xml><?xml version="1.0" encoding="utf-8"?>
<ds:datastoreItem xmlns:ds="http://schemas.openxmlformats.org/officeDocument/2006/customXml" ds:itemID="{1B12E2AB-F4C4-4F2C-894C-F2C70FBCA556}">
  <ds:schemaRefs/>
</ds:datastoreItem>
</file>

<file path=customXml/itemProps4.xml><?xml version="1.0" encoding="utf-8"?>
<ds:datastoreItem xmlns:ds="http://schemas.openxmlformats.org/officeDocument/2006/customXml" ds:itemID="{36A5E320-03C3-4ACA-A5A5-AE1D57B047F5}">
  <ds:schemaRefs/>
</ds:datastoreItem>
</file>

<file path=customXml/itemProps5.xml><?xml version="1.0" encoding="utf-8"?>
<ds:datastoreItem xmlns:ds="http://schemas.openxmlformats.org/officeDocument/2006/customXml" ds:itemID="{5572B103-378C-4B74-9BD0-5DFCAE2DBFBD}">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9443</Words>
  <Application>WPS Presentation</Application>
  <PresentationFormat>Widescreen</PresentationFormat>
  <Paragraphs>454</Paragraphs>
  <Slides>14</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Tahoma</vt:lpstr>
      <vt:lpstr>Times New Roman</vt:lpstr>
      <vt:lpstr>MS PGothic</vt:lpstr>
      <vt:lpstr>冬青黑体简体中文</vt:lpstr>
      <vt:lpstr>Tahoma</vt:lpstr>
      <vt:lpstr>Microsoft YaHei</vt:lpstr>
      <vt:lpstr>汉仪旗黑</vt:lpstr>
      <vt:lpstr>Arial Unicode MS</vt:lpstr>
      <vt:lpstr>汉仪书宋二KW</vt:lpstr>
      <vt:lpstr>Blends</vt:lpstr>
      <vt:lpstr>Layers of a Service-Oriented Architecture</vt:lpstr>
      <vt:lpstr>Outline</vt:lpstr>
      <vt:lpstr>Definition of a Service in the Software World </vt:lpstr>
      <vt:lpstr>Service-Oriented Architecture</vt:lpstr>
      <vt:lpstr>Microservices and MSA Revisit</vt:lpstr>
      <vt:lpstr>Types of (Micro)Services</vt:lpstr>
      <vt:lpstr>Example: Microservice Interaction Diagram  	– Browse books</vt:lpstr>
      <vt:lpstr>Example: Microservice Interaction Diagram           – Place an order: Implementation with HTTP and AMQP</vt:lpstr>
      <vt:lpstr>Microservice Attributes</vt:lpstr>
      <vt:lpstr>Exercise</vt:lpstr>
      <vt:lpstr>Sample SOA Layers for the Activity</vt:lpstr>
      <vt:lpstr>Sample SOA Layers &amp; Supporting Infrastructures for an Enterprise</vt:lpstr>
      <vt:lpstr>Sample SOA Layers &amp; Supporting Infrastructures for an Enterprise</vt:lpstr>
      <vt:lpstr>Sample Benefits of Microservices and SOA Layers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Venky SHANKARARAMAN</dc:creator>
  <cp:lastModifiedBy>qiu</cp:lastModifiedBy>
  <cp:revision>45</cp:revision>
  <dcterms:created xsi:type="dcterms:W3CDTF">2025-02-28T04:31:54Z</dcterms:created>
  <dcterms:modified xsi:type="dcterms:W3CDTF">2025-02-28T04:31:54Z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756f9c-e3e7-4810-90da-ea6bfb97c434_Enabled">
    <vt:lpwstr>True</vt:lpwstr>
  </property>
  <property fmtid="{D5CDD505-2E9C-101B-9397-08002B2CF9AE}" pid="3" name="MSIP_Label_1e756f9c-e3e7-4810-90da-ea6bfb97c434_SiteId">
    <vt:lpwstr>c98a79ca-5a9a-4791-a243-f06afd67464d</vt:lpwstr>
  </property>
  <property fmtid="{D5CDD505-2E9C-101B-9397-08002B2CF9AE}" pid="4" name="MSIP_Label_1e756f9c-e3e7-4810-90da-ea6bfb97c434_Ref">
    <vt:lpwstr>https://api.informationprotection.azure.com/api/c98a79ca-5a9a-4791-a243-f06afd67464d</vt:lpwstr>
  </property>
  <property fmtid="{D5CDD505-2E9C-101B-9397-08002B2CF9AE}" pid="5" name="MSIP_Label_1e756f9c-e3e7-4810-90da-ea6bfb97c434_SetBy">
    <vt:lpwstr>venks@smu.edu.sg</vt:lpwstr>
  </property>
  <property fmtid="{D5CDD505-2E9C-101B-9397-08002B2CF9AE}" pid="6" name="MSIP_Label_1e756f9c-e3e7-4810-90da-ea6bfb97c434_SetDate">
    <vt:lpwstr>2018-01-08T14:43:56.0889668+08:00</vt:lpwstr>
  </property>
  <property fmtid="{D5CDD505-2E9C-101B-9397-08002B2CF9AE}" pid="7" name="MSIP_Label_1e756f9c-e3e7-4810-90da-ea6bfb97c434_Name">
    <vt:lpwstr>Unrestricted</vt:lpwstr>
  </property>
  <property fmtid="{D5CDD505-2E9C-101B-9397-08002B2CF9AE}" pid="8" name="MSIP_Label_1e756f9c-e3e7-4810-90da-ea6bfb97c434_Application">
    <vt:lpwstr>Microsoft Azure Information Protection</vt:lpwstr>
  </property>
  <property fmtid="{D5CDD505-2E9C-101B-9397-08002B2CF9AE}" pid="9" name="MSIP_Label_1e756f9c-e3e7-4810-90da-ea6bfb97c434_Extended_MSFT_Method">
    <vt:lpwstr>Manual</vt:lpwstr>
  </property>
  <property fmtid="{D5CDD505-2E9C-101B-9397-08002B2CF9AE}" pid="10" name="Sensitivity">
    <vt:lpwstr>Unrestricted</vt:lpwstr>
  </property>
  <property fmtid="{D5CDD505-2E9C-101B-9397-08002B2CF9AE}" pid="11" name="ContentTypeId">
    <vt:lpwstr>0x0101000C6AD1B51FFACD45B62528B91A79C429</vt:lpwstr>
  </property>
  <property fmtid="{D5CDD505-2E9C-101B-9397-08002B2CF9AE}" pid="12" name="MediaServiceImageTags">
    <vt:lpwstr/>
  </property>
  <property fmtid="{D5CDD505-2E9C-101B-9397-08002B2CF9AE}" pid="13" name="ICV">
    <vt:lpwstr>1D3EA2B864CEEDBC3A3CC1675C102C40_42</vt:lpwstr>
  </property>
  <property fmtid="{D5CDD505-2E9C-101B-9397-08002B2CF9AE}" pid="14" name="KSOProductBuildVer">
    <vt:lpwstr>1033-6.11.0.8615</vt:lpwstr>
  </property>
</Properties>
</file>