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1" r:id="rId4"/>
    <p:sldId id="292" r:id="rId5"/>
    <p:sldId id="280" r:id="rId6"/>
    <p:sldId id="258" r:id="rId7"/>
    <p:sldId id="281" r:id="rId8"/>
    <p:sldId id="262" r:id="rId9"/>
    <p:sldId id="263" r:id="rId10"/>
    <p:sldId id="318" r:id="rId11"/>
    <p:sldId id="319" r:id="rId12"/>
    <p:sldId id="3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53"/>
    <p:restoredTop sz="84824"/>
  </p:normalViewPr>
  <p:slideViewPr>
    <p:cSldViewPr snapToGrid="0" snapToObjects="1">
      <p:cViewPr varScale="1">
        <p:scale>
          <a:sx n="59" d="100"/>
          <a:sy n="59" d="100"/>
        </p:scale>
        <p:origin x="-11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AB4F-8749-064B-94F6-20066DB0736B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1ADB-0A35-4D46-9EBA-AA4A40C0797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意义上的合约是位于以太坊区块链的特定地址的代码（其功能）和数据（其状态）的集合。 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contract</a:t>
            </a:r>
            <a:r>
              <a:rPr kumimoji="1" lang="zh-CN" altLang="en-US" dirty="0" smtClean="0"/>
              <a:t>关键字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合约的名字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、状态变量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、构造函数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、定义的函数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24C4-FC0D-A741-A33E-A98C9BAA0B3A}" type="datetimeFigureOut">
              <a:rPr kumimoji="1" lang="zh-CN" altLang="en-US" smtClean="0"/>
              <a:pPr/>
              <a:t>2018-04-04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CD94-40DC-434D-9AC1-8A4FB19C47B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区块链</a:t>
            </a:r>
            <a:r>
              <a:rPr kumimoji="1" lang="en-US" altLang="zh-CN" b="1" dirty="0" smtClean="0"/>
              <a:t/>
            </a:r>
            <a:br>
              <a:rPr kumimoji="1" lang="en-US" altLang="zh-CN" b="1" dirty="0" smtClean="0"/>
            </a:br>
            <a:r>
              <a:rPr kumimoji="1" lang="zh-CN" altLang="en-US" b="1" dirty="0" smtClean="0"/>
              <a:t>系统总体架构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7112" y="4552064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							</a:t>
            </a:r>
            <a:r>
              <a:rPr kumimoji="1" lang="zh-CN" altLang="en-US" b="1" dirty="0" smtClean="0"/>
              <a:t>付岗</a:t>
            </a:r>
            <a:r>
              <a:rPr kumimoji="1" lang="en-US" altLang="zh-CN" dirty="0" smtClean="0"/>
              <a:t>&amp;</a:t>
            </a:r>
            <a:r>
              <a:rPr kumimoji="1" lang="zh-CN" altLang="en-US" b="1" dirty="0" smtClean="0"/>
              <a:t>邹奇峰</a:t>
            </a:r>
            <a:endParaRPr kumimoji="1" lang="en-US" altLang="zh-CN" b="1" dirty="0" smtClean="0"/>
          </a:p>
          <a:p>
            <a:pPr algn="r"/>
            <a:r>
              <a:rPr kumimoji="1" lang="en-US" altLang="zh-CN" b="1" dirty="0" smtClean="0"/>
              <a:t>2018</a:t>
            </a:r>
            <a:r>
              <a:rPr kumimoji="1" lang="zh-CN" altLang="en-US" b="1" dirty="0" smtClean="0"/>
              <a:t>年</a:t>
            </a:r>
            <a:r>
              <a:rPr kumimoji="1" lang="en-US" altLang="zh-CN" b="1" dirty="0" smtClean="0"/>
              <a:t>04</a:t>
            </a:r>
            <a:r>
              <a:rPr kumimoji="1" lang="zh-CN" altLang="en-US" b="1" dirty="0" smtClean="0"/>
              <a:t>月</a:t>
            </a:r>
            <a:r>
              <a:rPr kumimoji="1" lang="en-US" altLang="zh-CN" b="1" dirty="0" smtClean="0"/>
              <a:t>02</a:t>
            </a:r>
            <a:r>
              <a:rPr kumimoji="1" lang="zh-CN" altLang="en-US" b="1" dirty="0" smtClean="0"/>
              <a:t>日</a:t>
            </a:r>
            <a:endParaRPr kumimoji="1"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>
                <a:sym typeface="+mn-ea"/>
              </a:rPr>
              <a:t>3</a:t>
            </a:r>
            <a:r>
              <a:rPr kumimoji="1" lang="zh-CN" altLang="en-US" sz="3600" dirty="0" smtClean="0">
                <a:sym typeface="+mn-ea"/>
              </a:rPr>
              <a:t>、功能说明 </a:t>
            </a:r>
            <a:r>
              <a:rPr kumimoji="1" lang="en-US" altLang="zh-CN" sz="3600" dirty="0" smtClean="0">
                <a:sym typeface="+mn-ea"/>
              </a:rPr>
              <a:t>– </a:t>
            </a:r>
            <a:r>
              <a:rPr kumimoji="1" lang="x-none" altLang="en-US" sz="3600" dirty="0" smtClean="0">
                <a:sym typeface="+mn-ea"/>
              </a:rPr>
              <a:t>系统管理平台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298575" y="1395730"/>
            <a:ext cx="9144000" cy="2536190"/>
          </a:xfrm>
        </p:spPr>
        <p:txBody>
          <a:bodyPr anchor="t" anchorCtr="0"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x-none" altLang="zh-CN" sz="2400" dirty="0"/>
              <a:t>该模块为管理员提供管理区块链平台的操作界面．</a:t>
            </a:r>
            <a:r>
              <a:rPr kumimoji="1" lang="zh-CN" altLang="en-US" sz="2200" b="1" dirty="0"/>
              <a:t/>
            </a:r>
            <a:br>
              <a:rPr kumimoji="1" lang="zh-CN" altLang="en-US" sz="2200" b="1" dirty="0"/>
            </a:br>
            <a:endParaRPr kumimoji="1" lang="zh-CN" altLang="en-US" sz="2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>
                <a:sym typeface="+mn-ea"/>
              </a:rPr>
              <a:t>3</a:t>
            </a:r>
            <a:r>
              <a:rPr kumimoji="1" lang="zh-CN" altLang="en-US" sz="3600" dirty="0" smtClean="0">
                <a:sym typeface="+mn-ea"/>
              </a:rPr>
              <a:t>、功能说明 </a:t>
            </a:r>
            <a:r>
              <a:rPr kumimoji="1" lang="en-US" altLang="zh-CN" sz="3600" dirty="0" smtClean="0">
                <a:sym typeface="+mn-ea"/>
              </a:rPr>
              <a:t>– </a:t>
            </a:r>
            <a:r>
              <a:rPr kumimoji="1" lang="x-none" altLang="en-US" sz="3600" dirty="0" smtClean="0">
                <a:sym typeface="+mn-ea"/>
              </a:rPr>
              <a:t>业务管理平台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298575" y="1395730"/>
            <a:ext cx="9144000" cy="2536190"/>
          </a:xfrm>
        </p:spPr>
        <p:txBody>
          <a:bodyPr anchor="t" anchorCtr="0"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x-none" altLang="zh-CN" sz="2400" dirty="0"/>
              <a:t>各业务平台只需直接调用平台操作接口，便可使业务拥有区块链的特征．</a:t>
            </a:r>
            <a:r>
              <a:rPr kumimoji="1" lang="zh-CN" altLang="en-US" sz="2400" b="1" dirty="0"/>
              <a:t/>
            </a:r>
            <a:br>
              <a:rPr kumimoji="1" lang="zh-CN" altLang="en-US" sz="2400" b="1" dirty="0"/>
            </a:b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>
                <a:sym typeface="+mn-ea"/>
              </a:rPr>
              <a:t>3</a:t>
            </a:r>
            <a:r>
              <a:rPr kumimoji="1" lang="zh-CN" altLang="en-US" sz="3600" dirty="0" smtClean="0">
                <a:sym typeface="+mn-ea"/>
              </a:rPr>
              <a:t>、功能说明 </a:t>
            </a:r>
            <a:r>
              <a:rPr kumimoji="1" lang="en-US" altLang="zh-CN" sz="3600" dirty="0" smtClean="0">
                <a:sym typeface="+mn-ea"/>
              </a:rPr>
              <a:t>– </a:t>
            </a:r>
            <a:r>
              <a:rPr kumimoji="1" lang="x-none" altLang="en-US" sz="3600" dirty="0" smtClean="0">
                <a:sym typeface="+mn-ea"/>
              </a:rPr>
              <a:t>客户端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298575" y="1395730"/>
            <a:ext cx="9144000" cy="2536190"/>
          </a:xfrm>
        </p:spPr>
        <p:txBody>
          <a:bodyPr anchor="t" anchorCtr="0"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x-none" altLang="zh-CN" sz="2400" dirty="0"/>
              <a:t>客户端指的是手机APP</a:t>
            </a:r>
            <a:r>
              <a:rPr kumimoji="1" lang="zh-CN" altLang="en-US" sz="2400" dirty="0" smtClean="0">
                <a:sym typeface="+mn-ea"/>
              </a:rPr>
              <a:t>、</a:t>
            </a:r>
            <a:r>
              <a:rPr kumimoji="1" lang="x-none" altLang="zh-CN" sz="2400" dirty="0" smtClean="0">
                <a:sym typeface="+mn-ea"/>
              </a:rPr>
              <a:t>网页或其他形式的应用，其只需与各业务管理平台便可拥有区块链的特征</a:t>
            </a:r>
            <a:r>
              <a:rPr kumimoji="1" lang="x-none" altLang="zh-CN" sz="2400" dirty="0"/>
              <a:t>．</a:t>
            </a:r>
            <a:r>
              <a:rPr kumimoji="1" lang="zh-CN" altLang="en-US" sz="2400" b="1" dirty="0"/>
              <a:t/>
            </a:r>
            <a:br>
              <a:rPr kumimoji="1" lang="zh-CN" altLang="en-US" sz="2400" b="1" dirty="0"/>
            </a:b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3600" b="1" dirty="0" smtClean="0"/>
              <a:t>1</a:t>
            </a:r>
            <a:r>
              <a:rPr kumimoji="1" lang="zh-CN" altLang="en-US" sz="3600" b="1" dirty="0" smtClean="0"/>
              <a:t>、项目背景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3600" b="1" dirty="0" smtClean="0"/>
              <a:t>2</a:t>
            </a:r>
            <a:r>
              <a:rPr kumimoji="1" lang="zh-CN" altLang="en-US" sz="3600" b="1" dirty="0" smtClean="0"/>
              <a:t>、系统架构</a:t>
            </a:r>
            <a:r>
              <a:rPr kumimoji="1" lang="en-US" altLang="zh-CN" sz="3600" b="1" dirty="0" smtClean="0"/>
              <a:t/>
            </a:r>
            <a:br>
              <a:rPr kumimoji="1" lang="en-US" altLang="zh-CN" sz="3600" b="1" dirty="0" smtClean="0"/>
            </a:br>
            <a:r>
              <a:rPr kumimoji="1" lang="en-US" altLang="zh-CN" sz="3600" b="1" dirty="0" smtClean="0"/>
              <a:t>3</a:t>
            </a:r>
            <a:r>
              <a:rPr kumimoji="1" lang="zh-CN" altLang="en-US" sz="3600" b="1" dirty="0" smtClean="0"/>
              <a:t>、功能说明</a:t>
            </a:r>
            <a:endParaRPr kumimoji="1"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b="1" dirty="0" smtClean="0"/>
              <a:t>1</a:t>
            </a:r>
            <a:r>
              <a:rPr kumimoji="1" lang="zh-CN" altLang="en-US" sz="4800" b="1" dirty="0" smtClean="0"/>
              <a:t>、项目背景</a:t>
            </a:r>
            <a:endParaRPr kumimoji="1"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1</a:t>
            </a:r>
            <a:r>
              <a:rPr kumimoji="1" lang="zh-CN" altLang="en-US" sz="3600" dirty="0" smtClean="0"/>
              <a:t>、项目背景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770021" y="1122362"/>
            <a:ext cx="10507579" cy="375443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b="1" dirty="0" smtClean="0"/>
              <a:t>当前基于区块链的项目存在以下几个问题：</a:t>
            </a:r>
            <a:r>
              <a:rPr kumimoji="1" lang="en-US" altLang="zh-CN" sz="2400" b="1" dirty="0" smtClean="0"/>
              <a:t/>
            </a:r>
            <a:br>
              <a:rPr kumimoji="1" lang="en-US" altLang="zh-CN" sz="2400" b="1" dirty="0" smtClean="0"/>
            </a:br>
            <a:r>
              <a:rPr kumimoji="1" lang="en-US" altLang="zh-CN" sz="2400" b="1" dirty="0" smtClean="0"/>
              <a:t/>
            </a:r>
            <a:br>
              <a:rPr kumimoji="1" lang="en-US" altLang="zh-CN" sz="2400" b="1" dirty="0" smtClean="0"/>
            </a:br>
            <a:r>
              <a:rPr kumimoji="1" lang="en-US" altLang="zh-CN" sz="2400" b="1" dirty="0" smtClean="0"/>
              <a:t>1.</a:t>
            </a:r>
            <a:r>
              <a:rPr kumimoji="1" lang="zh-CN" altLang="en-US" sz="2400" b="1" dirty="0" smtClean="0"/>
              <a:t>开发效率较低</a:t>
            </a:r>
            <a:r>
              <a:rPr kumimoji="1" lang="en-US" altLang="zh-CN" sz="2400" b="1" dirty="0" smtClean="0"/>
              <a:t/>
            </a:r>
            <a:br>
              <a:rPr kumimoji="1" lang="en-US" altLang="zh-CN" sz="2400" b="1" dirty="0" smtClean="0"/>
            </a:b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由于区块链平台的复杂性，普通开发人员对其使用存在一定难度，致使区块链项目落地存在困难。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zh-CN" sz="2400" b="1" dirty="0" smtClean="0"/>
              <a:t/>
            </a:r>
            <a:br>
              <a:rPr kumimoji="1" lang="en-US" altLang="zh-CN" sz="2400" b="1" dirty="0" smtClean="0"/>
            </a:br>
            <a:r>
              <a:rPr kumimoji="1" lang="en-US" altLang="zh-CN" sz="2400" b="1" dirty="0" smtClean="0"/>
              <a:t>2.</a:t>
            </a:r>
            <a:r>
              <a:rPr kumimoji="1" lang="zh-CN" altLang="en-US" sz="2400" b="1" dirty="0" smtClean="0"/>
              <a:t>用户体验较差</a:t>
            </a:r>
            <a:r>
              <a:rPr kumimoji="1" lang="en-US" altLang="zh-CN" sz="2400" b="1" dirty="0" smtClean="0"/>
              <a:t/>
            </a:r>
            <a:br>
              <a:rPr kumimoji="1" lang="en-US" altLang="zh-CN" sz="2400" b="1" dirty="0" smtClean="0"/>
            </a:b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为了保证系统的安全性，区块链平台牺牲了用户的体验，导致普通用户体验极差。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18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b="1" dirty="0" smtClean="0"/>
              <a:t>2</a:t>
            </a:r>
            <a:r>
              <a:rPr kumimoji="1" lang="zh-CN" altLang="en-US" sz="4800" b="1" dirty="0" smtClean="0"/>
              <a:t>、系统架构</a:t>
            </a:r>
            <a:endParaRPr kumimoji="1"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558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、系统架构</a:t>
            </a:r>
            <a:endParaRPr lang="zh-CN" altLang="en-US" sz="3600" dirty="0"/>
          </a:p>
        </p:txBody>
      </p:sp>
      <p:pic>
        <p:nvPicPr>
          <p:cNvPr id="7" name="图片 6" descr="区块链系统总体架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889"/>
            <a:ext cx="12192000" cy="5983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5871" y="730476"/>
            <a:ext cx="9144000" cy="50409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b="1" dirty="0" smtClean="0"/>
              <a:t>3</a:t>
            </a:r>
            <a:r>
              <a:rPr kumimoji="1" lang="zh-CN" altLang="en-US" sz="4800" b="1" dirty="0" smtClean="0"/>
              <a:t>、功能说明</a:t>
            </a:r>
            <a:endParaRPr kumimoji="1"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600" dirty="0" smtClean="0"/>
              <a:t>3</a:t>
            </a:r>
            <a:r>
              <a:rPr kumimoji="1" lang="zh-CN" altLang="en-US" sz="3600" dirty="0" smtClean="0"/>
              <a:t>、功能说明 </a:t>
            </a:r>
            <a:r>
              <a:rPr kumimoji="1" lang="en-US" altLang="zh-CN" sz="3600" dirty="0" smtClean="0"/>
              <a:t>– </a:t>
            </a:r>
            <a:r>
              <a:rPr kumimoji="1" lang="zh-CN" altLang="en-US" sz="3600" dirty="0" smtClean="0"/>
              <a:t>区块链平台</a:t>
            </a:r>
            <a:endParaRPr lang="zh-CN" altLang="en-US" sz="36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26696" y="1283369"/>
          <a:ext cx="10299030" cy="350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57"/>
                <a:gridCol w="2406315"/>
                <a:gridCol w="6994358"/>
              </a:tblGrid>
              <a:tr h="700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</a:p>
                  </a:txBody>
                  <a:tcPr anchor="ctr"/>
                </a:tc>
              </a:tr>
              <a:tr h="700505">
                <a:tc>
                  <a:txBody>
                    <a:bodyPr/>
                    <a:lstStyle/>
                    <a:p>
                      <a:pPr algn="ctr"/>
                      <a:r>
                        <a:rPr lang="x-none" altLang="zh-CN" sz="24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以太坊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一个开源的有智能合约功能的公共区块链平台</a:t>
                      </a:r>
                    </a:p>
                  </a:txBody>
                  <a:tcPr anchor="ctr"/>
                </a:tc>
              </a:tr>
              <a:tr h="700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比特币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一种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P2P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形式的数字化货币</a:t>
                      </a:r>
                    </a:p>
                  </a:txBody>
                  <a:tcPr anchor="ctr"/>
                </a:tc>
              </a:tr>
              <a:tr h="700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超级账本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通用的分布式账本</a:t>
                      </a:r>
                    </a:p>
                  </a:txBody>
                  <a:tcPr anchor="ctr"/>
                </a:tc>
              </a:tr>
              <a:tr h="700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皮卡丘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其他各种区块链平台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>
                <a:sym typeface="+mn-ea"/>
              </a:rPr>
              <a:t>3</a:t>
            </a:r>
            <a:r>
              <a:rPr kumimoji="1" lang="zh-CN" altLang="en-US" sz="3600" dirty="0" smtClean="0">
                <a:sym typeface="+mn-ea"/>
              </a:rPr>
              <a:t>、功能说明 </a:t>
            </a:r>
            <a:r>
              <a:rPr kumimoji="1" lang="en-US" altLang="zh-CN" sz="3600" dirty="0" smtClean="0">
                <a:sym typeface="+mn-ea"/>
              </a:rPr>
              <a:t>– </a:t>
            </a:r>
            <a:r>
              <a:rPr kumimoji="1" lang="x-none" altLang="en-US" sz="3600" dirty="0" smtClean="0">
                <a:sym typeface="+mn-ea"/>
              </a:rPr>
              <a:t>平台操作接口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298575" y="1396365"/>
            <a:ext cx="9144000" cy="4062730"/>
          </a:xfrm>
        </p:spPr>
        <p:txBody>
          <a:bodyPr anchor="t" anchorCtr="0"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2000"/>
              </a:spcBef>
              <a:spcAft>
                <a:spcPts val="1500"/>
              </a:spcAft>
              <a:buFont typeface="Arial" charset="0"/>
            </a:pPr>
            <a:r>
              <a:rPr kumimoji="1" lang="x-none" altLang="zh-CN" sz="2400" dirty="0"/>
              <a:t>１.该层是其他应用访问区块链平台的代理．业务平台通过接口层访问区块链平台可大幅简化应用和系统的开发，提高开发效率．</a:t>
            </a:r>
            <a:br>
              <a:rPr kumimoji="1" lang="x-none" altLang="zh-CN" sz="2400" dirty="0"/>
            </a:br>
            <a:r>
              <a:rPr kumimoji="1" lang="x-none" altLang="zh-CN" sz="2400" dirty="0"/>
              <a:t>2.当前该层只对外提供HTTP访问接口，后续</a:t>
            </a:r>
            <a:r>
              <a:rPr kumimoji="1" lang="x-none" altLang="zh-CN" sz="2400" dirty="0">
                <a:sym typeface="+mn-ea"/>
              </a:rPr>
              <a:t>可</a:t>
            </a:r>
            <a:r>
              <a:rPr kumimoji="1" lang="x-none" altLang="zh-CN" sz="2400" dirty="0"/>
              <a:t>根据需要添加WS</a:t>
            </a:r>
            <a:r>
              <a:rPr kumimoji="1" lang="zh-CN" altLang="en-US" sz="2400" dirty="0" smtClean="0">
                <a:sym typeface="+mn-ea"/>
              </a:rPr>
              <a:t>、</a:t>
            </a:r>
            <a:r>
              <a:rPr kumimoji="1" lang="x-none" altLang="zh-CN" sz="2400" dirty="0"/>
              <a:t>TCP等其他协议的访问接口．</a:t>
            </a:r>
            <a:br>
              <a:rPr kumimoji="1" lang="x-none" altLang="zh-CN" sz="2400" dirty="0"/>
            </a:br>
            <a:r>
              <a:rPr kumimoji="1" lang="x-none" altLang="zh-CN" sz="2400" dirty="0"/>
              <a:t>3.该层的数据库(数据库或缓存)模块存储了管理账号</a:t>
            </a:r>
            <a:r>
              <a:rPr kumimoji="1" lang="zh-CN" altLang="en-US" sz="2400" dirty="0" smtClean="0">
                <a:sym typeface="+mn-ea"/>
              </a:rPr>
              <a:t>、</a:t>
            </a:r>
            <a:r>
              <a:rPr kumimoji="1" lang="x-none" altLang="zh-CN" sz="2400" dirty="0"/>
              <a:t>普通账号</a:t>
            </a:r>
            <a:r>
              <a:rPr kumimoji="1" lang="zh-CN" altLang="en-US" sz="2400" dirty="0" smtClean="0">
                <a:sym typeface="+mn-ea"/>
              </a:rPr>
              <a:t>、</a:t>
            </a:r>
            <a:r>
              <a:rPr kumimoji="1" lang="x-none" altLang="zh-CN" sz="2400" dirty="0"/>
              <a:t>智能合约等信息，保障整个区块链平台持续对外提供持续服务．</a:t>
            </a:r>
            <a:r>
              <a:rPr kumimoji="1" lang="x-none" altLang="zh-CN" sz="2200" b="1" dirty="0"/>
              <a:t/>
            </a:r>
            <a:br>
              <a:rPr kumimoji="1" lang="x-none" altLang="zh-CN" sz="2200" b="1" dirty="0"/>
            </a:br>
            <a:endParaRPr kumimoji="1" lang="zh-CN" altLang="en-US" sz="2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Kingsoft Office WPP</Application>
  <PresentationFormat>自定义</PresentationFormat>
  <Paragraphs>47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区块链 系统总体架构</vt:lpstr>
      <vt:lpstr>1、项目背景 2、系统架构 3、功能说明</vt:lpstr>
      <vt:lpstr>1、项目背景</vt:lpstr>
      <vt:lpstr>当前基于区块链的项目存在以下几个问题：  1.开发效率较低 由于区块链平台的复杂性，普通开发人员对其使用存在一定难度，致使区块链项目落地存在困难。  2.用户体验较差 为了保证系统的安全性，区块链平台牺牲了用户的体验，导致普通用户体验极差。 </vt:lpstr>
      <vt:lpstr>2、系统架构</vt:lpstr>
      <vt:lpstr>幻灯片 6</vt:lpstr>
      <vt:lpstr>3、功能说明</vt:lpstr>
      <vt:lpstr>幻灯片 8</vt:lpstr>
      <vt:lpstr>１.该层是其他应用访问区块链平台的代理．业务平台通过接口层访问区块链平台可大幅简化应用和系统的开发，提高开发效率． 2.当前该层只对外提供HTTP访问接口，后续可根据需要添加WS、TCP等其他协议的访问接口． 3.该层的数据库(数据库或缓存)模块存储了管理账号、普通账号、智能合约等信息，保障整个区块链平台持续对外提供持续服务． </vt:lpstr>
      <vt:lpstr>该模块为管理员提供管理区块链平台的操作界面． </vt:lpstr>
      <vt:lpstr>各业务平台只需直接调用平台操作接口，便可使业务拥有区块链的特征． </vt:lpstr>
      <vt:lpstr>客户端指的是手机APP、网页或其他形式的应用，其只需与各业务管理平台便可拥有区块链的特征．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以太坊-智能合约</dc:title>
  <dc:creator>Microsoft Office 用户</dc:creator>
  <cp:lastModifiedBy>WRGHO</cp:lastModifiedBy>
  <cp:revision>99</cp:revision>
  <dcterms:created xsi:type="dcterms:W3CDTF">2018-04-03T06:54:08Z</dcterms:created>
  <dcterms:modified xsi:type="dcterms:W3CDTF">2018-04-03T22:39:20Z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