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77" r:id="rId3"/>
    <p:sldId id="436" r:id="rId4"/>
    <p:sldId id="316" r:id="rId5"/>
    <p:sldId id="315" r:id="rId6"/>
    <p:sldId id="258" r:id="rId7"/>
    <p:sldId id="314" r:id="rId8"/>
    <p:sldId id="259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41" r:id="rId32"/>
    <p:sldId id="342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53"/>
    <p:restoredTop sz="84824"/>
  </p:normalViewPr>
  <p:slideViewPr>
    <p:cSldViewPr snapToGrid="0" snapToObjects="1">
      <p:cViewPr varScale="1">
        <p:scale>
          <a:sx n="59" d="100"/>
          <a:sy n="59" d="100"/>
        </p:scale>
        <p:origin x="-11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AB4F-8749-064B-94F6-20066DB0736B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1ADB-0A35-4D46-9EBA-AA4A40C0797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在区块链中，交易就是一个地址往另一个地址转移基本单位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一个消息就像是一个交易，除了它不是由外部账户生成，而是合约账户生成。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以太坊的交易智能通过外部账户来触发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不像外部拥有账户，合约账户不可以自己发起一个交易。相反，合约账户只有在接收到一个交易之后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从一个外部拥有账户或另一个合约账户接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，为了响应此交易而触发一个交易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在区块链中，交易就是一个地址往另一个地址转移基本单位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一个消息就像是一个交易，除了它不是由外部账户生成，而是合约账户生成。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以太坊的交易智能通过外部账户来触发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不像外部拥有账户，合约账户不可以自己发起一个交易。相反，合约账户只有在接收到一个交易之后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从一个外部拥有账户或另一个合约账户接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，为了响应此交易而触发一个交易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在区块链中，交易就是一个地址往另一个地址转移基本单位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一个消息就像是一个交易，除了它不是由外部账户生成，而是合约账户生成。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以太坊的交易智能通过外部账户来触发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不像外部拥有账户，合约账户不可以自己发起一个交易。相反，合约账户只有在接收到一个交易之后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从一个外部拥有账户或另一个合约账户接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，为了响应此交易而触发一个交易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在区块链中，交易就是一个地址往另一个地址转移基本单位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一个消息就像是一个交易，除了它不是由外部账户生成，而是合约账户生成。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以太坊的交易智能通过外部账户来触发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不像外部拥有账户，合约账户不可以自己发起一个交易。相反，合约账户只有在接收到一个交易之后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从一个外部拥有账户或另一个合约账户接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，为了响应此交易而触发一个交易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在区块链中，交易就是一个地址往另一个地址转移基本单位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一个消息就像是一个交易，除了它不是由外部账户生成，而是合约账户生成。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以太坊的交易智能通过外部账户来触发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不像外部拥有账户，合约账户不可以自己发起一个交易。相反，合约账户只有在接收到一个交易之后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从一个外部拥有账户或另一个合约账户接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，为了响应此交易而触发一个交易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在区块链中，交易就是一个地址往另一个地址转移基本单位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一个消息就像是一个交易，除了它不是由外部账户生成，而是合约账户生成。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以太坊的交易智能通过外部账户来触发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不像外部拥有账户，合约账户不可以自己发起一个交易。相反，合约账户只有在接收到一个交易之后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从一个外部拥有账户或另一个合约账户接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，为了响应此交易而触发一个交易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在区块链中，交易就是一个地址往另一个地址转移基本单位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一个消息就像是一个交易，除了它不是由外部账户生成，而是合约账户生成。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以太坊的交易智能通过外部账户来触发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不像外部拥有账户，合约账户不可以自己发起一个交易。相反，合约账户只有在接收到一个交易之后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从一个外部拥有账户或另一个合约账户接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，为了响应此交易而触发一个交易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运行代码后，智能账户的状态发生了变化，然后矿工将这些状态同正常账户里的资金变化一起，加密生成新的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，链接到全网账单上。因此一个交易只会在一个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里出现，并且要得到大多数算力的确认才能挂载，所以可以保证这些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执行的唯一性和正确性。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39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运行代码后，智能账户的状态发生了变化，然后矿工将这些状态同正常账户里的资金变化一起，加密生成新的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，链接到全网账单上。因此一个交易只会在一个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里出现，并且要得到大多数算力的确认才能挂载，所以可以保证这些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执行的唯一性和正确性。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56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运行代码后，智能账户的状态发生了变化，然后矿工将这些状态同正常账户里的资金变化一起，加密生成新的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，链接到全网账单上。因此一个交易只会在一个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里出现，并且要得到大多数算力的确认才能挂载，所以可以保证这些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执行的唯一性和正确性。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57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运行代码后，智能账户的状态发生了变化，然后矿工将这些状态同正常账户里的资金变化一起，加密生成新的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，链接到全网账单上。因此一个交易只会在一个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里出现，并且要得到大多数算力的确认才能挂载，所以可以保证这些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执行的唯一性和正确性。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59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运行代码后，智能账户的状态发生了变化，然后矿工将这些状态同正常账户里的资金变化一起，加密生成新的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，链接到全网账单上。因此一个交易只会在一个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里出现，并且要得到大多数算力的确认才能挂载，所以可以保证这些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执行的唯一性和正确性。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61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24C4-FC0D-A741-A33E-A98C9BAA0B3A}" type="datetimeFigureOut">
              <a:rPr kumimoji="1" lang="zh-CN" altLang="en-US" smtClean="0"/>
              <a:pPr/>
              <a:t>2018-05-01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x-none" altLang="zh-CN" b="1" dirty="0" smtClean="0"/>
              <a:t>ＧＥＴＨ</a:t>
            </a:r>
            <a:endParaRPr kumimoji="1" lang="x-none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7112" y="4552064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								</a:t>
            </a:r>
            <a:r>
              <a:rPr kumimoji="1" lang="x-none" altLang="en-US" dirty="0" smtClean="0">
                <a:latin typeface="Arial" charset="0"/>
              </a:rPr>
              <a:t>邹祁峰</a:t>
            </a:r>
          </a:p>
          <a:p>
            <a:pPr algn="r"/>
            <a:r>
              <a:rPr kumimoji="1" lang="x-none" altLang="en-US" b="1" dirty="0" smtClean="0">
                <a:latin typeface="Arial" charset="0"/>
              </a:rPr>
              <a:t>2018.03.13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2365"/>
            <a:ext cx="9144000" cy="3878814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恢复备份数据.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import [command options] &lt;filename&gt; (&lt;filename 2&gt; ... &lt;filename N&gt;)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--datadir/--cache/--light/--gcmode/--cache.database/--cache.gc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</a:t>
            </a:r>
            <a:r>
              <a:rPr kumimoji="1" sz="2200" b="1" dirty="0">
                <a:sym typeface="+mn-ea"/>
              </a:rPr>
              <a:t>geth </a:t>
            </a:r>
            <a:r>
              <a:rPr kumimoji="1" lang="x-none" sz="2200" b="1" dirty="0">
                <a:sym typeface="+mn-ea"/>
              </a:rPr>
              <a:t>import </a:t>
            </a:r>
            <a:r>
              <a:rPr kumimoji="1" sz="2200" b="1" dirty="0">
                <a:sym typeface="+mn-ea"/>
              </a:rPr>
              <a:t>--datadir ./data/ test.db</a:t>
            </a:r>
            <a:endParaRPr kumimoji="1" lang="x-none" sz="2200" b="1" dirty="0"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2365"/>
            <a:ext cx="9144000" cy="479933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备份区块链数据．备份数据包括：区块链数据/配置数据等.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export [command options] &lt;filename&gt; [&lt;blockNumFirst&gt; &lt;blockNumLast&gt;]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--datadir/--cache/--light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可通过如下命令将数目目录为./data/的节点数据导出到test.db文件中</a:t>
            </a:r>
            <a:r>
              <a:rPr kumimoji="1" lang="x-none" altLang="zh-CN" sz="2200" b="1" dirty="0">
                <a:sym typeface="+mn-ea"/>
              </a:rPr>
              <a:t>.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</a:t>
            </a:r>
            <a:r>
              <a:rPr kumimoji="1" sz="2200" b="1" dirty="0">
                <a:sym typeface="+mn-ea"/>
              </a:rPr>
              <a:t>geth export --datadir ./data/ test.db</a:t>
            </a:r>
            <a:br>
              <a:rPr kumimoji="1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sz="2200" b="1" dirty="0">
                <a:sym typeface="+mn-ea"/>
              </a:rPr>
              <a:t>备注信息： </a:t>
            </a:r>
            <a:br>
              <a:rPr kumimoji="1" sz="2200" b="1" dirty="0">
                <a:sym typeface="+mn-ea"/>
              </a:rPr>
            </a:br>
            <a:r>
              <a:rPr kumimoji="1" sz="2200" b="1" dirty="0">
                <a:sym typeface="+mn-ea"/>
              </a:rPr>
              <a:t>１.备份的数据中不包含账户信息 </a:t>
            </a:r>
            <a:br>
              <a:rPr kumimoji="1" sz="2200" b="1" dirty="0">
                <a:sym typeface="+mn-ea"/>
              </a:rPr>
            </a:br>
            <a:r>
              <a:rPr kumimoji="1" sz="2200" b="1" dirty="0">
                <a:sym typeface="+mn-ea"/>
              </a:rPr>
              <a:t>２.被备份的节点必须退出运行才可备份其数据，否则会备份失败</a:t>
            </a:r>
            <a:r>
              <a:rPr kumimoji="1" lang="x-none" sz="2200" b="1" dirty="0">
                <a:sym typeface="+mn-ea"/>
              </a:rPr>
              <a:t>.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export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3635"/>
            <a:ext cx="9144000" cy="5144870"/>
          </a:xfrm>
        </p:spPr>
        <p:txBody>
          <a:bodyPr anchor="ctr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备份区块链数据．备份数据包括：区块链数据/配置数据等.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copydb [command options] &lt;sourceChaindataDir&gt;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--datadir/--cache/--syncmode/--fakepow/--testnet/--rinkeby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x-none" altLang="zh-CN" sz="2200" b="1" dirty="0">
                <a:sym typeface="+mn-ea"/>
              </a:rPr>
              <a:t>通过如下操作将private-geth的区块数据拷贝到test目录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x-none" altLang="zh-CN" sz="2200" b="1" dirty="0">
                <a:sym typeface="+mn-ea"/>
              </a:rPr>
              <a:t># mkdir ./test</a:t>
            </a:r>
            <a:br>
              <a:rPr kumimoji="1" lang="x-none" altLang="zh-CN" sz="2200" b="1" dirty="0">
                <a:sym typeface="+mn-ea"/>
              </a:rPr>
            </a:br>
            <a:r>
              <a:rPr kumimoji="1" lang="x-none" altLang="zh-CN" sz="2200" b="1" dirty="0">
                <a:sym typeface="+mn-ea"/>
              </a:rPr>
              <a:t># cd ./test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</a:t>
            </a:r>
            <a:r>
              <a:rPr kumimoji="1" sz="2200" b="1" dirty="0">
                <a:sym typeface="+mn-ea"/>
              </a:rPr>
              <a:t>geth </a:t>
            </a:r>
            <a:r>
              <a:rPr kumimoji="1" lang="x-none" sz="2200" b="1" dirty="0">
                <a:sym typeface="+mn-ea"/>
              </a:rPr>
              <a:t>copydb ../private-geth/data/geth/chaindata/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copydb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4270"/>
            <a:ext cx="9144000" cy="346265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删除该节点存储的区块链和状态数据库.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removedb [command options]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--datadir/--light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removedb --datadir ./data/ 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/private-block/data/geth/chaindata 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Remove this database? [y/N]</a:t>
            </a:r>
            <a:endParaRPr kumimoji="1" lang="x-none" altLang="zh-CN" sz="2200" b="1" dirty="0"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removedb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3635"/>
            <a:ext cx="9144000" cy="255206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删除该节点存储的区块链数据库数据.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dump [&lt;blockHash&gt; | &lt;blockNum&gt;]... [command options]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--datadir/--cache/--light</a:t>
            </a:r>
            <a:br>
              <a:rPr kumimoji="1" lang="x-none" altLang="zh-CN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dump 0 --datadir ./data/ 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dump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3000"/>
            <a:ext cx="9144000" cy="245618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功能描述：将采集数据可视化的工具，其支持不同的表格类型</a:t>
            </a:r>
            <a:r>
              <a:rPr kumimoji="1" lang="x-none" altLang="zh-CN" sz="2200" b="1" dirty="0">
                <a:sym typeface="+mn-ea"/>
              </a:rPr>
              <a:t>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monitor [command options] [arguments...]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attach/--rows/--refresh</a:t>
            </a:r>
            <a:br>
              <a:rPr kumimoji="1" lang="x-none" altLang="zh-CN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monitor attach ./data/geth.ipc --rows 5 --refresh 3 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3000"/>
            <a:ext cx="9144000" cy="245618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查看账户列表.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account list [command options] [arguments...]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--datadir/--keystore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account list </a:t>
            </a:r>
            <a:r>
              <a:rPr kumimoji="1" lang="x-none" altLang="zh-CN" sz="2200" b="1" dirty="0">
                <a:sym typeface="+mn-ea"/>
              </a:rPr>
              <a:t>--datadir ./data/</a:t>
            </a:r>
            <a:r>
              <a:rPr kumimoji="1" lang="zh-CN" altLang="en-US" sz="2200" b="1" dirty="0">
                <a:sym typeface="+mn-ea"/>
              </a:rPr>
              <a:t> 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account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4270"/>
            <a:ext cx="9144000" cy="275780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新建账户.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account </a:t>
            </a:r>
            <a:r>
              <a:rPr kumimoji="1" lang="x-none" altLang="zh-CN" sz="2200" b="1" dirty="0">
                <a:sym typeface="+mn-ea"/>
              </a:rPr>
              <a:t>new</a:t>
            </a:r>
            <a:r>
              <a:rPr kumimoji="1" lang="zh-CN" altLang="en-US" sz="2200" b="1" dirty="0">
                <a:sym typeface="+mn-ea"/>
              </a:rPr>
              <a:t> [command options] [arguments...]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--datadir/--keystore/--password/--lightkdf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account </a:t>
            </a:r>
            <a:r>
              <a:rPr kumimoji="1" lang="x-none" altLang="zh-CN" sz="2200" b="1" dirty="0">
                <a:solidFill>
                  <a:srgbClr val="200AF4"/>
                </a:solidFill>
                <a:sym typeface="+mn-ea"/>
              </a:rPr>
              <a:t>new --datadir ./data/</a:t>
            </a: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 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x-none" altLang="zh-CN" sz="2200" b="1" dirty="0">
                <a:solidFill>
                  <a:srgbClr val="200AF4"/>
                </a:solidFill>
                <a:sym typeface="+mn-ea"/>
              </a:rPr>
              <a:t># </a:t>
            </a: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geth --password /path/to/password</a:t>
            </a:r>
            <a:r>
              <a:rPr kumimoji="1" lang="x-none" altLang="zh-CN" sz="2200" b="1" dirty="0">
                <a:solidFill>
                  <a:srgbClr val="200AF4"/>
                </a:solidFill>
                <a:sym typeface="+mn-ea"/>
              </a:rPr>
              <a:t>.txt</a:t>
            </a: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 account new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account 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account new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421005" y="1012825"/>
          <a:ext cx="11287125" cy="377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013142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问题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x-none" altLang="zh-CN" sz="1800" b="0" dirty="0">
                          <a:sym typeface="+mn-ea"/>
                        </a:rPr>
                        <a:t>Q1：Keystore存了什么？有什么作用？</a:t>
                      </a:r>
                    </a:p>
                    <a:p>
                      <a:pPr>
                        <a:buNone/>
                      </a:pPr>
                      <a:endParaRPr kumimoji="1" lang="x-none" altLang="zh-CN" sz="1800" b="0" dirty="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kumimoji="1" lang="x-none" altLang="zh-CN" sz="1800" b="0" dirty="0">
                          <a:sym typeface="+mn-ea"/>
                        </a:rPr>
                        <a:t>A1：以加密方式存储了私钥．</a:t>
                      </a:r>
                    </a:p>
                  </a:txBody>
                  <a:tcPr/>
                </a:tc>
              </a:tr>
              <a:tr h="12033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x-none" altLang="zh-CN" sz="1800" b="0" dirty="0">
                          <a:sym typeface="+mn-ea"/>
                        </a:rPr>
                        <a:t>Q2：Keystore丢失是否导致Token丢失？</a:t>
                      </a:r>
                    </a:p>
                    <a:p>
                      <a:pPr>
                        <a:buNone/>
                      </a:pPr>
                      <a:r>
                        <a:rPr kumimoji="1" lang="x-none" altLang="zh-CN" sz="1800" b="0" dirty="0">
                          <a:sym typeface="+mn-ea"/>
                        </a:rPr>
                        <a:t/>
                      </a:r>
                      <a:br>
                        <a:rPr kumimoji="1" lang="x-none" altLang="zh-CN" sz="1800" b="0" dirty="0">
                          <a:sym typeface="+mn-ea"/>
                        </a:rPr>
                      </a:br>
                      <a:r>
                        <a:rPr kumimoji="1" lang="x-none" altLang="zh-CN" sz="1800" b="0" dirty="0">
                          <a:sym typeface="+mn-ea"/>
                        </a:rPr>
                        <a:t>A2：是的．如果你丢失了这个文件，你就丢失了私钥，意味着你失去了签署交易的能力，意味着你的资金被永久的锁定在了你的账户里．需要keystore和密码才能进行交易．</a:t>
                      </a:r>
                      <a:endParaRPr lang="x-none" b="0"/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x-none" altLang="zh-CN" sz="1800" b="0" dirty="0">
                          <a:sym typeface="+mn-ea"/>
                        </a:rPr>
                        <a:t>Q3：Keystore被盗能否导致Token被盗？</a:t>
                      </a:r>
                    </a:p>
                    <a:p>
                      <a:pPr>
                        <a:buNone/>
                      </a:pPr>
                      <a:endParaRPr b="0"/>
                    </a:p>
                    <a:p>
                      <a:pPr>
                        <a:buNone/>
                      </a:pPr>
                      <a:r>
                        <a:rPr lang="x-none" b="0"/>
                        <a:t>A3：不能．攻击者需要keystore文件和密码才能盗取你的资金．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b="0"/>
                        <a:t>详细过程可参考：http://ethfans.org/posts/what-is-an-ethereum-keystore-file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account new</a:t>
            </a:r>
          </a:p>
        </p:txBody>
      </p:sp>
      <p:pic>
        <p:nvPicPr>
          <p:cNvPr id="6" name="Picture 5" descr="Screenshot from 2018-03-14 10-19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1022350"/>
            <a:ext cx="11389995" cy="567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5540"/>
            <a:ext cx="9144000" cy="188150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x-none" altLang="zh-CN" sz="2200" dirty="0">
                <a:cs typeface="东文宋体" charset="0"/>
                <a:sym typeface="+mn-ea"/>
              </a:rPr>
              <a:t>Geth是一个用来运行完整以太坊节点的命令行工具，其是使用Go语言实现的．</a:t>
            </a:r>
            <a:br>
              <a:rPr kumimoji="1" lang="x-none" altLang="zh-CN" sz="2200" dirty="0">
                <a:cs typeface="东文宋体" charset="0"/>
                <a:sym typeface="+mn-ea"/>
              </a:rPr>
            </a:br>
            <a:r>
              <a:rPr kumimoji="1" lang="x-none" altLang="zh-CN" sz="2200" dirty="0">
                <a:cs typeface="东文宋体" charset="0"/>
                <a:sym typeface="+mn-ea"/>
              </a:rPr>
              <a:t/>
            </a:r>
            <a:br>
              <a:rPr kumimoji="1" lang="x-none" altLang="zh-CN" sz="2200" dirty="0">
                <a:cs typeface="东文宋体" charset="0"/>
                <a:sym typeface="+mn-ea"/>
              </a:rPr>
            </a:br>
            <a:r>
              <a:rPr kumimoji="1" lang="x-none" altLang="zh-CN" sz="2200" i="1" dirty="0">
                <a:latin typeface="Courier New" charset="0"/>
                <a:cs typeface="东文宋体" charset="0"/>
                <a:sym typeface="+mn-ea"/>
              </a:rPr>
              <a:t>Geth is the the command line interface for running a full ethereum node implemented in Go.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Geth是什么？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5540"/>
            <a:ext cx="9144000" cy="274066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更新账户密码.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account update [options] &lt;address&gt;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--datadir/--keystore/--lightkdf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</a:t>
            </a:r>
            <a:r>
              <a:rPr kumimoji="1" sz="2200" b="1" dirty="0">
                <a:solidFill>
                  <a:srgbClr val="200AF4"/>
                </a:solidFill>
                <a:sym typeface="+mn-ea"/>
              </a:rPr>
              <a:t>geth account update 530e19a3f6f60260aa7ae13331242f9e856f7ebd</a:t>
            </a: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 </a:t>
            </a:r>
            <a:endParaRPr kumimoji="1" lang="zh-CN" altLang="en-US" sz="2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account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8080"/>
            <a:ext cx="9144000" cy="388366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将私钥(private-key)导入一个新的账户.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account import [options] &lt;keyfile&gt;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--datadir/--keystore/--password/--lightkdf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x-none" altLang="zh-CN" sz="2200" b="1" dirty="0">
                <a:sym typeface="+mn-ea"/>
              </a:rPr>
              <a:t>keyfile.txt中存储的是私钥(private-key)．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account import --datadir ./data/ ./keyfile.txt</a:t>
            </a:r>
            <a:br>
              <a:rPr kumimoji="1" lang="zh-CN" altLang="en-US" sz="2200" b="1" dirty="0">
                <a:solidFill>
                  <a:srgbClr val="200AF4"/>
                </a:solidFill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注意事项</a:t>
            </a:r>
            <a:r>
              <a:rPr kumimoji="1" lang="zh-CN" altLang="en-US" sz="2200" b="1" dirty="0">
                <a:sym typeface="+mn-ea"/>
              </a:rPr>
              <a:t>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通</a:t>
            </a:r>
            <a:r>
              <a:rPr kumimoji="1" lang="x-none" altLang="zh-CN" sz="2200" b="1" dirty="0">
                <a:sym typeface="+mn-ea"/>
              </a:rPr>
              <a:t>过私钥＋用户密码才能导入成功．</a:t>
            </a:r>
            <a:endParaRPr kumimoji="1" lang="zh-CN" altLang="en-US" sz="2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account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51255"/>
            <a:ext cx="9144000" cy="275526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</a:t>
            </a:r>
            <a:r>
              <a:rPr kumimoji="1" lang="x-none" altLang="zh-CN" sz="2200" b="1" dirty="0">
                <a:sym typeface="+mn-ea"/>
              </a:rPr>
              <a:t>导入以太坊预售钱包.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wallet</a:t>
            </a:r>
            <a:r>
              <a:rPr kumimoji="1" lang="x-none" altLang="zh-CN" sz="2200" b="1" dirty="0">
                <a:sym typeface="+mn-ea"/>
              </a:rPr>
              <a:t>　import</a:t>
            </a:r>
            <a:r>
              <a:rPr kumimoji="1" lang="zh-CN" altLang="en-US" sz="2200" b="1" dirty="0">
                <a:sym typeface="+mn-ea"/>
              </a:rPr>
              <a:t> </a:t>
            </a:r>
            <a:r>
              <a:rPr kumimoji="1" lang="x-none" altLang="zh-CN" sz="2200" b="1" dirty="0">
                <a:sym typeface="+mn-ea"/>
              </a:rPr>
              <a:t>&lt;keyfile&gt; </a:t>
            </a:r>
            <a:r>
              <a:rPr kumimoji="1" lang="zh-CN" altLang="en-US" sz="2200" b="1" dirty="0">
                <a:sym typeface="+mn-ea"/>
              </a:rPr>
              <a:t>[command options]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</a:t>
            </a:r>
            <a:r>
              <a:rPr kumimoji="1" lang="x-none" altLang="zh-CN" sz="2200" b="1" dirty="0">
                <a:sym typeface="+mn-ea"/>
              </a:rPr>
              <a:t>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--datadir/--keystore/--password/--lightkdf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wallet import /path/to/my/presale.wallet</a:t>
            </a:r>
            <a:endParaRPr kumimoji="1" lang="zh-CN" altLang="en-US" sz="2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wallet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51890"/>
            <a:ext cx="9144000" cy="350266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功能描述：以交互式方式启动以太坊节点</a:t>
            </a:r>
            <a:r>
              <a:rPr kumimoji="1" lang="x-none" altLang="zh-CN" sz="2200" b="1" dirty="0">
                <a:sym typeface="+mn-ea"/>
              </a:rPr>
              <a:t>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console [command options] [arguments...]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</a:t>
            </a:r>
            <a:r>
              <a:rPr kumimoji="1" lang="x-none" altLang="zh-CN" sz="2200" b="1" dirty="0">
                <a:sym typeface="+mn-ea"/>
              </a:rPr>
              <a:t>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nodeflags/rpcflags/consoleflags/whisperflags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--datadir ./data/ --networkid 15 --port 28000 --rpc --rpcaddr 10.168.0.1 --rpcport 8545 --rpcapi 'db,net,eth,web3' --rpccorsdomain '*' --unlock '0' console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52525"/>
            <a:ext cx="9144000" cy="451993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功能描述：开启一个连接到以太坊节点的交互式环境</a:t>
            </a:r>
            <a:r>
              <a:rPr kumimoji="1" lang="x-none" altLang="zh-CN" sz="2200" b="1" dirty="0">
                <a:sym typeface="+mn-ea"/>
              </a:rPr>
              <a:t>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geth attach </a:t>
            </a:r>
            <a:r>
              <a:rPr kumimoji="1" lang="x-none" altLang="zh-CN" sz="2200" b="1" dirty="0">
                <a:sym typeface="+mn-ea"/>
              </a:rPr>
              <a:t>&lt;</a:t>
            </a:r>
            <a:r>
              <a:rPr kumimoji="1" lang="zh-CN" altLang="en-US" sz="2200" b="1" dirty="0">
                <a:sym typeface="+mn-ea"/>
              </a:rPr>
              <a:t>endpoint</a:t>
            </a:r>
            <a:r>
              <a:rPr kumimoji="1" lang="x-none" altLang="zh-CN" sz="2200" b="1" dirty="0">
                <a:sym typeface="+mn-ea"/>
              </a:rPr>
              <a:t>&gt; </a:t>
            </a:r>
            <a:r>
              <a:rPr kumimoji="1" lang="zh-CN" altLang="en-US" sz="2200" b="1" dirty="0">
                <a:sym typeface="+mn-ea"/>
              </a:rPr>
              <a:t>[command options]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</a:t>
            </a:r>
            <a:r>
              <a:rPr kumimoji="1" lang="x-none" altLang="zh-CN" sz="2200" b="1" dirty="0">
                <a:sym typeface="+mn-ea"/>
              </a:rPr>
              <a:t>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--datadir/--jspath/--exec/--preload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nohup geth --datadir ./data/ --networkid 15 --port 28000 --rpc --rpcaddr 10.168.0.1 --rpcport 8545 --rpcapi 'db,net,eth,web3' --rpccorsdomain '*' --unlock '0' &amp;</a:t>
            </a:r>
            <a:br>
              <a:rPr kumimoji="1" lang="zh-CN" altLang="en-US" sz="2200" b="1" dirty="0">
                <a:solidFill>
                  <a:srgbClr val="200AF4"/>
                </a:solidFill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attach ./data/geth.ipc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attach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54430"/>
            <a:ext cx="9144000" cy="224472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功能描述：生成ethash验证缓存(用于测试). 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</a:t>
            </a:r>
            <a:r>
              <a:rPr kumimoji="1" sz="2200" b="1" dirty="0">
                <a:sym typeface="+mn-ea"/>
              </a:rPr>
              <a:t>geth makecache &lt;block number&gt; &lt;outputdir&gt;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makecache 0 ./data/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makecache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53795"/>
            <a:ext cx="9144000" cy="233934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功能描述：生成ethash挖矿DAG(用于测试)</a:t>
            </a:r>
            <a:r>
              <a:rPr kumimoji="1" lang="x-none" altLang="zh-CN" sz="2200" b="1" dirty="0">
                <a:sym typeface="+mn-ea"/>
              </a:rPr>
              <a:t>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</a:t>
            </a:r>
            <a:r>
              <a:rPr kumimoji="1" sz="2200" b="1" dirty="0">
                <a:sym typeface="+mn-ea"/>
              </a:rPr>
              <a:t>geth </a:t>
            </a:r>
            <a:r>
              <a:rPr kumimoji="1" lang="x-none" sz="2200" b="1" dirty="0">
                <a:sym typeface="+mn-ea"/>
              </a:rPr>
              <a:t>makedag &lt;blockNum&gt; &lt;outputDir&gt;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makedag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makedag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55065"/>
            <a:ext cx="9144000" cy="232346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功能描述：显示版本信息</a:t>
            </a:r>
            <a:r>
              <a:rPr kumimoji="1" lang="x-none" altLang="zh-CN" sz="2200" b="1" dirty="0">
                <a:sym typeface="+mn-ea"/>
              </a:rPr>
              <a:t>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</a:t>
            </a:r>
            <a:r>
              <a:rPr kumimoji="1" sz="2200" b="1" dirty="0">
                <a:sym typeface="+mn-ea"/>
              </a:rPr>
              <a:t>geth </a:t>
            </a:r>
            <a:r>
              <a:rPr kumimoji="1" lang="x-none" sz="2200" b="1" dirty="0">
                <a:sym typeface="+mn-ea"/>
              </a:rPr>
              <a:t>version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</a:t>
            </a:r>
            <a:r>
              <a:rPr kumimoji="1" lang="x-none" altLang="zh-CN" sz="2200" b="1" dirty="0">
                <a:solidFill>
                  <a:srgbClr val="200AF4"/>
                </a:solidFill>
                <a:sym typeface="+mn-ea"/>
              </a:rPr>
              <a:t>version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55065"/>
            <a:ext cx="9144000" cy="232346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功能描述：反馈平台问题</a:t>
            </a:r>
            <a:r>
              <a:rPr kumimoji="1" lang="x-none" altLang="zh-CN" sz="2200" b="1" dirty="0">
                <a:sym typeface="+mn-ea"/>
              </a:rPr>
              <a:t>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</a:t>
            </a:r>
            <a:r>
              <a:rPr kumimoji="1" sz="2200" b="1" dirty="0">
                <a:sym typeface="+mn-ea"/>
              </a:rPr>
              <a:t>geth </a:t>
            </a:r>
            <a:r>
              <a:rPr kumimoji="1" lang="x-none" sz="2200" b="1" dirty="0">
                <a:sym typeface="+mn-ea"/>
              </a:rPr>
              <a:t>bug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</a:t>
            </a:r>
            <a:r>
              <a:rPr kumimoji="1" lang="x-none" altLang="zh-CN" sz="2200" b="1" dirty="0">
                <a:solidFill>
                  <a:srgbClr val="200AF4"/>
                </a:solidFill>
                <a:sym typeface="+mn-ea"/>
              </a:rPr>
              <a:t>bug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55700"/>
            <a:ext cx="9144000" cy="259397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功能描述：显示当前节点的配置值</a:t>
            </a:r>
            <a:r>
              <a:rPr kumimoji="1" lang="x-none" altLang="zh-CN" sz="2200" b="1" dirty="0">
                <a:sym typeface="+mn-ea"/>
              </a:rPr>
              <a:t>.</a:t>
            </a:r>
            <a:r>
              <a:rPr kumimoji="1" lang="zh-CN" altLang="en-US" sz="2200" b="1" dirty="0">
                <a:cs typeface="东文宋体" charset="0"/>
                <a:sym typeface="+mn-ea"/>
              </a:rPr>
              <a:t/>
            </a:r>
            <a:br>
              <a:rPr kumimoji="1" lang="zh-CN" altLang="en-US" sz="2200" b="1" dirty="0">
                <a:cs typeface="东文宋体" charset="0"/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命令格式：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ym typeface="+mn-ea"/>
              </a:rPr>
              <a:t># </a:t>
            </a:r>
            <a:r>
              <a:rPr kumimoji="1" sz="2200" b="1" dirty="0">
                <a:sym typeface="+mn-ea"/>
              </a:rPr>
              <a:t>geth </a:t>
            </a:r>
            <a:r>
              <a:rPr kumimoji="1" lang="x-none" sz="2200" b="1" dirty="0">
                <a:sym typeface="+mn-ea"/>
              </a:rPr>
              <a:t>dumpconfig [command options]</a:t>
            </a:r>
            <a:br>
              <a:rPr kumimoji="1" lang="x-none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nodeflags/rpcflags/whisperflags</a:t>
            </a:r>
            <a:r>
              <a:rPr kumimoji="1" lang="zh-CN" altLang="en-US" sz="2200" b="1" dirty="0">
                <a:sym typeface="+mn-ea"/>
              </a:rPr>
              <a:t/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操作示例：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zh-CN" altLang="en-US" sz="2200" b="1" dirty="0">
                <a:solidFill>
                  <a:srgbClr val="200AF4"/>
                </a:solidFill>
                <a:sym typeface="+mn-ea"/>
              </a:rPr>
              <a:t># geth </a:t>
            </a:r>
            <a:r>
              <a:rPr kumimoji="1" lang="x-none" altLang="zh-CN" sz="2200" b="1" dirty="0">
                <a:solidFill>
                  <a:srgbClr val="200AF4"/>
                </a:solidFill>
                <a:sym typeface="+mn-ea"/>
              </a:rPr>
              <a:t>dumpconfig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dumpconfig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2365"/>
            <a:ext cx="9144000" cy="2322830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x-none" altLang="zh-CN" sz="2200" dirty="0">
                <a:cs typeface="东文宋体" charset="0"/>
                <a:sym typeface="+mn-ea"/>
              </a:rPr>
              <a:t>◆能够用来挖掘以太币</a:t>
            </a:r>
            <a:r>
              <a:rPr kumimoji="1" lang="zh-CN" altLang="en-US" sz="2200" dirty="0">
                <a:cs typeface="东文宋体" charset="0"/>
              </a:rPr>
              <a:t/>
            </a:r>
            <a:br>
              <a:rPr kumimoji="1" lang="zh-CN" altLang="en-US" sz="2200" dirty="0">
                <a:cs typeface="东文宋体" charset="0"/>
              </a:rPr>
            </a:br>
            <a:r>
              <a:rPr kumimoji="1" lang="x-none" altLang="zh-CN" sz="2200" dirty="0">
                <a:cs typeface="东文宋体" charset="0"/>
                <a:sym typeface="+mn-ea"/>
              </a:rPr>
              <a:t>◆</a:t>
            </a:r>
            <a:r>
              <a:rPr kumimoji="1" lang="x-none" altLang="zh-CN" sz="2200" dirty="0">
                <a:cs typeface="东文宋体" charset="0"/>
              </a:rPr>
              <a:t>能够用来账户间转账</a:t>
            </a:r>
            <a:r>
              <a:rPr kumimoji="1" lang="zh-CN" altLang="en-US" sz="2200" dirty="0"/>
              <a:t/>
            </a:r>
            <a:br>
              <a:rPr kumimoji="1" lang="zh-CN" altLang="en-US" sz="2200" dirty="0"/>
            </a:br>
            <a:r>
              <a:rPr kumimoji="1" lang="x-none" altLang="zh-CN" sz="2200" dirty="0">
                <a:cs typeface="东文宋体" charset="0"/>
                <a:sym typeface="+mn-ea"/>
              </a:rPr>
              <a:t>◆创建合约和发送交易</a:t>
            </a:r>
            <a:r>
              <a:rPr kumimoji="1" lang="zh-CN" altLang="en-US" sz="2200" dirty="0"/>
              <a:t/>
            </a:r>
            <a:br>
              <a:rPr kumimoji="1" lang="zh-CN" altLang="en-US" sz="2200" dirty="0"/>
            </a:br>
            <a:r>
              <a:rPr kumimoji="1" lang="x-none" altLang="zh-CN" sz="2200" dirty="0">
                <a:cs typeface="东文宋体" charset="0"/>
                <a:sym typeface="+mn-ea"/>
              </a:rPr>
              <a:t>◆能够用来展示区块历史</a:t>
            </a:r>
            <a:r>
              <a:rPr kumimoji="1" lang="zh-CN" altLang="en-US" sz="2200" dirty="0"/>
              <a:t/>
            </a:r>
            <a:br>
              <a:rPr kumimoji="1" lang="zh-CN" altLang="en-US" sz="2200" dirty="0"/>
            </a:br>
            <a:r>
              <a:rPr kumimoji="1" lang="x-none" altLang="zh-CN" sz="2200" dirty="0">
                <a:cs typeface="东文宋体" charset="0"/>
                <a:sym typeface="+mn-ea"/>
              </a:rPr>
              <a:t>◆还有很多很多．．．．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Geth能做什么？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ETHEREUM选项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ETHEREUM选项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--config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TOML配置文件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--datadir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数据库和密钥的数据目录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--keystore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密钥存放目录(默认</a:t>
                      </a:r>
                      <a:r>
                        <a:rPr lang="x-none" dirty="0"/>
                        <a:t>为--</a:t>
                      </a:r>
                      <a:r>
                        <a:rPr dirty="0"/>
                        <a:t>datadir)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--nousb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禁用监控和管理USB硬件钱包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--networkid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网络标识符(整型 1.Frontier 2.Morden(弃用) 3.Ropsten 4.Rinkeby)(默认:1)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--testnet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Ropsten网络: 预先配置的POW(proof-of-work)测试网络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--rinkeby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Rinkeby网络: 预先配置的POA(proof-of-authority)测试网络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--syncmode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同步模式(“fast”, “full”, or “light”)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--ethstats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上报ethstats service URL (nodename:secret@host:port)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--identity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自定义节点名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ETHEREUM选项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179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--lightserv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允许LES请求时间最大百分比(0 – 90)(默认值:0)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--lightpeers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最大LES client peers数量(默认值:20)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--lightkdf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在KDF强度消费时降低key-derivation RAM&amp;CPU使用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590" y="228600"/>
            <a:ext cx="11266805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ETHEREUM选项：--syncmode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取值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x-none" altLang="zh-CN" sz="1800" b="1" dirty="0">
                          <a:sym typeface="+mn-ea"/>
                        </a:rPr>
                        <a:t>全量同步模式：</a:t>
                      </a:r>
                    </a:p>
                    <a:p>
                      <a:pPr>
                        <a:buNone/>
                      </a:pPr>
                      <a:r>
                        <a:rPr kumimoji="1" lang="zh-CN" altLang="en-US" sz="1800" b="1" dirty="0">
                          <a:sym typeface="+mn-ea"/>
                        </a:rPr>
                        <a:t>1.获取区块头 </a:t>
                      </a:r>
                      <a:br>
                        <a:rPr kumimoji="1" lang="zh-CN" altLang="en-US" sz="1800" b="1" dirty="0">
                          <a:sym typeface="+mn-ea"/>
                        </a:rPr>
                      </a:br>
                      <a:r>
                        <a:rPr kumimoji="1" lang="zh-CN" altLang="en-US" sz="1800" b="1" dirty="0">
                          <a:sym typeface="+mn-ea"/>
                        </a:rPr>
                        <a:t>2.获取区块体 </a:t>
                      </a:r>
                      <a:br>
                        <a:rPr kumimoji="1" lang="zh-CN" altLang="en-US" sz="1800" b="1" dirty="0">
                          <a:sym typeface="+mn-ea"/>
                        </a:rPr>
                      </a:br>
                      <a:r>
                        <a:rPr kumimoji="1" lang="zh-CN" altLang="en-US" sz="1800" b="1" dirty="0">
                          <a:sym typeface="+mn-ea"/>
                        </a:rPr>
                        <a:t>3.从创世块开始校验每一个块． </a:t>
                      </a:r>
                      <a:br>
                        <a:rPr kumimoji="1" lang="zh-CN" altLang="en-US" sz="1800" b="1" dirty="0">
                          <a:sym typeface="+mn-ea"/>
                        </a:rPr>
                      </a:br>
                      <a:r>
                        <a:rPr kumimoji="1" lang="zh-CN" altLang="en-US" sz="1800" b="1" dirty="0">
                          <a:sym typeface="+mn-ea"/>
                        </a:rPr>
                        <a:t>4.下载所有数据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x-none" altLang="zh-CN" sz="1800" b="1" dirty="0">
                          <a:sym typeface="+mn-ea"/>
                        </a:rPr>
                        <a:t>通过状态下载达到快速同步：</a:t>
                      </a:r>
                      <a:endParaRPr kumimoji="1" lang="zh-CN" altLang="en-US" sz="1800" b="1" dirty="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kumimoji="1" lang="zh-CN" altLang="en-US" sz="1800" b="1" dirty="0">
                          <a:sym typeface="+mn-ea"/>
                        </a:rPr>
                        <a:t>1.获取区块头</a:t>
                      </a:r>
                      <a:br>
                        <a:rPr kumimoji="1" lang="zh-CN" altLang="en-US" sz="1800" b="1" dirty="0">
                          <a:sym typeface="+mn-ea"/>
                        </a:rPr>
                      </a:br>
                      <a:r>
                        <a:rPr kumimoji="1" lang="zh-CN" altLang="en-US" sz="1800" b="1" dirty="0">
                          <a:sym typeface="+mn-ea"/>
                        </a:rPr>
                        <a:t>2.获取区块体 </a:t>
                      </a:r>
                      <a:br>
                        <a:rPr kumimoji="1" lang="zh-CN" altLang="en-US" sz="1800" b="1" dirty="0">
                          <a:sym typeface="+mn-ea"/>
                        </a:rPr>
                      </a:br>
                      <a:r>
                        <a:rPr kumimoji="1" lang="zh-CN" altLang="en-US" sz="1800" b="1" dirty="0">
                          <a:sym typeface="+mn-ea"/>
                        </a:rPr>
                        <a:t>3.在同步到当前块之前不处理任何事务, 然后获得一个快照, 像full节点一样进行后面的同步操作. 沿着区块下载最近数据库中的交易, 有可能丢失历史数据. 比如, 你的账户地址A上面有10个ETH, 但转入的的交易存在于较老的历史交易中, 此同步模式无法获取到交易的详细情况. </a:t>
                      </a:r>
                      <a:br>
                        <a:rPr kumimoji="1" lang="zh-CN" altLang="en-US" sz="1800" b="1" dirty="0">
                          <a:sym typeface="+mn-ea"/>
                        </a:rPr>
                      </a:br>
                      <a:r>
                        <a:rPr kumimoji="1" lang="zh-CN" altLang="en-US" sz="1800" b="1" dirty="0">
                          <a:sym typeface="+mn-ea"/>
                        </a:rPr>
                        <a:t>4.使用此模式时注意需要设置--cache, 默认16M，建议设置为1024(1G）到2048(2G).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x-none" altLang="zh-CN" sz="1800" b="1" dirty="0">
                          <a:sym typeface="+mn-ea"/>
                        </a:rPr>
                        <a:t>轻量级客户端模式：</a:t>
                      </a:r>
                      <a:endParaRPr kumimoji="1" lang="zh-CN" altLang="en-US" sz="1800" b="1" dirty="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kumimoji="1" lang="zh-CN" altLang="en-US" sz="1800" b="1" dirty="0">
                          <a:sym typeface="+mn-ea"/>
                        </a:rPr>
                        <a:t>1.仅获取当前状态。验证元素需要向full节点发起相应的请求。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开发者选项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开发者选项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使用POA共识网络，默认分配一个开发者账户并且自动开启挖矿.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--dev.period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开发者模式下挖矿周期(0:仅在交易时)(默认为0)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ETHASH选项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ETHASH选项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--ethash.cachedir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Ethash验证缓存目录（默认在--datadir目录内）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--ethash.cachesinmem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在内存保存的最近的ethash缓存个数(每个缓存16MB)(默认值:2)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--ethash.cachesondisk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在磁盘保存的最近的ethash缓存个数(每个缓存16MB）(默认值:3)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--ethash.dagdir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存ethash DAGs目录(默认为用户$HOME目录)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--ethash.dagsinmem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 dirty="0">
                          <a:sym typeface="+mn-ea"/>
                        </a:rPr>
                        <a:t>在内存保存的最近的ethash DAGs个数(每个1G以上)(默认值:1)</a:t>
                      </a:r>
                      <a:endParaRPr lang="x-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--ethash.dagsondisk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在磁盘保存的最近的ethash DAGs个数(每个1G以上)(默认值:2)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67360" y="4918075"/>
            <a:ext cx="11188065" cy="177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x-none" altLang="en-US"/>
              <a:t>Q1.DAG是什么？有什么用处？</a:t>
            </a:r>
          </a:p>
          <a:p>
            <a:pPr algn="l"/>
            <a:r>
              <a:rPr lang="x-none" altLang="en-US"/>
              <a:t>A1: DAG意思是"有向非循环图".</a:t>
            </a:r>
          </a:p>
          <a:p>
            <a:pPr algn="l"/>
            <a:r>
              <a:rPr lang="x-none" altLang="en-US"/>
              <a:t>Q2.CACHE是什么？有什么用处？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交易池选项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交易池选项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--txpool.nolocals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为本地提交交易禁用价格豁免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--txpool.journal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本地交易的磁盘日志：用于节点重启(默认值:"transactions.rlp")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--txpool.rejournal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重新生成本地交易日志的时间间隔(默认值:1小时)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--txpool.pricelimit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加入交易池的最小的gas价格限制(默认值:1)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--txpool.pricebump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价格波动百分比(相对之前以后交易)(默认值:10)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--txpool.accountslots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每个账户保证可执行的最少交易槽数量(默认值:16)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--txpool.globalslots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所有账户可执行的最大交易槽数量(默认值:4096)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--txpool.accountqueue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每个账户允许的最多非可执行交易槽数量(默认值:64)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--txpool.globalqueue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所有账户非可执行交易最大槽数量(默认值:1024)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--txpool.lifetime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非可执行交易最大入队时间(默认值:3小时)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参数分类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21640" y="997585"/>
          <a:ext cx="11358245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20"/>
                <a:gridCol w="1063942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x-none" altLang="zh-CN" sz="1800" dirty="0" smtClean="0">
                          <a:sym typeface="+mn-ea"/>
                        </a:rPr>
                        <a:t>参数分类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ETHEREUM选项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开发者选项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Ethash选项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交易池选项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性能调优选项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账户选项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控制台选项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网络选项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矿工选项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GAS选项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虚拟机选项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日志和调优选项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WHISPER选项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性能调优选项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性能调优选项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--cache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分配给内部缓存的内存MB数量(最低要求16MB)(默认值:128)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--trie-cache-gens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保存在内存中产生的trie node数量(默认值:120)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账户选项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账户</a:t>
            </a:r>
            <a:r>
              <a:rPr kumimoji="1" lang="x-none" altLang="zh-CN" sz="3600" dirty="0" smtClean="0"/>
              <a:t>选项</a:t>
            </a:r>
            <a:endParaRPr kumimoji="1" lang="x-none" altLang="zh-CN" sz="3600" dirty="0" smtClean="0"/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--unlock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需解锁账户用逗号分隔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--password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用于非交互式密码输入的密码文件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API&amp;控制台选项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API&amp;控制台选项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启用HTTP-RPC服务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--rpcaddr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HTTP-RPC服务绑定的网卡IP(默认值:"localhost")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--rpcport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HTTP-RPC服务监听端口(默认值:8545)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--rpcapi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HTTP-RPC提供的API类型．(取值：net, db, web3)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启用WS-RPC服务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--wsaddr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WS-RPC服务绑定的网卡IP</a:t>
                      </a:r>
                      <a:r>
                        <a:rPr lang="x-none" sz="1800" dirty="0">
                          <a:sym typeface="+mn-ea"/>
                        </a:rPr>
                        <a:t>(默认值:"localhost")</a:t>
                      </a:r>
                      <a:endParaRPr lang="x-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--wsport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 dirty="0">
                          <a:sym typeface="+mn-ea"/>
                        </a:rPr>
                        <a:t>WS-RPC服务监听端口(默认值:8546)</a:t>
                      </a:r>
                      <a:endParaRPr lang="x-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--wsapi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 dirty="0">
                          <a:sym typeface="+mn-ea"/>
                        </a:rPr>
                        <a:t>WS-RPC提供的API类型．</a:t>
                      </a:r>
                      <a:endParaRPr lang="x-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--wsorigins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WS请求允许的源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--ipcdisable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启</a:t>
                      </a:r>
                      <a:r>
                        <a:rPr lang="x-none" dirty="0" smtClean="0"/>
                        <a:t>用</a:t>
                      </a:r>
                      <a:r>
                        <a:rPr lang="x-none" dirty="0"/>
                        <a:t>IPC-RPC服务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--ipcpath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--datadir中IPC socket/pipe文件名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--rpccorsdomain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允许跨域请求的域名列表(逗号分隔)(浏览器强制)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--jspath loadScript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JavaScript加载脚本的根路径(默认值:".")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--exec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执行JavaScript语句(只能结合console/attach指令使用)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API&amp;控制台选项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--preload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预加载到控制台的JavaScript文件列表(逗号分隔)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网络选项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网络选项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--bootnodes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用于P2P发现引导enode urls(逗号分隔).</a:t>
                      </a:r>
                    </a:p>
                    <a:p>
                      <a:pPr>
                        <a:buNone/>
                      </a:pPr>
                      <a:r>
                        <a:rPr lang="x-none" dirty="0"/>
                        <a:t>[对于light servers用v4+v5代替]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--bootnodesv4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用于P2P v4发现引导的enode urls(逗号分隔)</a:t>
                      </a:r>
                    </a:p>
                    <a:p>
                      <a:pPr>
                        <a:buNone/>
                      </a:pPr>
                      <a:r>
                        <a:rPr lang="x-none" dirty="0"/>
                        <a:t>[light server, 全节点]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--bootnodesv5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 dirty="0">
                          <a:sym typeface="+mn-ea"/>
                        </a:rPr>
                        <a:t>用于P2P v5发现引导的enode urls(逗号分隔)</a:t>
                      </a:r>
                    </a:p>
                    <a:p>
                      <a:pPr>
                        <a:buNone/>
                      </a:pPr>
                      <a:r>
                        <a:rPr lang="x-none" sz="1800" dirty="0">
                          <a:sym typeface="+mn-ea"/>
                        </a:rPr>
                        <a:t>[light server, 轻节点]</a:t>
                      </a:r>
                      <a:endParaRPr lang="x-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--port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监听端口(默认值:30303)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--maxpeers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最大的网络节点数量(如果设置为0，网络将被禁用)(默认值:25)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--maxpendpeers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最大尝试连接的数量(默认值:0)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--nat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 dirty="0">
                          <a:sym typeface="+mn-ea"/>
                        </a:rPr>
                        <a:t>NAT端口映射机制(any/none/upnp/pmp/extip:IP)(默认值:"any")</a:t>
                      </a:r>
                      <a:endParaRPr lang="x-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--nodiscover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禁用节点发现机制(手动添加节点)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--v5disc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启用实验性的RLPx V5(Topic发现)机制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--nodekey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P2P节点密钥文件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--nodeykeyhex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十六进制的P2P节点密钥(用于测试)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矿工选项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矿工选项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开启挖矿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--minethreads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挖矿线程数(默认值:4)[如果设置为0, 则线程数为当前机器CPU数]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--etherbase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接收挖矿奖励的地址(默认为第一个创建的地址)(默认值:0)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--targetgaslimit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挖矿的最低gas限制(低于此限制不进行挖矿)(默认值:4712388)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--gasprice "18000000000"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挖矿接受交易的最低gas价格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--extradata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矿工设置的区块扩展数据(默认为客户端版本号)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GAS选项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GAS选项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--gpblocks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用于检查gas价格的最近块的个数(默认值:10)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--gpopercentile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建议gas价参考最近交易的gas价的百分位数(默认值: 50)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虚拟机选项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虚拟机选项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--vmdebug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记录虚拟机与合约的调试信息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日志和调试选项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日志和调试选项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启用metrics收集和报告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--fakepow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禁用POW验证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--nocompaction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Disables db compaction after import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--verbosity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日志级别(0:slient 1:error 2:warn 3:info 4:debug 5:detail)(默认值:3)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--vmodule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各模块的日志级别:以逗号方式分割&lt;pattern&gt;=&lt;level&gt;列表.</a:t>
                      </a:r>
                    </a:p>
                    <a:p>
                      <a:pPr>
                        <a:buNone/>
                      </a:pPr>
                      <a:r>
                        <a:rPr lang="x-none"/>
                        <a:t>(如：eth/*=5,p2p=4)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--backtrace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使用特定日志语句请求堆栈跟踪(如:"block.go:271")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突出显示调用位置日志(文件名及行号)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--pprof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开启PPROF-HTTP服务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--pprofaddr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PPROF-HTTP监听网卡IP(默认值:127.0.0.1)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--pprofprot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PPROF-HTTP监听端口(默认值:6060)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--memprofilerate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按指定频率开启内存Profiling (默认:524288)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--blockprofilerate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按指定频率开启Block Profiling (默认值:0)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--cpuprofile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将CPU Profile写入指定文件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日志和调试选项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--trace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将执行信息写入指定文件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WHISPER选项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WHISPER选项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开启Whisper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--shh.maxmessagesize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可接受的最大消息大小(默认值:1048576)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--shh.pow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可接受的最小的POW (默认值: 0.2)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64895"/>
          <a:ext cx="11188065" cy="522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初始化以太坊节点: 在任何一台机器上启动以太坊节点，必须先初始化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导入一个区块链文件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导出区块链到文件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copydb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从文件夹创建本地链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removedb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删除区块链和状态数据库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分析</a:t>
                      </a:r>
                      <a:r>
                        <a:rPr dirty="0"/>
                        <a:t>一个特定的块存储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监控和可视化节点指标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账户管理: 用于查看/新建/更新/导入账户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wallet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管理Ethereum预售钱包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dirty="0">
                          <a:sym typeface="+mn-ea"/>
                        </a:rPr>
                        <a:t>启动交互式环境: 启动交互式以太坊节点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dirty="0">
                          <a:sym typeface="+mn-ea"/>
                        </a:rPr>
                        <a:t>启动交互式环境: 用于连接到＇已经正在运行＇的以太坊节点, 并输入交互式命令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dirty="0">
                          <a:sym typeface="+mn-ea"/>
                        </a:rPr>
                        <a:t>执行指定的JavaScript文件(多个</a:t>
                      </a:r>
                      <a:r>
                        <a:rPr lang="x-none" sz="1800" dirty="0">
                          <a:sym typeface="+mn-ea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x-none" altLang="zh-CN" sz="4800" b="1" dirty="0" smtClean="0"/>
              <a:t>废弃选项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废弃选项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65455" y="1017270"/>
          <a:ext cx="111880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3203575"/>
                <a:gridCol w="7317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开启快速同步模式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--light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开启轻客户端模式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417830" y="1033145"/>
          <a:ext cx="1133094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45"/>
                <a:gridCol w="3267075"/>
                <a:gridCol w="74117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makecache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生成ethash验证缓存(用于测试)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makedag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生成ethash 挖矿DAG(用于测试)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查看版本信息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上报问题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查看许可信息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dumpconfig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显示配置信息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445" y="1141730"/>
            <a:ext cx="9144000" cy="4937125"/>
          </a:xfrm>
        </p:spPr>
        <p:txBody>
          <a:bodyPr anchor="ctr">
            <a:normAutofit fontScale="90000"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>
                <a:sym typeface="+mn-ea"/>
              </a:rPr>
              <a:t>功能描述：引导或初始化创世区块</a:t>
            </a:r>
            <a:r>
              <a:rPr kumimoji="1" lang="zh-CN" altLang="en-US" sz="2200" b="1" dirty="0">
                <a:cs typeface="东文宋体" charset="0"/>
              </a:rPr>
              <a:t/>
            </a:r>
            <a:br>
              <a:rPr kumimoji="1" lang="zh-CN" altLang="en-US" sz="2200" b="1" dirty="0">
                <a:cs typeface="东文宋体" charset="0"/>
              </a:rPr>
            </a:br>
            <a:r>
              <a:rPr kumimoji="1" lang="zh-CN" altLang="en-US" sz="2200" b="1" dirty="0">
                <a:cs typeface="东文宋体" charset="0"/>
              </a:rPr>
              <a:t>●</a:t>
            </a:r>
            <a:r>
              <a:rPr kumimoji="1" lang="zh-CN" altLang="en-US" sz="2200" b="1" dirty="0"/>
              <a:t>命令格式：</a:t>
            </a:r>
            <a:br>
              <a:rPr kumimoji="1" lang="zh-CN" altLang="en-US" sz="2200" b="1" dirty="0"/>
            </a:br>
            <a:r>
              <a:rPr kumimoji="1" lang="zh-CN" altLang="en-US" sz="2200" b="1" dirty="0"/>
              <a:t># geth [command options] init &lt;genesisPath&gt;</a:t>
            </a:r>
            <a:br>
              <a:rPr kumimoji="1" lang="zh-CN" altLang="en-US" sz="2200" b="1" dirty="0"/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参数选项</a:t>
            </a:r>
            <a:r>
              <a:rPr kumimoji="1" lang="zh-CN" altLang="en-US" sz="2200" b="1" dirty="0">
                <a:sym typeface="+mn-ea"/>
              </a:rPr>
              <a:t>：</a:t>
            </a:r>
            <a:r>
              <a:rPr kumimoji="1" lang="x-none" altLang="zh-CN" sz="2200" b="1" dirty="0">
                <a:sym typeface="+mn-ea"/>
              </a:rPr>
              <a:t>--datadir/--light</a:t>
            </a:r>
            <a:r>
              <a:rPr kumimoji="1" lang="zh-CN" altLang="en-US" sz="2200" b="1" dirty="0"/>
              <a:t/>
            </a:r>
            <a:br>
              <a:rPr kumimoji="1" lang="zh-CN" altLang="en-US" sz="2200" b="1" dirty="0"/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zh-CN" altLang="en-US" sz="2200" b="1" dirty="0"/>
              <a:t>操作示例：</a:t>
            </a:r>
            <a:br>
              <a:rPr kumimoji="1" lang="zh-CN" altLang="en-US" sz="2200" b="1" dirty="0"/>
            </a:br>
            <a:r>
              <a:rPr kumimoji="1" lang="zh-CN" altLang="en-US" sz="2200" b="1" dirty="0"/>
              <a:t># geth --datadir ./data/ init ./genesis.json</a:t>
            </a:r>
            <a:br>
              <a:rPr kumimoji="1" lang="zh-CN" altLang="en-US" sz="2200" b="1" dirty="0"/>
            </a:br>
            <a:r>
              <a:rPr kumimoji="1" lang="zh-CN" altLang="en-US" sz="2200" b="1" dirty="0">
                <a:sym typeface="+mn-ea"/>
              </a:rPr>
              <a:t># geth --datadir ./data/ </a:t>
            </a:r>
            <a:r>
              <a:rPr kumimoji="1" lang="x-none" altLang="zh-CN" sz="2200" b="1" dirty="0">
                <a:sym typeface="+mn-ea"/>
              </a:rPr>
              <a:t>--light</a:t>
            </a:r>
            <a:r>
              <a:rPr kumimoji="1" lang="zh-CN" altLang="en-US" sz="2200" b="1" dirty="0">
                <a:sym typeface="+mn-ea"/>
              </a:rPr>
              <a:t> init ./genesis.json</a:t>
            </a:r>
            <a:r>
              <a:rPr kumimoji="1" lang="zh-CN" altLang="en-US" sz="2200" b="1" dirty="0"/>
              <a:t/>
            </a:r>
            <a:br>
              <a:rPr kumimoji="1" lang="zh-CN" altLang="en-US" sz="2200" b="1" dirty="0"/>
            </a:br>
            <a:r>
              <a:rPr kumimoji="1" lang="zh-CN" altLang="en-US" sz="2200" b="1" dirty="0">
                <a:cs typeface="东文宋体" charset="0"/>
                <a:sym typeface="+mn-ea"/>
              </a:rPr>
              <a:t>●</a:t>
            </a:r>
            <a:r>
              <a:rPr kumimoji="1" lang="x-none" altLang="zh-CN" sz="2200" b="1" dirty="0">
                <a:cs typeface="东文宋体" charset="0"/>
                <a:sym typeface="+mn-ea"/>
              </a:rPr>
              <a:t>附加</a:t>
            </a:r>
            <a:r>
              <a:rPr kumimoji="1" lang="x-none" altLang="zh-CN" sz="2200" b="1" dirty="0">
                <a:sym typeface="+mn-ea"/>
              </a:rPr>
              <a:t>说明</a:t>
            </a:r>
            <a:r>
              <a:rPr kumimoji="1" lang="zh-CN" altLang="en-US" sz="2200" b="1" dirty="0">
                <a:sym typeface="+mn-ea"/>
              </a:rPr>
              <a:t>：</a:t>
            </a:r>
            <a:br>
              <a:rPr kumimoji="1" lang="zh-CN" altLang="en-US" sz="2200" b="1" dirty="0">
                <a:sym typeface="+mn-ea"/>
              </a:rPr>
            </a:br>
            <a:r>
              <a:rPr kumimoji="1" lang="x-none" altLang="zh-CN" sz="2200" b="1" dirty="0">
                <a:sym typeface="+mn-ea"/>
              </a:rPr>
              <a:t>1.命令init将会初始化一个新的创世块．这是一个破坏性的行为，会改变这个网络的属性．</a:t>
            </a:r>
            <a:br>
              <a:rPr kumimoji="1" lang="x-none" altLang="zh-CN" sz="2200" b="1" dirty="0">
                <a:sym typeface="+mn-ea"/>
              </a:rPr>
            </a:br>
            <a:r>
              <a:rPr kumimoji="1" lang="x-none" altLang="zh-CN" sz="2200" b="1" dirty="0">
                <a:sym typeface="+mn-ea"/>
              </a:rPr>
              <a:t>2.可使用工具puppeth快速生成初始化配置．</a:t>
            </a: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init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命令: init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401955" y="1156335"/>
          <a:ext cx="11283950" cy="499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0"/>
                <a:gridCol w="2580005"/>
                <a:gridCol w="805497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chainId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链ID，其值与networkid值一致．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nonce就是一个64位随机数</a:t>
                      </a:r>
                      <a:r>
                        <a:rPr lang="x-none"/>
                        <a:t>, </a:t>
                      </a:r>
                      <a:r>
                        <a:t>用于挖矿</a:t>
                      </a:r>
                      <a:r>
                        <a:rPr lang="x-none"/>
                        <a:t>, </a:t>
                      </a:r>
                      <a:r>
                        <a:t>注意他和mixhash的设置需要满足以太坊的Yellow paper, 4.3.4. Block Header Validity, (44)章节所描述的条件</a:t>
                      </a:r>
                      <a:r>
                        <a:rPr lang="x-none"/>
                        <a:t>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mixhash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与nonce配合用于挖矿</a:t>
                      </a:r>
                      <a:r>
                        <a:rPr lang="x-none"/>
                        <a:t>, </a:t>
                      </a:r>
                      <a:r>
                        <a:t>由上一个区块的一部分生成的hash</a:t>
                      </a:r>
                      <a:r>
                        <a:rPr lang="x-none"/>
                        <a:t>. </a:t>
                      </a:r>
                      <a:r>
                        <a:t>注意他和nonce的设置需要满足以太坊的Yellow paper, 4.3.4. Block Header Validity, (44)章节所描述的条件</a:t>
                      </a:r>
                      <a:r>
                        <a:rPr lang="x-none"/>
                        <a:t>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设置当前区块的难度</a:t>
                      </a:r>
                      <a:r>
                        <a:rPr lang="x-none"/>
                        <a:t>, </a:t>
                      </a:r>
                      <a:r>
                        <a:t>如果难度过大</a:t>
                      </a:r>
                      <a:r>
                        <a:rPr lang="x-none"/>
                        <a:t>, </a:t>
                      </a:r>
                      <a:r>
                        <a:t>cpu挖矿就很难</a:t>
                      </a:r>
                      <a:r>
                        <a:rPr lang="x-none"/>
                        <a:t>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alloc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用来预置账号以及账号的以太币数量</a:t>
                      </a:r>
                      <a:r>
                        <a:rPr lang="x-none"/>
                        <a:t>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coinbase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矿工的账号</a:t>
                      </a:r>
                      <a:r>
                        <a:rPr lang="x-none"/>
                        <a:t>[默认值:0x0000000000000000000000000000000000000000]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设置创世块的时间戳</a:t>
                      </a:r>
                      <a:r>
                        <a:rPr lang="x-none"/>
                        <a:t>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parentHash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上一个区块的hash值</a:t>
                      </a:r>
                      <a:r>
                        <a:rPr lang="x-none"/>
                        <a:t>, </a:t>
                      </a:r>
                      <a:r>
                        <a:t>因为是创世块</a:t>
                      </a:r>
                      <a:r>
                        <a:rPr lang="x-none"/>
                        <a:t>, </a:t>
                      </a:r>
                      <a:r>
                        <a:t>所以这个值是</a:t>
                      </a:r>
                      <a:r>
                        <a:rPr lang="x-none"/>
                        <a:t>0.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extraData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附加信息</a:t>
                      </a:r>
                      <a:r>
                        <a:rPr lang="x-none"/>
                        <a:t>, </a:t>
                      </a:r>
                      <a:r>
                        <a:t>随便填</a:t>
                      </a:r>
                      <a:r>
                        <a:rPr lang="x-none"/>
                        <a:t>, </a:t>
                      </a:r>
                      <a:r>
                        <a:t>可以填你的个性信息</a:t>
                      </a:r>
                      <a:r>
                        <a:rPr lang="x-none"/>
                        <a:t>.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gasLimit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该值设置对GAS的消耗总量限制</a:t>
                      </a:r>
                      <a:r>
                        <a:rPr lang="x-none"/>
                        <a:t>, </a:t>
                      </a:r>
                      <a:r>
                        <a:t>用来限制区块能包含的交易信息总和</a:t>
                      </a:r>
                      <a:r>
                        <a:rPr lang="x-none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2804</Words>
  <Application>Kingsoft Office WPP</Application>
  <PresentationFormat>自定义</PresentationFormat>
  <Paragraphs>653</Paragraphs>
  <Slides>61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ＧＥＴＨ</vt:lpstr>
      <vt:lpstr>Geth是一个用来运行完整以太坊节点的命令行工具，其是使用Go语言实现的．  Geth is the the command line interface for running a full ethereum node implemented in Go.</vt:lpstr>
      <vt:lpstr>◆能够用来挖掘以太币 ◆能够用来账户间转账 ◆创建合约和发送交易 ◆能够用来展示区块历史 ◆还有很多很多．．．．</vt:lpstr>
      <vt:lpstr>幻灯片 4</vt:lpstr>
      <vt:lpstr>命令</vt:lpstr>
      <vt:lpstr>幻灯片 6</vt:lpstr>
      <vt:lpstr>幻灯片 7</vt:lpstr>
      <vt:lpstr>●功能描述：引导或初始化创世区块 ●命令格式： # geth [command options] init &lt;genesisPath&gt; ●参数选项：--datadir/--light ●操作示例： # geth --datadir ./data/ init ./genesis.json # geth --datadir ./data/ --light init ./genesis.json ●附加说明： 1.命令init将会初始化一个新的创世块．这是一个破坏性的行为，会改变这个网络的属性． 2.可使用工具puppeth快速生成初始化配置．</vt:lpstr>
      <vt:lpstr>幻灯片 9</vt:lpstr>
      <vt:lpstr>●功能描述：恢复备份数据. ●命令格式： # geth import [command options] &lt;filename&gt; (&lt;filename 2&gt; ... &lt;filename N&gt;) ●参数选项：--datadir/--cache/--light/--gcmode/--cache.database/--cache.gc ●操作示例： # geth import --datadir ./data/ test.db</vt:lpstr>
      <vt:lpstr>●功能描述：备份区块链数据．备份数据包括：区块链数据/配置数据等. ●命令格式： # geth export [command options] &lt;filename&gt; [&lt;blockNumFirst&gt; &lt;blockNumLast&gt;] ●参数选项：--datadir/--cache/--light ●操作示例： 可通过如下命令将数目目录为./data/的节点数据导出到test.db文件中. # geth export --datadir ./data/ test.db ●备注信息：  １.备份的数据中不包含账户信息  ２.被备份的节点必须退出运行才可备份其数据，否则会备份失败.</vt:lpstr>
      <vt:lpstr>●功能描述：备份区块链数据．备份数据包括：区块链数据/配置数据等. ●命令格式： # geth copydb [command options] &lt;sourceChaindataDir&gt; ●参数选项：--datadir/--cache/--syncmode/--fakepow/--testnet/--rinkeby ●操作示例： 通过如下操作将private-geth的区块数据拷贝到test目录 # mkdir ./test # cd ./test # geth copydb ../private-geth/data/geth/chaindata/</vt:lpstr>
      <vt:lpstr>●功能描述：删除该节点存储的区块链和状态数据库. ●命令格式： # geth removedb [command options] ●参数选项：--datadir/--light ●操作示例： # geth removedb --datadir ./data/  /private-block/data/geth/chaindata  Remove this database? [y/N]</vt:lpstr>
      <vt:lpstr>●功能描述：删除该节点存储的区块链数据库数据. ●命令格式： # geth dump [&lt;blockHash&gt; | &lt;blockNum&gt;]... [command options] ●参数选项：--datadir/--cache/--light ●操作示例： # geth dump 0 --datadir ./data/ </vt:lpstr>
      <vt:lpstr>●功能描述：将采集数据可视化的工具，其支持不同的表格类型. ●命令格式： # geth monitor [command options] [arguments...] ●参数选项：attach/--rows/--refresh ●操作示例： # geth monitor attach ./data/geth.ipc --rows 5 --refresh 3 </vt:lpstr>
      <vt:lpstr>●功能描述：查看账户列表. ●命令格式： # geth account list [command options] [arguments...] ●参数选项：--datadir/--keystore ●操作示例： # geth account list --datadir ./data/ </vt:lpstr>
      <vt:lpstr>●功能描述：新建账户. ●命令格式： # geth account new [command options] [arguments...] ●参数选项：--datadir/--keystore/--password/--lightkdf ●操作示例： # geth account new --datadir ./data/  # geth --password /path/to/password.txt account new</vt:lpstr>
      <vt:lpstr>幻灯片 18</vt:lpstr>
      <vt:lpstr>幻灯片 19</vt:lpstr>
      <vt:lpstr>●功能描述：更新账户密码. ●命令格式： # geth account update [options] &lt;address&gt; ●参数选项：--datadir/--keystore/--lightkdf ●操作示例： # geth account update 530e19a3f6f60260aa7ae13331242f9e856f7ebd </vt:lpstr>
      <vt:lpstr>●功能描述：将私钥(private-key)导入一个新的账户. ●命令格式： # geth account import [options] &lt;keyfile&gt; ●参数选项：--datadir/--keystore/--password/--lightkdf ●操作示例： keyfile.txt中存储的是私钥(private-key)． # geth account import --datadir ./data/ ./keyfile.txt ●注意事项： 通过私钥＋用户密码才能导入成功．</vt:lpstr>
      <vt:lpstr>●功能描述：导入以太坊预售钱包. ●命令格式： # geth wallet　import &lt;keyfile&gt; [command options] ●参数选项：--datadir/--keystore/--password/--lightkdf ●操作示例： # geth wallet import /path/to/my/presale.wallet</vt:lpstr>
      <vt:lpstr>●功能描述：以交互式方式启动以太坊节点. ●命令格式： # geth console [command options] [arguments...] ●参数选项：nodeflags/rpcflags/consoleflags/whisperflags ●操作示例： # geth --datadir ./data/ --networkid 15 --port 28000 --rpc --rpcaddr 10.168.0.1 --rpcport 8545 --rpcapi 'db,net,eth,web3' --rpccorsdomain '*' --unlock '0' console</vt:lpstr>
      <vt:lpstr>●功能描述：开启一个连接到以太坊节点的交互式环境. ●命令格式： # geth attach &lt;endpoint&gt; [command options] ●参数选项：--datadir/--jspath/--exec/--preload ●操作示例： # nohup geth --datadir ./data/ --networkid 15 --port 28000 --rpc --rpcaddr 10.168.0.1 --rpcport 8545 --rpcapi 'db,net,eth,web3' --rpccorsdomain '*' --unlock '0' &amp;  # geth attach ./data/geth.ipc</vt:lpstr>
      <vt:lpstr>●功能描述：生成ethash验证缓存(用于测试).  ●命令格式： # geth makecache &lt;block number&gt; &lt;outputdir&gt; ●操作示例： # geth makecache 0 ./data/</vt:lpstr>
      <vt:lpstr>●功能描述：生成ethash挖矿DAG(用于测试). ●命令格式： # geth makedag &lt;blockNum&gt; &lt;outputDir&gt; ●操作示例： # geth makedag</vt:lpstr>
      <vt:lpstr>●功能描述：显示版本信息. ●命令格式： # geth version ●操作示例： # geth version</vt:lpstr>
      <vt:lpstr>●功能描述：反馈平台问题. ●命令格式： # geth bug ●操作示例： # geth bug</vt:lpstr>
      <vt:lpstr>●功能描述：显示当前节点的配置值. ●命令格式： # geth dumpconfig [command options] ●参数选项：nodeflags/rpcflags/whisperflags ●操作示例： # geth dumpconfig</vt:lpstr>
      <vt:lpstr>ETHEREUM选项</vt:lpstr>
      <vt:lpstr>幻灯片 31</vt:lpstr>
      <vt:lpstr>幻灯片 32</vt:lpstr>
      <vt:lpstr>幻灯片 33</vt:lpstr>
      <vt:lpstr>开发者选项</vt:lpstr>
      <vt:lpstr>幻灯片 35</vt:lpstr>
      <vt:lpstr>ETHASH选项</vt:lpstr>
      <vt:lpstr>幻灯片 37</vt:lpstr>
      <vt:lpstr>交易池选项</vt:lpstr>
      <vt:lpstr>幻灯片 39</vt:lpstr>
      <vt:lpstr>性能调优选项</vt:lpstr>
      <vt:lpstr>幻灯片 41</vt:lpstr>
      <vt:lpstr>账户选项</vt:lpstr>
      <vt:lpstr>幻灯片 43</vt:lpstr>
      <vt:lpstr>API&amp;控制台选项</vt:lpstr>
      <vt:lpstr>幻灯片 45</vt:lpstr>
      <vt:lpstr>幻灯片 46</vt:lpstr>
      <vt:lpstr>网络选项</vt:lpstr>
      <vt:lpstr>幻灯片 48</vt:lpstr>
      <vt:lpstr>矿工选项</vt:lpstr>
      <vt:lpstr>幻灯片 50</vt:lpstr>
      <vt:lpstr>GAS选项</vt:lpstr>
      <vt:lpstr>幻灯片 52</vt:lpstr>
      <vt:lpstr>虚拟机选项</vt:lpstr>
      <vt:lpstr>幻灯片 54</vt:lpstr>
      <vt:lpstr>日志和调试选项</vt:lpstr>
      <vt:lpstr>幻灯片 56</vt:lpstr>
      <vt:lpstr>幻灯片 57</vt:lpstr>
      <vt:lpstr>WHISPER选项</vt:lpstr>
      <vt:lpstr>幻灯片 59</vt:lpstr>
      <vt:lpstr>废弃选项</vt:lpstr>
      <vt:lpstr>幻灯片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以太坊-智能合约</dc:title>
  <dc:creator>Microsoft Office 用户</dc:creator>
  <cp:lastModifiedBy>WRGHO</cp:lastModifiedBy>
  <cp:revision>648</cp:revision>
  <dcterms:created xsi:type="dcterms:W3CDTF">2018-03-19T01:54:44Z</dcterms:created>
  <dcterms:modified xsi:type="dcterms:W3CDTF">2018-05-01T08:35:16Z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