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0" r:id="rId4"/>
    <p:sldId id="258" r:id="rId5"/>
    <p:sldId id="259" r:id="rId6"/>
    <p:sldId id="285" r:id="rId7"/>
    <p:sldId id="288" r:id="rId8"/>
    <p:sldId id="289" r:id="rId9"/>
    <p:sldId id="281" r:id="rId10"/>
    <p:sldId id="262" r:id="rId11"/>
    <p:sldId id="263" r:id="rId12"/>
    <p:sldId id="28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3" r:id="rId22"/>
    <p:sldId id="273" r:id="rId23"/>
    <p:sldId id="274" r:id="rId24"/>
    <p:sldId id="275" r:id="rId25"/>
    <p:sldId id="279" r:id="rId26"/>
    <p:sldId id="277" r:id="rId27"/>
    <p:sldId id="287" r:id="rId28"/>
    <p:sldId id="278" r:id="rId29"/>
    <p:sldId id="284" r:id="rId30"/>
    <p:sldId id="264" r:id="rId31"/>
    <p:sldId id="29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3"/>
    <p:restoredTop sz="84824"/>
  </p:normalViewPr>
  <p:slideViewPr>
    <p:cSldViewPr snapToGrid="0" snapToObjects="1">
      <p:cViewPr varScale="1">
        <p:scale>
          <a:sx n="97" d="100"/>
          <a:sy n="97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AB4F-8749-064B-94F6-20066DB0736B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1ADB-0A35-4D46-9EBA-AA4A40C07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运行代码后，智能账户的状态发生了变化，然后矿工将这些状态同正常账户里的资金变化一起，加密生成新的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，链接到全网账单上。因此一个交易只会在一个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里出现，并且要得到大多数算力的确认才能挂载，所以可以保证这些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执行的唯一性和正确性。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09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选择要部署的网络、账号、合约名，在构造函数中填入参数，点击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部署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577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553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Abi</a:t>
            </a:r>
            <a:r>
              <a:rPr kumimoji="1" lang="zh-CN" altLang="en-US" dirty="0" smtClean="0"/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智能合约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表示，其中会包含数个用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格式表示的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。根据最新的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个栏位：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stateMutability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anonymous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575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54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045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testInstance.testFunc.sendTransaction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会创建一个交易，调用之后会返回一个交易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值，它会广播到网络，等待矿工打包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它会消耗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testInstance.testFunc.call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它完全是一个本地调用，不会向区块链网络广播任何东西，它的返回值完全取决于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testFunc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方法的代码，不会消耗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官方钱包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都可以部署，很多种方法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25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Machine(EVM)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如何知道要执行合约的哪个函式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3c4308a8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是函数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/>
              <a:t>sha3("multiply(int256,int256)"));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55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合约的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callcode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方式呼叫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合约的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函式，则会在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合约里执行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的变量，所以如果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函式里修改某个变量的值且这个变量的名称刚好和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的某个变量名称一样，则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的该变量就会被修改。就把它想象成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函式并执行。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合约用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delegatecall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的方式呼叫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合约的函式，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合约的函式接下用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callcode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的方式呼叫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合约的函式，则函式里看到的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msg.sender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；但如果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delegatecall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的方式呼叫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合约的函式，则函式里看到的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msg.sender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。就把它想象成把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相关的值保持不变传递下去。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93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482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2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在区块链中，交易就是一个地址往另一个地址转移基本单位</a:t>
            </a:r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一个消息就像是一个交易，除了它不是由外部账户生成，而是合约账户生成。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以太坊的交易智能通过外部账户来触发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不像外部拥有账户，合约账户不可以自己发起一个交易。相反，合约账户只有在接收到一个交易之后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从一个外部拥有账户或另一个合约账户接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，为了响应此交易而触发一个交易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750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77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逻辑合约：通过访问数据合约获得数据，并对数据做逻辑处理，然后写回数据合约</a:t>
            </a:r>
            <a:endParaRPr lang="en-US" altLang="zh-CN" sz="1200" dirty="0" smtClean="0"/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641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中地址写死为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进行映射，还在进一步的研究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774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代币 数字猫  应用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67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5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区块链为智能合约提供可信的执行环境，智能合约为区块链扩展应用，而以太坊上的智能合约，能够控制区块链上各种数字资产进行复杂的操作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49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区块链为智能合约提供可信的执行环境，智能合约为区块链扩展应用，而以太坊上的智能合约，能够控制区块链上各种数字资产进行复杂的操作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74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区块链为智能合约提供可信的执行环境，智能合约为区块链扩展应用，而以太坊上的智能合约，能够控制区块链上各种数字资产进行复杂的操作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38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意义上的合约是位于以太坊区块链的特定地址的代码（其功能）和数据（其状态）的集合。 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contract</a:t>
            </a:r>
            <a:r>
              <a:rPr kumimoji="1" lang="zh-CN" altLang="en-US" dirty="0" smtClean="0"/>
              <a:t>关键字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合约的名字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、状态变量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、构造函数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、定义的函数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702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73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181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28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48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66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13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66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9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35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2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6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24C4-FC0D-A741-A33E-A98C9BAA0B3A}" type="datetimeFigureOut">
              <a:rPr kumimoji="1" lang="zh-CN" altLang="en-US" smtClean="0"/>
              <a:t>2018/3/12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22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以太坊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智能合约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7112" y="4552064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								</a:t>
            </a:r>
            <a:r>
              <a:rPr kumimoji="1" lang="zh-CN" altLang="en-US" b="1" dirty="0" smtClean="0"/>
              <a:t>逄增耀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463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智能合约举例</a:t>
            </a:r>
            <a:r>
              <a:rPr kumimoji="1" lang="en-US" altLang="zh-CN" sz="3600" dirty="0" smtClean="0"/>
              <a:t>(solidity)-Hello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World</a:t>
            </a:r>
            <a:r>
              <a:rPr kumimoji="1" lang="zh-CN" altLang="en-US" sz="3600" dirty="0" smtClean="0"/>
              <a:t> 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92" y="1344706"/>
            <a:ext cx="8143496" cy="45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智能合约举例</a:t>
            </a:r>
            <a:r>
              <a:rPr kumimoji="1" lang="en-US" altLang="zh-CN" sz="3600" dirty="0" smtClean="0"/>
              <a:t>(solidity)</a:t>
            </a:r>
            <a:endParaRPr lang="zh-CN" altLang="en-US"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298369" y="1408419"/>
            <a:ext cx="9144000" cy="917922"/>
          </a:xfrm>
        </p:spPr>
        <p:txBody>
          <a:bodyPr anchor="ctr">
            <a:normAutofit/>
          </a:bodyPr>
          <a:lstStyle/>
          <a:p>
            <a:pPr marL="571500" lvl="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b="1" dirty="0" smtClean="0"/>
              <a:t>投票</a:t>
            </a:r>
            <a:endParaRPr kumimoji="1" lang="zh-CN" altLang="en-US" sz="2200" b="1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298369" y="3703383"/>
            <a:ext cx="9144000" cy="91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b="1" dirty="0" smtClean="0"/>
              <a:t>代币</a:t>
            </a:r>
            <a:endParaRPr kumimoji="1" lang="zh-CN" altLang="en-US" sz="2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6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b="1" dirty="0"/>
              <a:t>3</a:t>
            </a:r>
            <a:r>
              <a:rPr kumimoji="1" lang="zh-CN" altLang="en-US" sz="4800" b="1" dirty="0" smtClean="0"/>
              <a:t>、代币合约的部署调用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174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/>
              <a:t>代币</a:t>
            </a:r>
            <a:r>
              <a:rPr kumimoji="1" lang="zh-CN" altLang="en-US" sz="3600" dirty="0" smtClean="0"/>
              <a:t>合约编译、部署</a:t>
            </a:r>
            <a:r>
              <a:rPr kumimoji="1" lang="zh-CN" altLang="en-US" sz="3600" dirty="0"/>
              <a:t>、调用</a:t>
            </a:r>
            <a:endParaRPr lang="zh-CN" altLang="en-US"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7064184" y="1493583"/>
            <a:ext cx="9144000" cy="2679488"/>
          </a:xfrm>
        </p:spPr>
        <p:txBody>
          <a:bodyPr anchor="ctr">
            <a:normAutofit/>
          </a:bodyPr>
          <a:lstStyle/>
          <a:p>
            <a:pPr marL="571500" lvl="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b="1" dirty="0" smtClean="0"/>
              <a:t>调用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2400" b="1" dirty="0" smtClean="0"/>
              <a:t>remix</a:t>
            </a:r>
            <a:r>
              <a:rPr kumimoji="1" lang="zh-CN" altLang="en-US" sz="2400" b="1" dirty="0" smtClean="0"/>
              <a:t>直接调用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2400" b="1" dirty="0" err="1" smtClean="0"/>
              <a:t>geth</a:t>
            </a:r>
            <a:r>
              <a:rPr kumimoji="1" lang="zh-CN" altLang="en-US" sz="2400" b="1" dirty="0" smtClean="0"/>
              <a:t>命令行调用</a:t>
            </a:r>
            <a:endParaRPr kumimoji="1" lang="zh-CN" altLang="en-US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126731" y="1628053"/>
            <a:ext cx="9144000" cy="1939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b="1" dirty="0" smtClean="0"/>
              <a:t>部署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2400" b="1" dirty="0" smtClean="0"/>
              <a:t>remix</a:t>
            </a:r>
            <a:r>
              <a:rPr kumimoji="1" lang="zh-CN" altLang="en-US" sz="2400" b="1" dirty="0" smtClean="0"/>
              <a:t>部署</a:t>
            </a:r>
            <a:endParaRPr kumimoji="1" lang="zh-CN" altLang="en-US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89693" y="1628053"/>
            <a:ext cx="9144000" cy="1939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b="1" dirty="0" smtClean="0"/>
              <a:t>编译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2400" b="1" dirty="0" smtClean="0"/>
              <a:t>remix</a:t>
            </a:r>
            <a:r>
              <a:rPr kumimoji="1" lang="zh-CN" altLang="en-US" sz="2400" b="1" dirty="0" smtClean="0"/>
              <a:t>编译</a:t>
            </a:r>
            <a:endParaRPr kumimoji="1"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89693" y="4790588"/>
            <a:ext cx="5275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remix</a:t>
            </a:r>
            <a:r>
              <a:rPr kumimoji="1" lang="zh-CN" altLang="en-US" sz="2400" dirty="0" smtClean="0"/>
              <a:t>地址：</a:t>
            </a:r>
            <a:r>
              <a:rPr kumimoji="1" lang="en-US" altLang="zh-CN" sz="2400" dirty="0" smtClean="0"/>
              <a:t>http</a:t>
            </a:r>
            <a:r>
              <a:rPr kumimoji="1" lang="en-US" altLang="zh-CN" sz="2400" dirty="0"/>
              <a:t>://</a:t>
            </a:r>
            <a:r>
              <a:rPr kumimoji="1" lang="en-US" altLang="zh-CN" sz="2400" dirty="0" err="1" smtClean="0"/>
              <a:t>remix.ethereum.org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71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/>
              <a:t>代币</a:t>
            </a:r>
            <a:r>
              <a:rPr kumimoji="1" lang="zh-CN" altLang="en-US" sz="3600" dirty="0" smtClean="0"/>
              <a:t>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编译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91" y="1134174"/>
            <a:ext cx="11310197" cy="5454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0" y="2770094"/>
            <a:ext cx="887506" cy="369332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代码区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04730" y="4159623"/>
            <a:ext cx="1151964" cy="369332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编译信息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194176" y="1645023"/>
            <a:ext cx="1107142" cy="369332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开始编译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082639" y="4460298"/>
            <a:ext cx="1300240" cy="47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/>
              <a:t>代币</a:t>
            </a:r>
            <a:r>
              <a:rPr kumimoji="1" lang="zh-CN" altLang="en-US" sz="3600" dirty="0" smtClean="0"/>
              <a:t>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部署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72" y="1777689"/>
            <a:ext cx="5454958" cy="3711621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20894659">
            <a:off x="6387924" y="1840150"/>
            <a:ext cx="633562" cy="1982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03" y="1269858"/>
            <a:ext cx="4318000" cy="1358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1268" y="19475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私链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2526" y="2410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账户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7109" y="39971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合约名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6276" y="44602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构造函数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082639" y="4460298"/>
            <a:ext cx="1300240" cy="4798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07174" y="451555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部署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41268" y="610562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注：部署账号需要提前解锁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8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/>
              <a:t>代币</a:t>
            </a:r>
            <a:r>
              <a:rPr kumimoji="1" lang="zh-CN" altLang="en-US" sz="3600" dirty="0" smtClean="0"/>
              <a:t>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调用</a:t>
            </a:r>
            <a:r>
              <a:rPr kumimoji="1" lang="en-US" altLang="zh-CN" sz="3600" dirty="0" smtClean="0"/>
              <a:t>-remix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03" y="1952811"/>
            <a:ext cx="4584700" cy="455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667" y="1956172"/>
            <a:ext cx="3784600" cy="4902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62803" y="131969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+mj-ea"/>
                <a:ea typeface="+mj-ea"/>
              </a:rPr>
              <a:t>合约部署成功会出现合约地址以及函数调用等信息</a:t>
            </a:r>
            <a:endParaRPr kumimoji="1"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4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/>
              <a:t>代币</a:t>
            </a:r>
            <a:r>
              <a:rPr kumimoji="1" lang="zh-CN" altLang="en-US" sz="3600" dirty="0" smtClean="0"/>
              <a:t>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调用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命令行调用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72838" y="1259921"/>
            <a:ext cx="6665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 smtClean="0">
                <a:latin typeface="+mj-ea"/>
                <a:ea typeface="+mj-ea"/>
              </a:rPr>
              <a:t>获取合约编译生成的</a:t>
            </a:r>
            <a:r>
              <a:rPr kumimoji="1" lang="en-US" altLang="zh-CN" sz="2400" b="1" dirty="0" smtClean="0">
                <a:latin typeface="+mj-ea"/>
                <a:ea typeface="+mj-ea"/>
              </a:rPr>
              <a:t>ABI</a:t>
            </a:r>
            <a:r>
              <a:rPr kumimoji="1" lang="zh-CN" altLang="en-US" sz="2400" b="1" dirty="0" smtClean="0">
                <a:latin typeface="+mj-ea"/>
                <a:ea typeface="+mj-ea"/>
              </a:rPr>
              <a:t>， 并对</a:t>
            </a:r>
            <a:r>
              <a:rPr kumimoji="1" lang="en-US" altLang="zh-CN" sz="2400" b="1" dirty="0" err="1" smtClean="0">
                <a:latin typeface="+mj-ea"/>
                <a:ea typeface="+mj-ea"/>
              </a:rPr>
              <a:t>abi</a:t>
            </a:r>
            <a:r>
              <a:rPr kumimoji="1" lang="zh-CN" altLang="en-US" sz="2400" b="1" dirty="0" smtClean="0">
                <a:latin typeface="+mj-ea"/>
                <a:ea typeface="+mj-ea"/>
              </a:rPr>
              <a:t>进行压缩。</a:t>
            </a:r>
            <a:endParaRPr kumimoji="1" lang="en-US" altLang="zh-CN" sz="2400" b="1" dirty="0" smtClean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8" y="2446866"/>
            <a:ext cx="5080000" cy="361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732" y="2586192"/>
            <a:ext cx="4940300" cy="28702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988323" y="3800306"/>
            <a:ext cx="461409" cy="3899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4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/>
              <a:t>代币</a:t>
            </a:r>
            <a:r>
              <a:rPr kumimoji="1" lang="zh-CN" altLang="en-US" sz="3600" dirty="0" smtClean="0"/>
              <a:t>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调用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命令行调用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711474" y="1387306"/>
            <a:ext cx="7098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b="1" dirty="0" err="1" smtClean="0">
                <a:latin typeface="+mj-ea"/>
                <a:ea typeface="+mj-ea"/>
              </a:rPr>
              <a:t>abi</a:t>
            </a:r>
            <a:r>
              <a:rPr kumimoji="1" lang="zh-CN" altLang="en-US" sz="2400" b="1" dirty="0" smtClean="0">
                <a:latin typeface="+mj-ea"/>
                <a:ea typeface="+mj-ea"/>
              </a:rPr>
              <a:t>压缩</a:t>
            </a:r>
            <a:r>
              <a:rPr kumimoji="1" lang="zh-CN" altLang="en-US" sz="2400" b="1" dirty="0">
                <a:latin typeface="+mj-ea"/>
                <a:ea typeface="+mj-ea"/>
              </a:rPr>
              <a:t>工具地址</a:t>
            </a:r>
            <a:r>
              <a:rPr kumimoji="1" lang="en-US" altLang="zh-CN" sz="2400" b="1" dirty="0">
                <a:latin typeface="+mj-ea"/>
                <a:ea typeface="+mj-ea"/>
              </a:rPr>
              <a:t>http://</a:t>
            </a:r>
            <a:r>
              <a:rPr kumimoji="1" lang="en-US" altLang="zh-CN" sz="2400" b="1" dirty="0" err="1">
                <a:latin typeface="+mj-ea"/>
                <a:ea typeface="+mj-ea"/>
              </a:rPr>
              <a:t>www.bejson.com</a:t>
            </a:r>
            <a:r>
              <a:rPr kumimoji="1" lang="en-US" altLang="zh-CN" sz="2400" b="1" dirty="0">
                <a:latin typeface="+mj-ea"/>
                <a:ea typeface="+mj-ea"/>
              </a:rPr>
              <a:t>/</a:t>
            </a:r>
            <a:r>
              <a:rPr kumimoji="1" lang="en-US" altLang="zh-CN" sz="2400" b="1" dirty="0" err="1">
                <a:latin typeface="+mj-ea"/>
                <a:ea typeface="+mj-ea"/>
              </a:rPr>
              <a:t>zhuanyi</a:t>
            </a:r>
            <a:r>
              <a:rPr kumimoji="1" lang="en-US" altLang="zh-CN" sz="2400" b="1" dirty="0">
                <a:latin typeface="+mj-ea"/>
                <a:ea typeface="+mj-ea"/>
              </a:rPr>
              <a:t>/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74" y="2275684"/>
            <a:ext cx="10301667" cy="443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/>
              <a:t>代币</a:t>
            </a:r>
            <a:r>
              <a:rPr kumimoji="1" lang="zh-CN" altLang="en-US" sz="3600" dirty="0" smtClean="0"/>
              <a:t>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调用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命令行调用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711474" y="1387306"/>
            <a:ext cx="2452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 smtClean="0">
                <a:latin typeface="+mj-ea"/>
                <a:ea typeface="+mj-ea"/>
              </a:rPr>
              <a:t>获取合约地址</a:t>
            </a:r>
            <a:endParaRPr kumimoji="1" lang="en-US" altLang="zh-CN" sz="2400" b="1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17" y="1171388"/>
            <a:ext cx="4782297" cy="53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3600" b="1" dirty="0" smtClean="0"/>
              <a:t>1</a:t>
            </a:r>
            <a:r>
              <a:rPr kumimoji="1" lang="zh-CN" altLang="en-US" sz="3600" b="1" dirty="0" smtClean="0"/>
              <a:t>、什么是智能合约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3600" b="1" dirty="0" smtClean="0"/>
              <a:t>2</a:t>
            </a:r>
            <a:r>
              <a:rPr kumimoji="1" lang="zh-CN" altLang="en-US" sz="3600" b="1" dirty="0" smtClean="0"/>
              <a:t>、智能合约举例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3600" b="1" dirty="0" smtClean="0"/>
              <a:t>3</a:t>
            </a:r>
            <a:r>
              <a:rPr kumimoji="1" lang="zh-CN" altLang="en-US" sz="3600" b="1" dirty="0" smtClean="0"/>
              <a:t>、代币合约部署、调用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3600" b="1" dirty="0" smtClean="0"/>
              <a:t>4</a:t>
            </a:r>
            <a:r>
              <a:rPr kumimoji="1" lang="zh-CN" altLang="en-US" sz="3600" b="1" dirty="0" smtClean="0"/>
              <a:t>、智能合约</a:t>
            </a:r>
            <a:r>
              <a:rPr kumimoji="1" lang="en-US" altLang="zh-CN" sz="3600" b="1" dirty="0" smtClean="0"/>
              <a:t>-</a:t>
            </a:r>
            <a:r>
              <a:rPr kumimoji="1" lang="zh-CN" altLang="en-US" sz="3600" b="1" dirty="0" smtClean="0"/>
              <a:t>“可更改”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3600" b="1" dirty="0" smtClean="0"/>
              <a:t>5</a:t>
            </a:r>
            <a:r>
              <a:rPr kumimoji="1" lang="zh-CN" altLang="en-US" sz="3600" b="1" dirty="0" smtClean="0"/>
              <a:t>、场景应用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3600" b="1" dirty="0" smtClean="0"/>
              <a:t>6</a:t>
            </a:r>
            <a:r>
              <a:rPr kumimoji="1" lang="zh-CN" altLang="en-US" sz="3600" b="1" dirty="0" smtClean="0"/>
              <a:t>、参看资料列表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56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/>
              <a:t>代币</a:t>
            </a:r>
            <a:r>
              <a:rPr kumimoji="1" lang="zh-CN" altLang="en-US" sz="3600" dirty="0" smtClean="0"/>
              <a:t>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调用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命令行调用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711474" y="1387306"/>
            <a:ext cx="36086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 smtClean="0">
                <a:latin typeface="+mj-ea"/>
                <a:ea typeface="+mj-ea"/>
              </a:rPr>
              <a:t>命令行中建立合约对象</a:t>
            </a:r>
            <a:endParaRPr kumimoji="1"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1474" y="1962877"/>
            <a:ext cx="11694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 smtClean="0">
                <a:latin typeface="+mj-ea"/>
                <a:ea typeface="+mj-ea"/>
              </a:rPr>
              <a:t>var</a:t>
            </a:r>
            <a:r>
              <a:rPr kumimoji="1" lang="en-US" altLang="zh-CN" sz="2400" b="1" dirty="0" smtClean="0">
                <a:latin typeface="+mj-ea"/>
                <a:ea typeface="+mj-ea"/>
              </a:rPr>
              <a:t> </a:t>
            </a:r>
            <a:r>
              <a:rPr kumimoji="1" lang="en-US" altLang="zh-CN" sz="2400" b="1" dirty="0" err="1" smtClean="0">
                <a:latin typeface="+mj-ea"/>
                <a:ea typeface="+mj-ea"/>
              </a:rPr>
              <a:t>abi</a:t>
            </a:r>
            <a:r>
              <a:rPr kumimoji="1" lang="en-US" altLang="zh-CN" sz="2400" b="1" dirty="0" smtClean="0">
                <a:latin typeface="+mj-ea"/>
                <a:ea typeface="+mj-ea"/>
              </a:rPr>
              <a:t> = /* </a:t>
            </a:r>
            <a:r>
              <a:rPr kumimoji="1" lang="zh-CN" altLang="en-US" sz="2400" b="1" dirty="0" smtClean="0">
                <a:latin typeface="+mj-ea"/>
                <a:ea typeface="+mj-ea"/>
              </a:rPr>
              <a:t>压缩后的代码</a:t>
            </a:r>
            <a:r>
              <a:rPr kumimoji="1" lang="en-US" altLang="zh-CN" sz="2400" b="1" dirty="0" err="1" smtClean="0">
                <a:latin typeface="+mj-ea"/>
                <a:ea typeface="+mj-ea"/>
              </a:rPr>
              <a:t>abi</a:t>
            </a:r>
            <a:r>
              <a:rPr kumimoji="1" lang="zh-CN" altLang="en-US" sz="2400" b="1" dirty="0" smtClean="0">
                <a:latin typeface="+mj-ea"/>
                <a:ea typeface="+mj-ea"/>
              </a:rPr>
              <a:t> </a:t>
            </a:r>
            <a:r>
              <a:rPr kumimoji="1" lang="en-US" altLang="zh-CN" sz="2400" b="1" dirty="0" smtClean="0">
                <a:latin typeface="+mj-ea"/>
                <a:ea typeface="+mj-ea"/>
              </a:rPr>
              <a:t>*/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 err="1" smtClean="0">
                <a:latin typeface="+mj-ea"/>
                <a:ea typeface="+mj-ea"/>
              </a:rPr>
              <a:t>var</a:t>
            </a:r>
            <a:r>
              <a:rPr kumimoji="1" lang="zh-CN" altLang="en-US" sz="2400" b="1" dirty="0" smtClean="0">
                <a:latin typeface="+mj-ea"/>
                <a:ea typeface="+mj-ea"/>
              </a:rPr>
              <a:t> </a:t>
            </a:r>
            <a:r>
              <a:rPr kumimoji="1" lang="mr-IN" altLang="zh-CN" sz="2400" b="1" dirty="0" err="1">
                <a:latin typeface="+mj-ea"/>
                <a:ea typeface="+mj-ea"/>
              </a:rPr>
              <a:t>mytoken</a:t>
            </a:r>
            <a:r>
              <a:rPr kumimoji="1" lang="mr-IN" altLang="zh-CN" sz="2400" b="1" dirty="0">
                <a:latin typeface="+mj-ea"/>
                <a:ea typeface="+mj-ea"/>
              </a:rPr>
              <a:t> = </a:t>
            </a:r>
            <a:r>
              <a:rPr kumimoji="1" lang="mr-IN" altLang="zh-CN" sz="2400" b="1" dirty="0" err="1">
                <a:latin typeface="+mj-ea"/>
                <a:ea typeface="+mj-ea"/>
              </a:rPr>
              <a:t>eth.contract</a:t>
            </a:r>
            <a:r>
              <a:rPr kumimoji="1" lang="mr-IN" altLang="zh-CN" sz="2400" b="1" dirty="0">
                <a:latin typeface="+mj-ea"/>
                <a:ea typeface="+mj-ea"/>
              </a:rPr>
              <a:t>(</a:t>
            </a:r>
            <a:r>
              <a:rPr kumimoji="1" lang="mr-IN" altLang="zh-CN" sz="2400" b="1" dirty="0" err="1">
                <a:latin typeface="+mj-ea"/>
                <a:ea typeface="+mj-ea"/>
              </a:rPr>
              <a:t>abi</a:t>
            </a:r>
            <a:r>
              <a:rPr kumimoji="1" lang="mr-IN" altLang="zh-CN" sz="2400" b="1" dirty="0">
                <a:latin typeface="+mj-ea"/>
                <a:ea typeface="+mj-ea"/>
              </a:rPr>
              <a:t>).</a:t>
            </a:r>
            <a:r>
              <a:rPr kumimoji="1" lang="mr-IN" altLang="zh-CN" sz="2400" b="1" dirty="0" err="1">
                <a:latin typeface="+mj-ea"/>
                <a:ea typeface="+mj-ea"/>
              </a:rPr>
              <a:t>at</a:t>
            </a:r>
            <a:r>
              <a:rPr kumimoji="1" lang="mr-IN" altLang="zh-CN" sz="2400" b="1" dirty="0">
                <a:latin typeface="+mj-ea"/>
                <a:ea typeface="+mj-ea"/>
              </a:rPr>
              <a:t>("0xaac6c0392980f1aa6d28a6dc2a98499777e44217</a:t>
            </a:r>
            <a:r>
              <a:rPr kumimoji="1" lang="mr-IN" altLang="zh-CN" sz="2400" b="1" dirty="0" smtClean="0">
                <a:latin typeface="+mj-ea"/>
                <a:ea typeface="+mj-ea"/>
              </a:rPr>
              <a:t>")</a:t>
            </a:r>
            <a:endParaRPr kumimoji="1"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74" y="3346466"/>
            <a:ext cx="114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 smtClean="0">
                <a:latin typeface="+mj-ea"/>
                <a:ea typeface="+mj-ea"/>
              </a:rPr>
              <a:t>调用</a:t>
            </a:r>
            <a:endParaRPr kumimoji="1" lang="en-US" altLang="zh-CN" sz="2400" b="1" dirty="0" smtClean="0">
              <a:latin typeface="+mj-ea"/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74" y="4013713"/>
            <a:ext cx="11125967" cy="124524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1474" y="5623502"/>
            <a:ext cx="9567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err="1"/>
              <a:t>testInstance.testFunc.sendTransaction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 和 </a:t>
            </a:r>
            <a:r>
              <a:rPr lang="en-US" altLang="zh-CN" sz="2400" dirty="0" err="1" smtClean="0"/>
              <a:t>testInstance.testFunc.call</a:t>
            </a:r>
            <a:r>
              <a:rPr lang="en-US" altLang="zh-CN" sz="2400" dirty="0"/>
              <a:t>()</a:t>
            </a:r>
            <a:endParaRPr kumimoji="1" lang="en-US" altLang="zh-CN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72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b="1" dirty="0"/>
              <a:t>4</a:t>
            </a:r>
            <a:r>
              <a:rPr kumimoji="1" lang="zh-CN" altLang="en-US" sz="4800" b="1" dirty="0" smtClean="0"/>
              <a:t>、智能合约</a:t>
            </a:r>
            <a:r>
              <a:rPr kumimoji="1" lang="en-US" altLang="zh-CN" sz="4800" b="1" dirty="0" smtClean="0"/>
              <a:t>-</a:t>
            </a:r>
            <a:r>
              <a:rPr kumimoji="1" lang="zh-CN" altLang="en-US" sz="4800" b="1" dirty="0" smtClean="0"/>
              <a:t>“可更改”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065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智能合约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可更改</a:t>
            </a:r>
            <a:r>
              <a:rPr kumimoji="1" lang="en-US" altLang="zh-CN" sz="3600" dirty="0" smtClean="0"/>
              <a:t>-EVM</a:t>
            </a:r>
            <a:r>
              <a:rPr kumimoji="1" lang="zh-CN" altLang="en-US" sz="3600" dirty="0" smtClean="0"/>
              <a:t>调用原理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91" y="1472622"/>
            <a:ext cx="6159500" cy="191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06" y="1477074"/>
            <a:ext cx="3670300" cy="21209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714209" y="2431472"/>
            <a:ext cx="1107378" cy="3236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15194" y="206214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bytecode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1634" y="4254390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部署完成执行</a:t>
            </a:r>
            <a:r>
              <a:rPr kumimoji="1" lang="en-US" altLang="zh-CN" sz="2400" dirty="0" smtClean="0"/>
              <a:t>8</a:t>
            </a:r>
            <a:r>
              <a:rPr kumimoji="1" lang="zh-CN" altLang="en-US" sz="2400" dirty="0" smtClean="0"/>
              <a:t>*</a:t>
            </a:r>
            <a:r>
              <a:rPr kumimoji="1" lang="en-US" altLang="zh-CN" sz="2400" dirty="0" smtClean="0"/>
              <a:t>7</a:t>
            </a:r>
            <a:endParaRPr kumimoji="1" lang="zh-CN" altLang="en-US" sz="2400" dirty="0"/>
          </a:p>
        </p:txBody>
      </p:sp>
      <p:sp>
        <p:nvSpPr>
          <p:cNvPr id="11" name="右箭头 10"/>
          <p:cNvSpPr/>
          <p:nvPr/>
        </p:nvSpPr>
        <p:spPr>
          <a:xfrm>
            <a:off x="3304012" y="4393867"/>
            <a:ext cx="1107378" cy="3236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685" y="4090339"/>
            <a:ext cx="6083300" cy="723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53992" y="408295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input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007594" y="5724208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3c4308a8 </a:t>
            </a:r>
            <a:endParaRPr kumimoji="1"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57664" y="5724853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Keccak256(“</a:t>
            </a:r>
            <a:r>
              <a:rPr kumimoji="1" lang="en-US" altLang="zh-CN" sz="2400" dirty="0" err="1" smtClean="0"/>
              <a:t>mutiply</a:t>
            </a:r>
            <a:r>
              <a:rPr kumimoji="1" lang="en-US" altLang="zh-CN" sz="2400" dirty="0" smtClean="0"/>
              <a:t>(int256,int256)”)</a:t>
            </a:r>
            <a:endParaRPr kumimoji="1" lang="zh-CN" altLang="en-US" sz="2400" dirty="0"/>
          </a:p>
        </p:txBody>
      </p:sp>
      <p:sp>
        <p:nvSpPr>
          <p:cNvPr id="16" name="右箭头 15"/>
          <p:cNvSpPr/>
          <p:nvPr/>
        </p:nvSpPr>
        <p:spPr>
          <a:xfrm>
            <a:off x="6866728" y="5793238"/>
            <a:ext cx="1107378" cy="3236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2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智能合约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可更改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合约间调用原理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639288" y="1223157"/>
            <a:ext cx="106046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+mj-ea"/>
                <a:ea typeface="+mj-ea"/>
              </a:rPr>
              <a:t>有三种调用方式，</a:t>
            </a:r>
            <a:r>
              <a:rPr lang="es-ES_tradnl" altLang="zh-CN" sz="2400" b="1" dirty="0">
                <a:latin typeface="+mj-ea"/>
                <a:ea typeface="+mj-ea"/>
              </a:rPr>
              <a:t> </a:t>
            </a:r>
            <a:r>
              <a:rPr lang="es-ES_tradnl" altLang="zh-CN" sz="2400" b="1" dirty="0" err="1">
                <a:latin typeface="+mj-ea"/>
                <a:ea typeface="+mj-ea"/>
              </a:rPr>
              <a:t>call</a:t>
            </a:r>
            <a:r>
              <a:rPr lang="es-ES_tradnl" altLang="zh-CN" sz="2400" b="1" dirty="0">
                <a:latin typeface="+mj-ea"/>
                <a:ea typeface="+mj-ea"/>
              </a:rPr>
              <a:t> </a:t>
            </a:r>
            <a:r>
              <a:rPr lang="zh-CN" altLang="es-ES_tradnl" sz="2400" b="1" dirty="0">
                <a:latin typeface="+mj-ea"/>
                <a:ea typeface="+mj-ea"/>
              </a:rPr>
              <a:t>、</a:t>
            </a:r>
            <a:r>
              <a:rPr lang="es-ES_tradnl" altLang="zh-CN" sz="2400" b="1" dirty="0" err="1">
                <a:latin typeface="+mj-ea"/>
                <a:ea typeface="+mj-ea"/>
              </a:rPr>
              <a:t>callcode</a:t>
            </a:r>
            <a:r>
              <a:rPr lang="es-ES_tradnl" altLang="zh-CN" sz="2400" b="1" dirty="0">
                <a:latin typeface="+mj-ea"/>
                <a:ea typeface="+mj-ea"/>
              </a:rPr>
              <a:t> </a:t>
            </a:r>
            <a:r>
              <a:rPr lang="zh-CN" altLang="es-ES_tradnl" sz="2400" b="1" dirty="0">
                <a:latin typeface="+mj-ea"/>
                <a:ea typeface="+mj-ea"/>
              </a:rPr>
              <a:t>和 </a:t>
            </a:r>
            <a:r>
              <a:rPr lang="es-ES_tradnl" altLang="zh-CN" sz="2400" b="1" dirty="0" err="1">
                <a:latin typeface="+mj-ea"/>
                <a:ea typeface="+mj-ea"/>
              </a:rPr>
              <a:t>delegatecall</a:t>
            </a:r>
            <a:r>
              <a:rPr lang="zh-CN" altLang="es-ES_tradnl" sz="2400" b="1" dirty="0" smtClean="0">
                <a:latin typeface="+mj-ea"/>
                <a:ea typeface="+mj-ea"/>
              </a:rPr>
              <a:t>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b="1" dirty="0">
                <a:latin typeface="+mj-ea"/>
                <a:ea typeface="+mj-ea"/>
              </a:rPr>
              <a:t>call</a:t>
            </a:r>
            <a:r>
              <a:rPr lang="zh-CN" altLang="en-US" sz="2400" b="1" dirty="0" smtClean="0">
                <a:latin typeface="+mj-ea"/>
                <a:ea typeface="+mj-ea"/>
              </a:rPr>
              <a:t>：执行</a:t>
            </a:r>
            <a:r>
              <a:rPr lang="zh-CN" altLang="en-US" sz="2400" b="1" dirty="0">
                <a:latin typeface="+mj-ea"/>
                <a:ea typeface="+mj-ea"/>
              </a:rPr>
              <a:t>背景跳到下一个函式的环境（这里的环境指 </a:t>
            </a:r>
            <a:r>
              <a:rPr lang="en-US" altLang="zh-CN" sz="2400" b="1" dirty="0" err="1">
                <a:latin typeface="+mj-ea"/>
                <a:ea typeface="+mj-ea"/>
              </a:rPr>
              <a:t>msg</a:t>
            </a:r>
            <a:r>
              <a:rPr lang="en-US" altLang="zh-CN" sz="2400" b="1" dirty="0">
                <a:latin typeface="+mj-ea"/>
                <a:ea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的值和合约的 </a:t>
            </a:r>
            <a:r>
              <a:rPr lang="en-US" altLang="zh-CN" sz="2400" b="1" dirty="0">
                <a:latin typeface="+mj-ea"/>
                <a:ea typeface="+mj-ea"/>
              </a:rPr>
              <a:t>Storage </a:t>
            </a:r>
            <a:r>
              <a:rPr lang="zh-CN" altLang="en-US" sz="2400" b="1" dirty="0">
                <a:latin typeface="+mj-ea"/>
                <a:ea typeface="+mj-ea"/>
              </a:rPr>
              <a:t>）</a:t>
            </a:r>
            <a:r>
              <a:rPr lang="zh-CN" altLang="en-US" sz="2400" b="1" dirty="0" smtClean="0">
                <a:latin typeface="+mj-ea"/>
                <a:ea typeface="+mj-ea"/>
              </a:rPr>
              <a:t>。如果</a:t>
            </a:r>
            <a:r>
              <a:rPr lang="zh-CN" altLang="en-US" sz="2400" b="1" dirty="0">
                <a:latin typeface="+mj-ea"/>
                <a:ea typeface="+mj-ea"/>
              </a:rPr>
              <a:t>被呼叫者是不同合约的函式则变成被呼叫者合约的环境，且</a:t>
            </a:r>
            <a:r>
              <a:rPr lang="en-US" altLang="zh-CN" sz="2400" b="1" dirty="0" err="1">
                <a:latin typeface="+mj-ea"/>
                <a:ea typeface="+mj-ea"/>
              </a:rPr>
              <a:t>msg.sender</a:t>
            </a:r>
            <a:r>
              <a:rPr lang="zh-CN" altLang="en-US" sz="2400" b="1" dirty="0">
                <a:latin typeface="+mj-ea"/>
                <a:ea typeface="+mj-ea"/>
              </a:rPr>
              <a:t>变成呼叫者。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b="1" dirty="0" err="1" smtClean="0">
                <a:latin typeface="+mj-ea"/>
                <a:ea typeface="+mj-ea"/>
              </a:rPr>
              <a:t>callcode</a:t>
            </a:r>
            <a:r>
              <a:rPr lang="zh-CN" altLang="en-US" sz="2400" b="1" dirty="0">
                <a:latin typeface="+mj-ea"/>
                <a:ea typeface="+mj-ea"/>
              </a:rPr>
              <a:t>：和 </a:t>
            </a:r>
            <a:r>
              <a:rPr lang="en-US" altLang="zh-CN" sz="2400" b="1" dirty="0">
                <a:latin typeface="+mj-ea"/>
                <a:ea typeface="+mj-ea"/>
              </a:rPr>
              <a:t>call </a:t>
            </a:r>
            <a:r>
              <a:rPr lang="zh-CN" altLang="en-US" sz="2400" b="1" dirty="0">
                <a:latin typeface="+mj-ea"/>
                <a:ea typeface="+mj-ea"/>
              </a:rPr>
              <a:t>相同，只是将被呼叫者的函式搬到呼叫者的环境里执行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r>
              <a:rPr lang="zh-CN" altLang="en-US" sz="2400" b="1" dirty="0">
                <a:latin typeface="+mj-ea"/>
                <a:ea typeface="+mj-ea"/>
              </a:rPr>
              <a:t/>
            </a:r>
            <a:br>
              <a:rPr lang="zh-CN" altLang="en-US" sz="2400" b="1" dirty="0">
                <a:latin typeface="+mj-ea"/>
                <a:ea typeface="+mj-ea"/>
              </a:rPr>
            </a:br>
            <a:endParaRPr lang="en-US" altLang="zh-CN" sz="2400" b="1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b="1" dirty="0" err="1" smtClean="0">
                <a:latin typeface="+mj-ea"/>
                <a:ea typeface="+mj-ea"/>
              </a:rPr>
              <a:t>delegatecall</a:t>
            </a:r>
            <a:r>
              <a:rPr lang="zh-CN" altLang="en-US" sz="2400" b="1" dirty="0">
                <a:latin typeface="+mj-ea"/>
                <a:ea typeface="+mj-ea"/>
              </a:rPr>
              <a:t>：和 </a:t>
            </a:r>
            <a:r>
              <a:rPr lang="en-US" altLang="zh-CN" sz="2400" b="1" dirty="0" err="1">
                <a:latin typeface="+mj-ea"/>
                <a:ea typeface="+mj-ea"/>
              </a:rPr>
              <a:t>callcode</a:t>
            </a:r>
            <a:r>
              <a:rPr lang="en-US" altLang="zh-CN" sz="2400" b="1" dirty="0">
                <a:latin typeface="+mj-ea"/>
                <a:ea typeface="+mj-ea"/>
              </a:rPr>
              <a:t> </a:t>
            </a:r>
            <a:r>
              <a:rPr lang="zh-CN" altLang="en-US" sz="2400" b="1" dirty="0">
                <a:latin typeface="+mj-ea"/>
                <a:ea typeface="+mj-ea"/>
              </a:rPr>
              <a:t>相同，都是把被呼叫的函式搬到呼叫者的环境里执行，只是差在</a:t>
            </a:r>
            <a:r>
              <a:rPr lang="en-US" altLang="zh-CN" sz="2400" b="1" dirty="0" err="1">
                <a:latin typeface="+mj-ea"/>
                <a:ea typeface="+mj-ea"/>
              </a:rPr>
              <a:t>msg.sender</a:t>
            </a:r>
            <a:r>
              <a:rPr lang="zh-CN" altLang="en-US" sz="2400" b="1" dirty="0">
                <a:latin typeface="+mj-ea"/>
                <a:ea typeface="+mj-ea"/>
              </a:rPr>
              <a:t>的值。 </a:t>
            </a:r>
            <a:endParaRPr kumimoji="1"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4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887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智能合约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可更改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合约间调用原理</a:t>
            </a:r>
            <a:r>
              <a:rPr kumimoji="1" lang="en-US" altLang="zh-CN" sz="3600" dirty="0" smtClean="0"/>
              <a:t>-call</a:t>
            </a:r>
            <a:r>
              <a:rPr kumimoji="1" lang="zh-CN" altLang="en-US" sz="3600" dirty="0" smtClean="0"/>
              <a:t>示例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6" y="1307110"/>
            <a:ext cx="75311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10584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智能合约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可更改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合约间调用原理</a:t>
            </a:r>
            <a:r>
              <a:rPr kumimoji="1" lang="en-US" altLang="zh-CN" sz="3600" dirty="0" smtClean="0"/>
              <a:t>-</a:t>
            </a:r>
            <a:r>
              <a:rPr kumimoji="1" lang="en-US" altLang="zh-CN" sz="3600" dirty="0" err="1" smtClean="0"/>
              <a:t>delegatecall</a:t>
            </a:r>
            <a:r>
              <a:rPr kumimoji="1" lang="zh-CN" altLang="en-US" sz="3600" dirty="0" smtClean="0"/>
              <a:t>示例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91" y="1374961"/>
            <a:ext cx="8489332" cy="47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智能合约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可更改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实现</a:t>
            </a:r>
            <a:r>
              <a:rPr kumimoji="1" lang="en-US" altLang="zh-CN" sz="3600" dirty="0" smtClean="0"/>
              <a:t>1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9" y="1264144"/>
            <a:ext cx="8671516" cy="49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智能合约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可更改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实现</a:t>
            </a:r>
            <a:r>
              <a:rPr kumimoji="1"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18564" y="1346615"/>
            <a:ext cx="10394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将合约分为两</a:t>
            </a:r>
            <a:r>
              <a:rPr lang="zh-CN" altLang="en-US" sz="2400" dirty="0">
                <a:latin typeface="+mj-ea"/>
                <a:ea typeface="+mj-ea"/>
              </a:rPr>
              <a:t>类：逻辑合约以及数据合约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 smtClean="0">
                <a:latin typeface="+mj-ea"/>
                <a:ea typeface="+mj-ea"/>
              </a:rPr>
              <a:t>逻辑合约</a:t>
            </a:r>
            <a:r>
              <a:rPr lang="zh-CN" altLang="en-US" sz="2400" dirty="0" smtClean="0">
                <a:latin typeface="+mj-ea"/>
                <a:ea typeface="+mj-ea"/>
              </a:rPr>
              <a:t>：对</a:t>
            </a:r>
            <a:r>
              <a:rPr lang="zh-CN" altLang="en-US" sz="2400" dirty="0">
                <a:latin typeface="+mj-ea"/>
                <a:ea typeface="+mj-ea"/>
              </a:rPr>
              <a:t>数据的逻辑处理和对外提供服务。逻辑合约不存储任何</a:t>
            </a:r>
            <a:r>
              <a:rPr lang="zh-CN" altLang="en-US" sz="2400" dirty="0" smtClean="0">
                <a:latin typeface="+mj-ea"/>
                <a:ea typeface="+mj-ea"/>
              </a:rPr>
              <a:t>状态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 smtClean="0">
                <a:latin typeface="+mj-ea"/>
                <a:ea typeface="+mj-ea"/>
              </a:rPr>
              <a:t>数据合约</a:t>
            </a:r>
            <a:r>
              <a:rPr lang="zh-CN" altLang="en-US" sz="2400" dirty="0" smtClean="0">
                <a:latin typeface="+mj-ea"/>
                <a:ea typeface="+mj-ea"/>
              </a:rPr>
              <a:t>：数据</a:t>
            </a:r>
            <a:r>
              <a:rPr lang="zh-CN" altLang="en-US" sz="2400" dirty="0">
                <a:latin typeface="+mj-ea"/>
                <a:ea typeface="+mj-ea"/>
              </a:rPr>
              <a:t>结构定义与所存储数据的读写接口。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92623" y="4303059"/>
            <a:ext cx="1156447" cy="1129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8789" y="468316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DAPP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endCxn id="23" idx="1"/>
          </p:cNvCxnSpPr>
          <p:nvPr/>
        </p:nvCxnSpPr>
        <p:spPr>
          <a:xfrm>
            <a:off x="2649070" y="4867835"/>
            <a:ext cx="1889954" cy="67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39024" y="4410634"/>
            <a:ext cx="1559248" cy="927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11409" y="4693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逻辑合约</a:t>
            </a:r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74106" y="4403911"/>
            <a:ext cx="1559248" cy="927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246491" y="46867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数据合约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6098272" y="4683169"/>
            <a:ext cx="1875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6098272" y="5052501"/>
            <a:ext cx="18758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84569" y="50260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get</a:t>
            </a:r>
            <a:r>
              <a:rPr kumimoji="1" lang="en-US" altLang="zh-CN"/>
              <a:t>(</a:t>
            </a:r>
            <a:r>
              <a:rPr kumimoji="1" lang="en-US" altLang="zh-CN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266587" y="430239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smtClean="0"/>
              <a:t>et(type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065258" y="45088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逻辑调用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6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智能合约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可更改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改进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4780079" y="5022730"/>
            <a:ext cx="1170134" cy="56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2191" y="1077067"/>
            <a:ext cx="9575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+mj-ea"/>
                <a:ea typeface="+mj-ea"/>
              </a:rPr>
              <a:t>       上面的实现存在更改函式，所有调用</a:t>
            </a:r>
            <a:r>
              <a:rPr kumimoji="1" lang="en-US" altLang="zh-CN" sz="2400" b="1" dirty="0" smtClean="0">
                <a:latin typeface="+mj-ea"/>
                <a:ea typeface="+mj-ea"/>
              </a:rPr>
              <a:t>main</a:t>
            </a:r>
            <a:r>
              <a:rPr kumimoji="1" lang="zh-CN" altLang="en-US" sz="2400" b="1" dirty="0" smtClean="0">
                <a:latin typeface="+mj-ea"/>
                <a:ea typeface="+mj-ea"/>
              </a:rPr>
              <a:t>合约的服务都要修改</a:t>
            </a:r>
            <a:r>
              <a:rPr kumimoji="1" lang="en-US" altLang="zh-CN" sz="2400" b="1" dirty="0" smtClean="0">
                <a:latin typeface="+mj-ea"/>
                <a:ea typeface="+mj-ea"/>
              </a:rPr>
              <a:t>sig</a:t>
            </a:r>
            <a:r>
              <a:rPr kumimoji="1" lang="zh-CN" altLang="en-US" sz="2400" b="1" dirty="0" smtClean="0">
                <a:latin typeface="+mj-ea"/>
                <a:ea typeface="+mj-ea"/>
              </a:rPr>
              <a:t>和合约地址的问题， 修改策略：</a:t>
            </a:r>
            <a:endParaRPr kumimoji="1" lang="zh-CN" altLang="en-US" sz="2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4796" y="5074909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main</a:t>
            </a:r>
            <a:endParaRPr kumimoji="1"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778273" y="3897658"/>
            <a:ext cx="1170134" cy="56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04455" y="3949838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/>
              <a:t>router</a:t>
            </a:r>
            <a:endParaRPr kumimoji="1"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256254" y="2404437"/>
            <a:ext cx="1170134" cy="56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80630" y="2456616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func1</a:t>
            </a:r>
            <a:endParaRPr kumimoji="1"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914725" y="2417867"/>
            <a:ext cx="1170134" cy="56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39101" y="2470046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func2</a:t>
            </a:r>
            <a:endParaRPr kumimoji="1"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703183" y="2417867"/>
            <a:ext cx="1170134" cy="56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75477" y="2470046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 smtClean="0"/>
              <a:t>……</a:t>
            </a:r>
            <a:endParaRPr kumimoji="1"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7491641" y="2410742"/>
            <a:ext cx="1170134" cy="56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02571" y="246292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funcN</a:t>
            </a:r>
            <a:endParaRPr kumimoji="1" lang="zh-CN" altLang="en-US" sz="2400" dirty="0"/>
          </a:p>
        </p:txBody>
      </p:sp>
      <p:cxnSp>
        <p:nvCxnSpPr>
          <p:cNvPr id="21" name="曲线连接符 20"/>
          <p:cNvCxnSpPr>
            <a:stCxn id="2" idx="0"/>
            <a:endCxn id="9" idx="2"/>
          </p:cNvCxnSpPr>
          <p:nvPr/>
        </p:nvCxnSpPr>
        <p:spPr>
          <a:xfrm rot="16200000" flipV="1">
            <a:off x="5084719" y="4742303"/>
            <a:ext cx="559048" cy="180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9" idx="0"/>
            <a:endCxn id="11" idx="2"/>
          </p:cNvCxnSpPr>
          <p:nvPr/>
        </p:nvCxnSpPr>
        <p:spPr>
          <a:xfrm rot="16200000" flipV="1">
            <a:off x="3638733" y="2173050"/>
            <a:ext cx="927197" cy="252201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9" idx="0"/>
            <a:endCxn id="13" idx="2"/>
          </p:cNvCxnSpPr>
          <p:nvPr/>
        </p:nvCxnSpPr>
        <p:spPr>
          <a:xfrm rot="16200000" flipV="1">
            <a:off x="4474683" y="3009001"/>
            <a:ext cx="913767" cy="86354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9" idx="0"/>
            <a:endCxn id="17" idx="2"/>
          </p:cNvCxnSpPr>
          <p:nvPr/>
        </p:nvCxnSpPr>
        <p:spPr>
          <a:xfrm rot="5400000" flipH="1" flipV="1">
            <a:off x="5340003" y="2955049"/>
            <a:ext cx="965947" cy="91927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9" idx="0"/>
            <a:endCxn id="18" idx="2"/>
          </p:cNvCxnSpPr>
          <p:nvPr/>
        </p:nvCxnSpPr>
        <p:spPr>
          <a:xfrm rot="5400000" flipH="1" flipV="1">
            <a:off x="6259578" y="2080528"/>
            <a:ext cx="920892" cy="271336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02191" y="5824635"/>
            <a:ext cx="957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+mj-ea"/>
                <a:ea typeface="+mj-ea"/>
              </a:rPr>
              <a:t>        也可以将</a:t>
            </a:r>
            <a:r>
              <a:rPr kumimoji="1" lang="en-US" altLang="zh-CN" sz="2400" b="1" dirty="0" err="1" smtClean="0">
                <a:latin typeface="+mj-ea"/>
                <a:ea typeface="+mj-ea"/>
              </a:rPr>
              <a:t>funcN</a:t>
            </a:r>
            <a:r>
              <a:rPr kumimoji="1" lang="zh-CN" altLang="en-US" sz="2400" b="1" dirty="0" smtClean="0">
                <a:latin typeface="+mj-ea"/>
                <a:ea typeface="+mj-ea"/>
              </a:rPr>
              <a:t>换成用</a:t>
            </a:r>
            <a:r>
              <a:rPr kumimoji="1" lang="en-US" altLang="zh-CN" sz="2400" b="1" dirty="0" err="1" smtClean="0">
                <a:latin typeface="+mj-ea"/>
                <a:ea typeface="+mj-ea"/>
              </a:rPr>
              <a:t>libary</a:t>
            </a:r>
            <a:r>
              <a:rPr kumimoji="1" lang="zh-CN" altLang="en-US" sz="2400" b="1" dirty="0" smtClean="0">
                <a:latin typeface="+mj-ea"/>
                <a:ea typeface="+mj-ea"/>
              </a:rPr>
              <a:t>语法来实现。</a:t>
            </a:r>
            <a:endParaRPr kumimoji="1"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2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b="1" dirty="0"/>
              <a:t>5</a:t>
            </a:r>
            <a:r>
              <a:rPr kumimoji="1" lang="zh-CN" altLang="en-US" sz="4800" b="1" dirty="0" smtClean="0"/>
              <a:t>、场景应用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927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b="1" dirty="0" smtClean="0"/>
              <a:t>1</a:t>
            </a:r>
            <a:r>
              <a:rPr kumimoji="1" lang="zh-CN" altLang="en-US" sz="4800" b="1" dirty="0" smtClean="0"/>
              <a:t>、什么是智能合约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133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场景应用</a:t>
            </a:r>
            <a:endParaRPr lang="zh-CN" altLang="en-US"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3356" y="1153055"/>
            <a:ext cx="9144000" cy="4671747"/>
          </a:xfrm>
        </p:spPr>
        <p:txBody>
          <a:bodyPr anchor="ctr">
            <a:normAutofit/>
          </a:bodyPr>
          <a:lstStyle/>
          <a:p>
            <a:pPr marL="571500" lvl="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dirty="0" smtClean="0"/>
              <a:t>发行代币（积分）</a:t>
            </a:r>
            <a:endParaRPr kumimoji="1" lang="zh-CN" altLang="en-US" sz="22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823356" y="2070410"/>
            <a:ext cx="9144000" cy="91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zh-CN" altLang="en-US" sz="22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240861" y="1782666"/>
            <a:ext cx="9144000" cy="91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dirty="0" smtClean="0"/>
              <a:t>商品拍卖</a:t>
            </a:r>
            <a:endParaRPr kumimoji="1" lang="zh-CN" altLang="en-US" sz="22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240861" y="3195785"/>
            <a:ext cx="9144000" cy="91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dirty="0" smtClean="0"/>
              <a:t>投票</a:t>
            </a:r>
            <a:endParaRPr kumimoji="1" lang="zh-CN" altLang="en-US" sz="22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5254308" y="4534047"/>
            <a:ext cx="9144000" cy="91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dirty="0" smtClean="0"/>
              <a:t>组团购买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拼多多</a:t>
            </a:r>
            <a:endParaRPr kumimoji="1" lang="zh-CN" altLang="en-US" sz="2200" dirty="0"/>
          </a:p>
        </p:txBody>
      </p:sp>
      <p:sp>
        <p:nvSpPr>
          <p:cNvPr id="2" name="左大括号 1"/>
          <p:cNvSpPr/>
          <p:nvPr/>
        </p:nvSpPr>
        <p:spPr>
          <a:xfrm>
            <a:off x="4916384" y="1969541"/>
            <a:ext cx="395203" cy="3381559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9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参考资料列表</a:t>
            </a:r>
            <a:endParaRPr lang="zh-CN" altLang="en-US"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298369" y="1408419"/>
            <a:ext cx="9144000" cy="917922"/>
          </a:xfrm>
        </p:spPr>
        <p:txBody>
          <a:bodyPr anchor="ctr">
            <a:normAutofit/>
          </a:bodyPr>
          <a:lstStyle/>
          <a:p>
            <a:pPr marL="571500" lvl="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dirty="0" smtClean="0"/>
              <a:t>语法介绍：</a:t>
            </a:r>
            <a:r>
              <a:rPr kumimoji="1" lang="en-US" altLang="zh-CN" sz="3600" dirty="0"/>
              <a:t> http://</a:t>
            </a:r>
            <a:r>
              <a:rPr kumimoji="1" lang="en-US" altLang="zh-CN" sz="3600" dirty="0" err="1"/>
              <a:t>www.tryblockchain.org</a:t>
            </a:r>
            <a:endParaRPr kumimoji="1" lang="zh-CN" altLang="en-US" sz="22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98369" y="2325773"/>
            <a:ext cx="9144000" cy="91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zh-CN" altLang="en-US" sz="22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298369" y="2502113"/>
            <a:ext cx="9144000" cy="91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lang="zh-CN" altLang="en-US" sz="3600" dirty="0" smtClean="0"/>
              <a:t>以太坊爱好者：</a:t>
            </a:r>
            <a:r>
              <a:rPr lang="en-US" altLang="zh-CN" sz="3600" dirty="0"/>
              <a:t> http://</a:t>
            </a:r>
            <a:r>
              <a:rPr lang="en-US" altLang="zh-CN" sz="3600" dirty="0" err="1"/>
              <a:t>ethfans.org</a:t>
            </a:r>
            <a:endParaRPr kumimoji="1" lang="zh-CN" altLang="en-US" sz="22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298369" y="3676489"/>
            <a:ext cx="9144000" cy="91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dirty="0" smtClean="0"/>
              <a:t>以太中文网：</a:t>
            </a:r>
            <a:r>
              <a:rPr kumimoji="1" lang="en-US" altLang="zh-CN" sz="3600" dirty="0"/>
              <a:t> http://</a:t>
            </a:r>
            <a:r>
              <a:rPr kumimoji="1" lang="en-US" altLang="zh-CN" sz="3600" dirty="0" err="1"/>
              <a:t>www.ethchinese.com</a:t>
            </a:r>
            <a:endParaRPr kumimoji="1" lang="zh-CN" altLang="en-US" sz="22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8369" y="4688541"/>
            <a:ext cx="9144000" cy="91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dirty="0" smtClean="0"/>
              <a:t>深入浅出区块链：</a:t>
            </a:r>
            <a:r>
              <a:rPr kumimoji="1" lang="en-US" altLang="zh-CN" sz="3600" dirty="0"/>
              <a:t> https://</a:t>
            </a:r>
            <a:r>
              <a:rPr kumimoji="1" lang="en-US" altLang="zh-CN" sz="3600" dirty="0" err="1"/>
              <a:t>learnblockchain.cn</a:t>
            </a:r>
            <a:endParaRPr kumimoji="1" lang="zh-CN" altLang="en-US" sz="22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298369" y="5700593"/>
            <a:ext cx="9539960" cy="91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dirty="0" smtClean="0"/>
              <a:t>钱包地址：</a:t>
            </a:r>
            <a:r>
              <a:rPr kumimoji="1" lang="en-US" altLang="zh-CN" sz="3600" dirty="0"/>
              <a:t>https://</a:t>
            </a:r>
            <a:r>
              <a:rPr kumimoji="1" lang="en-US" altLang="zh-CN" sz="3600" dirty="0" err="1"/>
              <a:t>www.myetherwallet.com</a:t>
            </a:r>
            <a:r>
              <a:rPr kumimoji="1" lang="en-US" altLang="zh-CN" sz="3600" dirty="0"/>
              <a:t>/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47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8369" y="1166372"/>
            <a:ext cx="9144000" cy="2430106"/>
          </a:xfrm>
        </p:spPr>
        <p:txBody>
          <a:bodyPr anchor="ctr">
            <a:normAutofit/>
          </a:bodyPr>
          <a:lstStyle/>
          <a:p>
            <a:pPr marL="571500" lvl="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b="1" dirty="0" smtClean="0"/>
              <a:t>账户</a:t>
            </a: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r>
              <a:rPr kumimoji="1" lang="en-US" altLang="zh-CN" sz="3600" dirty="0" smtClean="0"/>
              <a:t>	</a:t>
            </a:r>
            <a:r>
              <a:rPr kumimoji="1" lang="zh-CN" altLang="en-US" sz="2400" b="1" dirty="0" smtClean="0"/>
              <a:t>外部账户</a:t>
            </a:r>
            <a:r>
              <a:rPr kumimoji="1" lang="en-US" altLang="zh-CN" sz="2400" b="1" dirty="0" smtClean="0"/>
              <a:t>-eth</a:t>
            </a:r>
            <a:r>
              <a:rPr kumimoji="1" lang="zh-CN" altLang="en-US" sz="2400" b="1" dirty="0" smtClean="0"/>
              <a:t>钱数、触发交易、私钥控制</a:t>
            </a:r>
            <a:r>
              <a:rPr kumimoji="1" lang="en-US" altLang="zh-CN" sz="2400" b="1" dirty="0" smtClean="0"/>
              <a:t/>
            </a:r>
            <a:br>
              <a:rPr kumimoji="1" lang="en-US" altLang="zh-CN" sz="2400" b="1" dirty="0" smtClean="0"/>
            </a:br>
            <a:r>
              <a:rPr kumimoji="1" lang="en-US" altLang="zh-CN" sz="2400" b="1" dirty="0" smtClean="0"/>
              <a:t>	</a:t>
            </a:r>
            <a:r>
              <a:rPr kumimoji="1" lang="zh-CN" altLang="en-US" sz="2400" b="1" dirty="0" smtClean="0"/>
              <a:t>合约账户</a:t>
            </a:r>
            <a:r>
              <a:rPr kumimoji="1" lang="en-US" altLang="zh-CN" sz="2400" b="1" dirty="0" smtClean="0"/>
              <a:t>-eth</a:t>
            </a:r>
            <a:r>
              <a:rPr kumimoji="1" lang="zh-CN" altLang="en-US" sz="2400" b="1" dirty="0" smtClean="0"/>
              <a:t>钱数、状态和代码</a:t>
            </a:r>
            <a:endParaRPr kumimoji="1" lang="zh-CN" altLang="en-US" sz="2400" b="1" dirty="0"/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什么是智能合约</a:t>
            </a:r>
            <a:endParaRPr lang="zh-CN" altLang="en-US" sz="36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298369" y="2977344"/>
            <a:ext cx="9144000" cy="382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en-US" altLang="zh-CN" sz="3600" b="1" dirty="0" smtClean="0"/>
              <a:t>EVM</a:t>
            </a:r>
            <a:br>
              <a:rPr kumimoji="1" lang="en-US" altLang="zh-CN" sz="3600" b="1" dirty="0" smtClean="0"/>
            </a:br>
            <a:r>
              <a:rPr kumimoji="1" lang="en-US" altLang="zh-CN" sz="3600" b="1" dirty="0" smtClean="0"/>
              <a:t>	</a:t>
            </a:r>
            <a:r>
              <a:rPr kumimoji="1" lang="zh-CN" altLang="en-US" sz="3600" b="1" dirty="0" smtClean="0"/>
              <a:t>  </a:t>
            </a:r>
            <a:r>
              <a:rPr lang="zh-CN" altLang="en-US" sz="2400" b="1" dirty="0" smtClean="0"/>
              <a:t>以太坊虚拟机（</a:t>
            </a:r>
            <a:r>
              <a:rPr lang="en-US" altLang="zh-CN" sz="2400" b="1" dirty="0" smtClean="0"/>
              <a:t>EVM</a:t>
            </a:r>
            <a:r>
              <a:rPr lang="zh-CN" altLang="en-US" sz="2400" b="1" dirty="0" smtClean="0"/>
              <a:t>）是以太坊中智能合约的运行环境。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en-US" sz="2400" b="1" dirty="0" smtClean="0"/>
              <a:t>包含一些内置变量和智能合约执行时使用的</a:t>
            </a:r>
            <a:r>
              <a:rPr lang="en-US" altLang="zh-CN" sz="2400" b="1" dirty="0" smtClean="0"/>
              <a:t>API</a:t>
            </a:r>
            <a:endParaRPr kumimoji="1"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769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618" y="1140031"/>
            <a:ext cx="9144000" cy="2894088"/>
          </a:xfrm>
        </p:spPr>
        <p:txBody>
          <a:bodyPr anchor="ctr">
            <a:normAutofit/>
          </a:bodyPr>
          <a:lstStyle/>
          <a:p>
            <a:pPr marL="571500" lvl="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  <a:buChar char="•"/>
            </a:pPr>
            <a:r>
              <a:rPr kumimoji="1" lang="zh-CN" altLang="en-US" sz="3600" b="1" dirty="0" smtClean="0"/>
              <a:t>交易和消息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3600" b="1" dirty="0" smtClean="0"/>
              <a:t>	</a:t>
            </a:r>
            <a:r>
              <a:rPr lang="zh-CN" altLang="en-US" sz="2400" b="1" dirty="0" smtClean="0"/>
              <a:t>交易</a:t>
            </a:r>
            <a:r>
              <a:rPr lang="zh-CN" altLang="en-US" sz="2400" b="1" dirty="0"/>
              <a:t>：</a:t>
            </a:r>
            <a:r>
              <a:rPr lang="zh-CN" altLang="en-US" sz="2400" b="1" dirty="0" smtClean="0"/>
              <a:t>一</a:t>
            </a:r>
            <a:r>
              <a:rPr lang="zh-CN" altLang="en-US" sz="2400" b="1" dirty="0"/>
              <a:t>个用来存储消息的被签名数据包在区块链</a:t>
            </a:r>
            <a:r>
              <a:rPr lang="zh-CN" altLang="en-US" sz="2400" b="1" dirty="0" smtClean="0"/>
              <a:t>上，从</a:t>
            </a:r>
            <a:r>
              <a:rPr lang="zh-CN" altLang="en-US" sz="2400" b="1" dirty="0"/>
              <a:t>一个外部拥有账户发送至另一个账户的过程</a:t>
            </a:r>
            <a:r>
              <a:rPr lang="zh-CN" altLang="en-US" sz="2400" b="1" dirty="0" smtClean="0"/>
              <a:t>。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消息：</a:t>
            </a:r>
            <a:r>
              <a:rPr lang="zh-CN" altLang="en-US" sz="2400" b="1" dirty="0"/>
              <a:t>函数</a:t>
            </a:r>
            <a:r>
              <a:rPr lang="zh-CN" altLang="en-US" sz="2400" b="1" dirty="0" smtClean="0"/>
              <a:t>调用，合约</a:t>
            </a:r>
            <a:r>
              <a:rPr lang="zh-CN" altLang="en-US" sz="2400" b="1" dirty="0"/>
              <a:t>具有发送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消息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到其他合约的能力。</a:t>
            </a:r>
            <a:endParaRPr kumimoji="1" lang="zh-CN" altLang="en-US" sz="2200" b="1" dirty="0"/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什么是智能合约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168673" y="4854388"/>
            <a:ext cx="1494396" cy="779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7297" y="50058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外部账户</a:t>
            </a:r>
            <a:endParaRPr kumimoji="1"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432261" y="4854388"/>
            <a:ext cx="1397456" cy="779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70544" y="50058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外部账户</a:t>
            </a:r>
            <a:endParaRPr kumimoji="1" lang="zh-CN" altLang="en-US" sz="2400" dirty="0"/>
          </a:p>
        </p:txBody>
      </p:sp>
      <p:cxnSp>
        <p:nvCxnSpPr>
          <p:cNvPr id="12" name="直线箭头连接符 11"/>
          <p:cNvCxnSpPr>
            <a:stCxn id="3" idx="3"/>
            <a:endCxn id="9" idx="1"/>
          </p:cNvCxnSpPr>
          <p:nvPr/>
        </p:nvCxnSpPr>
        <p:spPr>
          <a:xfrm>
            <a:off x="2663069" y="5244353"/>
            <a:ext cx="7691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97274" y="4854388"/>
            <a:ext cx="1493014" cy="779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54529" y="49893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外部账户</a:t>
            </a:r>
            <a:endParaRPr kumimoji="1"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360861" y="4854387"/>
            <a:ext cx="1432319" cy="779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39486" y="50058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合约账户</a:t>
            </a:r>
            <a:endParaRPr kumimoji="1" lang="zh-CN" altLang="en-US" sz="2400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6590288" y="5173984"/>
            <a:ext cx="74920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720953" y="4821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44076" y="48109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533179" y="4854387"/>
            <a:ext cx="1473028" cy="779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590435" y="49893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合约账户</a:t>
            </a:r>
            <a:endParaRPr kumimoji="1" lang="zh-CN" altLang="en-US" sz="2400" dirty="0"/>
          </a:p>
        </p:txBody>
      </p:sp>
      <p:cxnSp>
        <p:nvCxnSpPr>
          <p:cNvPr id="28" name="直线箭头连接符 27"/>
          <p:cNvCxnSpPr>
            <a:stCxn id="15" idx="3"/>
            <a:endCxn id="26" idx="1"/>
          </p:cNvCxnSpPr>
          <p:nvPr/>
        </p:nvCxnSpPr>
        <p:spPr>
          <a:xfrm>
            <a:off x="8793180" y="5244353"/>
            <a:ext cx="7399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833522" y="48409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9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6824" y="1163848"/>
            <a:ext cx="9635545" cy="1491751"/>
          </a:xfrm>
        </p:spPr>
        <p:txBody>
          <a:bodyPr anchor="ctr">
            <a:normAutofit/>
          </a:bodyPr>
          <a:lstStyle/>
          <a:p>
            <a:pPr marL="571500" lvl="0" indent="-57150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</a:pPr>
            <a:r>
              <a:rPr lang="en-US" altLang="zh-CN" sz="2400" dirty="0" smtClean="0"/>
              <a:t>              </a:t>
            </a:r>
            <a:r>
              <a:rPr lang="zh-CN" altLang="en-US" sz="2400" b="1" dirty="0" smtClean="0"/>
              <a:t>智能合约是</a:t>
            </a:r>
            <a:r>
              <a:rPr lang="zh-CN" altLang="en-US" sz="2400" b="1" dirty="0"/>
              <a:t>运行在可复制、共享的账本上的计算机程序，可以处理信息，接收、储存和发送价值</a:t>
            </a:r>
            <a:r>
              <a:rPr lang="zh-CN" altLang="en-US" sz="2400" dirty="0"/>
              <a:t>。</a:t>
            </a:r>
            <a:endParaRPr kumimoji="1" lang="zh-CN" altLang="en-US" sz="2200" dirty="0"/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什么是智能合约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69" y="2737225"/>
            <a:ext cx="9144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什么是智能合约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整体架构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65" y="1149632"/>
            <a:ext cx="6800552" cy="57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什么是智能合约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整体架构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4" y="975661"/>
            <a:ext cx="8243539" cy="58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b="1" dirty="0"/>
              <a:t>2</a:t>
            </a:r>
            <a:r>
              <a:rPr kumimoji="1" lang="zh-CN" altLang="en-US" sz="4800" b="1" dirty="0" smtClean="0"/>
              <a:t>、智能合约举例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7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1106</Words>
  <Application>Microsoft Macintosh PowerPoint</Application>
  <PresentationFormat>宽屏</PresentationFormat>
  <Paragraphs>164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DengXian</vt:lpstr>
      <vt:lpstr>DengXian Light</vt:lpstr>
      <vt:lpstr>Mangal</vt:lpstr>
      <vt:lpstr>Arial</vt:lpstr>
      <vt:lpstr>Office 主题</vt:lpstr>
      <vt:lpstr>以太坊-智能合约</vt:lpstr>
      <vt:lpstr>1、什么是智能合约 2、智能合约举例 3、代币合约部署、调用 4、智能合约-“可更改” 5、场景应用 6、参看资料列表</vt:lpstr>
      <vt:lpstr>1、什么是智能合约</vt:lpstr>
      <vt:lpstr>账户  外部账户-eth钱数、触发交易、私钥控制  合约账户-eth钱数、状态和代码</vt:lpstr>
      <vt:lpstr>交易和消息  交易：一个用来存储消息的被签名数据包在区块链上，从一个外部拥有账户发送至另一个账户的过程。  消息：函数调用，合约具有发送"消息"到其他合约的能力。</vt:lpstr>
      <vt:lpstr>              智能合约是运行在可复制、共享的账本上的计算机程序，可以处理信息，接收、储存和发送价值。</vt:lpstr>
      <vt:lpstr>PowerPoint 演示文稿</vt:lpstr>
      <vt:lpstr>PowerPoint 演示文稿</vt:lpstr>
      <vt:lpstr>2、智能合约举例</vt:lpstr>
      <vt:lpstr>PowerPoint 演示文稿</vt:lpstr>
      <vt:lpstr>投票</vt:lpstr>
      <vt:lpstr>3、代币合约的部署调用</vt:lpstr>
      <vt:lpstr>调用 remix直接调用 geth命令行调用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4、智能合约-“可更改”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5、场景应用</vt:lpstr>
      <vt:lpstr>发行代币（积分）</vt:lpstr>
      <vt:lpstr>语法介绍： http://www.tryblockchain.org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以太坊-智能合约</dc:title>
  <dc:creator>Microsoft Office 用户</dc:creator>
  <cp:lastModifiedBy>Microsoft Office 用户</cp:lastModifiedBy>
  <cp:revision>55</cp:revision>
  <dcterms:created xsi:type="dcterms:W3CDTF">2018-03-07T05:31:57Z</dcterms:created>
  <dcterms:modified xsi:type="dcterms:W3CDTF">2018-03-12T06:29:02Z</dcterms:modified>
</cp:coreProperties>
</file>