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6"/>
  </p:notesMasterIdLst>
  <p:sldIdLst>
    <p:sldId id="256" r:id="rId2"/>
    <p:sldId id="292" r:id="rId3"/>
    <p:sldId id="293" r:id="rId4"/>
    <p:sldId id="307" r:id="rId5"/>
    <p:sldId id="306" r:id="rId6"/>
    <p:sldId id="280" r:id="rId7"/>
    <p:sldId id="294" r:id="rId8"/>
    <p:sldId id="291" r:id="rId9"/>
    <p:sldId id="295" r:id="rId10"/>
    <p:sldId id="298" r:id="rId11"/>
    <p:sldId id="300" r:id="rId12"/>
    <p:sldId id="299" r:id="rId13"/>
    <p:sldId id="301" r:id="rId14"/>
    <p:sldId id="30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71" autoAdjust="0"/>
    <p:restoredTop sz="84824"/>
  </p:normalViewPr>
  <p:slideViewPr>
    <p:cSldViewPr snapToGrid="0" snapToObjects="1">
      <p:cViewPr varScale="1">
        <p:scale>
          <a:sx n="59" d="100"/>
          <a:sy n="59" d="100"/>
        </p:scale>
        <p:origin x="-118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FAB4F-8749-064B-94F6-20066DB0736B}" type="datetimeFigureOut">
              <a:rPr kumimoji="1" lang="zh-CN" altLang="en-US" smtClean="0"/>
              <a:pPr/>
              <a:t>2018-04-13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91ADB-0A35-4D46-9EBA-AA4A40C0797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085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96686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76401"/>
            <a:ext cx="103632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214686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20275" y="274638"/>
            <a:ext cx="1962125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915424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7536" y="6400800"/>
            <a:ext cx="4267200" cy="283800"/>
          </a:xfrm>
        </p:spPr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07936" y="6400800"/>
            <a:ext cx="4978400" cy="28380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43248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3143249"/>
            <a:ext cx="103632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1643062"/>
            <a:ext cx="103632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14733" y="1053546"/>
            <a:ext cx="7872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4734" y="228600"/>
            <a:ext cx="7867669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33" y="1142984"/>
            <a:ext cx="7867667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7" y="1142984"/>
            <a:ext cx="3009877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85344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35403" y="1143000"/>
            <a:ext cx="9630997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49600" y="5410200"/>
            <a:ext cx="7543851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1600" y="6400800"/>
            <a:ext cx="42672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3BC24C4-FC0D-A741-A33E-A98C9BAA0B3A}" type="datetimeFigureOut">
              <a:rPr kumimoji="1" lang="zh-CN" altLang="en-US" smtClean="0"/>
              <a:pPr/>
              <a:t>2018-04-13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12000" y="6400800"/>
            <a:ext cx="49784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86400" y="6400800"/>
            <a:ext cx="12192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 smtClean="0"/>
              <a:t>挖矿流程</a:t>
            </a:r>
            <a:r>
              <a:rPr kumimoji="1" lang="en-US" altLang="zh-CN" b="1" dirty="0" smtClean="0"/>
              <a:t>&amp;</a:t>
            </a:r>
            <a:r>
              <a:rPr kumimoji="1" lang="zh-CN" altLang="en-US" b="1" dirty="0" smtClean="0"/>
              <a:t>共识机制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7112" y="4552064"/>
            <a:ext cx="9144000" cy="1655762"/>
          </a:xfrm>
        </p:spPr>
        <p:txBody>
          <a:bodyPr/>
          <a:lstStyle/>
          <a:p>
            <a:pPr algn="r"/>
            <a:r>
              <a:rPr kumimoji="1" lang="en-US" altLang="zh-CN" dirty="0" smtClean="0"/>
              <a:t>								</a:t>
            </a:r>
            <a:r>
              <a:rPr kumimoji="1" lang="zh-CN" altLang="en-US" b="1" dirty="0" smtClean="0"/>
              <a:t>祁峰</a:t>
            </a:r>
            <a:endParaRPr kumimoji="1" lang="en-US" altLang="zh-CN" b="1" dirty="0" smtClean="0"/>
          </a:p>
          <a:p>
            <a:pPr algn="r"/>
            <a:r>
              <a:rPr kumimoji="1" lang="en-US" altLang="zh-CN" b="1" dirty="0" smtClean="0"/>
              <a:t>2018.04.12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74637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共识机制：工作量证明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PoW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838200" y="1825625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05"/>
                <a:gridCol w="1411706"/>
                <a:gridCol w="82255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序号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主题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描述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altLang="zh-CN" sz="2400" dirty="0" smtClean="0"/>
                        <a:t>01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原理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需要矿工解决一个复杂的数学难题，这是一个依赖算力的游戏。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altLang="zh-CN" sz="2400" dirty="0" smtClean="0"/>
                        <a:t>02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优点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1.</a:t>
                      </a:r>
                      <a:r>
                        <a:rPr lang="zh-CN" altLang="en-US" sz="2400" dirty="0" smtClean="0"/>
                        <a:t>实现简单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2.</a:t>
                      </a:r>
                      <a:r>
                        <a:rPr lang="zh-CN" altLang="en-US" sz="2400" dirty="0" smtClean="0"/>
                        <a:t>安全可靠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3.</a:t>
                      </a:r>
                      <a:r>
                        <a:rPr lang="zh-CN" altLang="en-US" sz="2400" dirty="0" smtClean="0"/>
                        <a:t>系统可承载大量的结点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altLang="zh-CN" sz="2400" dirty="0" smtClean="0"/>
                        <a:t>03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缺点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1.</a:t>
                      </a:r>
                      <a:r>
                        <a:rPr lang="zh-CN" altLang="en-US" sz="2400" dirty="0" smtClean="0"/>
                        <a:t>消耗大量计算资源，不环保，成本高。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2.</a:t>
                      </a:r>
                      <a:r>
                        <a:rPr lang="zh-CN" altLang="en-US" sz="2400" dirty="0" smtClean="0"/>
                        <a:t>如果有人控制</a:t>
                      </a:r>
                      <a:r>
                        <a:rPr lang="en-US" altLang="zh-CN" sz="2400" dirty="0" smtClean="0"/>
                        <a:t>51%</a:t>
                      </a:r>
                      <a:r>
                        <a:rPr lang="zh-CN" altLang="en-US" sz="2400" dirty="0" smtClean="0"/>
                        <a:t>的算力，则有被攻击的风险。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altLang="zh-CN" sz="2400" dirty="0" smtClean="0"/>
                        <a:t>04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场景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比特币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共识机制：权威证明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PoA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838200" y="1825625"/>
          <a:ext cx="10515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05"/>
                <a:gridCol w="1411706"/>
                <a:gridCol w="82255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序号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主题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描述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altLang="zh-CN" sz="2400" dirty="0" smtClean="0"/>
                        <a:t>01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原理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网络中的一些结点在满足某些条件后被认证为验证者，这些验证者负责维护区块链数据。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altLang="zh-CN" sz="2400" dirty="0" smtClean="0"/>
                        <a:t>02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优点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1.</a:t>
                      </a:r>
                      <a:r>
                        <a:rPr lang="zh-CN" altLang="en-US" sz="2400" dirty="0" smtClean="0"/>
                        <a:t>速度非常快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2.</a:t>
                      </a:r>
                      <a:r>
                        <a:rPr lang="zh-CN" altLang="en-US" sz="2400" dirty="0" smtClean="0"/>
                        <a:t>适合私有链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altLang="zh-CN" sz="2400" dirty="0" smtClean="0"/>
                        <a:t>03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缺点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1.</a:t>
                      </a:r>
                      <a:r>
                        <a:rPr lang="zh-CN" altLang="en-US" sz="2400" dirty="0" smtClean="0"/>
                        <a:t>牺牲了信任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altLang="zh-CN" sz="2400" dirty="0" smtClean="0"/>
                        <a:t>04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应用场景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私有链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共识机制：权益证明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838200" y="1825625"/>
          <a:ext cx="10515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05"/>
                <a:gridCol w="1411706"/>
                <a:gridCol w="82255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序号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主题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描述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altLang="zh-CN" sz="2400" dirty="0" smtClean="0"/>
                        <a:t>01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原理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下个区块的矿工会基于某些随机参数决定其验证区块的几率。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例如：他们拥有代币的数量、拥有代币的时间来确定其拥有验证区块的几率。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altLang="zh-CN" sz="2400" dirty="0" smtClean="0"/>
                        <a:t>02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优点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与</a:t>
                      </a:r>
                      <a:r>
                        <a:rPr lang="en-US" altLang="zh-CN" sz="2400" dirty="0" err="1" smtClean="0"/>
                        <a:t>PoW</a:t>
                      </a:r>
                      <a:r>
                        <a:rPr lang="zh-CN" altLang="en-US" sz="2400" dirty="0" smtClean="0"/>
                        <a:t>相比更加节能。</a:t>
                      </a:r>
                      <a:endParaRPr lang="en-US" altLang="zh-CN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altLang="zh-CN" sz="2400" dirty="0" smtClean="0"/>
                        <a:t>03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缺点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存在</a:t>
                      </a:r>
                      <a:r>
                        <a:rPr lang="en-US" altLang="zh-CN" sz="2400" dirty="0" smtClean="0"/>
                        <a:t>Nothing-at-Stake</a:t>
                      </a:r>
                      <a:r>
                        <a:rPr lang="zh-CN" altLang="en-US" sz="2400" dirty="0" smtClean="0"/>
                        <a:t>攻击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altLang="zh-CN" sz="2400" dirty="0" smtClean="0"/>
                        <a:t>04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场景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/>
                        <a:t>点点币、以太</a:t>
                      </a:r>
                      <a:r>
                        <a:rPr lang="zh-CN" altLang="en-US" sz="2400" dirty="0" smtClean="0"/>
                        <a:t>坊正在引入</a:t>
                      </a:r>
                      <a:r>
                        <a:rPr lang="en-US" altLang="zh-CN" sz="2400" dirty="0" err="1" smtClean="0"/>
                        <a:t>PoS</a:t>
                      </a:r>
                      <a:r>
                        <a:rPr lang="zh-CN" altLang="en-US" sz="2400" dirty="0" smtClean="0"/>
                        <a:t>共识机制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共识机制：委任权益证明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DPoS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838200" y="1825625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05"/>
                <a:gridCol w="1411706"/>
                <a:gridCol w="82255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序号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主题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描述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altLang="zh-CN" sz="2400" dirty="0" smtClean="0"/>
                        <a:t>01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原理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利用利益相关方同意投票的权利，以公平和民主的方式解决共识问题。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altLang="zh-CN" sz="2400" dirty="0" smtClean="0"/>
                        <a:t>02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优点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与</a:t>
                      </a:r>
                      <a:r>
                        <a:rPr lang="en-US" altLang="zh-CN" sz="2400" dirty="0" err="1" smtClean="0"/>
                        <a:t>PoW</a:t>
                      </a:r>
                      <a:r>
                        <a:rPr lang="zh-CN" altLang="en-US" sz="2400" dirty="0" smtClean="0"/>
                        <a:t>相比，拥有高效率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altLang="zh-CN" sz="2400" dirty="0" smtClean="0"/>
                        <a:t>03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缺点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altLang="zh-CN" sz="2400" dirty="0" smtClean="0"/>
                        <a:t>04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场景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EOS</a:t>
                      </a:r>
                      <a:r>
                        <a:rPr lang="zh-CN" altLang="en-US" sz="2400" dirty="0" smtClean="0"/>
                        <a:t>、比特股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800" b="1" dirty="0" smtClean="0"/>
              <a:t>谢谢</a:t>
            </a:r>
            <a:endParaRPr kumimoji="1" lang="zh-CN" altLang="en-US" sz="4800" b="1" dirty="0"/>
          </a:p>
        </p:txBody>
      </p:sp>
    </p:spTree>
    <p:extLst>
      <p:ext uri="{BB962C8B-B14F-4D97-AF65-F5344CB8AC3E}">
        <p14:creationId xmlns="" xmlns:p14="http://schemas.microsoft.com/office/powerpoint/2010/main" val="13133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800" b="1" smtClean="0"/>
              <a:t>系统总体架构</a:t>
            </a:r>
            <a:endParaRPr kumimoji="1" lang="zh-CN" altLang="en-US" sz="4800" b="1" dirty="0"/>
          </a:p>
        </p:txBody>
      </p:sp>
    </p:spTree>
    <p:extLst>
      <p:ext uri="{BB962C8B-B14F-4D97-AF65-F5344CB8AC3E}">
        <p14:creationId xmlns="" xmlns:p14="http://schemas.microsoft.com/office/powerpoint/2010/main" val="13133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区块链系统总体架构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133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800" b="1" dirty="0" smtClean="0"/>
              <a:t>以太坊架构</a:t>
            </a:r>
            <a:endParaRPr kumimoji="1" lang="zh-CN" altLang="en-US" sz="4800" b="1" dirty="0"/>
          </a:p>
        </p:txBody>
      </p:sp>
    </p:spTree>
    <p:extLst>
      <p:ext uri="{BB962C8B-B14F-4D97-AF65-F5344CB8AC3E}">
        <p14:creationId xmlns="" xmlns:p14="http://schemas.microsoft.com/office/powerpoint/2010/main" val="13133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图片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800" b="1" dirty="0" smtClean="0"/>
              <a:t>挖矿流程</a:t>
            </a:r>
            <a:endParaRPr kumimoji="1" lang="zh-CN" altLang="en-US" sz="4800" b="1" dirty="0"/>
          </a:p>
        </p:txBody>
      </p:sp>
    </p:spTree>
    <p:extLst>
      <p:ext uri="{BB962C8B-B14F-4D97-AF65-F5344CB8AC3E}">
        <p14:creationId xmlns="" xmlns:p14="http://schemas.microsoft.com/office/powerpoint/2010/main" val="13133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挖矿总体流程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800" b="1" dirty="0" smtClean="0"/>
              <a:t>共识机制</a:t>
            </a:r>
            <a:endParaRPr kumimoji="1" lang="zh-CN" altLang="en-US" sz="4800" b="1" dirty="0"/>
          </a:p>
        </p:txBody>
      </p:sp>
    </p:spTree>
    <p:extLst>
      <p:ext uri="{BB962C8B-B14F-4D97-AF65-F5344CB8AC3E}">
        <p14:creationId xmlns="" xmlns:p14="http://schemas.microsoft.com/office/powerpoint/2010/main" val="13133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共识机制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9011"/>
            <a:ext cx="10515600" cy="290362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来源：区块链就是运行在</a:t>
            </a:r>
            <a:r>
              <a:rPr lang="en-US" altLang="zh-CN" dirty="0" smtClean="0"/>
              <a:t>P2P</a:t>
            </a:r>
            <a:r>
              <a:rPr lang="zh-CN" altLang="en-US" dirty="0" smtClean="0"/>
              <a:t>网络上的去中心化账本，我们怎么去这样的系统中获得信任呢？这就是共识机制的来源。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作用：共识机制保证了区块链上的参与者可以相互信任，并且对下一个块进行验证。共识也保证了网络中的规则被遵守，同时承认在区块链环境中只有一个真理。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3098</TotalTime>
  <Words>376</Words>
  <Application>Microsoft Macintosh PowerPoint</Application>
  <PresentationFormat>自定义</PresentationFormat>
  <Paragraphs>80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暗香扑面</vt:lpstr>
      <vt:lpstr>挖矿流程&amp;共识机制</vt:lpstr>
      <vt:lpstr>系统总体架构</vt:lpstr>
      <vt:lpstr>幻灯片 3</vt:lpstr>
      <vt:lpstr>以太坊架构</vt:lpstr>
      <vt:lpstr>幻灯片 5</vt:lpstr>
      <vt:lpstr>挖矿流程</vt:lpstr>
      <vt:lpstr>幻灯片 7</vt:lpstr>
      <vt:lpstr>共识机制</vt:lpstr>
      <vt:lpstr>共识机制</vt:lpstr>
      <vt:lpstr>共识机制：工作量证明(PoW)</vt:lpstr>
      <vt:lpstr>共识机制：权威证明(PoA)</vt:lpstr>
      <vt:lpstr>共识机制：权益证明(PoS)</vt:lpstr>
      <vt:lpstr>共识机制：委任权益证明(DPoS)</vt:lpstr>
      <vt:lpstr>谢谢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以太坊-智能合约</dc:title>
  <dc:creator>Microsoft Office 用户</dc:creator>
  <cp:lastModifiedBy>WRGHO</cp:lastModifiedBy>
  <cp:revision>147</cp:revision>
  <dcterms:created xsi:type="dcterms:W3CDTF">2018-03-07T05:31:57Z</dcterms:created>
  <dcterms:modified xsi:type="dcterms:W3CDTF">2018-04-13T02:11:42Z</dcterms:modified>
</cp:coreProperties>
</file>