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13" r:id="rId4"/>
    <p:sldId id="330" r:id="rId5"/>
    <p:sldId id="331" r:id="rId6"/>
    <p:sldId id="300" r:id="rId7"/>
    <p:sldId id="312" r:id="rId8"/>
    <p:sldId id="302" r:id="rId9"/>
    <p:sldId id="303" r:id="rId10"/>
    <p:sldId id="329" r:id="rId11"/>
    <p:sldId id="307" r:id="rId12"/>
    <p:sldId id="333" r:id="rId13"/>
    <p:sldId id="332" r:id="rId14"/>
    <p:sldId id="317" r:id="rId15"/>
    <p:sldId id="319" r:id="rId16"/>
    <p:sldId id="318" r:id="rId17"/>
    <p:sldId id="320" r:id="rId18"/>
    <p:sldId id="321" r:id="rId19"/>
    <p:sldId id="322" r:id="rId20"/>
    <p:sldId id="324" r:id="rId21"/>
    <p:sldId id="326" r:id="rId22"/>
    <p:sldId id="327" r:id="rId23"/>
    <p:sldId id="316" r:id="rId24"/>
    <p:sldId id="334" r:id="rId25"/>
    <p:sldId id="336" r:id="rId26"/>
    <p:sldId id="335" r:id="rId27"/>
    <p:sldId id="337" r:id="rId28"/>
    <p:sldId id="299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87" autoAdjust="0"/>
    <p:restoredTop sz="93515" autoAdjust="0"/>
  </p:normalViewPr>
  <p:slideViewPr>
    <p:cSldViewPr snapToGrid="0">
      <p:cViewPr varScale="1">
        <p:scale>
          <a:sx n="61" d="100"/>
          <a:sy n="61" d="100"/>
        </p:scale>
        <p:origin x="492" y="24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0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9659"/>
            <a:ext cx="7772400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2 - FSMs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68" y="307438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No State Transition Tables for NFAs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45684B8-129F-42C8-8913-7D13D43A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5379"/>
              </p:ext>
            </p:extLst>
          </p:nvPr>
        </p:nvGraphicFramePr>
        <p:xfrm>
          <a:off x="5486401" y="2594584"/>
          <a:ext cx="3025677" cy="20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59">
                  <a:extLst>
                    <a:ext uri="{9D8B030D-6E8A-4147-A177-3AD203B41FA5}">
                      <a16:colId xmlns:a16="http://schemas.microsoft.com/office/drawing/2014/main" val="134636237"/>
                    </a:ext>
                  </a:extLst>
                </a:gridCol>
                <a:gridCol w="1008559">
                  <a:extLst>
                    <a:ext uri="{9D8B030D-6E8A-4147-A177-3AD203B41FA5}">
                      <a16:colId xmlns:a16="http://schemas.microsoft.com/office/drawing/2014/main" val="3781836573"/>
                    </a:ext>
                  </a:extLst>
                </a:gridCol>
                <a:gridCol w="1008559">
                  <a:extLst>
                    <a:ext uri="{9D8B030D-6E8A-4147-A177-3AD203B41FA5}">
                      <a16:colId xmlns:a16="http://schemas.microsoft.com/office/drawing/2014/main" val="512145252"/>
                    </a:ext>
                  </a:extLst>
                </a:gridCol>
              </a:tblGrid>
              <a:tr h="523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34243"/>
                  </a:ext>
                </a:extLst>
              </a:tr>
              <a:tr h="523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77650"/>
                  </a:ext>
                </a:extLst>
              </a:tr>
              <a:tr h="523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39373"/>
                  </a:ext>
                </a:extLst>
              </a:tr>
              <a:tr h="523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07248"/>
                  </a:ext>
                </a:extLst>
              </a:tr>
            </a:tbl>
          </a:graphicData>
        </a:graphic>
      </p:graphicFrame>
      <p:sp>
        <p:nvSpPr>
          <p:cNvPr id="3" name="Smiley Face 2">
            <a:extLst>
              <a:ext uri="{FF2B5EF4-FFF2-40B4-BE49-F238E27FC236}">
                <a16:creationId xmlns:a16="http://schemas.microsoft.com/office/drawing/2014/main" id="{2CE3A083-1288-46F2-9DB1-B24A764CA7B9}"/>
              </a:ext>
            </a:extLst>
          </p:cNvPr>
          <p:cNvSpPr/>
          <p:nvPr/>
        </p:nvSpPr>
        <p:spPr>
          <a:xfrm>
            <a:off x="6322647" y="3109935"/>
            <a:ext cx="1320800" cy="1325563"/>
          </a:xfrm>
          <a:prstGeom prst="smileyFace">
            <a:avLst>
              <a:gd name="adj" fmla="val -46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16479A1-1EF0-4A9A-A9D0-04D69191323B}"/>
              </a:ext>
            </a:extLst>
          </p:cNvPr>
          <p:cNvCxnSpPr>
            <a:cxnSpLocks/>
            <a:stCxn id="57" idx="5"/>
            <a:endCxn id="57" idx="7"/>
          </p:cNvCxnSpPr>
          <p:nvPr/>
        </p:nvCxnSpPr>
        <p:spPr>
          <a:xfrm rot="5400000" flipH="1">
            <a:off x="3118818" y="4699053"/>
            <a:ext cx="620508" cy="12700"/>
          </a:xfrm>
          <a:prstGeom prst="curvedConnector5">
            <a:avLst>
              <a:gd name="adj1" fmla="val -36841"/>
              <a:gd name="adj2" fmla="val -5930332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C0A48A-DA45-48A8-B533-B1940E0A975F}"/>
              </a:ext>
            </a:extLst>
          </p:cNvPr>
          <p:cNvGrpSpPr/>
          <p:nvPr/>
        </p:nvGrpSpPr>
        <p:grpSpPr>
          <a:xfrm>
            <a:off x="2698041" y="2216775"/>
            <a:ext cx="899652" cy="877530"/>
            <a:chOff x="4840445" y="3335593"/>
            <a:chExt cx="899652" cy="87753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85458F-7E96-48BC-81BA-AFCAF179F43E}"/>
                </a:ext>
              </a:extLst>
            </p:cNvPr>
            <p:cNvSpPr/>
            <p:nvPr/>
          </p:nvSpPr>
          <p:spPr>
            <a:xfrm>
              <a:off x="4840445" y="3335593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67640E2-538F-4067-B252-B850B202B92B}"/>
                </a:ext>
              </a:extLst>
            </p:cNvPr>
            <p:cNvSpPr/>
            <p:nvPr/>
          </p:nvSpPr>
          <p:spPr>
            <a:xfrm>
              <a:off x="4926480" y="3429000"/>
              <a:ext cx="727582" cy="6907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0BFE8A4-08FF-4C3C-ABAF-331AF65CFDC7}"/>
              </a:ext>
            </a:extLst>
          </p:cNvPr>
          <p:cNvSpPr/>
          <p:nvPr/>
        </p:nvSpPr>
        <p:spPr>
          <a:xfrm>
            <a:off x="2661171" y="4260288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FA34A6-54D1-4BB2-9498-496401A71E81}"/>
              </a:ext>
            </a:extLst>
          </p:cNvPr>
          <p:cNvSpPr/>
          <p:nvPr/>
        </p:nvSpPr>
        <p:spPr>
          <a:xfrm>
            <a:off x="2747206" y="4353695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F04AEC-1D98-4554-BD94-067B94EDA166}"/>
              </a:ext>
            </a:extLst>
          </p:cNvPr>
          <p:cNvSpPr/>
          <p:nvPr/>
        </p:nvSpPr>
        <p:spPr>
          <a:xfrm>
            <a:off x="1556008" y="328689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3871C3-8662-47B7-B6A6-018B27AD200C}"/>
              </a:ext>
            </a:extLst>
          </p:cNvPr>
          <p:cNvCxnSpPr>
            <a:cxnSpLocks/>
            <a:stCxn id="61" idx="5"/>
            <a:endCxn id="57" idx="1"/>
          </p:cNvCxnSpPr>
          <p:nvPr/>
        </p:nvCxnSpPr>
        <p:spPr>
          <a:xfrm>
            <a:off x="2323909" y="4035914"/>
            <a:ext cx="469013" cy="35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2E4B57-A1B1-489A-B634-1B3BE875DA1D}"/>
              </a:ext>
            </a:extLst>
          </p:cNvPr>
          <p:cNvCxnSpPr>
            <a:cxnSpLocks/>
            <a:stCxn id="61" idx="7"/>
            <a:endCxn id="53" idx="3"/>
          </p:cNvCxnSpPr>
          <p:nvPr/>
        </p:nvCxnSpPr>
        <p:spPr>
          <a:xfrm flipV="1">
            <a:off x="2323909" y="2965794"/>
            <a:ext cx="505883" cy="449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053F42C-B55F-45F5-85B8-54E264A418D2}"/>
              </a:ext>
            </a:extLst>
          </p:cNvPr>
          <p:cNvCxnSpPr>
            <a:cxnSpLocks/>
            <a:stCxn id="53" idx="5"/>
            <a:endCxn id="53" idx="7"/>
          </p:cNvCxnSpPr>
          <p:nvPr/>
        </p:nvCxnSpPr>
        <p:spPr>
          <a:xfrm rot="5400000" flipH="1">
            <a:off x="3155688" y="2655540"/>
            <a:ext cx="620508" cy="12700"/>
          </a:xfrm>
          <a:prstGeom prst="curvedConnector5">
            <a:avLst>
              <a:gd name="adj1" fmla="val -28522"/>
              <a:gd name="adj2" fmla="val -6394850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A7A46B-EE8C-4B9B-9380-CD5EC39B4095}"/>
              </a:ext>
            </a:extLst>
          </p:cNvPr>
          <p:cNvSpPr txBox="1"/>
          <p:nvPr/>
        </p:nvSpPr>
        <p:spPr>
          <a:xfrm>
            <a:off x="4381995" y="23516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CB20A8-8E2C-49AC-9836-1E14A5C56107}"/>
              </a:ext>
            </a:extLst>
          </p:cNvPr>
          <p:cNvSpPr txBox="1"/>
          <p:nvPr/>
        </p:nvSpPr>
        <p:spPr>
          <a:xfrm>
            <a:off x="4236339" y="4514387"/>
            <a:ext cx="3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FC9A12-21EA-46F9-8A7F-2C49DC1B89C1}"/>
              </a:ext>
            </a:extLst>
          </p:cNvPr>
          <p:cNvSpPr txBox="1"/>
          <p:nvPr/>
        </p:nvSpPr>
        <p:spPr>
          <a:xfrm>
            <a:off x="2253741" y="4193214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3C8E4B-0738-420E-85B3-48EEA8BC0DB2}"/>
              </a:ext>
            </a:extLst>
          </p:cNvPr>
          <p:cNvSpPr txBox="1"/>
          <p:nvPr/>
        </p:nvSpPr>
        <p:spPr>
          <a:xfrm>
            <a:off x="2235341" y="2856182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3D23852-5F1D-4FC1-BB2C-694D4E54AC8F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rot="5400000" flipH="1">
            <a:off x="1377505" y="3725660"/>
            <a:ext cx="620508" cy="12700"/>
          </a:xfrm>
          <a:prstGeom prst="curvedConnector5">
            <a:avLst>
              <a:gd name="adj1" fmla="val -36841"/>
              <a:gd name="adj2" fmla="val 7846465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E1C5BB-5F90-4785-BC04-428E0B9C7FBE}"/>
              </a:ext>
            </a:extLst>
          </p:cNvPr>
          <p:cNvSpPr txBox="1"/>
          <p:nvPr/>
        </p:nvSpPr>
        <p:spPr>
          <a:xfrm>
            <a:off x="916788" y="2695709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16029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Non-deterministic Choice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BB2E-EC3A-477E-83A8-9E8EEB40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89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The “Non-determinism” implies that the FSM makes a choice and that it always makes the “right choice” (i.e. one that ends in an accepting state)</a:t>
            </a:r>
          </a:p>
        </p:txBody>
      </p:sp>
      <p:pic>
        <p:nvPicPr>
          <p:cNvPr id="5122" name="Picture 2" descr="Image result for davidson's safest choice">
            <a:extLst>
              <a:ext uri="{FF2B5EF4-FFF2-40B4-BE49-F238E27FC236}">
                <a16:creationId xmlns:a16="http://schemas.microsoft.com/office/drawing/2014/main" id="{0D79ADFB-1980-4ED2-AA0E-416F60C18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85" y="2335160"/>
            <a:ext cx="3598530" cy="291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4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Running NFAs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BB2E-EC3A-477E-83A8-9E8EEB40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89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To check if a string is in L(NFA) simulate </a:t>
            </a:r>
            <a:r>
              <a:rPr lang="en-US" u="sng" dirty="0"/>
              <a:t>set</a:t>
            </a:r>
            <a:r>
              <a:rPr lang="en-US" dirty="0"/>
              <a:t> of choices it could make</a:t>
            </a:r>
          </a:p>
          <a:p>
            <a:r>
              <a:rPr lang="en-US" dirty="0"/>
              <a:t>“Fork” the NFA and wrong along all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B150-695B-4690-B598-96CB4A73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36" y="169068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99" y="-27638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NFA Example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19FC8FB-6DE6-48DB-9860-ACBC359BEB08}"/>
              </a:ext>
            </a:extLst>
          </p:cNvPr>
          <p:cNvCxnSpPr>
            <a:cxnSpLocks/>
            <a:stCxn id="19" idx="5"/>
            <a:endCxn id="19" idx="7"/>
          </p:cNvCxnSpPr>
          <p:nvPr/>
        </p:nvCxnSpPr>
        <p:spPr>
          <a:xfrm rot="5400000" flipH="1">
            <a:off x="2759371" y="4255363"/>
            <a:ext cx="620508" cy="12700"/>
          </a:xfrm>
          <a:prstGeom prst="curvedConnector5">
            <a:avLst>
              <a:gd name="adj1" fmla="val -36841"/>
              <a:gd name="adj2" fmla="val -5930332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4A8C87-5905-4DDD-98BD-FB2726FFE0AF}"/>
              </a:ext>
            </a:extLst>
          </p:cNvPr>
          <p:cNvGrpSpPr/>
          <p:nvPr/>
        </p:nvGrpSpPr>
        <p:grpSpPr>
          <a:xfrm>
            <a:off x="2338594" y="1773085"/>
            <a:ext cx="899652" cy="877530"/>
            <a:chOff x="4840445" y="3335593"/>
            <a:chExt cx="899652" cy="87753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7B1EA-3648-45E6-9645-B272BCB2AA36}"/>
                </a:ext>
              </a:extLst>
            </p:cNvPr>
            <p:cNvSpPr/>
            <p:nvPr/>
          </p:nvSpPr>
          <p:spPr>
            <a:xfrm>
              <a:off x="4840445" y="3335593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CADC90-A0B9-4D31-BA3E-F2070CF1D462}"/>
                </a:ext>
              </a:extLst>
            </p:cNvPr>
            <p:cNvSpPr/>
            <p:nvPr/>
          </p:nvSpPr>
          <p:spPr>
            <a:xfrm>
              <a:off x="4926480" y="3429000"/>
              <a:ext cx="727582" cy="6907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5F973E9-D50A-4900-B306-9097A38A4A93}"/>
              </a:ext>
            </a:extLst>
          </p:cNvPr>
          <p:cNvSpPr/>
          <p:nvPr/>
        </p:nvSpPr>
        <p:spPr>
          <a:xfrm>
            <a:off x="2301724" y="3816598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6EEB9A-6B9E-4DF2-85D1-43F5B3D5682B}"/>
              </a:ext>
            </a:extLst>
          </p:cNvPr>
          <p:cNvSpPr/>
          <p:nvPr/>
        </p:nvSpPr>
        <p:spPr>
          <a:xfrm>
            <a:off x="2387759" y="3910005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B6BB44-4BC8-4317-9F7D-CC57CBF63FDE}"/>
              </a:ext>
            </a:extLst>
          </p:cNvPr>
          <p:cNvSpPr/>
          <p:nvPr/>
        </p:nvSpPr>
        <p:spPr>
          <a:xfrm>
            <a:off x="1196561" y="28432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9140E4-BD38-488C-88C3-271862E527E5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1964462" y="3592224"/>
            <a:ext cx="469013" cy="35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A7953-9BED-4E0A-B486-5C3D786AF449}"/>
              </a:ext>
            </a:extLst>
          </p:cNvPr>
          <p:cNvCxnSpPr>
            <a:cxnSpLocks/>
            <a:stCxn id="21" idx="7"/>
            <a:endCxn id="17" idx="3"/>
          </p:cNvCxnSpPr>
          <p:nvPr/>
        </p:nvCxnSpPr>
        <p:spPr>
          <a:xfrm flipV="1">
            <a:off x="1964462" y="2522104"/>
            <a:ext cx="505883" cy="449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7EB9ADD-191E-4A2E-972A-596DFC71F3DA}"/>
              </a:ext>
            </a:extLst>
          </p:cNvPr>
          <p:cNvCxnSpPr>
            <a:cxnSpLocks/>
          </p:cNvCxnSpPr>
          <p:nvPr/>
        </p:nvCxnSpPr>
        <p:spPr>
          <a:xfrm rot="5400000" flipH="1">
            <a:off x="2858986" y="2211850"/>
            <a:ext cx="620508" cy="12700"/>
          </a:xfrm>
          <a:prstGeom prst="curvedConnector5">
            <a:avLst>
              <a:gd name="adj1" fmla="val -28522"/>
              <a:gd name="adj2" fmla="val -6394850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5FFDF7-A952-456B-9A6B-E5D449ACC51D}"/>
              </a:ext>
            </a:extLst>
          </p:cNvPr>
          <p:cNvSpPr txBox="1"/>
          <p:nvPr/>
        </p:nvSpPr>
        <p:spPr>
          <a:xfrm>
            <a:off x="4022548" y="19079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1A63F-FFAC-42AC-BFAA-9E37DF3CDB2B}"/>
              </a:ext>
            </a:extLst>
          </p:cNvPr>
          <p:cNvSpPr txBox="1"/>
          <p:nvPr/>
        </p:nvSpPr>
        <p:spPr>
          <a:xfrm>
            <a:off x="3876892" y="4070697"/>
            <a:ext cx="3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193547-6696-412D-BD9D-D181DABBFA1C}"/>
              </a:ext>
            </a:extLst>
          </p:cNvPr>
          <p:cNvSpPr txBox="1"/>
          <p:nvPr/>
        </p:nvSpPr>
        <p:spPr>
          <a:xfrm>
            <a:off x="1894294" y="3749524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454DF-E474-4F88-A71A-B45F94D9998C}"/>
              </a:ext>
            </a:extLst>
          </p:cNvPr>
          <p:cNvSpPr txBox="1"/>
          <p:nvPr/>
        </p:nvSpPr>
        <p:spPr>
          <a:xfrm>
            <a:off x="1875894" y="2412492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79095-B558-4A73-95FF-CBB9CF0A9E20}"/>
              </a:ext>
            </a:extLst>
          </p:cNvPr>
          <p:cNvSpPr txBox="1"/>
          <p:nvPr/>
        </p:nvSpPr>
        <p:spPr>
          <a:xfrm>
            <a:off x="5240036" y="160021"/>
            <a:ext cx="2938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a978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120E59-6E95-4F3F-A5F8-7DD00C040176}"/>
              </a:ext>
            </a:extLst>
          </p:cNvPr>
          <p:cNvCxnSpPr>
            <a:cxnSpLocks/>
          </p:cNvCxnSpPr>
          <p:nvPr/>
        </p:nvCxnSpPr>
        <p:spPr>
          <a:xfrm flipV="1">
            <a:off x="6527342" y="822504"/>
            <a:ext cx="0" cy="58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C93922-85C7-4D7B-8CD2-DA95C9B77C0A}"/>
              </a:ext>
            </a:extLst>
          </p:cNvPr>
          <p:cNvSpPr txBox="1"/>
          <p:nvPr/>
        </p:nvSpPr>
        <p:spPr>
          <a:xfrm>
            <a:off x="6324444" y="1279158"/>
            <a:ext cx="42030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EF0631-2DC6-49A5-91C9-A40072E96B8D}"/>
              </a:ext>
            </a:extLst>
          </p:cNvPr>
          <p:cNvCxnSpPr>
            <a:cxnSpLocks/>
          </p:cNvCxnSpPr>
          <p:nvPr/>
        </p:nvCxnSpPr>
        <p:spPr>
          <a:xfrm flipH="1" flipV="1">
            <a:off x="6959984" y="822504"/>
            <a:ext cx="6412" cy="6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23E8993-0BE2-487E-940E-C50313D48518}"/>
              </a:ext>
            </a:extLst>
          </p:cNvPr>
          <p:cNvSpPr txBox="1"/>
          <p:nvPr/>
        </p:nvSpPr>
        <p:spPr>
          <a:xfrm>
            <a:off x="6756242" y="1279158"/>
            <a:ext cx="42030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F5560C-0DF9-40FD-A764-AD57CFE1D804}"/>
              </a:ext>
            </a:extLst>
          </p:cNvPr>
          <p:cNvCxnSpPr>
            <a:cxnSpLocks/>
          </p:cNvCxnSpPr>
          <p:nvPr/>
        </p:nvCxnSpPr>
        <p:spPr>
          <a:xfrm flipH="1" flipV="1">
            <a:off x="7311487" y="820048"/>
            <a:ext cx="6412" cy="6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DEE587-56C0-46D0-86D3-8AA884B144F3}"/>
              </a:ext>
            </a:extLst>
          </p:cNvPr>
          <p:cNvSpPr txBox="1"/>
          <p:nvPr/>
        </p:nvSpPr>
        <p:spPr>
          <a:xfrm>
            <a:off x="7107745" y="1276702"/>
            <a:ext cx="42030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B8B4F1-5ECE-4ADA-9850-0A82302BBF1A}"/>
              </a:ext>
            </a:extLst>
          </p:cNvPr>
          <p:cNvCxnSpPr>
            <a:cxnSpLocks/>
          </p:cNvCxnSpPr>
          <p:nvPr/>
        </p:nvCxnSpPr>
        <p:spPr>
          <a:xfrm flipV="1">
            <a:off x="7685619" y="820048"/>
            <a:ext cx="0" cy="58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69FA66-DF9F-47D7-A747-8D988CDFB4AD}"/>
              </a:ext>
            </a:extLst>
          </p:cNvPr>
          <p:cNvSpPr txBox="1"/>
          <p:nvPr/>
        </p:nvSpPr>
        <p:spPr>
          <a:xfrm>
            <a:off x="7481877" y="1276702"/>
            <a:ext cx="42030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41069C-D8BB-43B8-A172-D8642E545568}"/>
              </a:ext>
            </a:extLst>
          </p:cNvPr>
          <p:cNvCxnSpPr>
            <a:cxnSpLocks/>
          </p:cNvCxnSpPr>
          <p:nvPr/>
        </p:nvCxnSpPr>
        <p:spPr>
          <a:xfrm flipH="1" flipV="1">
            <a:off x="8059751" y="820048"/>
            <a:ext cx="6412" cy="58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FCB3A1-9BC7-4253-997A-2430C13587CD}"/>
              </a:ext>
            </a:extLst>
          </p:cNvPr>
          <p:cNvSpPr txBox="1"/>
          <p:nvPr/>
        </p:nvSpPr>
        <p:spPr>
          <a:xfrm>
            <a:off x="7856009" y="1276702"/>
            <a:ext cx="42030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ED545A-5B62-4A0B-803D-E164BE965C9F}"/>
              </a:ext>
            </a:extLst>
          </p:cNvPr>
          <p:cNvCxnSpPr>
            <a:cxnSpLocks/>
            <a:stCxn id="69" idx="2"/>
            <a:endCxn id="1026" idx="0"/>
          </p:cNvCxnSpPr>
          <p:nvPr/>
        </p:nvCxnSpPr>
        <p:spPr>
          <a:xfrm flipH="1">
            <a:off x="6442952" y="3359510"/>
            <a:ext cx="6915" cy="1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mojipedia-us.s3.amazonaws.com/thumbs/120/apple/129/pile-of-poo_1f4a9.png">
            <a:extLst>
              <a:ext uri="{FF2B5EF4-FFF2-40B4-BE49-F238E27FC236}">
                <a16:creationId xmlns:a16="http://schemas.microsoft.com/office/drawing/2014/main" id="{A2766B17-3A48-4C6B-B8F4-BCA6AB67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85" y="355845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AA20A65-1091-4BB4-9D11-285F1F9D8770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 rot="5400000" flipH="1">
            <a:off x="1018058" y="3281970"/>
            <a:ext cx="620508" cy="12700"/>
          </a:xfrm>
          <a:prstGeom prst="curvedConnector5">
            <a:avLst>
              <a:gd name="adj1" fmla="val -36841"/>
              <a:gd name="adj2" fmla="val 7846465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19A84F-9C87-4861-9BE2-723979379725}"/>
              </a:ext>
            </a:extLst>
          </p:cNvPr>
          <p:cNvSpPr txBox="1"/>
          <p:nvPr/>
        </p:nvSpPr>
        <p:spPr>
          <a:xfrm>
            <a:off x="557341" y="2252019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016F6-77CC-4D7C-8522-04827884ADB8}"/>
              </a:ext>
            </a:extLst>
          </p:cNvPr>
          <p:cNvSpPr txBox="1"/>
          <p:nvPr/>
        </p:nvSpPr>
        <p:spPr>
          <a:xfrm>
            <a:off x="7066031" y="240730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2709B4-EAFA-44BC-8D2E-48F17E218B2F}"/>
              </a:ext>
            </a:extLst>
          </p:cNvPr>
          <p:cNvSpPr txBox="1"/>
          <p:nvPr/>
        </p:nvSpPr>
        <p:spPr>
          <a:xfrm>
            <a:off x="7007522" y="29901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(S1,9)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EA189-FCAB-4F4A-A296-7539DAE4DB86}"/>
              </a:ext>
            </a:extLst>
          </p:cNvPr>
          <p:cNvSpPr txBox="1"/>
          <p:nvPr/>
        </p:nvSpPr>
        <p:spPr>
          <a:xfrm>
            <a:off x="6460450" y="41559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(S1,8)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E293-937F-46A2-9CDC-08643ED69580}"/>
              </a:ext>
            </a:extLst>
          </p:cNvPr>
          <p:cNvSpPr txBox="1"/>
          <p:nvPr/>
        </p:nvSpPr>
        <p:spPr>
          <a:xfrm>
            <a:off x="6994590" y="357305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(S1,7)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00B4EA-CC24-47C8-85D0-8691460A5F0D}"/>
              </a:ext>
            </a:extLst>
          </p:cNvPr>
          <p:cNvSpPr txBox="1"/>
          <p:nvPr/>
        </p:nvSpPr>
        <p:spPr>
          <a:xfrm>
            <a:off x="7628822" y="41615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(S3,8)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E06F6-18FA-4520-9CFC-528DFEFFBB1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7365953" y="2776637"/>
            <a:ext cx="3207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E83D9D-5685-435E-A4B4-2200FCD0A2B7}"/>
              </a:ext>
            </a:extLst>
          </p:cNvPr>
          <p:cNvCxnSpPr>
            <a:cxnSpLocks/>
          </p:cNvCxnSpPr>
          <p:nvPr/>
        </p:nvCxnSpPr>
        <p:spPr>
          <a:xfrm>
            <a:off x="7364024" y="3359510"/>
            <a:ext cx="0" cy="1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0FE576-FA82-467A-B7DE-9FA7544114F2}"/>
              </a:ext>
            </a:extLst>
          </p:cNvPr>
          <p:cNvCxnSpPr>
            <a:cxnSpLocks/>
          </p:cNvCxnSpPr>
          <p:nvPr/>
        </p:nvCxnSpPr>
        <p:spPr>
          <a:xfrm flipH="1">
            <a:off x="6897031" y="3941374"/>
            <a:ext cx="210714" cy="21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EDEDEB-2BF4-472E-9AE6-B5F9CFFCAC9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28822" y="3910005"/>
            <a:ext cx="361638" cy="25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4361E0-E813-422B-9655-16C7A5C0146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571899" y="2776637"/>
            <a:ext cx="794054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F65226-24E7-45EB-B906-64174DC4FC7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65953" y="2776637"/>
            <a:ext cx="726020" cy="15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1CA98C-F2A2-4FB5-ACDF-58A6E1AC89DC}"/>
              </a:ext>
            </a:extLst>
          </p:cNvPr>
          <p:cNvSpPr txBox="1"/>
          <p:nvPr/>
        </p:nvSpPr>
        <p:spPr>
          <a:xfrm>
            <a:off x="6146739" y="299017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(S,9)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4F3F98-9536-4D6E-858D-49A66D4AA64E}"/>
              </a:ext>
            </a:extLst>
          </p:cNvPr>
          <p:cNvSpPr txBox="1"/>
          <p:nvPr/>
        </p:nvSpPr>
        <p:spPr>
          <a:xfrm>
            <a:off x="7968064" y="29461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(S2,9)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81249C5-9E50-4894-9E03-7BC43CDB9D0C}"/>
              </a:ext>
            </a:extLst>
          </p:cNvPr>
          <p:cNvSpPr/>
          <p:nvPr/>
        </p:nvSpPr>
        <p:spPr>
          <a:xfrm>
            <a:off x="1030173" y="1249761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0CA1C3-A52A-40D7-B6D2-247160229688}"/>
              </a:ext>
            </a:extLst>
          </p:cNvPr>
          <p:cNvCxnSpPr>
            <a:cxnSpLocks/>
            <a:stCxn id="17" idx="1"/>
            <a:endCxn id="71" idx="6"/>
          </p:cNvCxnSpPr>
          <p:nvPr/>
        </p:nvCxnSpPr>
        <p:spPr>
          <a:xfrm flipH="1" flipV="1">
            <a:off x="1929825" y="1688526"/>
            <a:ext cx="540520" cy="213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898CDB5-026E-4EB6-8C0B-0D83D93D6580}"/>
              </a:ext>
            </a:extLst>
          </p:cNvPr>
          <p:cNvSpPr txBox="1"/>
          <p:nvPr/>
        </p:nvSpPr>
        <p:spPr>
          <a:xfrm>
            <a:off x="2097497" y="1327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00210E-ECA9-41F1-8B04-57981A5CE013}"/>
              </a:ext>
            </a:extLst>
          </p:cNvPr>
          <p:cNvSpPr txBox="1"/>
          <p:nvPr/>
        </p:nvSpPr>
        <p:spPr>
          <a:xfrm>
            <a:off x="5011750" y="2346482"/>
            <a:ext cx="72487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F026C2-7F11-4FEA-8639-84DE3C9A5762}"/>
              </a:ext>
            </a:extLst>
          </p:cNvPr>
          <p:cNvSpPr txBox="1"/>
          <p:nvPr/>
        </p:nvSpPr>
        <p:spPr>
          <a:xfrm>
            <a:off x="5006158" y="2959262"/>
            <a:ext cx="72487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DA4577-B8FD-47F9-9DEC-445F0FC14786}"/>
              </a:ext>
            </a:extLst>
          </p:cNvPr>
          <p:cNvSpPr txBox="1"/>
          <p:nvPr/>
        </p:nvSpPr>
        <p:spPr>
          <a:xfrm>
            <a:off x="5029166" y="3572042"/>
            <a:ext cx="69627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B70470-EE5A-4B81-834C-1E69F806BDF6}"/>
              </a:ext>
            </a:extLst>
          </p:cNvPr>
          <p:cNvSpPr txBox="1"/>
          <p:nvPr/>
        </p:nvSpPr>
        <p:spPr>
          <a:xfrm>
            <a:off x="5029166" y="4102014"/>
            <a:ext cx="6881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7131E8-6035-4541-B505-22846A270A25}"/>
              </a:ext>
            </a:extLst>
          </p:cNvPr>
          <p:cNvSpPr txBox="1"/>
          <p:nvPr/>
        </p:nvSpPr>
        <p:spPr>
          <a:xfrm>
            <a:off x="5029165" y="4702321"/>
            <a:ext cx="90423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731B80-9001-459D-9513-3CAF1122EC2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8366307" y="3305981"/>
            <a:ext cx="2142" cy="1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https://emojipedia-us.s3.amazonaws.com/thumbs/120/apple/129/pile-of-poo_1f4a9.png">
            <a:extLst>
              <a:ext uri="{FF2B5EF4-FFF2-40B4-BE49-F238E27FC236}">
                <a16:creationId xmlns:a16="http://schemas.microsoft.com/office/drawing/2014/main" id="{7BC0B101-EDD2-4C08-BA36-9389674F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82" y="3504922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337545-2E70-4912-83EB-0A21261ACEB9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8045201" y="4495187"/>
            <a:ext cx="2142" cy="1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https://emojipedia-us.s3.amazonaws.com/thumbs/120/apple/129/pile-of-poo_1f4a9.png">
            <a:extLst>
              <a:ext uri="{FF2B5EF4-FFF2-40B4-BE49-F238E27FC236}">
                <a16:creationId xmlns:a16="http://schemas.microsoft.com/office/drawing/2014/main" id="{06800884-EC61-462A-9269-EEE55F48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76" y="4694128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102BD9-89B0-4327-95C8-829340DCCD5D}"/>
              </a:ext>
            </a:extLst>
          </p:cNvPr>
          <p:cNvCxnSpPr>
            <a:cxnSpLocks/>
          </p:cNvCxnSpPr>
          <p:nvPr/>
        </p:nvCxnSpPr>
        <p:spPr>
          <a:xfrm>
            <a:off x="7004140" y="4487886"/>
            <a:ext cx="312614" cy="2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https://emojipedia-us.s3.amazonaws.com/thumbs/120/apple/129/pile-of-poo_1f4a9.png">
            <a:extLst>
              <a:ext uri="{FF2B5EF4-FFF2-40B4-BE49-F238E27FC236}">
                <a16:creationId xmlns:a16="http://schemas.microsoft.com/office/drawing/2014/main" id="{4D744EC6-77B9-4D6D-AAFB-7EBBBF9C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24" y="470105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987D932-D6B9-4835-AB60-C718BCB4CC8F}"/>
              </a:ext>
            </a:extLst>
          </p:cNvPr>
          <p:cNvSpPr txBox="1"/>
          <p:nvPr/>
        </p:nvSpPr>
        <p:spPr>
          <a:xfrm>
            <a:off x="5965327" y="4699301"/>
            <a:ext cx="97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(S1,EOF)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F1662D-B6A7-491B-919E-EA070BC7EFE6}"/>
              </a:ext>
            </a:extLst>
          </p:cNvPr>
          <p:cNvCxnSpPr>
            <a:cxnSpLocks/>
          </p:cNvCxnSpPr>
          <p:nvPr/>
        </p:nvCxnSpPr>
        <p:spPr>
          <a:xfrm flipH="1">
            <a:off x="6433873" y="4493068"/>
            <a:ext cx="312614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3" grpId="0"/>
      <p:bldP spid="69" grpId="0"/>
      <p:bldP spid="70" grpId="0"/>
      <p:bldP spid="74" grpId="0" animBg="1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99655"/>
            <a:ext cx="9726561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Why Use NFAs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494D-7812-48FF-B284-C4F7D3C6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Much more compact to represent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FCC307-9195-4AD8-94E3-D95598C67251}"/>
              </a:ext>
            </a:extLst>
          </p:cNvPr>
          <p:cNvSpPr/>
          <p:nvPr/>
        </p:nvSpPr>
        <p:spPr>
          <a:xfrm>
            <a:off x="563645" y="3360837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0F75E-E4CF-42B3-AF8B-5F632E97F7B3}"/>
              </a:ext>
            </a:extLst>
          </p:cNvPr>
          <p:cNvSpPr/>
          <p:nvPr/>
        </p:nvSpPr>
        <p:spPr>
          <a:xfrm>
            <a:off x="1964742" y="335272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D2E1C19-F2C4-4D8C-BCB0-B07DDE775625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1013471" y="3171273"/>
            <a:ext cx="12700" cy="636150"/>
          </a:xfrm>
          <a:prstGeom prst="curvedConnector3">
            <a:avLst>
              <a:gd name="adj1" fmla="val 577318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D422C8-422E-4B83-9928-20673F9B0C6F}"/>
              </a:ext>
            </a:extLst>
          </p:cNvPr>
          <p:cNvSpPr txBox="1"/>
          <p:nvPr/>
        </p:nvSpPr>
        <p:spPr>
          <a:xfrm>
            <a:off x="862628" y="23422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DF3E5E2-9C9A-4C94-85AE-B06E7DD8AD3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463297" y="3791485"/>
            <a:ext cx="501445" cy="81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617784-9655-4079-81F7-0BC235F074AD}"/>
              </a:ext>
            </a:extLst>
          </p:cNvPr>
          <p:cNvSpPr txBox="1"/>
          <p:nvPr/>
        </p:nvSpPr>
        <p:spPr>
          <a:xfrm>
            <a:off x="3259408" y="4878676"/>
            <a:ext cx="27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</a:t>
            </a:r>
            <a:r>
              <a:rPr lang="en-US" baseline="30000" dirty="0"/>
              <a:t>th</a:t>
            </a:r>
            <a:r>
              <a:rPr lang="en-US" dirty="0"/>
              <a:t> to last character is a 1”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AB52C-5B3E-42EB-9AC3-17890BA8D410}"/>
              </a:ext>
            </a:extLst>
          </p:cNvPr>
          <p:cNvSpPr txBox="1"/>
          <p:nvPr/>
        </p:nvSpPr>
        <p:spPr>
          <a:xfrm>
            <a:off x="1536091" y="3402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D9912-461A-4769-9458-205ABEBCFDEE}"/>
              </a:ext>
            </a:extLst>
          </p:cNvPr>
          <p:cNvSpPr/>
          <p:nvPr/>
        </p:nvSpPr>
        <p:spPr>
          <a:xfrm>
            <a:off x="7621650" y="332927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2437F-4C70-4AB7-9F38-62C9E09845D0}"/>
              </a:ext>
            </a:extLst>
          </p:cNvPr>
          <p:cNvSpPr/>
          <p:nvPr/>
        </p:nvSpPr>
        <p:spPr>
          <a:xfrm>
            <a:off x="7707685" y="3422682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9D767-0EE0-4962-8367-E39FD3690456}"/>
              </a:ext>
            </a:extLst>
          </p:cNvPr>
          <p:cNvSpPr/>
          <p:nvPr/>
        </p:nvSpPr>
        <p:spPr>
          <a:xfrm>
            <a:off x="3365839" y="333332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70FA070-49CB-4C60-8A80-6F20CBA00C7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864394" y="3772094"/>
            <a:ext cx="501445" cy="81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C4F820-EBE0-4366-B2D8-54CE4DB3DC1C}"/>
              </a:ext>
            </a:extLst>
          </p:cNvPr>
          <p:cNvSpPr txBox="1"/>
          <p:nvPr/>
        </p:nvSpPr>
        <p:spPr>
          <a:xfrm>
            <a:off x="2937188" y="3383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AC1CBB-8DF9-428B-95F5-EAA19BA2F3E3}"/>
              </a:ext>
            </a:extLst>
          </p:cNvPr>
          <p:cNvSpPr/>
          <p:nvPr/>
        </p:nvSpPr>
        <p:spPr>
          <a:xfrm>
            <a:off x="4766936" y="333332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8AEEC2-49B9-4FA3-9F4F-7AB6254E9CE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265491" y="3772094"/>
            <a:ext cx="501445" cy="81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238A92-594A-4100-8090-77ED67EC4287}"/>
              </a:ext>
            </a:extLst>
          </p:cNvPr>
          <p:cNvSpPr txBox="1"/>
          <p:nvPr/>
        </p:nvSpPr>
        <p:spPr>
          <a:xfrm>
            <a:off x="4338285" y="3383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A3BD90-0597-40F8-90CB-5261D9CDBEFA}"/>
              </a:ext>
            </a:extLst>
          </p:cNvPr>
          <p:cNvSpPr/>
          <p:nvPr/>
        </p:nvSpPr>
        <p:spPr>
          <a:xfrm>
            <a:off x="6168033" y="333332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F13B75C-FA27-4C6D-8538-6EA43CE361D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666588" y="3772094"/>
            <a:ext cx="501445" cy="81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8FE4A4-C084-4682-9F60-25CE90600D86}"/>
              </a:ext>
            </a:extLst>
          </p:cNvPr>
          <p:cNvSpPr txBox="1"/>
          <p:nvPr/>
        </p:nvSpPr>
        <p:spPr>
          <a:xfrm>
            <a:off x="5739382" y="3383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0C56810-AA05-4179-BCB3-410AE659128A}"/>
              </a:ext>
            </a:extLst>
          </p:cNvPr>
          <p:cNvCxnSpPr>
            <a:cxnSpLocks/>
          </p:cNvCxnSpPr>
          <p:nvPr/>
        </p:nvCxnSpPr>
        <p:spPr>
          <a:xfrm flipV="1">
            <a:off x="7086079" y="3762101"/>
            <a:ext cx="501445" cy="81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E7B9B4-C981-4F50-ACB2-03D8FF945285}"/>
              </a:ext>
            </a:extLst>
          </p:cNvPr>
          <p:cNvSpPr txBox="1"/>
          <p:nvPr/>
        </p:nvSpPr>
        <p:spPr>
          <a:xfrm>
            <a:off x="7158873" y="33733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5B7B0-EEB8-4A71-BCB6-CF832DD1F9CD}"/>
              </a:ext>
            </a:extLst>
          </p:cNvPr>
          <p:cNvSpPr txBox="1"/>
          <p:nvPr/>
        </p:nvSpPr>
        <p:spPr>
          <a:xfrm>
            <a:off x="2251119" y="5679186"/>
            <a:ext cx="490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an equivalent DFA, but it needs 2^5 states</a:t>
            </a:r>
          </a:p>
        </p:txBody>
      </p:sp>
    </p:spTree>
    <p:extLst>
      <p:ext uri="{BB962C8B-B14F-4D97-AF65-F5344CB8AC3E}">
        <p14:creationId xmlns:p14="http://schemas.microsoft.com/office/powerpoint/2010/main" val="19778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11" grpId="0"/>
      <p:bldP spid="12" grpId="0"/>
      <p:bldP spid="13" grpId="0" animBg="1"/>
      <p:bldP spid="14" grpId="0" animBg="1"/>
      <p:bldP spid="23" grpId="0" animBg="1"/>
      <p:bldP spid="25" grpId="0"/>
      <p:bldP spid="26" grpId="0" animBg="1"/>
      <p:bldP spid="28" grpId="0"/>
      <p:bldP spid="29" grpId="0" animBg="1"/>
      <p:bldP spid="3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0954B-FDA9-4204-9281-93021E45C7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3" y="99655"/>
                <a:ext cx="9726561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b="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0954B-FDA9-4204-9281-93021E45C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3" y="99655"/>
                <a:ext cx="9726561" cy="1325563"/>
              </a:xfrm>
              <a:blipFill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602" y="1303876"/>
                <a:ext cx="3992106" cy="4351338"/>
              </a:xfrm>
            </p:spPr>
            <p:txBody>
              <a:bodyPr/>
              <a:lstStyle/>
              <a:p>
                <a:r>
                  <a:rPr lang="en-US" dirty="0"/>
                  <a:t>Edges taken without looking at the input</a:t>
                </a:r>
              </a:p>
              <a:p>
                <a:r>
                  <a:rPr lang="en-US" dirty="0"/>
                  <a:t>Can be really handy when you need to “guess” about what future input</a:t>
                </a:r>
              </a:p>
              <a:p>
                <a:r>
                  <a:rPr lang="en-US" dirty="0"/>
                  <a:t>Note: Some treatments call NFAs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-NFAs. We’ll use the terms interchangeably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602" y="1303876"/>
                <a:ext cx="3992106" cy="4351338"/>
              </a:xfrm>
              <a:blipFill>
                <a:blip r:embed="rId3"/>
                <a:stretch>
                  <a:fillRect l="-2748" t="-2381" r="-30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A3A80C8-1012-4821-A8DA-9E0FE2C7F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98" y="173501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0954B-FDA9-4204-9281-93021E45C7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3" y="99655"/>
                <a:ext cx="9726561" cy="1325563"/>
              </a:xfrm>
              <a:noFill/>
              <a:ln w="127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b="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5000" i="1" smtClean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5000" dirty="0">
                    <a:ln w="12700">
                      <a:solidFill>
                        <a:schemeClr val="tx1"/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</a:rPr>
                  <a:t>-Transitions Example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0954B-FDA9-4204-9281-93021E45C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3" y="99655"/>
                <a:ext cx="9726561" cy="1325563"/>
              </a:xfrm>
              <a:blipFill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DFCC307-9195-4AD8-94E3-D95598C67251}"/>
              </a:ext>
            </a:extLst>
          </p:cNvPr>
          <p:cNvSpPr/>
          <p:nvPr/>
        </p:nvSpPr>
        <p:spPr>
          <a:xfrm>
            <a:off x="3635451" y="3128752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0F75E-E4CF-42B3-AF8B-5F632E97F7B3}"/>
              </a:ext>
            </a:extLst>
          </p:cNvPr>
          <p:cNvSpPr/>
          <p:nvPr/>
        </p:nvSpPr>
        <p:spPr>
          <a:xfrm>
            <a:off x="4820180" y="4006282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422C8-422E-4B83-9928-20673F9B0C6F}"/>
              </a:ext>
            </a:extLst>
          </p:cNvPr>
          <p:cNvSpPr txBox="1"/>
          <p:nvPr/>
        </p:nvSpPr>
        <p:spPr>
          <a:xfrm>
            <a:off x="2295984" y="34225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9D767-0EE0-4962-8367-E39FD3690456}"/>
              </a:ext>
            </a:extLst>
          </p:cNvPr>
          <p:cNvSpPr/>
          <p:nvPr/>
        </p:nvSpPr>
        <p:spPr>
          <a:xfrm>
            <a:off x="2617600" y="4006282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477A5-FA49-4D60-9AAB-55BB07AFF98F}"/>
              </a:ext>
            </a:extLst>
          </p:cNvPr>
          <p:cNvSpPr/>
          <p:nvPr/>
        </p:nvSpPr>
        <p:spPr>
          <a:xfrm>
            <a:off x="2092292" y="2136654"/>
            <a:ext cx="5514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 ( { x</a:t>
            </a:r>
            <a:r>
              <a:rPr lang="en-US" sz="2800" baseline="30000" dirty="0"/>
              <a:t>n</a:t>
            </a:r>
            <a:r>
              <a:rPr lang="en-US" sz="2800" dirty="0"/>
              <a:t> | n is even or divisible by 3 } 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816751-DDCF-4B27-BDA7-E80A8D4AD3FE}"/>
              </a:ext>
            </a:extLst>
          </p:cNvPr>
          <p:cNvCxnSpPr>
            <a:stCxn id="4" idx="3"/>
            <a:endCxn id="23" idx="7"/>
          </p:cNvCxnSpPr>
          <p:nvPr/>
        </p:nvCxnSpPr>
        <p:spPr>
          <a:xfrm flipH="1">
            <a:off x="3385501" y="3877771"/>
            <a:ext cx="381701" cy="2570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73A11F-6CD0-45EB-B9CB-0EF93AD7AAA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403352" y="3877771"/>
            <a:ext cx="548579" cy="2570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18E7367-4396-427A-9DD1-D6FD4C4CBF77}"/>
              </a:ext>
            </a:extLst>
          </p:cNvPr>
          <p:cNvSpPr/>
          <p:nvPr/>
        </p:nvSpPr>
        <p:spPr>
          <a:xfrm>
            <a:off x="6172909" y="4006282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166975-EE4B-4BE7-A2F1-4534386A2EAB}"/>
              </a:ext>
            </a:extLst>
          </p:cNvPr>
          <p:cNvSpPr/>
          <p:nvPr/>
        </p:nvSpPr>
        <p:spPr>
          <a:xfrm>
            <a:off x="7525638" y="4006282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03C7B7-D0EB-450B-85A5-052D223DA1F3}"/>
              </a:ext>
            </a:extLst>
          </p:cNvPr>
          <p:cNvSpPr/>
          <p:nvPr/>
        </p:nvSpPr>
        <p:spPr>
          <a:xfrm>
            <a:off x="1379819" y="404415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3843B9-C16D-4346-81CD-E431A4F6F295}"/>
              </a:ext>
            </a:extLst>
          </p:cNvPr>
          <p:cNvSpPr txBox="1"/>
          <p:nvPr/>
        </p:nvSpPr>
        <p:spPr>
          <a:xfrm>
            <a:off x="2319429" y="51746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9E42B8-59B9-4CF5-8899-7A854D5968BC}"/>
              </a:ext>
            </a:extLst>
          </p:cNvPr>
          <p:cNvCxnSpPr>
            <a:stCxn id="23" idx="1"/>
            <a:endCxn id="39" idx="7"/>
          </p:cNvCxnSpPr>
          <p:nvPr/>
        </p:nvCxnSpPr>
        <p:spPr>
          <a:xfrm rot="16200000" flipH="1" flipV="1">
            <a:off x="2429602" y="3852911"/>
            <a:ext cx="37868" cy="601631"/>
          </a:xfrm>
          <a:prstGeom prst="curvedConnector3">
            <a:avLst>
              <a:gd name="adj1" fmla="val -943042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167161E-75F8-408F-BE90-CF085E45AF1F}"/>
              </a:ext>
            </a:extLst>
          </p:cNvPr>
          <p:cNvCxnSpPr>
            <a:cxnSpLocks/>
            <a:stCxn id="39" idx="5"/>
            <a:endCxn id="23" idx="3"/>
          </p:cNvCxnSpPr>
          <p:nvPr/>
        </p:nvCxnSpPr>
        <p:spPr>
          <a:xfrm rot="5400000" flipH="1" flipV="1">
            <a:off x="2429601" y="4473419"/>
            <a:ext cx="37868" cy="601631"/>
          </a:xfrm>
          <a:prstGeom prst="curvedConnector3">
            <a:avLst>
              <a:gd name="adj1" fmla="val -943042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84C9383-22B7-4714-984A-F38E03EA2387}"/>
              </a:ext>
            </a:extLst>
          </p:cNvPr>
          <p:cNvCxnSpPr>
            <a:cxnSpLocks/>
            <a:stCxn id="38" idx="1"/>
            <a:endCxn id="5" idx="7"/>
          </p:cNvCxnSpPr>
          <p:nvPr/>
        </p:nvCxnSpPr>
        <p:spPr>
          <a:xfrm rot="16200000" flipV="1">
            <a:off x="6622735" y="3100139"/>
            <a:ext cx="12700" cy="2069308"/>
          </a:xfrm>
          <a:prstGeom prst="curvedConnector3">
            <a:avLst>
              <a:gd name="adj1" fmla="val 28118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EB43140-AB87-45C0-91E2-C2192AC1CCEA}"/>
              </a:ext>
            </a:extLst>
          </p:cNvPr>
          <p:cNvCxnSpPr>
            <a:cxnSpLocks/>
            <a:stCxn id="5" idx="5"/>
            <a:endCxn id="37" idx="3"/>
          </p:cNvCxnSpPr>
          <p:nvPr/>
        </p:nvCxnSpPr>
        <p:spPr>
          <a:xfrm rot="16200000" flipH="1">
            <a:off x="5946370" y="4397011"/>
            <a:ext cx="12700" cy="716579"/>
          </a:xfrm>
          <a:prstGeom prst="curvedConnector3">
            <a:avLst>
              <a:gd name="adj1" fmla="val 28118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11771D8-1948-4578-BD12-9ED791D845CB}"/>
              </a:ext>
            </a:extLst>
          </p:cNvPr>
          <p:cNvCxnSpPr>
            <a:cxnSpLocks/>
            <a:stCxn id="37" idx="5"/>
            <a:endCxn id="38" idx="3"/>
          </p:cNvCxnSpPr>
          <p:nvPr/>
        </p:nvCxnSpPr>
        <p:spPr>
          <a:xfrm rot="16200000" flipH="1">
            <a:off x="7299099" y="4397011"/>
            <a:ext cx="12700" cy="716579"/>
          </a:xfrm>
          <a:prstGeom prst="curvedConnector3">
            <a:avLst>
              <a:gd name="adj1" fmla="val 28118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1C6BB2-6A30-4D16-97FE-AA29D48F82C5}"/>
              </a:ext>
            </a:extLst>
          </p:cNvPr>
          <p:cNvSpPr txBox="1"/>
          <p:nvPr/>
        </p:nvSpPr>
        <p:spPr>
          <a:xfrm>
            <a:off x="5810694" y="51847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0D1853-2D59-47FA-90B7-9E4857DE7E92}"/>
              </a:ext>
            </a:extLst>
          </p:cNvPr>
          <p:cNvSpPr txBox="1"/>
          <p:nvPr/>
        </p:nvSpPr>
        <p:spPr>
          <a:xfrm>
            <a:off x="7163423" y="51847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2B734-85E4-490A-8C6D-1BD618DF8170}"/>
              </a:ext>
            </a:extLst>
          </p:cNvPr>
          <p:cNvSpPr txBox="1"/>
          <p:nvPr/>
        </p:nvSpPr>
        <p:spPr>
          <a:xfrm>
            <a:off x="6487059" y="33416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FFD60D-3FF8-49B2-9ED0-F512E25D744A}"/>
              </a:ext>
            </a:extLst>
          </p:cNvPr>
          <p:cNvSpPr/>
          <p:nvPr/>
        </p:nvSpPr>
        <p:spPr>
          <a:xfrm>
            <a:off x="4912565" y="4099689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EF1218-85B4-406D-B533-5211451DF26C}"/>
              </a:ext>
            </a:extLst>
          </p:cNvPr>
          <p:cNvSpPr/>
          <p:nvPr/>
        </p:nvSpPr>
        <p:spPr>
          <a:xfrm>
            <a:off x="2715672" y="4108656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E150F-E3BE-48F2-B4E4-788CDE872AD3}"/>
                  </a:ext>
                </a:extLst>
              </p:cNvPr>
              <p:cNvSpPr txBox="1"/>
              <p:nvPr/>
            </p:nvSpPr>
            <p:spPr>
              <a:xfrm>
                <a:off x="4653302" y="36072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DE150F-E3BE-48F2-B4E4-788CDE87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02" y="3607218"/>
                <a:ext cx="3506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82B900-DAFC-4230-BD7D-131DE36B2D5A}"/>
                  </a:ext>
                </a:extLst>
              </p:cNvPr>
              <p:cNvSpPr txBox="1"/>
              <p:nvPr/>
            </p:nvSpPr>
            <p:spPr>
              <a:xfrm>
                <a:off x="3284779" y="360721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82B900-DAFC-4230-BD7D-131DE36B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79" y="3607218"/>
                <a:ext cx="350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37" grpId="0" animBg="1"/>
      <p:bldP spid="38" grpId="0" animBg="1"/>
      <p:bldP spid="39" grpId="0" animBg="1"/>
      <p:bldP spid="40" grpId="0"/>
      <p:bldP spid="56" grpId="0"/>
      <p:bldP spid="57" grpId="0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Pattern describing a language</a:t>
                </a:r>
              </a:p>
              <a:p>
                <a:pPr lvl="1"/>
                <a:r>
                  <a:rPr lang="en-US" dirty="0"/>
                  <a:t>Operands: single chars,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Operators:</a:t>
                </a:r>
              </a:p>
              <a:p>
                <a:pPr lvl="2"/>
                <a:r>
                  <a:rPr lang="en-US" dirty="0"/>
                  <a:t>Alteration (lowest precedence) “or”                    a | b</a:t>
                </a:r>
              </a:p>
              <a:p>
                <a:pPr lvl="2"/>
                <a:r>
                  <a:rPr lang="en-US" dirty="0"/>
                  <a:t>Catenation (mid </a:t>
                </a:r>
                <a:r>
                  <a:rPr lang="en-US" dirty="0" err="1"/>
                  <a:t>precendence</a:t>
                </a:r>
                <a:r>
                  <a:rPr lang="en-US" dirty="0"/>
                  <a:t>)                              a . b      ab     a</a:t>
                </a:r>
                <a:r>
                  <a:rPr lang="en-US" baseline="30000" dirty="0"/>
                  <a:t>3</a:t>
                </a:r>
              </a:p>
              <a:p>
                <a:pPr lvl="2"/>
                <a:r>
                  <a:rPr lang="en-US" dirty="0"/>
                  <a:t>Iteration                                                                      a*</a:t>
                </a:r>
              </a:p>
              <a:p>
                <a:r>
                  <a:rPr lang="en-US" dirty="0"/>
                  <a:t>Conventions</a:t>
                </a:r>
              </a:p>
              <a:p>
                <a:pPr lvl="1"/>
                <a:r>
                  <a:rPr lang="en-US" dirty="0"/>
                  <a:t>a+  is                            </a:t>
                </a:r>
                <a:r>
                  <a:rPr lang="en-US" dirty="0" err="1"/>
                  <a:t>a.a</a:t>
                </a:r>
                <a:r>
                  <a:rPr lang="en-US" dirty="0"/>
                  <a:t>*</a:t>
                </a:r>
              </a:p>
              <a:p>
                <a:pPr lvl="1"/>
                <a:r>
                  <a:rPr lang="en-US" dirty="0"/>
                  <a:t>letter is                       a | b | c | … | y | z | A | B | … | Y | Z</a:t>
                </a:r>
              </a:p>
              <a:p>
                <a:pPr lvl="1"/>
                <a:r>
                  <a:rPr lang="en-US" dirty="0"/>
                  <a:t>Digit is                         0 | 1 | 2 | … | 9</a:t>
                </a:r>
              </a:p>
              <a:p>
                <a:pPr lvl="1"/>
                <a:r>
                  <a:rPr lang="en-US" dirty="0"/>
                  <a:t>Quotes for disambiguation  ‘.’ | ‘|’</a:t>
                </a:r>
              </a:p>
              <a:p>
                <a:pPr lvl="1"/>
                <a:r>
                  <a:rPr lang="en-US" dirty="0" err="1"/>
                  <a:t>Parens</a:t>
                </a:r>
                <a:r>
                  <a:rPr lang="en-US" dirty="0"/>
                  <a:t> for grouping               (ab)*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r="-115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2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Example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endParaRPr lang="en-US" sz="5000" dirty="0">
              <a:ln w="127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494D-7812-48FF-B284-C4F7D3C6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“Cake” or “Death”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“ANDREW” or “DREW”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02DF5-17FE-4D76-AE1C-FFA016B57CAB}"/>
              </a:ext>
            </a:extLst>
          </p:cNvPr>
          <p:cNvSpPr/>
          <p:nvPr/>
        </p:nvSpPr>
        <p:spPr>
          <a:xfrm>
            <a:off x="2639309" y="2439349"/>
            <a:ext cx="2613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/>
              <a:t>(Cake) | (Death)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55040A-4746-4D22-9C95-165ED4D8A3E5}"/>
                  </a:ext>
                </a:extLst>
              </p:cNvPr>
              <p:cNvSpPr/>
              <p:nvPr/>
            </p:nvSpPr>
            <p:spPr>
              <a:xfrm>
                <a:off x="2639308" y="4049320"/>
                <a:ext cx="2705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:r>
                  <a:rPr lang="en-US" dirty="0"/>
                  <a:t>((AN)|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) DREW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55040A-4746-4D22-9C95-165ED4D8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308" y="4049320"/>
                <a:ext cx="270548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Example </a:t>
            </a:r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494D-7812-48FF-B284-C4F7D3C6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Hex Strings</a:t>
            </a:r>
          </a:p>
          <a:p>
            <a:pPr lvl="1"/>
            <a:r>
              <a:rPr lang="en-US" dirty="0"/>
              <a:t>Start with 0x or 0X followed by one or more hex digit</a:t>
            </a:r>
          </a:p>
          <a:p>
            <a:pPr lvl="1"/>
            <a:r>
              <a:rPr lang="en-US" dirty="0"/>
              <a:t>Optionally end with l or 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3A76C-6E44-4DBC-97E1-86C6EF825EDF}"/>
              </a:ext>
            </a:extLst>
          </p:cNvPr>
          <p:cNvSpPr/>
          <p:nvPr/>
        </p:nvSpPr>
        <p:spPr>
          <a:xfrm>
            <a:off x="1593164" y="3666365"/>
            <a:ext cx="6290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hexdigit</a:t>
            </a:r>
            <a:r>
              <a:rPr lang="en-US" sz="2800" dirty="0"/>
              <a:t> = digit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800" dirty="0"/>
              <a:t>| …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/>
              <a:t> |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657FCD-1A34-4FEC-A863-6E8FA0305D9B}"/>
                  </a:ext>
                </a:extLst>
              </p:cNvPr>
              <p:cNvSpPr/>
              <p:nvPr/>
            </p:nvSpPr>
            <p:spPr>
              <a:xfrm>
                <a:off x="1159442" y="4921664"/>
                <a:ext cx="5383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	            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2800" dirty="0"/>
                  <a:t>(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err="1"/>
                  <a:t>|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hexdigit</a:t>
                </a:r>
                <a:r>
                  <a:rPr lang="en-US" sz="2800" dirty="0"/>
                  <a:t>+ (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sz="2800" dirty="0" err="1"/>
                  <a:t>|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sz="2800" dirty="0"/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657FCD-1A34-4FEC-A863-6E8FA0305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42" y="4921664"/>
                <a:ext cx="5383077" cy="523220"/>
              </a:xfrm>
              <a:prstGeom prst="rect">
                <a:avLst/>
              </a:prstGeom>
              <a:blipFill>
                <a:blip r:embed="rId2"/>
                <a:stretch>
                  <a:fillRect t="-13953" r="-147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C3C-3DA2-42CA-9E71-CE24C7C7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FSM reminder</a:t>
            </a:r>
          </a:p>
          <a:p>
            <a:r>
              <a:rPr lang="en-US" dirty="0"/>
              <a:t>FSM Formalization</a:t>
            </a:r>
          </a:p>
          <a:p>
            <a:r>
              <a:rPr lang="en-US" dirty="0"/>
              <a:t>NFAs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(Time Permitting) Equivalence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Today’s Lecture: Roadmap</a:t>
            </a:r>
          </a:p>
        </p:txBody>
      </p:sp>
    </p:spTree>
    <p:extLst>
      <p:ext uri="{BB962C8B-B14F-4D97-AF65-F5344CB8AC3E}">
        <p14:creationId xmlns:p14="http://schemas.microsoft.com/office/powerpoint/2010/main" val="28137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 err="1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RegEx</a:t>
            </a:r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Expressivity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760" y="1825625"/>
                <a:ext cx="421688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 Expressions have equivalent expressive power to </a:t>
                </a:r>
              </a:p>
              <a:p>
                <a:pPr lvl="1"/>
                <a:r>
                  <a:rPr lang="en-US" dirty="0"/>
                  <a:t>NFAs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transitions</a:t>
                </a:r>
              </a:p>
              <a:p>
                <a:pPr lvl="1"/>
                <a:r>
                  <a:rPr lang="en-US" dirty="0"/>
                  <a:t>NFAs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transitions</a:t>
                </a:r>
              </a:p>
              <a:p>
                <a:pPr lvl="1"/>
                <a:r>
                  <a:rPr lang="en-US" dirty="0"/>
                  <a:t>DFAs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7494D-7812-48FF-B284-C4F7D3C61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60" y="1825625"/>
                <a:ext cx="4216888" cy="4351338"/>
              </a:xfrm>
              <a:blipFill>
                <a:blip r:embed="rId2"/>
                <a:stretch>
                  <a:fillRect l="-2601" t="-2241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47D99D-03CF-4C46-BCB0-C7C042F03463}"/>
                  </a:ext>
                </a:extLst>
              </p:cNvPr>
              <p:cNvSpPr txBox="1"/>
              <p:nvPr/>
            </p:nvSpPr>
            <p:spPr>
              <a:xfrm>
                <a:off x="5763846" y="1746738"/>
                <a:ext cx="2495875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0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47D99D-03CF-4C46-BCB0-C7C042F0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46" y="1746738"/>
                <a:ext cx="2495875" cy="3077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9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494D-7812-48FF-B284-C4F7D3C6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0" y="1825625"/>
            <a:ext cx="4216888" cy="4351338"/>
          </a:xfrm>
        </p:spPr>
        <p:txBody>
          <a:bodyPr>
            <a:normAutofit/>
          </a:bodyPr>
          <a:lstStyle/>
          <a:p>
            <a:r>
              <a:rPr lang="en-US" dirty="0"/>
              <a:t>I care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Compilers care: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It’s not obvious how to efficiently implement a </a:t>
            </a:r>
            <a:r>
              <a:rPr lang="en-US" dirty="0" err="1">
                <a:sym typeface="Wingdings" panose="05000000000000000000" pitchFamily="2" charset="2"/>
              </a:rPr>
              <a:t>RegEx</a:t>
            </a:r>
            <a:r>
              <a:rPr lang="en-US" dirty="0">
                <a:sym typeface="Wingdings" panose="05000000000000000000" pitchFamily="2" charset="2"/>
              </a:rPr>
              <a:t> directly (nor NFA)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It’s (somewhat) obvious how to implement a DFA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E1096-A44E-44BF-BC64-0B6447DC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38" y="2554165"/>
            <a:ext cx="3835188" cy="28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The Proofs of these Properties are Constructive!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494D-7812-48FF-B284-C4F7D3C6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0" y="1825625"/>
            <a:ext cx="4216888" cy="4351338"/>
          </a:xfrm>
        </p:spPr>
        <p:txBody>
          <a:bodyPr>
            <a:normAutofit/>
          </a:bodyPr>
          <a:lstStyle/>
          <a:p>
            <a:r>
              <a:rPr lang="en-US" dirty="0"/>
              <a:t>The proofs not only that equivalent machines exist, it </a:t>
            </a:r>
            <a:r>
              <a:rPr lang="en-US" i="1" dirty="0"/>
              <a:t>demonstrates </a:t>
            </a:r>
            <a:r>
              <a:rPr lang="en-US" dirty="0"/>
              <a:t>how to build them.</a:t>
            </a:r>
          </a:p>
          <a:p>
            <a:r>
              <a:rPr lang="en-US" dirty="0">
                <a:sym typeface="Wingdings" panose="05000000000000000000" pitchFamily="2" charset="2"/>
              </a:rPr>
              <a:t>Scott Rabin Powerset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E647F-74E8-4DBE-87AF-62834606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40" y="211015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Recall: NFA Matching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2F90A-B9FA-4BD7-A760-9046B629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37" y="1825625"/>
            <a:ext cx="3886200" cy="4351338"/>
          </a:xfrm>
        </p:spPr>
        <p:txBody>
          <a:bodyPr/>
          <a:lstStyle/>
          <a:p>
            <a:r>
              <a:rPr lang="en-US" dirty="0"/>
              <a:t>Simulated a </a:t>
            </a:r>
            <a:r>
              <a:rPr lang="en-US" u="sng" dirty="0"/>
              <a:t>set</a:t>
            </a:r>
            <a:r>
              <a:rPr lang="en-US" dirty="0"/>
              <a:t> of states the NFA could be in</a:t>
            </a:r>
          </a:p>
          <a:p>
            <a:r>
              <a:rPr lang="en-US" dirty="0"/>
              <a:t>Idea: build a DFA that tracks the set of states the NFA could be in</a:t>
            </a:r>
          </a:p>
          <a:p>
            <a:r>
              <a:rPr lang="en-US" dirty="0"/>
              <a:t>Crucially: an NFA can only be in finitely many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77CC2-EB8A-4DA9-844E-9CC99DB3E29F}"/>
              </a:ext>
            </a:extLst>
          </p:cNvPr>
          <p:cNvGrpSpPr/>
          <p:nvPr/>
        </p:nvGrpSpPr>
        <p:grpSpPr>
          <a:xfrm>
            <a:off x="3900911" y="1699342"/>
            <a:ext cx="5119077" cy="4699622"/>
            <a:chOff x="3900911" y="1699342"/>
            <a:chExt cx="5119077" cy="4699622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0A8D873-577A-443F-B732-498B06C159E9}"/>
                </a:ext>
              </a:extLst>
            </p:cNvPr>
            <p:cNvSpPr/>
            <p:nvPr/>
          </p:nvSpPr>
          <p:spPr>
            <a:xfrm rot="1346564">
              <a:off x="3900911" y="1699342"/>
              <a:ext cx="5119077" cy="4699622"/>
            </a:xfrm>
            <a:prstGeom prst="cloud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07AEC7-5E2E-4E1F-959B-C50C3ADC4E48}"/>
                </a:ext>
              </a:extLst>
            </p:cNvPr>
            <p:cNvSpPr/>
            <p:nvPr/>
          </p:nvSpPr>
          <p:spPr>
            <a:xfrm>
              <a:off x="7428470" y="4487886"/>
              <a:ext cx="700309" cy="1115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CDF23B3-7B86-44A8-A12A-64FF4C0E9090}"/>
                </a:ext>
              </a:extLst>
            </p:cNvPr>
            <p:cNvCxnSpPr>
              <a:cxnSpLocks/>
              <a:stCxn id="70" idx="2"/>
              <a:endCxn id="57" idx="0"/>
            </p:cNvCxnSpPr>
            <p:nvPr/>
          </p:nvCxnSpPr>
          <p:spPr>
            <a:xfrm flipH="1">
              <a:off x="6442952" y="3359510"/>
              <a:ext cx="6915" cy="19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2" descr="https://emojipedia-us.s3.amazonaws.com/thumbs/120/apple/129/pile-of-poo_1f4a9.png">
              <a:extLst>
                <a:ext uri="{FF2B5EF4-FFF2-40B4-BE49-F238E27FC236}">
                  <a16:creationId xmlns:a16="http://schemas.microsoft.com/office/drawing/2014/main" id="{588AB925-6712-4E23-ABFC-7440D718E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285" y="3558451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F016CD-16D2-47CE-89D7-35DA2E29064C}"/>
                </a:ext>
              </a:extLst>
            </p:cNvPr>
            <p:cNvSpPr txBox="1"/>
            <p:nvPr/>
          </p:nvSpPr>
          <p:spPr>
            <a:xfrm>
              <a:off x="7066031" y="24073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S,a</a:t>
              </a:r>
              <a:r>
                <a:rPr lang="en-US" dirty="0"/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153C20-5340-424B-9A73-E5EB03B3301C}"/>
                </a:ext>
              </a:extLst>
            </p:cNvPr>
            <p:cNvSpPr txBox="1"/>
            <p:nvPr/>
          </p:nvSpPr>
          <p:spPr>
            <a:xfrm>
              <a:off x="7007522" y="299017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(S1,9)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01F2AC-80E4-4700-95DA-E10CD0B9C248}"/>
                </a:ext>
              </a:extLst>
            </p:cNvPr>
            <p:cNvSpPr txBox="1"/>
            <p:nvPr/>
          </p:nvSpPr>
          <p:spPr>
            <a:xfrm>
              <a:off x="6460450" y="415592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(S1,8)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4F146B-4394-46FB-9974-49443D392D33}"/>
                </a:ext>
              </a:extLst>
            </p:cNvPr>
            <p:cNvSpPr txBox="1"/>
            <p:nvPr/>
          </p:nvSpPr>
          <p:spPr>
            <a:xfrm>
              <a:off x="6947700" y="357305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(S1,7)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C79B09-E871-454C-96D4-7FD96F85D8FD}"/>
                </a:ext>
              </a:extLst>
            </p:cNvPr>
            <p:cNvSpPr txBox="1"/>
            <p:nvPr/>
          </p:nvSpPr>
          <p:spPr>
            <a:xfrm>
              <a:off x="7628822" y="416157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(S3,8)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61F90A2-675C-4BCE-BAC2-7B4AFDE3B50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7365953" y="2776637"/>
              <a:ext cx="3207" cy="21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B8B9CAA-25D1-46C5-A815-D67089BD8A3A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7309338" y="3359510"/>
              <a:ext cx="59822" cy="21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4B6C21-605A-4DDB-B2DC-276DE53A3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7031" y="3942383"/>
              <a:ext cx="312614" cy="21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DF30045-8440-418A-95B7-51690D635C87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737157" y="3948029"/>
              <a:ext cx="253303" cy="213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9881FEA-E664-4069-8105-775BF0580983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571899" y="2776637"/>
              <a:ext cx="794054" cy="21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2A060D5-631F-403F-B73E-0AE16765D820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7365953" y="2776637"/>
              <a:ext cx="726020" cy="15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58328F-BB51-42FC-BE22-56896FA0639D}"/>
                </a:ext>
              </a:extLst>
            </p:cNvPr>
            <p:cNvSpPr txBox="1"/>
            <p:nvPr/>
          </p:nvSpPr>
          <p:spPr>
            <a:xfrm>
              <a:off x="6146739" y="299017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(S,9)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E938D4-5D11-4CFF-BC81-CDB860F756C6}"/>
                </a:ext>
              </a:extLst>
            </p:cNvPr>
            <p:cNvSpPr txBox="1"/>
            <p:nvPr/>
          </p:nvSpPr>
          <p:spPr>
            <a:xfrm>
              <a:off x="7968064" y="294611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(S2,9)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6D07745-9D75-45D3-80FA-AB6B43C406EC}"/>
                </a:ext>
              </a:extLst>
            </p:cNvPr>
            <p:cNvSpPr txBox="1"/>
            <p:nvPr/>
          </p:nvSpPr>
          <p:spPr>
            <a:xfrm>
              <a:off x="5011750" y="2346482"/>
              <a:ext cx="72487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BD39EA-1250-421D-83AF-C0BBA57ED0B8}"/>
                </a:ext>
              </a:extLst>
            </p:cNvPr>
            <p:cNvSpPr txBox="1"/>
            <p:nvPr/>
          </p:nvSpPr>
          <p:spPr>
            <a:xfrm>
              <a:off x="5006158" y="2959262"/>
              <a:ext cx="72487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3B4FFA-C297-457D-BF4E-81D56338BA6C}"/>
                </a:ext>
              </a:extLst>
            </p:cNvPr>
            <p:cNvSpPr txBox="1"/>
            <p:nvPr/>
          </p:nvSpPr>
          <p:spPr>
            <a:xfrm>
              <a:off x="5029166" y="3572042"/>
              <a:ext cx="69627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08AD1B8-4FEC-4AD5-953E-07D7F32EDF9B}"/>
                </a:ext>
              </a:extLst>
            </p:cNvPr>
            <p:cNvSpPr txBox="1"/>
            <p:nvPr/>
          </p:nvSpPr>
          <p:spPr>
            <a:xfrm>
              <a:off x="5029166" y="4102014"/>
              <a:ext cx="68818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06550-9F9C-455C-AA5C-1EA6A8A88431}"/>
                </a:ext>
              </a:extLst>
            </p:cNvPr>
            <p:cNvSpPr txBox="1"/>
            <p:nvPr/>
          </p:nvSpPr>
          <p:spPr>
            <a:xfrm>
              <a:off x="5029165" y="4702321"/>
              <a:ext cx="90423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F15CEC-02D6-40A2-820A-1FEC7750B74F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8366307" y="3305981"/>
              <a:ext cx="2142" cy="19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https://emojipedia-us.s3.amazonaws.com/thumbs/120/apple/129/pile-of-poo_1f4a9.png">
              <a:extLst>
                <a:ext uri="{FF2B5EF4-FFF2-40B4-BE49-F238E27FC236}">
                  <a16:creationId xmlns:a16="http://schemas.microsoft.com/office/drawing/2014/main" id="{0060F7EF-FA5F-4CE0-B854-68575FD6B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782" y="3504922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C893FA-624B-4062-BF47-AC3C283D9BB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8045201" y="4495187"/>
              <a:ext cx="2142" cy="19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2" descr="https://emojipedia-us.s3.amazonaws.com/thumbs/120/apple/129/pile-of-poo_1f4a9.png">
              <a:extLst>
                <a:ext uri="{FF2B5EF4-FFF2-40B4-BE49-F238E27FC236}">
                  <a16:creationId xmlns:a16="http://schemas.microsoft.com/office/drawing/2014/main" id="{96E98C5A-F894-40A5-B37F-58BB52AD5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2676" y="4694128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04E9846-4CEC-4289-8CA7-2C82D084A964}"/>
                </a:ext>
              </a:extLst>
            </p:cNvPr>
            <p:cNvCxnSpPr>
              <a:cxnSpLocks/>
            </p:cNvCxnSpPr>
            <p:nvPr/>
          </p:nvCxnSpPr>
          <p:spPr>
            <a:xfrm>
              <a:off x="7004140" y="4487886"/>
              <a:ext cx="312614" cy="213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 descr="https://emojipedia-us.s3.amazonaws.com/thumbs/120/apple/129/pile-of-poo_1f4a9.png">
              <a:extLst>
                <a:ext uri="{FF2B5EF4-FFF2-40B4-BE49-F238E27FC236}">
                  <a16:creationId xmlns:a16="http://schemas.microsoft.com/office/drawing/2014/main" id="{978C917A-75B4-4044-AB91-70D25FEB6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524" y="4701056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D04E70-C343-4575-88AA-711597D43273}"/>
                </a:ext>
              </a:extLst>
            </p:cNvPr>
            <p:cNvSpPr txBox="1"/>
            <p:nvPr/>
          </p:nvSpPr>
          <p:spPr>
            <a:xfrm>
              <a:off x="5965327" y="4699301"/>
              <a:ext cx="972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(S1,EOF)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04B9BC9-60CD-4ED1-BFCF-A19E7D1AB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873" y="4493068"/>
              <a:ext cx="312614" cy="21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61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NFA -&gt; DFA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2F90A-B9FA-4BD7-A760-9046B629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36" y="1825625"/>
            <a:ext cx="8648209" cy="4351338"/>
          </a:xfrm>
        </p:spPr>
        <p:txBody>
          <a:bodyPr/>
          <a:lstStyle/>
          <a:p>
            <a:r>
              <a:rPr lang="en-US" dirty="0"/>
              <a:t>How may states might the DFA have?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|Q|</a:t>
            </a:r>
          </a:p>
          <a:p>
            <a:r>
              <a:rPr lang="en-US" dirty="0"/>
              <a:t>Why 2</a:t>
            </a:r>
            <a:r>
              <a:rPr lang="en-US" baseline="30000" dirty="0"/>
              <a:t>|Q|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22B8FF-89F0-48E6-A282-78C757D13864}"/>
              </a:ext>
            </a:extLst>
          </p:cNvPr>
          <p:cNvSpPr/>
          <p:nvPr/>
        </p:nvSpPr>
        <p:spPr>
          <a:xfrm>
            <a:off x="5101533" y="33576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5FDE66-11F1-4FF5-9022-CD9DF437E27C}"/>
              </a:ext>
            </a:extLst>
          </p:cNvPr>
          <p:cNvSpPr/>
          <p:nvPr/>
        </p:nvSpPr>
        <p:spPr>
          <a:xfrm>
            <a:off x="6454262" y="33576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24986-1A5D-4036-A1E7-B1F10E1A83D7}"/>
              </a:ext>
            </a:extLst>
          </p:cNvPr>
          <p:cNvSpPr/>
          <p:nvPr/>
        </p:nvSpPr>
        <p:spPr>
          <a:xfrm>
            <a:off x="7806991" y="335760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F5AB573-7830-4A57-A94A-6B0D3C8991E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6001185" y="3796370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6E0B26E-B279-4898-90F3-3BEF7FB361E2}"/>
              </a:ext>
            </a:extLst>
          </p:cNvPr>
          <p:cNvCxnSpPr>
            <a:cxnSpLocks/>
            <a:stCxn id="41" idx="3"/>
            <a:endCxn id="41" idx="5"/>
          </p:cNvCxnSpPr>
          <p:nvPr/>
        </p:nvCxnSpPr>
        <p:spPr>
          <a:xfrm rot="16200000" flipH="1">
            <a:off x="5551359" y="3788549"/>
            <a:ext cx="12700" cy="636150"/>
          </a:xfrm>
          <a:prstGeom prst="curvedConnector3">
            <a:avLst>
              <a:gd name="adj1" fmla="val 28118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377D450-5879-4699-8744-B505F6DEEDA9}"/>
              </a:ext>
            </a:extLst>
          </p:cNvPr>
          <p:cNvSpPr txBox="1"/>
          <p:nvPr/>
        </p:nvSpPr>
        <p:spPr>
          <a:xfrm>
            <a:off x="5317962" y="45072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5214D-1583-49F2-870F-0453CB731191}"/>
              </a:ext>
            </a:extLst>
          </p:cNvPr>
          <p:cNvSpPr txBox="1"/>
          <p:nvPr/>
        </p:nvSpPr>
        <p:spPr>
          <a:xfrm>
            <a:off x="7369636" y="335957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9C4D93-7AD3-4BEB-9EA3-432F1B200F09}"/>
              </a:ext>
            </a:extLst>
          </p:cNvPr>
          <p:cNvSpPr txBox="1"/>
          <p:nvPr/>
        </p:nvSpPr>
        <p:spPr>
          <a:xfrm>
            <a:off x="6057540" y="3352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CD9C10-5328-4E14-86F1-B3BEA52B2D67}"/>
              </a:ext>
            </a:extLst>
          </p:cNvPr>
          <p:cNvSpPr/>
          <p:nvPr/>
        </p:nvSpPr>
        <p:spPr>
          <a:xfrm>
            <a:off x="7893026" y="3451012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C68E8A-366E-4251-AD10-B11534E0864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7353914" y="3796370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8213A-8515-49ED-BE22-A1FD5243FB14}"/>
              </a:ext>
            </a:extLst>
          </p:cNvPr>
          <p:cNvSpPr txBox="1"/>
          <p:nvPr/>
        </p:nvSpPr>
        <p:spPr>
          <a:xfrm>
            <a:off x="728106" y="31598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9F8E49-4837-4718-9211-78405AB6083A}"/>
              </a:ext>
            </a:extLst>
          </p:cNvPr>
          <p:cNvSpPr txBox="1"/>
          <p:nvPr/>
        </p:nvSpPr>
        <p:spPr>
          <a:xfrm>
            <a:off x="1269006" y="315984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4A35AD-89A4-4620-8F87-01D88195A529}"/>
              </a:ext>
            </a:extLst>
          </p:cNvPr>
          <p:cNvSpPr txBox="1"/>
          <p:nvPr/>
        </p:nvSpPr>
        <p:spPr>
          <a:xfrm>
            <a:off x="1885095" y="31442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6C57CA-ECE1-41A0-94AA-FB2D7C432ABE}"/>
              </a:ext>
            </a:extLst>
          </p:cNvPr>
          <p:cNvGrpSpPr/>
          <p:nvPr/>
        </p:nvGrpSpPr>
        <p:grpSpPr>
          <a:xfrm>
            <a:off x="709671" y="3516479"/>
            <a:ext cx="2180169" cy="369332"/>
            <a:chOff x="787824" y="3790020"/>
            <a:chExt cx="2180169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142B54-5AFD-4059-B199-E964AAEF03AB}"/>
                </a:ext>
              </a:extLst>
            </p:cNvPr>
            <p:cNvSpPr txBox="1"/>
            <p:nvPr/>
          </p:nvSpPr>
          <p:spPr>
            <a:xfrm>
              <a:off x="787824" y="37900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A8D57AB-8CE1-45C2-8E43-4CCAA45089FC}"/>
                </a:ext>
              </a:extLst>
            </p:cNvPr>
            <p:cNvSpPr txBox="1"/>
            <p:nvPr/>
          </p:nvSpPr>
          <p:spPr>
            <a:xfrm>
              <a:off x="1369601" y="37900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304F981-F828-4903-A871-4216886BE10C}"/>
                </a:ext>
              </a:extLst>
            </p:cNvPr>
            <p:cNvSpPr txBox="1"/>
            <p:nvPr/>
          </p:nvSpPr>
          <p:spPr>
            <a:xfrm>
              <a:off x="1951378" y="37900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A91B75-C2FA-41E0-B638-76DF6CFD3BBB}"/>
                </a:ext>
              </a:extLst>
            </p:cNvPr>
            <p:cNvSpPr txBox="1"/>
            <p:nvPr/>
          </p:nvSpPr>
          <p:spPr>
            <a:xfrm>
              <a:off x="2639057" y="379002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D90BB3-0E6E-45E4-9889-439A89B9041D}"/>
              </a:ext>
            </a:extLst>
          </p:cNvPr>
          <p:cNvGrpSpPr/>
          <p:nvPr/>
        </p:nvGrpSpPr>
        <p:grpSpPr>
          <a:xfrm>
            <a:off x="709671" y="3837919"/>
            <a:ext cx="2314944" cy="369332"/>
            <a:chOff x="787824" y="4111460"/>
            <a:chExt cx="2314944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E39D0E-2CCB-46A1-865B-35D7035E9F86}"/>
                </a:ext>
              </a:extLst>
            </p:cNvPr>
            <p:cNvSpPr txBox="1"/>
            <p:nvPr/>
          </p:nvSpPr>
          <p:spPr>
            <a:xfrm>
              <a:off x="787824" y="411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AAFE55-1BB0-44D3-9D6A-CEBED2ACCB5D}"/>
                </a:ext>
              </a:extLst>
            </p:cNvPr>
            <p:cNvSpPr txBox="1"/>
            <p:nvPr/>
          </p:nvSpPr>
          <p:spPr>
            <a:xfrm>
              <a:off x="1369601" y="411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F47258-8A9C-4228-B561-56A133AF486D}"/>
                </a:ext>
              </a:extLst>
            </p:cNvPr>
            <p:cNvSpPr txBox="1"/>
            <p:nvPr/>
          </p:nvSpPr>
          <p:spPr>
            <a:xfrm>
              <a:off x="1951378" y="411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3D2703-715C-4C8A-99F6-770D215D1868}"/>
                </a:ext>
              </a:extLst>
            </p:cNvPr>
            <p:cNvSpPr txBox="1"/>
            <p:nvPr/>
          </p:nvSpPr>
          <p:spPr>
            <a:xfrm>
              <a:off x="2631164" y="411146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{D}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A8F5C6-A1FB-433B-83DD-400E71B54F20}"/>
              </a:ext>
            </a:extLst>
          </p:cNvPr>
          <p:cNvGrpSpPr/>
          <p:nvPr/>
        </p:nvGrpSpPr>
        <p:grpSpPr>
          <a:xfrm>
            <a:off x="709671" y="4178390"/>
            <a:ext cx="2297433" cy="369332"/>
            <a:chOff x="787824" y="4451931"/>
            <a:chExt cx="229743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F6B1FA-1301-4DC1-9A98-32E4DBEA7A8F}"/>
                </a:ext>
              </a:extLst>
            </p:cNvPr>
            <p:cNvSpPr txBox="1"/>
            <p:nvPr/>
          </p:nvSpPr>
          <p:spPr>
            <a:xfrm>
              <a:off x="787824" y="44519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5F7A69-7168-46A0-82AF-D0A0C36AC8A4}"/>
                </a:ext>
              </a:extLst>
            </p:cNvPr>
            <p:cNvSpPr txBox="1"/>
            <p:nvPr/>
          </p:nvSpPr>
          <p:spPr>
            <a:xfrm>
              <a:off x="1369601" y="44519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EC27F7-EF07-4908-BFE0-4D11B909AF3F}"/>
                </a:ext>
              </a:extLst>
            </p:cNvPr>
            <p:cNvSpPr txBox="1"/>
            <p:nvPr/>
          </p:nvSpPr>
          <p:spPr>
            <a:xfrm>
              <a:off x="1951378" y="44519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1E55EC-306C-457F-ADB3-EBC93059AA22}"/>
                </a:ext>
              </a:extLst>
            </p:cNvPr>
            <p:cNvSpPr txBox="1"/>
            <p:nvPr/>
          </p:nvSpPr>
          <p:spPr>
            <a:xfrm>
              <a:off x="2623271" y="445193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{A}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4C69AF-38FA-42EF-A8B0-92D649D23670}"/>
              </a:ext>
            </a:extLst>
          </p:cNvPr>
          <p:cNvGrpSpPr/>
          <p:nvPr/>
        </p:nvGrpSpPr>
        <p:grpSpPr>
          <a:xfrm>
            <a:off x="709671" y="4526676"/>
            <a:ext cx="2262288" cy="369332"/>
            <a:chOff x="787824" y="4800217"/>
            <a:chExt cx="2262288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4213C-1672-4CAC-B432-6C152F32CC1F}"/>
                </a:ext>
              </a:extLst>
            </p:cNvPr>
            <p:cNvSpPr txBox="1"/>
            <p:nvPr/>
          </p:nvSpPr>
          <p:spPr>
            <a:xfrm>
              <a:off x="787824" y="4800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65C7C-D53C-4E0D-AF34-0B1DBE0D5E34}"/>
                </a:ext>
              </a:extLst>
            </p:cNvPr>
            <p:cNvSpPr txBox="1"/>
            <p:nvPr/>
          </p:nvSpPr>
          <p:spPr>
            <a:xfrm>
              <a:off x="1369601" y="4800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958213-71D0-41BE-816A-44630D3D9338}"/>
                </a:ext>
              </a:extLst>
            </p:cNvPr>
            <p:cNvSpPr txBox="1"/>
            <p:nvPr/>
          </p:nvSpPr>
          <p:spPr>
            <a:xfrm>
              <a:off x="1951378" y="4800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3A1201-762D-4C99-8AFC-B1822AF67ADD}"/>
                </a:ext>
              </a:extLst>
            </p:cNvPr>
            <p:cNvSpPr txBox="1"/>
            <p:nvPr/>
          </p:nvSpPr>
          <p:spPr>
            <a:xfrm>
              <a:off x="2615378" y="480021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{S}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BD6F8EA-684D-4F62-9E10-03F20313C8DF}"/>
              </a:ext>
            </a:extLst>
          </p:cNvPr>
          <p:cNvGrpSpPr/>
          <p:nvPr/>
        </p:nvGrpSpPr>
        <p:grpSpPr>
          <a:xfrm>
            <a:off x="709671" y="4852906"/>
            <a:ext cx="2491582" cy="369332"/>
            <a:chOff x="787824" y="5126447"/>
            <a:chExt cx="249158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47A1DE6-D007-42FE-9F18-251DFAAE6324}"/>
                </a:ext>
              </a:extLst>
            </p:cNvPr>
            <p:cNvSpPr txBox="1"/>
            <p:nvPr/>
          </p:nvSpPr>
          <p:spPr>
            <a:xfrm>
              <a:off x="787824" y="5126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1CB90F-50B2-4DE0-983C-6206AF983C93}"/>
                </a:ext>
              </a:extLst>
            </p:cNvPr>
            <p:cNvSpPr txBox="1"/>
            <p:nvPr/>
          </p:nvSpPr>
          <p:spPr>
            <a:xfrm>
              <a:off x="1369601" y="5126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074D7B-2862-4810-9173-1AC34722C8CB}"/>
                </a:ext>
              </a:extLst>
            </p:cNvPr>
            <p:cNvSpPr txBox="1"/>
            <p:nvPr/>
          </p:nvSpPr>
          <p:spPr>
            <a:xfrm>
              <a:off x="1951378" y="5126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F063F6-3D93-408B-9170-146696176285}"/>
                </a:ext>
              </a:extLst>
            </p:cNvPr>
            <p:cNvSpPr txBox="1"/>
            <p:nvPr/>
          </p:nvSpPr>
          <p:spPr>
            <a:xfrm>
              <a:off x="2615378" y="5126447"/>
              <a:ext cx="66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{A,D}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F250A6-0B50-4E7C-9EFC-E02128A007CA}"/>
              </a:ext>
            </a:extLst>
          </p:cNvPr>
          <p:cNvGrpSpPr/>
          <p:nvPr/>
        </p:nvGrpSpPr>
        <p:grpSpPr>
          <a:xfrm>
            <a:off x="709671" y="5185059"/>
            <a:ext cx="2423601" cy="369332"/>
            <a:chOff x="709671" y="5185059"/>
            <a:chExt cx="2423601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C6A26B-A933-427C-AA4E-BA4E4A2E1227}"/>
                </a:ext>
              </a:extLst>
            </p:cNvPr>
            <p:cNvSpPr txBox="1"/>
            <p:nvPr/>
          </p:nvSpPr>
          <p:spPr>
            <a:xfrm>
              <a:off x="709671" y="5185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A36155-CE4B-47FC-A5A8-4D78BC4EAECC}"/>
                </a:ext>
              </a:extLst>
            </p:cNvPr>
            <p:cNvSpPr txBox="1"/>
            <p:nvPr/>
          </p:nvSpPr>
          <p:spPr>
            <a:xfrm>
              <a:off x="1291448" y="5185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FE447C-740B-44E1-AF8B-E09D8FA8BEEB}"/>
                </a:ext>
              </a:extLst>
            </p:cNvPr>
            <p:cNvSpPr txBox="1"/>
            <p:nvPr/>
          </p:nvSpPr>
          <p:spPr>
            <a:xfrm>
              <a:off x="1873225" y="5185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A4093C-C1B4-4A52-A007-EDE014E6E1FA}"/>
                </a:ext>
              </a:extLst>
            </p:cNvPr>
            <p:cNvSpPr txBox="1"/>
            <p:nvPr/>
          </p:nvSpPr>
          <p:spPr>
            <a:xfrm>
              <a:off x="2505856" y="5185059"/>
              <a:ext cx="62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{S,A}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484515-D943-4BF2-AA48-BDADB661C1DD}"/>
              </a:ext>
            </a:extLst>
          </p:cNvPr>
          <p:cNvGrpSpPr/>
          <p:nvPr/>
        </p:nvGrpSpPr>
        <p:grpSpPr>
          <a:xfrm>
            <a:off x="709671" y="5517212"/>
            <a:ext cx="2411757" cy="369332"/>
            <a:chOff x="709671" y="5517212"/>
            <a:chExt cx="2411757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C2D569-193A-4958-9E5D-1134FC3E8E23}"/>
                </a:ext>
              </a:extLst>
            </p:cNvPr>
            <p:cNvSpPr txBox="1"/>
            <p:nvPr/>
          </p:nvSpPr>
          <p:spPr>
            <a:xfrm>
              <a:off x="709671" y="5517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E2AD1E-B0C5-4F50-B114-908E52E12299}"/>
                </a:ext>
              </a:extLst>
            </p:cNvPr>
            <p:cNvSpPr txBox="1"/>
            <p:nvPr/>
          </p:nvSpPr>
          <p:spPr>
            <a:xfrm>
              <a:off x="1291448" y="5517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93BDAA-CCD1-4D43-8B23-058EFFBA52B2}"/>
                </a:ext>
              </a:extLst>
            </p:cNvPr>
            <p:cNvSpPr txBox="1"/>
            <p:nvPr/>
          </p:nvSpPr>
          <p:spPr>
            <a:xfrm>
              <a:off x="1873225" y="5517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4596F7D-E8B2-4C4F-9259-C043464EFDFD}"/>
                </a:ext>
              </a:extLst>
            </p:cNvPr>
            <p:cNvSpPr txBox="1"/>
            <p:nvPr/>
          </p:nvSpPr>
          <p:spPr>
            <a:xfrm>
              <a:off x="2486318" y="551721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{S,D}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1BFF97-9057-4439-A6AB-6E4D748FD085}"/>
              </a:ext>
            </a:extLst>
          </p:cNvPr>
          <p:cNvGrpSpPr/>
          <p:nvPr/>
        </p:nvGrpSpPr>
        <p:grpSpPr>
          <a:xfrm>
            <a:off x="709671" y="5943148"/>
            <a:ext cx="2586567" cy="369332"/>
            <a:chOff x="787824" y="6122906"/>
            <a:chExt cx="2586567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D7EB7D-CA1E-4A0E-B57C-66D89E5AE024}"/>
                </a:ext>
              </a:extLst>
            </p:cNvPr>
            <p:cNvSpPr txBox="1"/>
            <p:nvPr/>
          </p:nvSpPr>
          <p:spPr>
            <a:xfrm>
              <a:off x="787824" y="612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148A800-564B-4F6F-9C45-6A675BF9787E}"/>
                </a:ext>
              </a:extLst>
            </p:cNvPr>
            <p:cNvSpPr txBox="1"/>
            <p:nvPr/>
          </p:nvSpPr>
          <p:spPr>
            <a:xfrm>
              <a:off x="1369601" y="612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A8116B-33F7-40D9-9701-833A068A80A6}"/>
                </a:ext>
              </a:extLst>
            </p:cNvPr>
            <p:cNvSpPr txBox="1"/>
            <p:nvPr/>
          </p:nvSpPr>
          <p:spPr>
            <a:xfrm>
              <a:off x="1951378" y="612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F9959E-D030-4E8D-9CC8-7B0ABA73B95A}"/>
                </a:ext>
              </a:extLst>
            </p:cNvPr>
            <p:cNvSpPr txBox="1"/>
            <p:nvPr/>
          </p:nvSpPr>
          <p:spPr>
            <a:xfrm>
              <a:off x="2544933" y="6122906"/>
              <a:ext cx="8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{S,A,D}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1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Successor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2F90A-B9FA-4BD7-A760-9046B629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36" y="1825625"/>
            <a:ext cx="3638127" cy="4351338"/>
          </a:xfrm>
        </p:spPr>
        <p:txBody>
          <a:bodyPr/>
          <a:lstStyle/>
          <a:p>
            <a:r>
              <a:rPr lang="en-US" dirty="0"/>
              <a:t>Let Successor(S,C) be</a:t>
            </a:r>
          </a:p>
          <a:p>
            <a:pPr lvl="1"/>
            <a:r>
              <a:rPr lang="en-US" dirty="0"/>
              <a:t>The set of choices the NFA could make in state S with char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C973-B09F-452D-985D-C4F36E677C7F}"/>
              </a:ext>
            </a:extLst>
          </p:cNvPr>
          <p:cNvSpPr txBox="1"/>
          <p:nvPr/>
        </p:nvSpPr>
        <p:spPr>
          <a:xfrm>
            <a:off x="2378486" y="4162770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S,x</a:t>
            </a:r>
            <a:r>
              <a:rPr lang="en-US" dirty="0"/>
              <a:t> = {S,A}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8FBC81-1579-48E1-B1A5-52A6C96F3CCC}"/>
              </a:ext>
            </a:extLst>
          </p:cNvPr>
          <p:cNvSpPr txBox="1"/>
          <p:nvPr/>
        </p:nvSpPr>
        <p:spPr>
          <a:xfrm>
            <a:off x="2374581" y="454181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S,y</a:t>
            </a:r>
            <a:r>
              <a:rPr lang="en-US" dirty="0"/>
              <a:t> = {S}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042B169-054D-4137-AE4D-C7A755FC1B30}"/>
              </a:ext>
            </a:extLst>
          </p:cNvPr>
          <p:cNvSpPr/>
          <p:nvPr/>
        </p:nvSpPr>
        <p:spPr>
          <a:xfrm>
            <a:off x="4170968" y="172484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80112B7-8949-401B-AEB6-1D70560BDABD}"/>
              </a:ext>
            </a:extLst>
          </p:cNvPr>
          <p:cNvSpPr/>
          <p:nvPr/>
        </p:nvSpPr>
        <p:spPr>
          <a:xfrm>
            <a:off x="5523697" y="172484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ED8554D-DE1A-44A4-83B0-78024498AC0F}"/>
              </a:ext>
            </a:extLst>
          </p:cNvPr>
          <p:cNvSpPr/>
          <p:nvPr/>
        </p:nvSpPr>
        <p:spPr>
          <a:xfrm>
            <a:off x="8029912" y="1719861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4DD78BA-D510-453D-8A7C-7F92ECAACD1C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5070620" y="2163614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0FB098CC-69FD-44DC-B08E-FC91CE9F05C6}"/>
              </a:ext>
            </a:extLst>
          </p:cNvPr>
          <p:cNvCxnSpPr>
            <a:cxnSpLocks/>
            <a:stCxn id="97" idx="3"/>
            <a:endCxn id="97" idx="5"/>
          </p:cNvCxnSpPr>
          <p:nvPr/>
        </p:nvCxnSpPr>
        <p:spPr>
          <a:xfrm rot="16200000" flipH="1">
            <a:off x="4620794" y="2155793"/>
            <a:ext cx="12700" cy="636150"/>
          </a:xfrm>
          <a:prstGeom prst="curvedConnector3">
            <a:avLst>
              <a:gd name="adj1" fmla="val 28118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FA5682B-EED6-4420-9730-C891F45E5F7D}"/>
              </a:ext>
            </a:extLst>
          </p:cNvPr>
          <p:cNvSpPr txBox="1"/>
          <p:nvPr/>
        </p:nvSpPr>
        <p:spPr>
          <a:xfrm>
            <a:off x="4387397" y="287449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x,y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D309A-033A-40D0-AF77-A1F9C2BD9791}"/>
              </a:ext>
            </a:extLst>
          </p:cNvPr>
          <p:cNvSpPr txBox="1"/>
          <p:nvPr/>
        </p:nvSpPr>
        <p:spPr>
          <a:xfrm>
            <a:off x="7592557" y="172182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x,y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1C616-32F7-4F7D-9456-D01C5E3D8F96}"/>
              </a:ext>
            </a:extLst>
          </p:cNvPr>
          <p:cNvSpPr txBox="1"/>
          <p:nvPr/>
        </p:nvSpPr>
        <p:spPr>
          <a:xfrm>
            <a:off x="5126975" y="17198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A9BB3EB-E105-430A-B94C-55B092A064BE}"/>
              </a:ext>
            </a:extLst>
          </p:cNvPr>
          <p:cNvSpPr/>
          <p:nvPr/>
        </p:nvSpPr>
        <p:spPr>
          <a:xfrm>
            <a:off x="8115947" y="1813268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846F0A1B-C1EE-4083-92D7-B8FDA61CE28B}"/>
              </a:ext>
            </a:extLst>
          </p:cNvPr>
          <p:cNvCxnSpPr>
            <a:cxnSpLocks/>
            <a:stCxn id="107" idx="6"/>
            <a:endCxn id="99" idx="2"/>
          </p:cNvCxnSpPr>
          <p:nvPr/>
        </p:nvCxnSpPr>
        <p:spPr>
          <a:xfrm flipV="1">
            <a:off x="7631705" y="2158626"/>
            <a:ext cx="398207" cy="1133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64925797-C5A6-4D8B-B860-D84074D24FD6}"/>
              </a:ext>
            </a:extLst>
          </p:cNvPr>
          <p:cNvSpPr/>
          <p:nvPr/>
        </p:nvSpPr>
        <p:spPr>
          <a:xfrm>
            <a:off x="6732053" y="1731199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F379DF40-BEB8-473B-ACAD-2468D663C77A}"/>
              </a:ext>
            </a:extLst>
          </p:cNvPr>
          <p:cNvCxnSpPr>
            <a:cxnSpLocks/>
            <a:stCxn id="98" idx="6"/>
            <a:endCxn id="107" idx="2"/>
          </p:cNvCxnSpPr>
          <p:nvPr/>
        </p:nvCxnSpPr>
        <p:spPr>
          <a:xfrm>
            <a:off x="6423349" y="2163614"/>
            <a:ext cx="308704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49AD31-496A-4417-974F-519D310186C0}"/>
              </a:ext>
            </a:extLst>
          </p:cNvPr>
          <p:cNvSpPr txBox="1"/>
          <p:nvPr/>
        </p:nvSpPr>
        <p:spPr>
          <a:xfrm>
            <a:off x="6354723" y="160493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x,y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27A952-2E9F-4BB7-BEC6-9AC38C5B92B1}"/>
              </a:ext>
            </a:extLst>
          </p:cNvPr>
          <p:cNvSpPr txBox="1"/>
          <p:nvPr/>
        </p:nvSpPr>
        <p:spPr>
          <a:xfrm>
            <a:off x="3814325" y="4162770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A,x</a:t>
            </a:r>
            <a:r>
              <a:rPr lang="en-US" dirty="0"/>
              <a:t> = {R}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BF82A1-A856-43C7-B006-5DD500346E78}"/>
              </a:ext>
            </a:extLst>
          </p:cNvPr>
          <p:cNvSpPr txBox="1"/>
          <p:nvPr/>
        </p:nvSpPr>
        <p:spPr>
          <a:xfrm>
            <a:off x="3814325" y="4541814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A,y</a:t>
            </a:r>
            <a:r>
              <a:rPr lang="en-US" dirty="0"/>
              <a:t> = {R}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D5599B2-1FFA-4469-8DB5-9798C5E362A6}"/>
              </a:ext>
            </a:extLst>
          </p:cNvPr>
          <p:cNvSpPr txBox="1"/>
          <p:nvPr/>
        </p:nvSpPr>
        <p:spPr>
          <a:xfrm>
            <a:off x="5195416" y="41285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R,x</a:t>
            </a:r>
            <a:r>
              <a:rPr lang="en-US" dirty="0"/>
              <a:t> = {D}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3280BC-2A59-49FF-A438-991C5A875F89}"/>
              </a:ext>
            </a:extLst>
          </p:cNvPr>
          <p:cNvSpPr txBox="1"/>
          <p:nvPr/>
        </p:nvSpPr>
        <p:spPr>
          <a:xfrm>
            <a:off x="5195416" y="45076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R,y</a:t>
            </a:r>
            <a:r>
              <a:rPr lang="en-US" dirty="0"/>
              <a:t> = {D}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9DB59C-300D-4B9D-A812-36DD575AE640}"/>
              </a:ext>
            </a:extLst>
          </p:cNvPr>
          <p:cNvSpPr txBox="1"/>
          <p:nvPr/>
        </p:nvSpPr>
        <p:spPr>
          <a:xfrm>
            <a:off x="6613908" y="4128567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D,x</a:t>
            </a:r>
            <a:r>
              <a:rPr lang="en-US" dirty="0"/>
              <a:t> = {}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BE9071-285F-4DFB-A44E-471B652167E0}"/>
              </a:ext>
            </a:extLst>
          </p:cNvPr>
          <p:cNvSpPr txBox="1"/>
          <p:nvPr/>
        </p:nvSpPr>
        <p:spPr>
          <a:xfrm>
            <a:off x="6613908" y="4507611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D,y</a:t>
            </a:r>
            <a:r>
              <a:rPr lang="en-US" dirty="0"/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2798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96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342C1343-2301-4CFD-AA96-3DF6E08196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Powerset DFA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ECF04B38-9889-4488-AD88-1457C62C6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Build new DFA SARD’ where Q</a:t>
                </a:r>
                <a:r>
                  <a:rPr lang="en-US" baseline="-25000" dirty="0"/>
                  <a:t>SARD’</a:t>
                </a:r>
                <a:r>
                  <a:rPr lang="en-US" dirty="0"/>
                  <a:t> = 2</a:t>
                </a:r>
                <a:r>
                  <a:rPr lang="en-US" baseline="30000" dirty="0"/>
                  <a:t>Q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F</a:t>
                </a:r>
                <a:r>
                  <a:rPr lang="en-US" baseline="-25000" dirty="0"/>
                  <a:t>SARD’</a:t>
                </a:r>
                <a:r>
                  <a:rPr lang="en-US" dirty="0"/>
                  <a:t> = States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where some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is in F</a:t>
                </a:r>
                <a:r>
                  <a:rPr lang="en-US" baseline="-25000" dirty="0"/>
                  <a:t>SARD</a:t>
                </a:r>
              </a:p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,c 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union of possible choices SARD can make from states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ECF04B38-9889-4488-AD88-1457C62C6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191EDCA-96F0-495A-A87C-C23175DC6690}"/>
              </a:ext>
            </a:extLst>
          </p:cNvPr>
          <p:cNvSpPr txBox="1"/>
          <p:nvPr/>
        </p:nvSpPr>
        <p:spPr>
          <a:xfrm>
            <a:off x="6510216" y="1888147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SARD</a:t>
            </a:r>
          </a:p>
        </p:txBody>
      </p:sp>
    </p:spTree>
    <p:extLst>
      <p:ext uri="{BB962C8B-B14F-4D97-AF65-F5344CB8AC3E}">
        <p14:creationId xmlns:p14="http://schemas.microsoft.com/office/powerpoint/2010/main" val="26065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6222B8FF-89F0-48E6-A282-78C757D13864}"/>
              </a:ext>
            </a:extLst>
          </p:cNvPr>
          <p:cNvSpPr/>
          <p:nvPr/>
        </p:nvSpPr>
        <p:spPr>
          <a:xfrm>
            <a:off x="2124068" y="220863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{S}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5FDE66-11F1-4FF5-9022-CD9DF437E27C}"/>
              </a:ext>
            </a:extLst>
          </p:cNvPr>
          <p:cNvSpPr/>
          <p:nvPr/>
        </p:nvSpPr>
        <p:spPr>
          <a:xfrm>
            <a:off x="3476797" y="220863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24986-1A5D-4036-A1E7-B1F10E1A83D7}"/>
              </a:ext>
            </a:extLst>
          </p:cNvPr>
          <p:cNvSpPr/>
          <p:nvPr/>
        </p:nvSpPr>
        <p:spPr>
          <a:xfrm>
            <a:off x="5990826" y="2133309"/>
            <a:ext cx="983693" cy="10112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F5AB573-7830-4A57-A94A-6B0D3C8991E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023720" y="2647398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85214D-1583-49F2-870F-0453CB731191}"/>
              </a:ext>
            </a:extLst>
          </p:cNvPr>
          <p:cNvSpPr txBox="1"/>
          <p:nvPr/>
        </p:nvSpPr>
        <p:spPr>
          <a:xfrm>
            <a:off x="5615994" y="22056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9C4D93-7AD3-4BEB-9EA3-432F1B200F09}"/>
              </a:ext>
            </a:extLst>
          </p:cNvPr>
          <p:cNvSpPr txBox="1"/>
          <p:nvPr/>
        </p:nvSpPr>
        <p:spPr>
          <a:xfrm>
            <a:off x="3080075" y="22036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CD9C10-5328-4E14-86F1-B3BEA52B2D67}"/>
              </a:ext>
            </a:extLst>
          </p:cNvPr>
          <p:cNvSpPr/>
          <p:nvPr/>
        </p:nvSpPr>
        <p:spPr>
          <a:xfrm>
            <a:off x="6069047" y="2242346"/>
            <a:ext cx="822218" cy="7891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{S,AR,D}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C68E8A-366E-4251-AD10-B11534E08646}"/>
              </a:ext>
            </a:extLst>
          </p:cNvPr>
          <p:cNvCxnSpPr>
            <a:cxnSpLocks/>
            <a:stCxn id="96" idx="6"/>
            <a:endCxn id="44" idx="2"/>
          </p:cNvCxnSpPr>
          <p:nvPr/>
        </p:nvCxnSpPr>
        <p:spPr>
          <a:xfrm flipV="1">
            <a:off x="5584805" y="2638931"/>
            <a:ext cx="406021" cy="148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7E8BB3B-F0F6-42C4-B7A5-5703931AF66A}"/>
              </a:ext>
            </a:extLst>
          </p:cNvPr>
          <p:cNvSpPr/>
          <p:nvPr/>
        </p:nvSpPr>
        <p:spPr>
          <a:xfrm>
            <a:off x="4685153" y="2214983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{S,AR}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256C111-5533-4D6E-8C67-D02C937205D8}"/>
              </a:ext>
            </a:extLst>
          </p:cNvPr>
          <p:cNvCxnSpPr>
            <a:cxnSpLocks/>
            <a:stCxn id="42" idx="6"/>
            <a:endCxn id="96" idx="2"/>
          </p:cNvCxnSpPr>
          <p:nvPr/>
        </p:nvCxnSpPr>
        <p:spPr>
          <a:xfrm>
            <a:off x="4376449" y="2647398"/>
            <a:ext cx="308704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7A58085-AD7D-4B4C-8C68-18B7DACA2454}"/>
              </a:ext>
            </a:extLst>
          </p:cNvPr>
          <p:cNvSpPr txBox="1"/>
          <p:nvPr/>
        </p:nvSpPr>
        <p:spPr>
          <a:xfrm>
            <a:off x="4346898" y="21668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342C1343-2301-4CFD-AA96-3DF6E081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1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 Powerset DFA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03FEFEA-3D60-4FD2-9F3C-DCCB44FD8743}"/>
              </a:ext>
            </a:extLst>
          </p:cNvPr>
          <p:cNvSpPr/>
          <p:nvPr/>
        </p:nvSpPr>
        <p:spPr>
          <a:xfrm>
            <a:off x="2108938" y="370323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{S,D}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6EA7A56-02C0-4393-9340-F1CC966D1DEF}"/>
              </a:ext>
            </a:extLst>
          </p:cNvPr>
          <p:cNvSpPr/>
          <p:nvPr/>
        </p:nvSpPr>
        <p:spPr>
          <a:xfrm>
            <a:off x="3461667" y="370323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{S,R}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F2F08E5-2F0E-4E01-8916-071CBF96A5AA}"/>
              </a:ext>
            </a:extLst>
          </p:cNvPr>
          <p:cNvSpPr/>
          <p:nvPr/>
        </p:nvSpPr>
        <p:spPr>
          <a:xfrm>
            <a:off x="5967881" y="3643543"/>
            <a:ext cx="1013954" cy="10112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77CAD7-57C1-4C54-862B-3FCDD0C8E976}"/>
              </a:ext>
            </a:extLst>
          </p:cNvPr>
          <p:cNvSpPr txBox="1"/>
          <p:nvPr/>
        </p:nvSpPr>
        <p:spPr>
          <a:xfrm>
            <a:off x="5647756" y="37002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C210B04-0B68-4A8C-864F-8803E78A3F55}"/>
              </a:ext>
            </a:extLst>
          </p:cNvPr>
          <p:cNvSpPr/>
          <p:nvPr/>
        </p:nvSpPr>
        <p:spPr>
          <a:xfrm>
            <a:off x="6069547" y="3754608"/>
            <a:ext cx="813616" cy="7891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{S,R,D}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57051A-5F22-4DB3-A8C1-58F9E40EEF22}"/>
              </a:ext>
            </a:extLst>
          </p:cNvPr>
          <p:cNvSpPr/>
          <p:nvPr/>
        </p:nvSpPr>
        <p:spPr>
          <a:xfrm>
            <a:off x="4670023" y="3709586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{S,A,D}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6915758-79F0-4919-8ACB-7C38805A51BD}"/>
              </a:ext>
            </a:extLst>
          </p:cNvPr>
          <p:cNvCxnSpPr>
            <a:cxnSpLocks/>
            <a:stCxn id="101" idx="7"/>
            <a:endCxn id="110" idx="1"/>
          </p:cNvCxnSpPr>
          <p:nvPr/>
        </p:nvCxnSpPr>
        <p:spPr>
          <a:xfrm rot="16200000" flipH="1">
            <a:off x="4512496" y="3548819"/>
            <a:ext cx="6350" cy="572206"/>
          </a:xfrm>
          <a:prstGeom prst="curvedConnector3">
            <a:avLst>
              <a:gd name="adj1" fmla="val -266995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A0B17C4-A47D-4089-82F4-0FE3066A7A64}"/>
              </a:ext>
            </a:extLst>
          </p:cNvPr>
          <p:cNvSpPr txBox="1"/>
          <p:nvPr/>
        </p:nvSpPr>
        <p:spPr>
          <a:xfrm>
            <a:off x="4372525" y="32813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4E26D6-A1BA-4AA9-9A55-45B388E94E46}"/>
              </a:ext>
            </a:extLst>
          </p:cNvPr>
          <p:cNvSpPr txBox="1"/>
          <p:nvPr/>
        </p:nvSpPr>
        <p:spPr>
          <a:xfrm>
            <a:off x="3957194" y="259076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S,x</a:t>
            </a:r>
            <a:r>
              <a:rPr lang="en-US" dirty="0"/>
              <a:t> = {S,A}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4290CF-9B3B-49C7-9804-EEBB7A57742B}"/>
              </a:ext>
            </a:extLst>
          </p:cNvPr>
          <p:cNvSpPr txBox="1"/>
          <p:nvPr/>
        </p:nvSpPr>
        <p:spPr>
          <a:xfrm>
            <a:off x="3953289" y="63812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S,y</a:t>
            </a:r>
            <a:r>
              <a:rPr lang="en-US" dirty="0"/>
              <a:t> = {S}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CAA64D-63F7-4701-8C80-C4A78D7047C4}"/>
              </a:ext>
            </a:extLst>
          </p:cNvPr>
          <p:cNvSpPr txBox="1"/>
          <p:nvPr/>
        </p:nvSpPr>
        <p:spPr>
          <a:xfrm>
            <a:off x="5393033" y="25907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A,x</a:t>
            </a:r>
            <a:r>
              <a:rPr lang="en-US" dirty="0"/>
              <a:t> = {R}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CD28B8-81BD-46A3-B340-EBD535D39894}"/>
              </a:ext>
            </a:extLst>
          </p:cNvPr>
          <p:cNvSpPr txBox="1"/>
          <p:nvPr/>
        </p:nvSpPr>
        <p:spPr>
          <a:xfrm>
            <a:off x="5393033" y="638120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A,y</a:t>
            </a:r>
            <a:r>
              <a:rPr lang="en-US" dirty="0"/>
              <a:t> = {R}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E45CDD-ADEF-4DBA-AF66-1F743E6DE242}"/>
              </a:ext>
            </a:extLst>
          </p:cNvPr>
          <p:cNvSpPr txBox="1"/>
          <p:nvPr/>
        </p:nvSpPr>
        <p:spPr>
          <a:xfrm>
            <a:off x="6774124" y="22487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R,x</a:t>
            </a:r>
            <a:r>
              <a:rPr lang="en-US" dirty="0"/>
              <a:t> = {D}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1D5F-DA39-4FCA-9C15-07110A60496A}"/>
              </a:ext>
            </a:extLst>
          </p:cNvPr>
          <p:cNvSpPr txBox="1"/>
          <p:nvPr/>
        </p:nvSpPr>
        <p:spPr>
          <a:xfrm>
            <a:off x="6774124" y="6039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R,y</a:t>
            </a:r>
            <a:r>
              <a:rPr lang="en-US" dirty="0"/>
              <a:t> = {D}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3F508-9FD4-4AA6-A17F-328FCFCC273A}"/>
              </a:ext>
            </a:extLst>
          </p:cNvPr>
          <p:cNvSpPr txBox="1"/>
          <p:nvPr/>
        </p:nvSpPr>
        <p:spPr>
          <a:xfrm>
            <a:off x="8192616" y="22487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D,x</a:t>
            </a:r>
            <a:r>
              <a:rPr lang="en-US" dirty="0"/>
              <a:t> = {}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EE614F-F7EC-4ADF-9DC0-972D6726BACF}"/>
              </a:ext>
            </a:extLst>
          </p:cNvPr>
          <p:cNvSpPr txBox="1"/>
          <p:nvPr/>
        </p:nvSpPr>
        <p:spPr>
          <a:xfrm>
            <a:off x="8192616" y="60391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D,y</a:t>
            </a:r>
            <a:r>
              <a:rPr lang="en-US" dirty="0"/>
              <a:t> = {}</a:t>
            </a: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39DDAD4-E757-4B47-8961-55F490ED020D}"/>
              </a:ext>
            </a:extLst>
          </p:cNvPr>
          <p:cNvCxnSpPr>
            <a:cxnSpLocks/>
            <a:stCxn id="44" idx="6"/>
            <a:endCxn id="44" idx="7"/>
          </p:cNvCxnSpPr>
          <p:nvPr/>
        </p:nvCxnSpPr>
        <p:spPr>
          <a:xfrm flipH="1" flipV="1">
            <a:off x="6830460" y="2281402"/>
            <a:ext cx="144059" cy="357529"/>
          </a:xfrm>
          <a:prstGeom prst="curvedConnector4">
            <a:avLst>
              <a:gd name="adj1" fmla="val -267188"/>
              <a:gd name="adj2" fmla="val 20536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2FFCF0-E7D8-4B54-A693-6FDABFDE0233}"/>
              </a:ext>
            </a:extLst>
          </p:cNvPr>
          <p:cNvSpPr txBox="1"/>
          <p:nvPr/>
        </p:nvSpPr>
        <p:spPr>
          <a:xfrm>
            <a:off x="7380540" y="18865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DA916D1-E841-4BDB-892F-B91DA499F842}"/>
              </a:ext>
            </a:extLst>
          </p:cNvPr>
          <p:cNvCxnSpPr>
            <a:cxnSpLocks/>
            <a:stCxn id="41" idx="2"/>
            <a:endCxn id="41" idx="1"/>
          </p:cNvCxnSpPr>
          <p:nvPr/>
        </p:nvCxnSpPr>
        <p:spPr>
          <a:xfrm rot="10800000" flipH="1">
            <a:off x="2124067" y="2337144"/>
            <a:ext cx="131751" cy="310254"/>
          </a:xfrm>
          <a:prstGeom prst="curvedConnector4">
            <a:avLst>
              <a:gd name="adj1" fmla="val -173509"/>
              <a:gd name="adj2" fmla="val 21510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67A44D8-EAB9-4C05-A5A0-FD37FCD5EA3E}"/>
              </a:ext>
            </a:extLst>
          </p:cNvPr>
          <p:cNvSpPr txBox="1"/>
          <p:nvPr/>
        </p:nvSpPr>
        <p:spPr>
          <a:xfrm>
            <a:off x="1620269" y="16698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4165017-E0A4-4E61-A1D9-9D7AB0FF800D}"/>
              </a:ext>
            </a:extLst>
          </p:cNvPr>
          <p:cNvCxnSpPr>
            <a:cxnSpLocks/>
            <a:stCxn id="100" idx="0"/>
            <a:endCxn id="41" idx="4"/>
          </p:cNvCxnSpPr>
          <p:nvPr/>
        </p:nvCxnSpPr>
        <p:spPr>
          <a:xfrm rot="5400000" flipH="1" flipV="1">
            <a:off x="2257793" y="3387135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E6368-627E-48AB-AC9A-57968859787F}"/>
              </a:ext>
            </a:extLst>
          </p:cNvPr>
          <p:cNvSpPr txBox="1"/>
          <p:nvPr/>
        </p:nvSpPr>
        <p:spPr>
          <a:xfrm>
            <a:off x="2247039" y="321638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6CE0CCE-532D-4493-BE30-E482AFA69758}"/>
              </a:ext>
            </a:extLst>
          </p:cNvPr>
          <p:cNvCxnSpPr>
            <a:cxnSpLocks/>
            <a:stCxn id="100" idx="7"/>
            <a:endCxn id="42" idx="3"/>
          </p:cNvCxnSpPr>
          <p:nvPr/>
        </p:nvCxnSpPr>
        <p:spPr>
          <a:xfrm rot="5400000" flipH="1" flipV="1">
            <a:off x="2805646" y="3028846"/>
            <a:ext cx="874095" cy="7317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541A3DD-E3A4-4131-8119-8CCCEB493183}"/>
              </a:ext>
            </a:extLst>
          </p:cNvPr>
          <p:cNvSpPr txBox="1"/>
          <p:nvPr/>
        </p:nvSpPr>
        <p:spPr>
          <a:xfrm>
            <a:off x="2991959" y="30365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573528A-34CE-47FA-9701-13F03C4476E5}"/>
              </a:ext>
            </a:extLst>
          </p:cNvPr>
          <p:cNvCxnSpPr>
            <a:cxnSpLocks/>
            <a:stCxn id="101" idx="2"/>
            <a:endCxn id="100" idx="6"/>
          </p:cNvCxnSpPr>
          <p:nvPr/>
        </p:nvCxnSpPr>
        <p:spPr>
          <a:xfrm rot="10800000">
            <a:off x="3008591" y="4142001"/>
            <a:ext cx="45307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1E847F-D179-49A5-A906-1F742387E9EE}"/>
              </a:ext>
            </a:extLst>
          </p:cNvPr>
          <p:cNvSpPr txBox="1"/>
          <p:nvPr/>
        </p:nvSpPr>
        <p:spPr>
          <a:xfrm>
            <a:off x="3131580" y="41642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79A445C-66E1-4C34-BDD0-40EA62DC2B44}"/>
              </a:ext>
            </a:extLst>
          </p:cNvPr>
          <p:cNvCxnSpPr>
            <a:cxnSpLocks/>
            <a:stCxn id="110" idx="3"/>
            <a:endCxn id="101" idx="5"/>
          </p:cNvCxnSpPr>
          <p:nvPr/>
        </p:nvCxnSpPr>
        <p:spPr>
          <a:xfrm rot="5400000" flipH="1">
            <a:off x="4512496" y="4169327"/>
            <a:ext cx="6350" cy="572206"/>
          </a:xfrm>
          <a:prstGeom prst="curvedConnector3">
            <a:avLst>
              <a:gd name="adj1" fmla="val -353148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957FDF-6591-4E06-A419-D7AE27BBC80B}"/>
              </a:ext>
            </a:extLst>
          </p:cNvPr>
          <p:cNvSpPr txBox="1"/>
          <p:nvPr/>
        </p:nvSpPr>
        <p:spPr>
          <a:xfrm>
            <a:off x="4372525" y="47034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858EE09-7D93-4359-9B6B-C55A6B1CA171}"/>
              </a:ext>
            </a:extLst>
          </p:cNvPr>
          <p:cNvCxnSpPr>
            <a:cxnSpLocks/>
            <a:stCxn id="102" idx="2"/>
            <a:endCxn id="110" idx="6"/>
          </p:cNvCxnSpPr>
          <p:nvPr/>
        </p:nvCxnSpPr>
        <p:spPr>
          <a:xfrm rot="10800000">
            <a:off x="5569675" y="4148352"/>
            <a:ext cx="398206" cy="81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FC12605-41A3-42A4-A595-0B10A266C824}"/>
              </a:ext>
            </a:extLst>
          </p:cNvPr>
          <p:cNvCxnSpPr>
            <a:cxnSpLocks/>
            <a:stCxn id="42" idx="4"/>
            <a:endCxn id="101" idx="0"/>
          </p:cNvCxnSpPr>
          <p:nvPr/>
        </p:nvCxnSpPr>
        <p:spPr>
          <a:xfrm rot="5400000">
            <a:off x="3610522" y="3387134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99F9DF-67D7-4B06-BA14-57042BA44CCE}"/>
              </a:ext>
            </a:extLst>
          </p:cNvPr>
          <p:cNvSpPr txBox="1"/>
          <p:nvPr/>
        </p:nvSpPr>
        <p:spPr>
          <a:xfrm>
            <a:off x="3914950" y="30987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40A8A89-AF98-4B2F-A16B-CD90ADCEE2B5}"/>
              </a:ext>
            </a:extLst>
          </p:cNvPr>
          <p:cNvCxnSpPr>
            <a:cxnSpLocks/>
            <a:stCxn id="110" idx="0"/>
            <a:endCxn id="96" idx="4"/>
          </p:cNvCxnSpPr>
          <p:nvPr/>
        </p:nvCxnSpPr>
        <p:spPr>
          <a:xfrm rot="5400000" flipH="1" flipV="1">
            <a:off x="4818878" y="3393485"/>
            <a:ext cx="617073" cy="151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A0695B-7C72-453A-82B6-F3C7E3C6BC38}"/>
              </a:ext>
            </a:extLst>
          </p:cNvPr>
          <p:cNvSpPr txBox="1"/>
          <p:nvPr/>
        </p:nvSpPr>
        <p:spPr>
          <a:xfrm>
            <a:off x="5134979" y="32163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F370D33-E301-4C36-86FF-0C8DB30CF0E1}"/>
              </a:ext>
            </a:extLst>
          </p:cNvPr>
          <p:cNvCxnSpPr>
            <a:cxnSpLocks/>
            <a:stCxn id="96" idx="5"/>
            <a:endCxn id="102" idx="1"/>
          </p:cNvCxnSpPr>
          <p:nvPr/>
        </p:nvCxnSpPr>
        <p:spPr>
          <a:xfrm rot="16200000" flipH="1">
            <a:off x="5370895" y="3046160"/>
            <a:ext cx="827634" cy="6633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97F3255-790D-471C-8ECA-EA0DD07D8868}"/>
              </a:ext>
            </a:extLst>
          </p:cNvPr>
          <p:cNvSpPr txBox="1"/>
          <p:nvPr/>
        </p:nvSpPr>
        <p:spPr>
          <a:xfrm>
            <a:off x="5647756" y="3031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E82A7D6-61EF-48FB-92A5-38A0515ED8A6}"/>
              </a:ext>
            </a:extLst>
          </p:cNvPr>
          <p:cNvCxnSpPr>
            <a:cxnSpLocks/>
            <a:stCxn id="44" idx="4"/>
            <a:endCxn id="102" idx="0"/>
          </p:cNvCxnSpPr>
          <p:nvPr/>
        </p:nvCxnSpPr>
        <p:spPr>
          <a:xfrm rot="5400000">
            <a:off x="6229271" y="3390140"/>
            <a:ext cx="498991" cy="781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4958F07-88A1-4B05-9567-F37564043527}"/>
              </a:ext>
            </a:extLst>
          </p:cNvPr>
          <p:cNvSpPr txBox="1"/>
          <p:nvPr/>
        </p:nvSpPr>
        <p:spPr>
          <a:xfrm>
            <a:off x="6482672" y="3172407"/>
            <a:ext cx="32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A0C63BD-4451-462C-94B2-9AB3C8A0EFD3}"/>
              </a:ext>
            </a:extLst>
          </p:cNvPr>
          <p:cNvCxnSpPr>
            <a:cxnSpLocks/>
            <a:stCxn id="102" idx="4"/>
            <a:endCxn id="100" idx="4"/>
          </p:cNvCxnSpPr>
          <p:nvPr/>
        </p:nvCxnSpPr>
        <p:spPr>
          <a:xfrm rot="5400000" flipH="1">
            <a:off x="4479801" y="2659729"/>
            <a:ext cx="74019" cy="3916094"/>
          </a:xfrm>
          <a:prstGeom prst="curvedConnector3">
            <a:avLst>
              <a:gd name="adj1" fmla="val -118520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8D751C-DE9A-4191-B04A-50F5BCAA4798}"/>
              </a:ext>
            </a:extLst>
          </p:cNvPr>
          <p:cNvSpPr txBox="1"/>
          <p:nvPr/>
        </p:nvSpPr>
        <p:spPr>
          <a:xfrm>
            <a:off x="4353321" y="55259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4872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61BA901D-B3AC-4C5D-A247-DA293138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" y="1061854"/>
            <a:ext cx="8922774" cy="3812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class_chart_border" hidden="1">
            <a:extLst>
              <a:ext uri="{FF2B5EF4-FFF2-40B4-BE49-F238E27FC236}">
                <a16:creationId xmlns:a16="http://schemas.microsoft.com/office/drawing/2014/main" id="{34A46F3F-B02D-4400-A7C2-5C37EA0E8D31}"/>
              </a:ext>
            </a:extLst>
          </p:cNvPr>
          <p:cNvSpPr/>
          <p:nvPr/>
        </p:nvSpPr>
        <p:spPr>
          <a:xfrm rot="9012723">
            <a:off x="3775526" y="4353035"/>
            <a:ext cx="2510339" cy="2575048"/>
          </a:xfrm>
          <a:prstGeom prst="pie">
            <a:avLst>
              <a:gd name="adj1" fmla="val 364769"/>
              <a:gd name="adj2" fmla="val 907377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293CA33-1379-432B-A071-011D6BC0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83" y="540938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Bye until next time!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5F85C-1832-4935-A0B4-3B0BC20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04" y="2434493"/>
            <a:ext cx="3025897" cy="4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307438"/>
            <a:ext cx="8782664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Extra Example: NFA Acceptance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46E75F-2539-4271-B81E-08C9BBAB7ED3}"/>
              </a:ext>
            </a:extLst>
          </p:cNvPr>
          <p:cNvSpPr/>
          <p:nvPr/>
        </p:nvSpPr>
        <p:spPr>
          <a:xfrm>
            <a:off x="3424076" y="2559587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3617B8-70A3-49FE-8BC9-C714855F3E07}"/>
              </a:ext>
            </a:extLst>
          </p:cNvPr>
          <p:cNvSpPr/>
          <p:nvPr/>
        </p:nvSpPr>
        <p:spPr>
          <a:xfrm>
            <a:off x="4825173" y="2551470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F077AF-5F6A-4533-9B67-26D0E53B3C5F}"/>
              </a:ext>
            </a:extLst>
          </p:cNvPr>
          <p:cNvSpPr/>
          <p:nvPr/>
        </p:nvSpPr>
        <p:spPr>
          <a:xfrm>
            <a:off x="4911208" y="2644877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41CC88E-4D5B-4946-A89B-409D16C1E320}"/>
              </a:ext>
            </a:extLst>
          </p:cNvPr>
          <p:cNvCxnSpPr>
            <a:cxnSpLocks/>
            <a:stCxn id="42" idx="7"/>
            <a:endCxn id="42" idx="1"/>
          </p:cNvCxnSpPr>
          <p:nvPr/>
        </p:nvCxnSpPr>
        <p:spPr>
          <a:xfrm rot="16200000" flipV="1">
            <a:off x="3873902" y="2370023"/>
            <a:ext cx="12700" cy="636150"/>
          </a:xfrm>
          <a:prstGeom prst="curvedConnector3">
            <a:avLst>
              <a:gd name="adj1" fmla="val 57731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51B73E-8647-494C-AF5F-A1D3CB25333C}"/>
              </a:ext>
            </a:extLst>
          </p:cNvPr>
          <p:cNvSpPr txBox="1"/>
          <p:nvPr/>
        </p:nvSpPr>
        <p:spPr>
          <a:xfrm>
            <a:off x="3723059" y="154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90E0B75-4B08-49E3-8231-87B99BC1F17F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4323728" y="2990235"/>
            <a:ext cx="501445" cy="81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FFFA2BA-1D8A-4214-AA4D-E5118928A5DA}"/>
              </a:ext>
            </a:extLst>
          </p:cNvPr>
          <p:cNvCxnSpPr>
            <a:cxnSpLocks/>
            <a:stCxn id="42" idx="5"/>
            <a:endCxn id="42" idx="3"/>
          </p:cNvCxnSpPr>
          <p:nvPr/>
        </p:nvCxnSpPr>
        <p:spPr>
          <a:xfrm rot="5400000">
            <a:off x="3873902" y="2990531"/>
            <a:ext cx="12700" cy="636150"/>
          </a:xfrm>
          <a:prstGeom prst="curvedConnector3">
            <a:avLst>
              <a:gd name="adj1" fmla="val 60054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4E5103-BBFA-4644-9BD6-8C9CB43E61A3}"/>
              </a:ext>
            </a:extLst>
          </p:cNvPr>
          <p:cNvSpPr txBox="1"/>
          <p:nvPr/>
        </p:nvSpPr>
        <p:spPr>
          <a:xfrm>
            <a:off x="3729409" y="4171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E6A9C8-B024-4434-91F5-EAFA9C7D58E1}"/>
              </a:ext>
            </a:extLst>
          </p:cNvPr>
          <p:cNvSpPr txBox="1"/>
          <p:nvPr/>
        </p:nvSpPr>
        <p:spPr>
          <a:xfrm>
            <a:off x="4396522" y="260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8CE1-2A78-45B1-8CCE-604109BE5790}"/>
              </a:ext>
            </a:extLst>
          </p:cNvPr>
          <p:cNvSpPr txBox="1"/>
          <p:nvPr/>
        </p:nvSpPr>
        <p:spPr>
          <a:xfrm>
            <a:off x="3778566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566F9B-9816-4029-A717-79D0B342D57C}"/>
              </a:ext>
            </a:extLst>
          </p:cNvPr>
          <p:cNvSpPr txBox="1"/>
          <p:nvPr/>
        </p:nvSpPr>
        <p:spPr>
          <a:xfrm>
            <a:off x="4194044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9117B6-E1D8-4496-A372-87F482F82BC8}"/>
              </a:ext>
            </a:extLst>
          </p:cNvPr>
          <p:cNvSpPr txBox="1"/>
          <p:nvPr/>
        </p:nvSpPr>
        <p:spPr>
          <a:xfrm>
            <a:off x="4609522" y="527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9BCFF8-E62C-456F-9CF6-D9C4C23EF71C}"/>
              </a:ext>
            </a:extLst>
          </p:cNvPr>
          <p:cNvSpPr txBox="1"/>
          <p:nvPr/>
        </p:nvSpPr>
        <p:spPr>
          <a:xfrm>
            <a:off x="2063091" y="5274459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String</a:t>
            </a:r>
          </a:p>
        </p:txBody>
      </p:sp>
    </p:spTree>
    <p:extLst>
      <p:ext uri="{BB962C8B-B14F-4D97-AF65-F5344CB8AC3E}">
        <p14:creationId xmlns:p14="http://schemas.microsoft.com/office/powerpoint/2010/main" val="386476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5"/>
            <a:ext cx="7886700" cy="1325563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FSM and State Transition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9888A5-9C28-42E0-9989-8AA2273E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16124"/>
              </p:ext>
            </p:extLst>
          </p:nvPr>
        </p:nvGraphicFramePr>
        <p:xfrm>
          <a:off x="5747512" y="2391385"/>
          <a:ext cx="20377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5">
                  <a:extLst>
                    <a:ext uri="{9D8B030D-6E8A-4147-A177-3AD203B41FA5}">
                      <a16:colId xmlns:a16="http://schemas.microsoft.com/office/drawing/2014/main" val="134636237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3781836573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5121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3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07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AA35AD-8A87-4A48-B64C-5DC1F183D6B5}"/>
              </a:ext>
            </a:extLst>
          </p:cNvPr>
          <p:cNvSpPr txBox="1"/>
          <p:nvPr/>
        </p:nvSpPr>
        <p:spPr>
          <a:xfrm>
            <a:off x="5456869" y="27629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498A2-8292-46F2-96A3-7B60C19510DF}"/>
              </a:ext>
            </a:extLst>
          </p:cNvPr>
          <p:cNvSpPr txBox="1"/>
          <p:nvPr/>
        </p:nvSpPr>
        <p:spPr>
          <a:xfrm>
            <a:off x="5454436" y="31150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E9BEC-E763-4729-A090-BC119B3934F2}"/>
              </a:ext>
            </a:extLst>
          </p:cNvPr>
          <p:cNvSpPr txBox="1"/>
          <p:nvPr/>
        </p:nvSpPr>
        <p:spPr>
          <a:xfrm>
            <a:off x="2946400" y="6377354"/>
            <a:ext cx="317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(Example on document camera)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02B1-FC66-404A-83CC-6CB04F3A384F}"/>
              </a:ext>
            </a:extLst>
          </p:cNvPr>
          <p:cNvSpPr txBox="1"/>
          <p:nvPr/>
        </p:nvSpPr>
        <p:spPr>
          <a:xfrm>
            <a:off x="5415361" y="4180240"/>
            <a:ext cx="296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      = Current State</a:t>
            </a:r>
          </a:p>
          <a:p>
            <a:r>
              <a:rPr lang="en-US" dirty="0"/>
              <a:t>Column = Input char </a:t>
            </a:r>
          </a:p>
          <a:p>
            <a:r>
              <a:rPr lang="en-US" dirty="0"/>
              <a:t>Cell        = Next Input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66FDB-AAAD-484F-A100-68BCAFB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9" y="2391385"/>
            <a:ext cx="3333750" cy="2809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E15154-C289-43CA-9DA2-6E4BAA022393}"/>
              </a:ext>
            </a:extLst>
          </p:cNvPr>
          <p:cNvSpPr txBox="1"/>
          <p:nvPr/>
        </p:nvSpPr>
        <p:spPr>
          <a:xfrm>
            <a:off x="5458347" y="3517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290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FSM Configuration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64783872-D001-424F-AA13-6C05D25D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(A,B) where</a:t>
            </a:r>
          </a:p>
          <a:p>
            <a:pPr lvl="1"/>
            <a:r>
              <a:rPr lang="en-US" dirty="0"/>
              <a:t>A is the “current state” of the FSM</a:t>
            </a:r>
          </a:p>
          <a:p>
            <a:pPr lvl="1"/>
            <a:r>
              <a:rPr lang="en-US" dirty="0"/>
              <a:t>B is the “next input” to the FSM</a:t>
            </a:r>
          </a:p>
        </p:txBody>
      </p:sp>
    </p:spTree>
    <p:extLst>
      <p:ext uri="{BB962C8B-B14F-4D97-AF65-F5344CB8AC3E}">
        <p14:creationId xmlns:p14="http://schemas.microsoft.com/office/powerpoint/2010/main" val="17201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5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FSM Configuration: 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9888A5-9C28-42E0-9989-8AA2273E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487"/>
              </p:ext>
            </p:extLst>
          </p:nvPr>
        </p:nvGraphicFramePr>
        <p:xfrm>
          <a:off x="1191143" y="4352629"/>
          <a:ext cx="20377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5">
                  <a:extLst>
                    <a:ext uri="{9D8B030D-6E8A-4147-A177-3AD203B41FA5}">
                      <a16:colId xmlns:a16="http://schemas.microsoft.com/office/drawing/2014/main" val="134636237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3781836573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5121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3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07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AA35AD-8A87-4A48-B64C-5DC1F183D6B5}"/>
              </a:ext>
            </a:extLst>
          </p:cNvPr>
          <p:cNvSpPr txBox="1"/>
          <p:nvPr/>
        </p:nvSpPr>
        <p:spPr>
          <a:xfrm>
            <a:off x="900500" y="47242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498A2-8292-46F2-96A3-7B60C19510DF}"/>
              </a:ext>
            </a:extLst>
          </p:cNvPr>
          <p:cNvSpPr txBox="1"/>
          <p:nvPr/>
        </p:nvSpPr>
        <p:spPr>
          <a:xfrm>
            <a:off x="898067" y="50762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66FDB-AAAD-484F-A100-68BCAFB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5" y="1453127"/>
            <a:ext cx="3333750" cy="2809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E15154-C289-43CA-9DA2-6E4BAA022393}"/>
              </a:ext>
            </a:extLst>
          </p:cNvPr>
          <p:cNvSpPr txBox="1"/>
          <p:nvPr/>
        </p:nvSpPr>
        <p:spPr>
          <a:xfrm>
            <a:off x="901978" y="547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0C4D1-B14B-435A-9F62-0975DB16FF7A}"/>
              </a:ext>
            </a:extLst>
          </p:cNvPr>
          <p:cNvSpPr txBox="1"/>
          <p:nvPr/>
        </p:nvSpPr>
        <p:spPr>
          <a:xfrm>
            <a:off x="4948075" y="1636996"/>
            <a:ext cx="2938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+547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F36D1-886D-4EF3-A187-2EE5BEA64AF3}"/>
              </a:ext>
            </a:extLst>
          </p:cNvPr>
          <p:cNvCxnSpPr>
            <a:cxnSpLocks/>
          </p:cNvCxnSpPr>
          <p:nvPr/>
        </p:nvCxnSpPr>
        <p:spPr>
          <a:xfrm flipV="1">
            <a:off x="6235381" y="2299479"/>
            <a:ext cx="0" cy="5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A4CFBC-B8F0-4FAD-BC10-63B017BFAF91}"/>
              </a:ext>
            </a:extLst>
          </p:cNvPr>
          <p:cNvSpPr txBox="1"/>
          <p:nvPr/>
        </p:nvSpPr>
        <p:spPr>
          <a:xfrm>
            <a:off x="6093527" y="292061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69171A-5508-44AD-A016-C69A881D31C1}"/>
              </a:ext>
            </a:extLst>
          </p:cNvPr>
          <p:cNvCxnSpPr>
            <a:cxnSpLocks/>
          </p:cNvCxnSpPr>
          <p:nvPr/>
        </p:nvCxnSpPr>
        <p:spPr>
          <a:xfrm flipV="1">
            <a:off x="6668023" y="2299479"/>
            <a:ext cx="0" cy="5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023624-F511-4717-AF86-C39C6405F671}"/>
              </a:ext>
            </a:extLst>
          </p:cNvPr>
          <p:cNvSpPr txBox="1"/>
          <p:nvPr/>
        </p:nvSpPr>
        <p:spPr>
          <a:xfrm>
            <a:off x="6467659" y="292061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07045C-7E6A-455A-B0A4-239E035D25B9}"/>
              </a:ext>
            </a:extLst>
          </p:cNvPr>
          <p:cNvCxnSpPr>
            <a:cxnSpLocks/>
          </p:cNvCxnSpPr>
          <p:nvPr/>
        </p:nvCxnSpPr>
        <p:spPr>
          <a:xfrm flipV="1">
            <a:off x="7019526" y="2297023"/>
            <a:ext cx="0" cy="59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4FA36-3543-4CF6-BC95-FCA790D4FD46}"/>
              </a:ext>
            </a:extLst>
          </p:cNvPr>
          <p:cNvSpPr txBox="1"/>
          <p:nvPr/>
        </p:nvSpPr>
        <p:spPr>
          <a:xfrm>
            <a:off x="6819162" y="291816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E18A4A-2441-4279-9B8D-78AAED385720}"/>
              </a:ext>
            </a:extLst>
          </p:cNvPr>
          <p:cNvCxnSpPr>
            <a:cxnSpLocks/>
          </p:cNvCxnSpPr>
          <p:nvPr/>
        </p:nvCxnSpPr>
        <p:spPr>
          <a:xfrm flipV="1">
            <a:off x="7393658" y="2297023"/>
            <a:ext cx="0" cy="59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F1F1B6-5042-4353-99B6-B4E5D2A892F8}"/>
              </a:ext>
            </a:extLst>
          </p:cNvPr>
          <p:cNvSpPr txBox="1"/>
          <p:nvPr/>
        </p:nvSpPr>
        <p:spPr>
          <a:xfrm>
            <a:off x="7193294" y="291816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1FF41A-D3F7-4FFD-98E9-A57285BAB23E}"/>
              </a:ext>
            </a:extLst>
          </p:cNvPr>
          <p:cNvCxnSpPr>
            <a:cxnSpLocks/>
          </p:cNvCxnSpPr>
          <p:nvPr/>
        </p:nvCxnSpPr>
        <p:spPr>
          <a:xfrm flipV="1">
            <a:off x="7767790" y="2297023"/>
            <a:ext cx="0" cy="59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3B6000-9443-4AFA-A990-21F23F2A6768}"/>
              </a:ext>
            </a:extLst>
          </p:cNvPr>
          <p:cNvSpPr txBox="1"/>
          <p:nvPr/>
        </p:nvSpPr>
        <p:spPr>
          <a:xfrm>
            <a:off x="7567426" y="291816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F4683-18C9-455B-8579-76034ED0C8B4}"/>
              </a:ext>
            </a:extLst>
          </p:cNvPr>
          <p:cNvSpPr txBox="1"/>
          <p:nvPr/>
        </p:nvSpPr>
        <p:spPr>
          <a:xfrm>
            <a:off x="6510181" y="376383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(S,+)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F242-C126-425B-A7FC-B25733084789}"/>
              </a:ext>
            </a:extLst>
          </p:cNvPr>
          <p:cNvSpPr txBox="1"/>
          <p:nvPr/>
        </p:nvSpPr>
        <p:spPr>
          <a:xfrm>
            <a:off x="6498562" y="434670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1D917-372C-470E-ACAF-53E741E1E46E}"/>
              </a:ext>
            </a:extLst>
          </p:cNvPr>
          <p:cNvSpPr txBox="1"/>
          <p:nvPr/>
        </p:nvSpPr>
        <p:spPr>
          <a:xfrm>
            <a:off x="6498562" y="551245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(b,7)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99B7E3-35D0-41C4-84C7-974B846A93DD}"/>
              </a:ext>
            </a:extLst>
          </p:cNvPr>
          <p:cNvSpPr txBox="1"/>
          <p:nvPr/>
        </p:nvSpPr>
        <p:spPr>
          <a:xfrm>
            <a:off x="6498562" y="49295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(b,4)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5832E8-13C4-4DC9-8899-03758719E42E}"/>
              </a:ext>
            </a:extLst>
          </p:cNvPr>
          <p:cNvSpPr txBox="1"/>
          <p:nvPr/>
        </p:nvSpPr>
        <p:spPr>
          <a:xfrm>
            <a:off x="6370375" y="6095328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b,EOF</a:t>
            </a:r>
            <a:r>
              <a:rPr lang="en-US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647D7-9BB3-4FA7-BBAE-A9D68DD69A9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804095" y="4133167"/>
            <a:ext cx="8413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7D22D4-7262-4089-AC15-B813D3FF2FE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804095" y="4716040"/>
            <a:ext cx="5610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44F867-A1B6-473F-BCCB-509126453AB3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809705" y="5298913"/>
            <a:ext cx="0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757133-278F-44D7-AA66-A6A7DBD971A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6806360" y="5881786"/>
            <a:ext cx="3345" cy="2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744B91-0F4A-4696-829C-05071A072B8F}"/>
              </a:ext>
            </a:extLst>
          </p:cNvPr>
          <p:cNvSpPr txBox="1"/>
          <p:nvPr/>
        </p:nvSpPr>
        <p:spPr>
          <a:xfrm>
            <a:off x="5539988" y="376383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246CD-54A5-4A46-BF80-44A0CBF81245}"/>
              </a:ext>
            </a:extLst>
          </p:cNvPr>
          <p:cNvSpPr txBox="1"/>
          <p:nvPr/>
        </p:nvSpPr>
        <p:spPr>
          <a:xfrm>
            <a:off x="5539988" y="434670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A1392-432E-4C37-839D-678DDE0A540C}"/>
              </a:ext>
            </a:extLst>
          </p:cNvPr>
          <p:cNvSpPr txBox="1"/>
          <p:nvPr/>
        </p:nvSpPr>
        <p:spPr>
          <a:xfrm>
            <a:off x="5539988" y="492958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2CC2B-ED67-425D-99C4-A715B50E7477}"/>
              </a:ext>
            </a:extLst>
          </p:cNvPr>
          <p:cNvSpPr txBox="1"/>
          <p:nvPr/>
        </p:nvSpPr>
        <p:spPr>
          <a:xfrm>
            <a:off x="5539988" y="55124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9D7CA3-D057-4D14-ACC0-734B49078005}"/>
              </a:ext>
            </a:extLst>
          </p:cNvPr>
          <p:cNvSpPr txBox="1"/>
          <p:nvPr/>
        </p:nvSpPr>
        <p:spPr>
          <a:xfrm>
            <a:off x="5539988" y="60953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2177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5" y="6990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FSM, Formally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8BEA968-7D59-4F3D-8A48-72F40D3B2C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74763" y="1249856"/>
                <a:ext cx="7394474" cy="280851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b="0" dirty="0"/>
                  <a:t>FSM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the alphabet, a finite set of characters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start state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accepting states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transition relation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8BEA968-7D59-4F3D-8A48-72F40D3B2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74763" y="1249856"/>
                <a:ext cx="7394474" cy="2808519"/>
              </a:xfrm>
              <a:blipFill>
                <a:blip r:embed="rId2"/>
                <a:stretch>
                  <a:fillRect t="-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D4B1A4-039C-4672-965D-E053ACF112CA}"/>
                  </a:ext>
                </a:extLst>
              </p:cNvPr>
              <p:cNvSpPr/>
              <p:nvPr/>
            </p:nvSpPr>
            <p:spPr>
              <a:xfrm>
                <a:off x="3501292" y="5175677"/>
                <a:ext cx="550996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600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𝑥𝑛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D4B1A4-039C-4672-965D-E053ACF11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292" y="5175677"/>
                <a:ext cx="550996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1C5575-B73E-4134-8C0B-DD6C31792FA3}"/>
                  </a:ext>
                </a:extLst>
              </p:cNvPr>
              <p:cNvSpPr/>
              <p:nvPr/>
            </p:nvSpPr>
            <p:spPr>
              <a:xfrm>
                <a:off x="408567" y="5133353"/>
                <a:ext cx="24588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1C5575-B73E-4134-8C0B-DD6C31792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7" y="5133353"/>
                <a:ext cx="245887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6596363-B9EF-43E3-A55D-87302A341A26}"/>
              </a:ext>
            </a:extLst>
          </p:cNvPr>
          <p:cNvSpPr/>
          <p:nvPr/>
        </p:nvSpPr>
        <p:spPr>
          <a:xfrm>
            <a:off x="3036327" y="4255047"/>
            <a:ext cx="3036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FSM Acceptance: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2B32F-7693-4B07-929C-F4C53ACDD81D}"/>
                  </a:ext>
                </a:extLst>
              </p:cNvPr>
              <p:cNvSpPr txBox="1"/>
              <p:nvPr/>
            </p:nvSpPr>
            <p:spPr>
              <a:xfrm>
                <a:off x="2931895" y="5194909"/>
                <a:ext cx="504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2B32F-7693-4B07-929C-F4C53ACD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95" y="5194909"/>
                <a:ext cx="5049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7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23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47B06-0616-488E-B5CE-22386DB073C9}"/>
              </a:ext>
            </a:extLst>
          </p:cNvPr>
          <p:cNvGrpSpPr/>
          <p:nvPr/>
        </p:nvGrpSpPr>
        <p:grpSpPr>
          <a:xfrm>
            <a:off x="6367006" y="1828082"/>
            <a:ext cx="2541640" cy="1515626"/>
            <a:chOff x="3876884" y="3387887"/>
            <a:chExt cx="2541640" cy="15156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0D5907-62D9-47C5-9CBA-813597F73ACD}"/>
                </a:ext>
              </a:extLst>
            </p:cNvPr>
            <p:cNvSpPr/>
            <p:nvPr/>
          </p:nvSpPr>
          <p:spPr>
            <a:xfrm>
              <a:off x="3876884" y="3395262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999C71-15D9-4457-BC26-7B1F5D972F9E}"/>
                </a:ext>
              </a:extLst>
            </p:cNvPr>
            <p:cNvSpPr/>
            <p:nvPr/>
          </p:nvSpPr>
          <p:spPr>
            <a:xfrm>
              <a:off x="5518872" y="3395262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90292B-62FD-4A3E-A190-BDDA26384B9A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4776536" y="3834027"/>
              <a:ext cx="742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9CF90B-99D5-4A48-B90B-F2D94C999D19}"/>
                </a:ext>
              </a:extLst>
            </p:cNvPr>
            <p:cNvSpPr txBox="1"/>
            <p:nvPr/>
          </p:nvSpPr>
          <p:spPr>
            <a:xfrm>
              <a:off x="4919104" y="3387887"/>
              <a:ext cx="40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‘a’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4661BC-8E16-4FCA-9849-5BB5AC3B8198}"/>
                </a:ext>
              </a:extLst>
            </p:cNvPr>
            <p:cNvSpPr txBox="1"/>
            <p:nvPr/>
          </p:nvSpPr>
          <p:spPr>
            <a:xfrm>
              <a:off x="4920579" y="453418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‘b’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FA7B437-3CAC-4D5D-A974-03B01EB7188B}"/>
                </a:ext>
              </a:extLst>
            </p:cNvPr>
            <p:cNvCxnSpPr>
              <a:cxnSpLocks/>
              <a:stCxn id="14" idx="3"/>
              <a:endCxn id="13" idx="5"/>
            </p:cNvCxnSpPr>
            <p:nvPr/>
          </p:nvCxnSpPr>
          <p:spPr>
            <a:xfrm rot="5400000">
              <a:off x="5147704" y="3641362"/>
              <a:ext cx="12700" cy="1005838"/>
            </a:xfrm>
            <a:prstGeom prst="curvedConnector3">
              <a:avLst>
                <a:gd name="adj1" fmla="val 281189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B8B1FD-4AF7-4DDC-8299-3E68BF148495}"/>
                </a:ext>
              </a:extLst>
            </p:cNvPr>
            <p:cNvSpPr/>
            <p:nvPr/>
          </p:nvSpPr>
          <p:spPr>
            <a:xfrm>
              <a:off x="3962919" y="3488669"/>
              <a:ext cx="727582" cy="6907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9">
                <a:extLst>
                  <a:ext uri="{FF2B5EF4-FFF2-40B4-BE49-F238E27FC236}">
                    <a16:creationId xmlns:a16="http://schemas.microsoft.com/office/drawing/2014/main" id="{4C9B5D44-EAAF-4664-BB72-5935A904B0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1670" y="1834640"/>
                <a:ext cx="73944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baseline="0" smtClean="0">
                                <a:latin typeface="Cambria Math" panose="02040503050406030204" pitchFamily="18" charset="0"/>
                              </a:rPr>
                              <m:t>anything</m:t>
                            </m:r>
                            <m:r>
                              <a:rPr lang="en-US" b="0" i="0" baseline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baseline="0" smtClean="0">
                                <a:latin typeface="Cambria Math" panose="02040503050406030204" pitchFamily="18" charset="0"/>
                              </a:rPr>
                              <m:t>else</m:t>
                            </m:r>
                            <m:r>
                              <a:rPr lang="en-US" b="0" i="0" baseline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𝑠𝑡𝑢𝑐𝑘</m:t>
                            </m:r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𝐷𝑒𝑎𝑑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0" name="Content Placeholder 9">
                <a:extLst>
                  <a:ext uri="{FF2B5EF4-FFF2-40B4-BE49-F238E27FC236}">
                    <a16:creationId xmlns:a16="http://schemas.microsoft.com/office/drawing/2014/main" id="{4C9B5D44-EAAF-4664-BB72-5935A904B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1670" y="1834640"/>
                <a:ext cx="7394474" cy="4351338"/>
              </a:xfr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9888A5-9C28-42E0-9989-8AA2273E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1246"/>
              </p:ext>
            </p:extLst>
          </p:nvPr>
        </p:nvGraphicFramePr>
        <p:xfrm>
          <a:off x="6814271" y="3708744"/>
          <a:ext cx="20377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5">
                  <a:extLst>
                    <a:ext uri="{9D8B030D-6E8A-4147-A177-3AD203B41FA5}">
                      <a16:colId xmlns:a16="http://schemas.microsoft.com/office/drawing/2014/main" val="134636237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3781836573"/>
                    </a:ext>
                  </a:extLst>
                </a:gridCol>
                <a:gridCol w="679245">
                  <a:extLst>
                    <a:ext uri="{9D8B030D-6E8A-4147-A177-3AD203B41FA5}">
                      <a16:colId xmlns:a16="http://schemas.microsoft.com/office/drawing/2014/main" val="51214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393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AA35AD-8A87-4A48-B64C-5DC1F183D6B5}"/>
              </a:ext>
            </a:extLst>
          </p:cNvPr>
          <p:cNvSpPr txBox="1"/>
          <p:nvPr/>
        </p:nvSpPr>
        <p:spPr>
          <a:xfrm>
            <a:off x="6492368" y="4080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498A2-8292-46F2-96A3-7B60C19510DF}"/>
              </a:ext>
            </a:extLst>
          </p:cNvPr>
          <p:cNvSpPr txBox="1"/>
          <p:nvPr/>
        </p:nvSpPr>
        <p:spPr>
          <a:xfrm>
            <a:off x="6419600" y="44089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5147-3CF6-41B1-8C33-427B16CDD68C}"/>
              </a:ext>
            </a:extLst>
          </p:cNvPr>
          <p:cNvSpPr txBox="1"/>
          <p:nvPr/>
        </p:nvSpPr>
        <p:spPr>
          <a:xfrm>
            <a:off x="740244" y="5678690"/>
            <a:ext cx="774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L(A) = an even number of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3600" dirty="0"/>
              <a:t> sequences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B97F0B-957D-4228-9F34-4EA15A905DA6}"/>
                  </a:ext>
                </a:extLst>
              </p:cNvPr>
              <p:cNvSpPr/>
              <p:nvPr/>
            </p:nvSpPr>
            <p:spPr>
              <a:xfrm>
                <a:off x="451670" y="1179310"/>
                <a:ext cx="2970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B97F0B-957D-4228-9F34-4EA15A905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0" y="1179310"/>
                <a:ext cx="29704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FSM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B6A3F5-1BA6-4C6B-88FE-AA3AD36B00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Deterministic</a:t>
                </a:r>
              </a:p>
              <a:p>
                <a:pPr lvl="1"/>
                <a:r>
                  <a:rPr lang="en-US" dirty="0"/>
                  <a:t>No state has &gt;1 outgoing edge with the same label</a:t>
                </a:r>
              </a:p>
              <a:p>
                <a:r>
                  <a:rPr lang="en-US" dirty="0"/>
                  <a:t>Non-Deterministic</a:t>
                </a:r>
              </a:p>
              <a:p>
                <a:pPr lvl="1"/>
                <a:r>
                  <a:rPr lang="en-US" dirty="0"/>
                  <a:t>States may have multiple outgoing edges with the same label</a:t>
                </a:r>
              </a:p>
              <a:p>
                <a:pPr lvl="1"/>
                <a:r>
                  <a:rPr lang="en-US" dirty="0"/>
                  <a:t>Edges may be labelled with the special symbol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 empty string.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-transitions can happen without looking at the input</a:t>
                </a:r>
              </a:p>
              <a:p>
                <a:pPr lvl="1"/>
                <a:r>
                  <a:rPr lang="en-US" dirty="0"/>
                  <a:t>An NFA accepts a string if there </a:t>
                </a:r>
                <a:r>
                  <a:rPr lang="en-US" b="1" dirty="0"/>
                  <a:t>exists</a:t>
                </a:r>
                <a:r>
                  <a:rPr lang="en-US" dirty="0"/>
                  <a:t> a path that ends in an accepting state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B6A3F5-1BA6-4C6B-88FE-AA3AD36B0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0C0771-0E1C-4304-8F49-3322C38D0BFF}"/>
              </a:ext>
            </a:extLst>
          </p:cNvPr>
          <p:cNvCxnSpPr>
            <a:cxnSpLocks/>
          </p:cNvCxnSpPr>
          <p:nvPr/>
        </p:nvCxnSpPr>
        <p:spPr>
          <a:xfrm flipH="1" flipV="1">
            <a:off x="5051323" y="4579375"/>
            <a:ext cx="715296" cy="2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CE551B-F25B-4561-B54D-8C62965FD770}"/>
              </a:ext>
            </a:extLst>
          </p:cNvPr>
          <p:cNvSpPr txBox="1"/>
          <p:nvPr/>
        </p:nvSpPr>
        <p:spPr>
          <a:xfrm>
            <a:off x="5766619" y="4623308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Not “must”</a:t>
            </a:r>
          </a:p>
        </p:txBody>
      </p:sp>
    </p:spTree>
    <p:extLst>
      <p:ext uri="{BB962C8B-B14F-4D97-AF65-F5344CB8AC3E}">
        <p14:creationId xmlns:p14="http://schemas.microsoft.com/office/powerpoint/2010/main" val="10300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954B-FDA9-4204-9281-93021E4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68" y="307438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NFA Example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19FC8FB-6DE6-48DB-9860-ACBC359BEB08}"/>
              </a:ext>
            </a:extLst>
          </p:cNvPr>
          <p:cNvCxnSpPr>
            <a:cxnSpLocks/>
            <a:stCxn id="19" idx="5"/>
            <a:endCxn id="19" idx="7"/>
          </p:cNvCxnSpPr>
          <p:nvPr/>
        </p:nvCxnSpPr>
        <p:spPr>
          <a:xfrm rot="5400000" flipH="1">
            <a:off x="3118818" y="4699053"/>
            <a:ext cx="620508" cy="12700"/>
          </a:xfrm>
          <a:prstGeom prst="curvedConnector5">
            <a:avLst>
              <a:gd name="adj1" fmla="val -36841"/>
              <a:gd name="adj2" fmla="val -5930332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4A8C87-5905-4DDD-98BD-FB2726FFE0AF}"/>
              </a:ext>
            </a:extLst>
          </p:cNvPr>
          <p:cNvGrpSpPr/>
          <p:nvPr/>
        </p:nvGrpSpPr>
        <p:grpSpPr>
          <a:xfrm>
            <a:off x="2698041" y="2216775"/>
            <a:ext cx="899652" cy="877530"/>
            <a:chOff x="4840445" y="3335593"/>
            <a:chExt cx="899652" cy="87753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7B1EA-3648-45E6-9645-B272BCB2AA36}"/>
                </a:ext>
              </a:extLst>
            </p:cNvPr>
            <p:cNvSpPr/>
            <p:nvPr/>
          </p:nvSpPr>
          <p:spPr>
            <a:xfrm>
              <a:off x="4840445" y="3335593"/>
              <a:ext cx="899652" cy="8775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CADC90-A0B9-4D31-BA3E-F2070CF1D462}"/>
                </a:ext>
              </a:extLst>
            </p:cNvPr>
            <p:cNvSpPr/>
            <p:nvPr/>
          </p:nvSpPr>
          <p:spPr>
            <a:xfrm>
              <a:off x="4926480" y="3429000"/>
              <a:ext cx="727582" cy="6907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5F973E9-D50A-4900-B306-9097A38A4A93}"/>
              </a:ext>
            </a:extLst>
          </p:cNvPr>
          <p:cNvSpPr/>
          <p:nvPr/>
        </p:nvSpPr>
        <p:spPr>
          <a:xfrm>
            <a:off x="2661171" y="4260288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6EEB9A-6B9E-4DF2-85D1-43F5B3D5682B}"/>
              </a:ext>
            </a:extLst>
          </p:cNvPr>
          <p:cNvSpPr/>
          <p:nvPr/>
        </p:nvSpPr>
        <p:spPr>
          <a:xfrm>
            <a:off x="2747206" y="4353695"/>
            <a:ext cx="727582" cy="690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B6BB44-4BC8-4317-9F7D-CC57CBF63FDE}"/>
              </a:ext>
            </a:extLst>
          </p:cNvPr>
          <p:cNvSpPr/>
          <p:nvPr/>
        </p:nvSpPr>
        <p:spPr>
          <a:xfrm>
            <a:off x="1556008" y="3286895"/>
            <a:ext cx="899652" cy="8775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9140E4-BD38-488C-88C3-271862E527E5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2323909" y="4035914"/>
            <a:ext cx="469013" cy="35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A7953-9BED-4E0A-B486-5C3D786AF449}"/>
              </a:ext>
            </a:extLst>
          </p:cNvPr>
          <p:cNvCxnSpPr>
            <a:cxnSpLocks/>
            <a:stCxn id="21" idx="7"/>
            <a:endCxn id="17" idx="3"/>
          </p:cNvCxnSpPr>
          <p:nvPr/>
        </p:nvCxnSpPr>
        <p:spPr>
          <a:xfrm flipV="1">
            <a:off x="2323909" y="2965794"/>
            <a:ext cx="505883" cy="449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7EB9ADD-191E-4A2E-972A-596DFC71F3DA}"/>
              </a:ext>
            </a:extLst>
          </p:cNvPr>
          <p:cNvCxnSpPr>
            <a:cxnSpLocks/>
            <a:stCxn id="17" idx="5"/>
            <a:endCxn id="17" idx="7"/>
          </p:cNvCxnSpPr>
          <p:nvPr/>
        </p:nvCxnSpPr>
        <p:spPr>
          <a:xfrm rot="5400000" flipH="1">
            <a:off x="3155688" y="2655540"/>
            <a:ext cx="620508" cy="12700"/>
          </a:xfrm>
          <a:prstGeom prst="curvedConnector5">
            <a:avLst>
              <a:gd name="adj1" fmla="val -28522"/>
              <a:gd name="adj2" fmla="val -6394850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5FFDF7-A952-456B-9A6B-E5D449ACC51D}"/>
              </a:ext>
            </a:extLst>
          </p:cNvPr>
          <p:cNvSpPr txBox="1"/>
          <p:nvPr/>
        </p:nvSpPr>
        <p:spPr>
          <a:xfrm>
            <a:off x="4381995" y="23516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1A63F-FFAC-42AC-BFAA-9E37DF3CDB2B}"/>
              </a:ext>
            </a:extLst>
          </p:cNvPr>
          <p:cNvSpPr txBox="1"/>
          <p:nvPr/>
        </p:nvSpPr>
        <p:spPr>
          <a:xfrm>
            <a:off x="4236339" y="4514387"/>
            <a:ext cx="3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193547-6696-412D-BD9D-D181DABBFA1C}"/>
              </a:ext>
            </a:extLst>
          </p:cNvPr>
          <p:cNvSpPr txBox="1"/>
          <p:nvPr/>
        </p:nvSpPr>
        <p:spPr>
          <a:xfrm>
            <a:off x="2253741" y="4193214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454DF-E474-4F88-A71A-B45F94D9998C}"/>
              </a:ext>
            </a:extLst>
          </p:cNvPr>
          <p:cNvSpPr txBox="1"/>
          <p:nvPr/>
        </p:nvSpPr>
        <p:spPr>
          <a:xfrm>
            <a:off x="2235341" y="2856182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79095-B558-4A73-95FF-CBB9CF0A9E20}"/>
              </a:ext>
            </a:extLst>
          </p:cNvPr>
          <p:cNvSpPr txBox="1"/>
          <p:nvPr/>
        </p:nvSpPr>
        <p:spPr>
          <a:xfrm>
            <a:off x="5506450" y="1286839"/>
            <a:ext cx="2938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a978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120E59-6E95-4F3F-A5F8-7DD00C040176}"/>
              </a:ext>
            </a:extLst>
          </p:cNvPr>
          <p:cNvCxnSpPr>
            <a:cxnSpLocks/>
          </p:cNvCxnSpPr>
          <p:nvPr/>
        </p:nvCxnSpPr>
        <p:spPr>
          <a:xfrm flipV="1">
            <a:off x="6793756" y="1949321"/>
            <a:ext cx="0" cy="10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C93922-85C7-4D7B-8CD2-DA95C9B77C0A}"/>
              </a:ext>
            </a:extLst>
          </p:cNvPr>
          <p:cNvSpPr txBox="1"/>
          <p:nvPr/>
        </p:nvSpPr>
        <p:spPr>
          <a:xfrm>
            <a:off x="6648524" y="301558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EF0631-2DC6-49A5-91C9-A40072E96B8D}"/>
              </a:ext>
            </a:extLst>
          </p:cNvPr>
          <p:cNvCxnSpPr>
            <a:cxnSpLocks/>
          </p:cNvCxnSpPr>
          <p:nvPr/>
        </p:nvCxnSpPr>
        <p:spPr>
          <a:xfrm flipV="1">
            <a:off x="7226398" y="1949321"/>
            <a:ext cx="0" cy="10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23E8993-0BE2-487E-940E-C50313D48518}"/>
              </a:ext>
            </a:extLst>
          </p:cNvPr>
          <p:cNvSpPr txBox="1"/>
          <p:nvPr/>
        </p:nvSpPr>
        <p:spPr>
          <a:xfrm>
            <a:off x="7022656" y="301558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F5560C-0DF9-40FD-A764-AD57CFE1D804}"/>
              </a:ext>
            </a:extLst>
          </p:cNvPr>
          <p:cNvCxnSpPr>
            <a:cxnSpLocks/>
          </p:cNvCxnSpPr>
          <p:nvPr/>
        </p:nvCxnSpPr>
        <p:spPr>
          <a:xfrm flipV="1">
            <a:off x="7577901" y="1946865"/>
            <a:ext cx="0" cy="10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DEE587-56C0-46D0-86D3-8AA884B144F3}"/>
              </a:ext>
            </a:extLst>
          </p:cNvPr>
          <p:cNvSpPr txBox="1"/>
          <p:nvPr/>
        </p:nvSpPr>
        <p:spPr>
          <a:xfrm>
            <a:off x="7374159" y="3013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B8B4F1-5ECE-4ADA-9850-0A82302BBF1A}"/>
              </a:ext>
            </a:extLst>
          </p:cNvPr>
          <p:cNvCxnSpPr>
            <a:cxnSpLocks/>
          </p:cNvCxnSpPr>
          <p:nvPr/>
        </p:nvCxnSpPr>
        <p:spPr>
          <a:xfrm flipV="1">
            <a:off x="7952033" y="1946865"/>
            <a:ext cx="0" cy="10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69FA66-DF9F-47D7-A747-8D988CDFB4AD}"/>
              </a:ext>
            </a:extLst>
          </p:cNvPr>
          <p:cNvSpPr txBox="1"/>
          <p:nvPr/>
        </p:nvSpPr>
        <p:spPr>
          <a:xfrm>
            <a:off x="7748291" y="3013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41069C-D8BB-43B8-A172-D8642E545568}"/>
              </a:ext>
            </a:extLst>
          </p:cNvPr>
          <p:cNvCxnSpPr>
            <a:cxnSpLocks/>
          </p:cNvCxnSpPr>
          <p:nvPr/>
        </p:nvCxnSpPr>
        <p:spPr>
          <a:xfrm flipV="1">
            <a:off x="8326165" y="1946865"/>
            <a:ext cx="0" cy="10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FCB3A1-9BC7-4253-997A-2430C13587CD}"/>
              </a:ext>
            </a:extLst>
          </p:cNvPr>
          <p:cNvSpPr txBox="1"/>
          <p:nvPr/>
        </p:nvSpPr>
        <p:spPr>
          <a:xfrm>
            <a:off x="8122423" y="3013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AA20A65-1091-4BB4-9D11-285F1F9D8770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 rot="5400000" flipH="1">
            <a:off x="1377505" y="3725660"/>
            <a:ext cx="620508" cy="12700"/>
          </a:xfrm>
          <a:prstGeom prst="curvedConnector5">
            <a:avLst>
              <a:gd name="adj1" fmla="val -36841"/>
              <a:gd name="adj2" fmla="val 7846465"/>
              <a:gd name="adj3" fmla="val 1368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19A84F-9C87-4861-9BE2-723979379725}"/>
              </a:ext>
            </a:extLst>
          </p:cNvPr>
          <p:cNvSpPr txBox="1"/>
          <p:nvPr/>
        </p:nvSpPr>
        <p:spPr>
          <a:xfrm>
            <a:off x="916788" y="2695709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016F6-77CC-4D7C-8522-04827884ADB8}"/>
              </a:ext>
            </a:extLst>
          </p:cNvPr>
          <p:cNvSpPr txBox="1"/>
          <p:nvPr/>
        </p:nvSpPr>
        <p:spPr>
          <a:xfrm>
            <a:off x="7270703" y="373257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2709B4-EAFA-44BC-8D2E-48F17E218B2F}"/>
              </a:ext>
            </a:extLst>
          </p:cNvPr>
          <p:cNvSpPr txBox="1"/>
          <p:nvPr/>
        </p:nvSpPr>
        <p:spPr>
          <a:xfrm>
            <a:off x="7208990" y="43154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(S1,9)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EA189-FCAB-4F4A-A296-7539DAE4DB86}"/>
              </a:ext>
            </a:extLst>
          </p:cNvPr>
          <p:cNvSpPr txBox="1"/>
          <p:nvPr/>
        </p:nvSpPr>
        <p:spPr>
          <a:xfrm>
            <a:off x="7208990" y="54811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(S1,8)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E293-937F-46A2-9CDC-08643ED69580}"/>
              </a:ext>
            </a:extLst>
          </p:cNvPr>
          <p:cNvSpPr txBox="1"/>
          <p:nvPr/>
        </p:nvSpPr>
        <p:spPr>
          <a:xfrm>
            <a:off x="7208990" y="489831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(S1,7)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00B4EA-CC24-47C8-85D0-8691460A5F0D}"/>
              </a:ext>
            </a:extLst>
          </p:cNvPr>
          <p:cNvSpPr txBox="1"/>
          <p:nvPr/>
        </p:nvSpPr>
        <p:spPr>
          <a:xfrm>
            <a:off x="7084148" y="6064066"/>
            <a:ext cx="97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(S1,EOF)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E06F6-18FA-4520-9CFC-528DFEFFBB1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7570625" y="4101905"/>
            <a:ext cx="3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E83D9D-5685-435E-A4B4-2200FCD0A2B7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570628" y="4684778"/>
            <a:ext cx="0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0FE576-FA82-467A-B7DE-9FA7544114F2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7570628" y="5267651"/>
            <a:ext cx="0" cy="2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EDEDEB-2BF4-472E-9AE6-B5F9CFFCAC9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7570628" y="5850524"/>
            <a:ext cx="0" cy="2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3301</TotalTime>
  <Words>1372</Words>
  <Application>Microsoft Office PowerPoint</Application>
  <PresentationFormat>On-screen Show (4:3)</PresentationFormat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2 - FSMs</vt:lpstr>
      <vt:lpstr>Today’s Lecture: Roadmap</vt:lpstr>
      <vt:lpstr>FSM and State Transition Table</vt:lpstr>
      <vt:lpstr>FSM Configuration</vt:lpstr>
      <vt:lpstr>FSM Configuration: Example</vt:lpstr>
      <vt:lpstr>FSM, Formally</vt:lpstr>
      <vt:lpstr>Example</vt:lpstr>
      <vt:lpstr>FSM Types</vt:lpstr>
      <vt:lpstr>NFA Example</vt:lpstr>
      <vt:lpstr>No State Transition Tables for NFAs</vt:lpstr>
      <vt:lpstr>Non-deterministic Choice</vt:lpstr>
      <vt:lpstr>Running NFAs</vt:lpstr>
      <vt:lpstr>NFA Example</vt:lpstr>
      <vt:lpstr>Why Use NFAs at all?</vt:lpstr>
      <vt:lpstr> ε-transitions</vt:lpstr>
      <vt:lpstr> ε-Transitions Example</vt:lpstr>
      <vt:lpstr>Regular Expressions</vt:lpstr>
      <vt:lpstr>Example RegEx</vt:lpstr>
      <vt:lpstr>Example RegEx 2</vt:lpstr>
      <vt:lpstr>RegEx Expressivity</vt:lpstr>
      <vt:lpstr>Who cares?</vt:lpstr>
      <vt:lpstr>The Proofs of these Properties are Constructive!</vt:lpstr>
      <vt:lpstr>Recall: NFA Matching Procedure</vt:lpstr>
      <vt:lpstr>NFA -&gt; DFA</vt:lpstr>
      <vt:lpstr>Successor Notation</vt:lpstr>
      <vt:lpstr> Powerset DFA</vt:lpstr>
      <vt:lpstr> Powerset DFA</vt:lpstr>
      <vt:lpstr>Bye until next time!</vt:lpstr>
      <vt:lpstr>Extra Example: NFA Acceptance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127</cp:revision>
  <dcterms:created xsi:type="dcterms:W3CDTF">2018-07-19T03:57:05Z</dcterms:created>
  <dcterms:modified xsi:type="dcterms:W3CDTF">2018-08-22T19:18:33Z</dcterms:modified>
</cp:coreProperties>
</file>