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345" r:id="rId4"/>
    <p:sldId id="344" r:id="rId5"/>
    <p:sldId id="338" r:id="rId6"/>
    <p:sldId id="340" r:id="rId7"/>
    <p:sldId id="337" r:id="rId8"/>
    <p:sldId id="383" r:id="rId9"/>
    <p:sldId id="342" r:id="rId10"/>
    <p:sldId id="349" r:id="rId11"/>
    <p:sldId id="348" r:id="rId12"/>
    <p:sldId id="347" r:id="rId13"/>
    <p:sldId id="350" r:id="rId14"/>
    <p:sldId id="352" r:id="rId15"/>
    <p:sldId id="353" r:id="rId16"/>
    <p:sldId id="354" r:id="rId17"/>
    <p:sldId id="356" r:id="rId18"/>
    <p:sldId id="355" r:id="rId19"/>
    <p:sldId id="359" r:id="rId20"/>
    <p:sldId id="360" r:id="rId21"/>
    <p:sldId id="361" r:id="rId22"/>
    <p:sldId id="362" r:id="rId23"/>
    <p:sldId id="357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4" r:id="rId35"/>
    <p:sldId id="376" r:id="rId36"/>
    <p:sldId id="377" r:id="rId37"/>
    <p:sldId id="378" r:id="rId38"/>
    <p:sldId id="382" r:id="rId39"/>
    <p:sldId id="379" r:id="rId40"/>
    <p:sldId id="380" r:id="rId41"/>
    <p:sldId id="299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5" autoAdjust="0"/>
    <p:restoredTop sz="93515" autoAdjust="0"/>
  </p:normalViewPr>
  <p:slideViewPr>
    <p:cSldViewPr snapToGrid="0">
      <p:cViewPr varScale="1">
        <p:scale>
          <a:sx n="61" d="100"/>
          <a:sy n="61" d="100"/>
        </p:scale>
        <p:origin x="291" y="24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6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0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6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2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7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28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9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0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 – </a:t>
            </a:r>
            <a:r>
              <a:rPr lang="en-US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RegEx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877" y="1253331"/>
                <a:ext cx="4931507" cy="5084946"/>
              </a:xfrm>
            </p:spPr>
            <p:txBody>
              <a:bodyPr/>
              <a:lstStyle/>
              <a:p>
                <a:r>
                  <a:rPr lang="en-US" dirty="0"/>
                  <a:t>Our formulation of the powerset construction doesn’t deal with transitions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We’ll eliminate them as a preprocessing step</a:t>
                </a:r>
              </a:p>
              <a:p>
                <a:r>
                  <a:rPr lang="en-US" dirty="0"/>
                  <a:t>Intuition: Cut out the middleman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877" y="1253331"/>
                <a:ext cx="4931507" cy="5084946"/>
              </a:xfrm>
              <a:blipFill>
                <a:blip r:embed="rId3"/>
                <a:stretch>
                  <a:fillRect l="-2225" t="-2038" r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Elimination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8F7C61F-0E95-46DA-AB8E-0C0E5CD56DA3}"/>
              </a:ext>
            </a:extLst>
          </p:cNvPr>
          <p:cNvSpPr/>
          <p:nvPr/>
        </p:nvSpPr>
        <p:spPr>
          <a:xfrm>
            <a:off x="4954953" y="2567798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FB5298-2F3A-41F8-A4E6-D780D35616BC}"/>
              </a:ext>
            </a:extLst>
          </p:cNvPr>
          <p:cNvSpPr/>
          <p:nvPr/>
        </p:nvSpPr>
        <p:spPr>
          <a:xfrm>
            <a:off x="4954953" y="3955027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BB5BA7-385C-4C95-ACD2-4D7DEF549354}"/>
              </a:ext>
            </a:extLst>
          </p:cNvPr>
          <p:cNvSpPr/>
          <p:nvPr/>
        </p:nvSpPr>
        <p:spPr>
          <a:xfrm>
            <a:off x="4954953" y="537704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1D67CF9-32DF-4E5E-A8BF-DB0B19500AD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5149930" y="3700177"/>
            <a:ext cx="509699" cy="1270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BFBF50-80FA-4B2A-B476-0FD0815A3EB4}"/>
                  </a:ext>
                </a:extLst>
              </p:cNvPr>
              <p:cNvSpPr txBox="1"/>
              <p:nvPr/>
            </p:nvSpPr>
            <p:spPr>
              <a:xfrm>
                <a:off x="5503933" y="3487346"/>
                <a:ext cx="367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BFBF50-80FA-4B2A-B476-0FD0815A3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33" y="3487346"/>
                <a:ext cx="36753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F4A82F8-1DE2-470F-81F5-7E282F6E8B17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rot="5400000">
            <a:off x="5132538" y="5104798"/>
            <a:ext cx="544483" cy="1270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F61-7A1A-4E11-B4CE-84CB35B3673C}"/>
              </a:ext>
            </a:extLst>
          </p:cNvPr>
          <p:cNvSpPr txBox="1"/>
          <p:nvPr/>
        </p:nvSpPr>
        <p:spPr>
          <a:xfrm>
            <a:off x="5503933" y="490791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374E1-5321-4982-B0F0-4E0166AA8DD9}"/>
              </a:ext>
            </a:extLst>
          </p:cNvPr>
          <p:cNvSpPr/>
          <p:nvPr/>
        </p:nvSpPr>
        <p:spPr>
          <a:xfrm>
            <a:off x="5053774" y="545240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EB02667-2B46-4149-AEBB-C04B09857617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10800000">
            <a:off x="4954953" y="4393793"/>
            <a:ext cx="12700" cy="1422013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D712E4-9ABB-49EE-BB24-89787B610ED8}"/>
              </a:ext>
            </a:extLst>
          </p:cNvPr>
          <p:cNvSpPr txBox="1"/>
          <p:nvPr/>
        </p:nvSpPr>
        <p:spPr>
          <a:xfrm>
            <a:off x="4411074" y="487689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160612-6518-4FEE-A364-4CD924F3C3E7}"/>
              </a:ext>
            </a:extLst>
          </p:cNvPr>
          <p:cNvSpPr/>
          <p:nvPr/>
        </p:nvSpPr>
        <p:spPr>
          <a:xfrm>
            <a:off x="7171151" y="26515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F3C04A-D3AB-4B24-AF51-5EEB1652A3CA}"/>
              </a:ext>
            </a:extLst>
          </p:cNvPr>
          <p:cNvSpPr/>
          <p:nvPr/>
        </p:nvSpPr>
        <p:spPr>
          <a:xfrm>
            <a:off x="7171151" y="40387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8E7F4B-FE9F-4069-8E90-ABFBE7F110AB}"/>
              </a:ext>
            </a:extLst>
          </p:cNvPr>
          <p:cNvSpPr/>
          <p:nvPr/>
        </p:nvSpPr>
        <p:spPr>
          <a:xfrm>
            <a:off x="7171151" y="5460747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BEEABA5-45FA-4D54-BD8B-9209B9DE5FB6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rot="5400000">
            <a:off x="7348736" y="5188505"/>
            <a:ext cx="544483" cy="12700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9BF64A5-6BEC-449A-A421-6BDBE96C5EFD}"/>
              </a:ext>
            </a:extLst>
          </p:cNvPr>
          <p:cNvSpPr txBox="1"/>
          <p:nvPr/>
        </p:nvSpPr>
        <p:spPr>
          <a:xfrm>
            <a:off x="7720131" y="499162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D6278B-008C-4A94-B9D6-255B8080A3E3}"/>
              </a:ext>
            </a:extLst>
          </p:cNvPr>
          <p:cNvSpPr/>
          <p:nvPr/>
        </p:nvSpPr>
        <p:spPr>
          <a:xfrm>
            <a:off x="7269972" y="5536109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E41656F-8A4C-4A0C-A1E1-2781CAE168D1}"/>
              </a:ext>
            </a:extLst>
          </p:cNvPr>
          <p:cNvCxnSpPr>
            <a:cxnSpLocks/>
            <a:stCxn id="43" idx="2"/>
            <a:endCxn id="42" idx="2"/>
          </p:cNvCxnSpPr>
          <p:nvPr/>
        </p:nvCxnSpPr>
        <p:spPr>
          <a:xfrm rot="10800000">
            <a:off x="7171151" y="4477500"/>
            <a:ext cx="12700" cy="1422013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1A5D99-E91A-4358-9AAB-04236FFA5F0C}"/>
              </a:ext>
            </a:extLst>
          </p:cNvPr>
          <p:cNvSpPr txBox="1"/>
          <p:nvPr/>
        </p:nvSpPr>
        <p:spPr>
          <a:xfrm>
            <a:off x="6627272" y="496060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BFBDCA-DCA3-4A5B-BB4D-6811297482AF}"/>
              </a:ext>
            </a:extLst>
          </p:cNvPr>
          <p:cNvCxnSpPr>
            <a:cxnSpLocks/>
            <a:stCxn id="41" idx="6"/>
            <a:endCxn id="43" idx="6"/>
          </p:cNvCxnSpPr>
          <p:nvPr/>
        </p:nvCxnSpPr>
        <p:spPr>
          <a:xfrm>
            <a:off x="8070803" y="3090270"/>
            <a:ext cx="12700" cy="2809242"/>
          </a:xfrm>
          <a:prstGeom prst="curvedConnector3">
            <a:avLst>
              <a:gd name="adj1" fmla="val 3892307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76C2F6-4EF8-4FD5-B344-5CC9583F7AB1}"/>
              </a:ext>
            </a:extLst>
          </p:cNvPr>
          <p:cNvSpPr txBox="1"/>
          <p:nvPr/>
        </p:nvSpPr>
        <p:spPr>
          <a:xfrm>
            <a:off x="8675057" y="427744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A3689C-46CF-402D-89F2-F02A78998F81}"/>
              </a:ext>
            </a:extLst>
          </p:cNvPr>
          <p:cNvCxnSpPr/>
          <p:nvPr/>
        </p:nvCxnSpPr>
        <p:spPr>
          <a:xfrm>
            <a:off x="6408615" y="2282092"/>
            <a:ext cx="0" cy="432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7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877" y="1253331"/>
                <a:ext cx="7886700" cy="508494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-close(s) be the set of states reachable via 0 or more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s</a:t>
                </a:r>
              </a:p>
              <a:p>
                <a:r>
                  <a:rPr lang="en-US" dirty="0"/>
                  <a:t>Let N’ be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-free version of N</a:t>
                </a:r>
              </a:p>
              <a:p>
                <a:pPr lvl="1"/>
                <a:r>
                  <a:rPr lang="en-US" dirty="0"/>
                  <a:t>Add all non</a:t>
                </a:r>
                <a:r>
                  <a:rPr lang="en-US" dirty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edges from N to N’</a:t>
                </a:r>
              </a:p>
              <a:p>
                <a:pPr lvl="1"/>
                <a:r>
                  <a:rPr lang="en-US" dirty="0"/>
                  <a:t>Put s in F’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-close(s) contains a state in F</a:t>
                </a:r>
              </a:p>
              <a:p>
                <a:pPr lvl="1"/>
                <a:r>
                  <a:rPr lang="en-US" dirty="0"/>
                  <a:t>Put </a:t>
                </a:r>
                <a:r>
                  <a:rPr lang="en-US" dirty="0" err="1"/>
                  <a:t>s,c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’ if there is a c-edge to 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-close(s)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877" y="1253331"/>
                <a:ext cx="7886700" cy="5084946"/>
              </a:xfrm>
              <a:blipFill>
                <a:blip r:embed="rId3"/>
                <a:stretch>
                  <a:fillRect l="-1391" t="-2038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Elimination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5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977" y="1040108"/>
                <a:ext cx="8521808" cy="13760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/>
                  <a:t>   Let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-close(s) be the set of states reachable via 0 or more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977" y="1040108"/>
                <a:ext cx="8521808" cy="1376009"/>
              </a:xfrm>
              <a:blipFill>
                <a:blip r:embed="rId3"/>
                <a:stretch>
                  <a:fillRect t="-7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Example, I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9DDA4E3-A713-40C5-A34E-66FDD0EFBF36}"/>
              </a:ext>
            </a:extLst>
          </p:cNvPr>
          <p:cNvSpPr/>
          <p:nvPr/>
        </p:nvSpPr>
        <p:spPr>
          <a:xfrm>
            <a:off x="742265" y="299494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81307B-E180-4E4C-A360-6F186D009B81}"/>
              </a:ext>
            </a:extLst>
          </p:cNvPr>
          <p:cNvSpPr/>
          <p:nvPr/>
        </p:nvSpPr>
        <p:spPr>
          <a:xfrm>
            <a:off x="729365" y="44513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EDE207-4CE6-427D-BB9E-BF6B38269BD2}"/>
              </a:ext>
            </a:extLst>
          </p:cNvPr>
          <p:cNvSpPr/>
          <p:nvPr/>
        </p:nvSpPr>
        <p:spPr>
          <a:xfrm>
            <a:off x="729365" y="58385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C7255E-260B-4F7F-854C-989C8F253C14}"/>
              </a:ext>
            </a:extLst>
          </p:cNvPr>
          <p:cNvSpPr/>
          <p:nvPr/>
        </p:nvSpPr>
        <p:spPr>
          <a:xfrm>
            <a:off x="2719583" y="34540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D24C38-861E-41C8-B809-B6ED1628E974}"/>
              </a:ext>
            </a:extLst>
          </p:cNvPr>
          <p:cNvSpPr/>
          <p:nvPr/>
        </p:nvSpPr>
        <p:spPr>
          <a:xfrm>
            <a:off x="2732282" y="453959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E5A254-4B1F-4F93-A9BD-FB81EB2DF578}"/>
              </a:ext>
            </a:extLst>
          </p:cNvPr>
          <p:cNvSpPr/>
          <p:nvPr/>
        </p:nvSpPr>
        <p:spPr>
          <a:xfrm>
            <a:off x="2735213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AB9E38-BD5E-46D9-A04B-B60681FD0E3B}"/>
              </a:ext>
            </a:extLst>
          </p:cNvPr>
          <p:cNvSpPr/>
          <p:nvPr/>
        </p:nvSpPr>
        <p:spPr>
          <a:xfrm>
            <a:off x="2812053" y="353799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18A64B-5B04-4D1D-AFF7-7A9CB121C1FB}"/>
              </a:ext>
            </a:extLst>
          </p:cNvPr>
          <p:cNvSpPr/>
          <p:nvPr/>
        </p:nvSpPr>
        <p:spPr>
          <a:xfrm>
            <a:off x="2666718" y="1956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A24C3AA-5A9C-4E8C-8189-A289FE7C37A9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V="1">
            <a:off x="1629017" y="489007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D0D2E4-056F-40B0-BE9A-BDC552640837}"/>
              </a:ext>
            </a:extLst>
          </p:cNvPr>
          <p:cNvSpPr/>
          <p:nvPr/>
        </p:nvSpPr>
        <p:spPr>
          <a:xfrm>
            <a:off x="832723" y="453959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F6C3C-7EFE-42D0-ADC5-9B2B2185DE2A}"/>
              </a:ext>
            </a:extLst>
          </p:cNvPr>
          <p:cNvSpPr txBox="1"/>
          <p:nvPr/>
        </p:nvSpPr>
        <p:spPr>
          <a:xfrm>
            <a:off x="743495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454213-BE7B-4928-B7D4-4FD496C912B3}"/>
              </a:ext>
            </a:extLst>
          </p:cNvPr>
          <p:cNvSpPr txBox="1"/>
          <p:nvPr/>
        </p:nvSpPr>
        <p:spPr>
          <a:xfrm>
            <a:off x="1880477" y="57134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733D50C-C86F-42C6-BBBD-78F0FCF0591E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10800000">
            <a:off x="2719583" y="3892835"/>
            <a:ext cx="15630" cy="2259424"/>
          </a:xfrm>
          <a:prstGeom prst="curvedConnector3">
            <a:avLst>
              <a:gd name="adj1" fmla="val 15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EDDD00-7A3E-4F54-99C0-3B7605DB8A75}"/>
                  </a:ext>
                </a:extLst>
              </p:cNvPr>
              <p:cNvSpPr txBox="1"/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EDDD00-7A3E-4F54-99C0-3B7605DB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182DBB-1A9F-4D4E-8EF8-3C6EBF53C2FC}"/>
                  </a:ext>
                </a:extLst>
              </p:cNvPr>
              <p:cNvSpPr txBox="1"/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182DBB-1A9F-4D4E-8EF8-3C6EBF53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C589F47-3EDB-4D1C-B2DC-1E414CF6092C}"/>
              </a:ext>
            </a:extLst>
          </p:cNvPr>
          <p:cNvSpPr txBox="1"/>
          <p:nvPr/>
        </p:nvSpPr>
        <p:spPr>
          <a:xfrm>
            <a:off x="3280924" y="42432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165354-3AFC-442C-8A12-1BB314B3B927}"/>
              </a:ext>
            </a:extLst>
          </p:cNvPr>
          <p:cNvSpPr txBox="1"/>
          <p:nvPr/>
        </p:nvSpPr>
        <p:spPr>
          <a:xfrm>
            <a:off x="3248806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91D84F-B72B-4399-8842-D12CA10CAB3B}"/>
              </a:ext>
            </a:extLst>
          </p:cNvPr>
          <p:cNvSpPr txBox="1"/>
          <p:nvPr/>
        </p:nvSpPr>
        <p:spPr>
          <a:xfrm>
            <a:off x="2114016" y="4738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1E94B1-01C2-4B1F-8897-CEC2202A1F57}"/>
                  </a:ext>
                </a:extLst>
              </p:cNvPr>
              <p:cNvSpPr txBox="1"/>
              <p:nvPr/>
            </p:nvSpPr>
            <p:spPr>
              <a:xfrm>
                <a:off x="5943110" y="2066564"/>
                <a:ext cx="3145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-close(S) = {S,1,3,6}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1E94B1-01C2-4B1F-8897-CEC2202A1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10" y="2066564"/>
                <a:ext cx="3145605" cy="523220"/>
              </a:xfrm>
              <a:prstGeom prst="rect">
                <a:avLst/>
              </a:prstGeom>
              <a:blipFill>
                <a:blip r:embed="rId7"/>
                <a:stretch>
                  <a:fillRect t="-10465" r="-213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0C60D2-8F07-4F1A-9D37-5EEDFAD6D983}"/>
                  </a:ext>
                </a:extLst>
              </p:cNvPr>
              <p:cNvSpPr txBox="1"/>
              <p:nvPr/>
            </p:nvSpPr>
            <p:spPr>
              <a:xfrm>
                <a:off x="5943101" y="2620562"/>
                <a:ext cx="2717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-close(3) = {3, 6}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0C60D2-8F07-4F1A-9D37-5EEDFAD6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2620562"/>
                <a:ext cx="2717603" cy="523220"/>
              </a:xfrm>
              <a:prstGeom prst="rect">
                <a:avLst/>
              </a:prstGeom>
              <a:blipFill>
                <a:blip r:embed="rId8"/>
                <a:stretch>
                  <a:fillRect t="-11628" r="-313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BCF12A-35BD-4362-A6D7-3A5FFF415C4C}"/>
                  </a:ext>
                </a:extLst>
              </p:cNvPr>
              <p:cNvSpPr txBox="1"/>
              <p:nvPr/>
            </p:nvSpPr>
            <p:spPr>
              <a:xfrm>
                <a:off x="5943101" y="3218725"/>
                <a:ext cx="2363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-close(1) = {1}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BCF12A-35BD-4362-A6D7-3A5FFF4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3218725"/>
                <a:ext cx="2363339" cy="523220"/>
              </a:xfrm>
              <a:prstGeom prst="rect">
                <a:avLst/>
              </a:prstGeom>
              <a:blipFill>
                <a:blip r:embed="rId9"/>
                <a:stretch>
                  <a:fillRect t="-10465" r="-36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4D5233-DDBE-4FD3-98B2-0C3F20FD1E13}"/>
                  </a:ext>
                </a:extLst>
              </p:cNvPr>
              <p:cNvSpPr txBox="1"/>
              <p:nvPr/>
            </p:nvSpPr>
            <p:spPr>
              <a:xfrm>
                <a:off x="5943101" y="3761746"/>
                <a:ext cx="2363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-close(2) = {2}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4D5233-DDBE-4FD3-98B2-0C3F20FD1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3761746"/>
                <a:ext cx="2363339" cy="523220"/>
              </a:xfrm>
              <a:prstGeom prst="rect">
                <a:avLst/>
              </a:prstGeom>
              <a:blipFill>
                <a:blip r:embed="rId10"/>
                <a:stretch>
                  <a:fillRect t="-10465" r="-36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B8CCAC-C6D7-4A85-9DC2-905B4BCC60E3}"/>
                  </a:ext>
                </a:extLst>
              </p:cNvPr>
              <p:cNvSpPr txBox="1"/>
              <p:nvPr/>
            </p:nvSpPr>
            <p:spPr>
              <a:xfrm>
                <a:off x="5943101" y="4357362"/>
                <a:ext cx="2363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-close(4) = {4}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B8CCAC-C6D7-4A85-9DC2-905B4BCC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4357362"/>
                <a:ext cx="2363339" cy="523220"/>
              </a:xfrm>
              <a:prstGeom prst="rect">
                <a:avLst/>
              </a:prstGeom>
              <a:blipFill>
                <a:blip r:embed="rId11"/>
                <a:stretch>
                  <a:fillRect t="-11628" r="-36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09552E-1803-4EA3-8059-A2C944F82B72}"/>
                  </a:ext>
                </a:extLst>
              </p:cNvPr>
              <p:cNvSpPr txBox="1"/>
              <p:nvPr/>
            </p:nvSpPr>
            <p:spPr>
              <a:xfrm>
                <a:off x="5943101" y="4952978"/>
                <a:ext cx="2363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-close(5) = {5}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09552E-1803-4EA3-8059-A2C944F8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4952978"/>
                <a:ext cx="2363339" cy="523220"/>
              </a:xfrm>
              <a:prstGeom prst="rect">
                <a:avLst/>
              </a:prstGeom>
              <a:blipFill>
                <a:blip r:embed="rId12"/>
                <a:stretch>
                  <a:fillRect t="-10465" r="-36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222712-521C-42EA-8749-DF595E90893C}"/>
                  </a:ext>
                </a:extLst>
              </p:cNvPr>
              <p:cNvSpPr txBox="1"/>
              <p:nvPr/>
            </p:nvSpPr>
            <p:spPr>
              <a:xfrm>
                <a:off x="5943101" y="5548594"/>
                <a:ext cx="2363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-close(6) = {6}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222712-521C-42EA-8749-DF595E908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01" y="5548594"/>
                <a:ext cx="2363339" cy="523220"/>
              </a:xfrm>
              <a:prstGeom prst="rect">
                <a:avLst/>
              </a:prstGeom>
              <a:blipFill>
                <a:blip r:embed="rId13"/>
                <a:stretch>
                  <a:fillRect t="-10465" r="-36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3F3A2E-DB97-4CE1-95BE-2AB7DF08897B}"/>
                  </a:ext>
                </a:extLst>
              </p:cNvPr>
              <p:cNvSpPr txBox="1"/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3F3A2E-DB97-4CE1-95BE-2AB7DF08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6E7F9-59A7-4CD5-AE0F-6CFCB20A7DE6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179191" y="3872476"/>
            <a:ext cx="12900" cy="5788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ACFADB-B094-44B6-ABE7-4909CD56FEDB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641917" y="3433711"/>
            <a:ext cx="1209417" cy="14887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1D779-253E-46BA-A609-736E3FCDAE0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69409" y="2882172"/>
            <a:ext cx="0" cy="5718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9FB704-1F88-4316-B269-5E342AC6FC3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3169409" y="433160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72F42D-3EB9-425F-8041-501AD1570549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3182108" y="541712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D8A5A7-9986-470D-B9E3-C632148C44C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179191" y="532883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Example, II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02280F-9E11-4561-82CE-52C8D88022DB}"/>
              </a:ext>
            </a:extLst>
          </p:cNvPr>
          <p:cNvCxnSpPr/>
          <p:nvPr/>
        </p:nvCxnSpPr>
        <p:spPr>
          <a:xfrm>
            <a:off x="4572000" y="1867912"/>
            <a:ext cx="0" cy="440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ECFF669-7BC1-4A6B-99B4-7174D805CA5B}"/>
              </a:ext>
            </a:extLst>
          </p:cNvPr>
          <p:cNvSpPr/>
          <p:nvPr/>
        </p:nvSpPr>
        <p:spPr>
          <a:xfrm>
            <a:off x="742265" y="299494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4A3584-B1DC-4D36-AC49-9B9D2674BDF5}"/>
              </a:ext>
            </a:extLst>
          </p:cNvPr>
          <p:cNvSpPr/>
          <p:nvPr/>
        </p:nvSpPr>
        <p:spPr>
          <a:xfrm>
            <a:off x="729365" y="44513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48F69D-6925-4B07-8CEE-16336680C0FE}"/>
              </a:ext>
            </a:extLst>
          </p:cNvPr>
          <p:cNvSpPr/>
          <p:nvPr/>
        </p:nvSpPr>
        <p:spPr>
          <a:xfrm>
            <a:off x="729365" y="58385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4EEFB1-1DDE-4A7B-816F-40255B08CCC8}"/>
              </a:ext>
            </a:extLst>
          </p:cNvPr>
          <p:cNvSpPr/>
          <p:nvPr/>
        </p:nvSpPr>
        <p:spPr>
          <a:xfrm>
            <a:off x="2719583" y="34540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394555-CAD6-4245-81A8-4E1CD9142379}"/>
              </a:ext>
            </a:extLst>
          </p:cNvPr>
          <p:cNvSpPr/>
          <p:nvPr/>
        </p:nvSpPr>
        <p:spPr>
          <a:xfrm>
            <a:off x="2732282" y="453959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2604874-4D7C-4CD2-B8C1-DA386306F4C2}"/>
              </a:ext>
            </a:extLst>
          </p:cNvPr>
          <p:cNvSpPr/>
          <p:nvPr/>
        </p:nvSpPr>
        <p:spPr>
          <a:xfrm>
            <a:off x="2735213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BB5942-45E8-4EAD-9A57-34918D3ADFFE}"/>
              </a:ext>
            </a:extLst>
          </p:cNvPr>
          <p:cNvSpPr/>
          <p:nvPr/>
        </p:nvSpPr>
        <p:spPr>
          <a:xfrm>
            <a:off x="2812053" y="353799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E5470-3B74-40B2-AE0A-207582CA76B0}"/>
              </a:ext>
            </a:extLst>
          </p:cNvPr>
          <p:cNvSpPr/>
          <p:nvPr/>
        </p:nvSpPr>
        <p:spPr>
          <a:xfrm>
            <a:off x="2666718" y="1956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00F35409-B5DD-411D-B76D-F647D08BD664}"/>
              </a:ext>
            </a:extLst>
          </p:cNvPr>
          <p:cNvCxnSpPr>
            <a:cxnSpLocks/>
            <a:stCxn id="82" idx="6"/>
            <a:endCxn id="81" idx="6"/>
          </p:cNvCxnSpPr>
          <p:nvPr/>
        </p:nvCxnSpPr>
        <p:spPr>
          <a:xfrm flipV="1">
            <a:off x="1629017" y="489007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EAC3E4C-C5B0-4972-A298-F574B6DAB00F}"/>
              </a:ext>
            </a:extLst>
          </p:cNvPr>
          <p:cNvSpPr/>
          <p:nvPr/>
        </p:nvSpPr>
        <p:spPr>
          <a:xfrm>
            <a:off x="832723" y="453959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0B0879-9E07-4539-A739-B3DBB3F4E8EF}"/>
              </a:ext>
            </a:extLst>
          </p:cNvPr>
          <p:cNvSpPr txBox="1"/>
          <p:nvPr/>
        </p:nvSpPr>
        <p:spPr>
          <a:xfrm>
            <a:off x="743495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090C0C-9411-49C3-AFF4-EFFFDAE2DFAD}"/>
              </a:ext>
            </a:extLst>
          </p:cNvPr>
          <p:cNvSpPr txBox="1"/>
          <p:nvPr/>
        </p:nvSpPr>
        <p:spPr>
          <a:xfrm>
            <a:off x="1880477" y="57134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463FE44-ECB9-401E-B936-5867DE7071E2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10800000">
            <a:off x="2719583" y="3892835"/>
            <a:ext cx="15630" cy="2259424"/>
          </a:xfrm>
          <a:prstGeom prst="curvedConnector3">
            <a:avLst>
              <a:gd name="adj1" fmla="val 15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/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/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AAE2C58-F30D-43D1-BF9E-6AE2E8289B3E}"/>
              </a:ext>
            </a:extLst>
          </p:cNvPr>
          <p:cNvSpPr txBox="1"/>
          <p:nvPr/>
        </p:nvSpPr>
        <p:spPr>
          <a:xfrm>
            <a:off x="3280924" y="42432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13258-505E-4C90-8322-E01A9906FE3C}"/>
              </a:ext>
            </a:extLst>
          </p:cNvPr>
          <p:cNvSpPr txBox="1"/>
          <p:nvPr/>
        </p:nvSpPr>
        <p:spPr>
          <a:xfrm>
            <a:off x="3248806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F38088-7833-4DE9-B396-92C848652473}"/>
              </a:ext>
            </a:extLst>
          </p:cNvPr>
          <p:cNvSpPr txBox="1"/>
          <p:nvPr/>
        </p:nvSpPr>
        <p:spPr>
          <a:xfrm>
            <a:off x="2114016" y="4738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/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FB1B16-FCDF-4C48-963D-CE6D3BE9A37D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1179191" y="3872476"/>
            <a:ext cx="12900" cy="5788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524804-6181-4142-B758-35CCC39613FC}"/>
              </a:ext>
            </a:extLst>
          </p:cNvPr>
          <p:cNvCxnSpPr>
            <a:cxnSpLocks/>
            <a:stCxn id="80" idx="6"/>
            <a:endCxn id="83" idx="1"/>
          </p:cNvCxnSpPr>
          <p:nvPr/>
        </p:nvCxnSpPr>
        <p:spPr>
          <a:xfrm>
            <a:off x="1641917" y="3433711"/>
            <a:ext cx="1209417" cy="14887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D20A9BE-60A9-4D61-A1BA-3F7F5E9A1C1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3169409" y="2882172"/>
            <a:ext cx="0" cy="5718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A81680E-487F-4AFB-AAD9-A064DDAD826A}"/>
              </a:ext>
            </a:extLst>
          </p:cNvPr>
          <p:cNvCxnSpPr>
            <a:cxnSpLocks/>
            <a:stCxn id="83" idx="4"/>
            <a:endCxn id="84" idx="0"/>
          </p:cNvCxnSpPr>
          <p:nvPr/>
        </p:nvCxnSpPr>
        <p:spPr>
          <a:xfrm>
            <a:off x="3169409" y="433160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20C06C-9C1B-4A3A-B47E-BFCA36BF833C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3182108" y="541712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48850CC-F11F-4A5D-AED9-091AF6E6B8B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>
            <a:off x="1179191" y="532883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9DBD64A-67ED-4ECC-9628-B81CADAA481F}"/>
              </a:ext>
            </a:extLst>
          </p:cNvPr>
          <p:cNvSpPr/>
          <p:nvPr/>
        </p:nvSpPr>
        <p:spPr>
          <a:xfrm>
            <a:off x="5135532" y="286990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B9AFD1-839F-4E41-ADF4-88E47E919638}"/>
              </a:ext>
            </a:extLst>
          </p:cNvPr>
          <p:cNvSpPr/>
          <p:nvPr/>
        </p:nvSpPr>
        <p:spPr>
          <a:xfrm>
            <a:off x="5122632" y="432626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FC50A3C-21BB-4F3B-B4CF-323EBF8E9D43}"/>
              </a:ext>
            </a:extLst>
          </p:cNvPr>
          <p:cNvSpPr/>
          <p:nvPr/>
        </p:nvSpPr>
        <p:spPr>
          <a:xfrm>
            <a:off x="5122632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A6590-3E93-4578-BE55-3B378A67A8A4}"/>
              </a:ext>
            </a:extLst>
          </p:cNvPr>
          <p:cNvSpPr/>
          <p:nvPr/>
        </p:nvSpPr>
        <p:spPr>
          <a:xfrm>
            <a:off x="7112850" y="332903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E0AD3B-07AD-4FB8-A851-3DB2038A3DE7}"/>
              </a:ext>
            </a:extLst>
          </p:cNvPr>
          <p:cNvSpPr/>
          <p:nvPr/>
        </p:nvSpPr>
        <p:spPr>
          <a:xfrm>
            <a:off x="7125549" y="441455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3F48955-9546-4398-A15C-EDD9CFB3DD8D}"/>
              </a:ext>
            </a:extLst>
          </p:cNvPr>
          <p:cNvSpPr/>
          <p:nvPr/>
        </p:nvSpPr>
        <p:spPr>
          <a:xfrm>
            <a:off x="7128480" y="558845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9CEE07A-E6C8-4E38-9AFA-A8975859C775}"/>
              </a:ext>
            </a:extLst>
          </p:cNvPr>
          <p:cNvSpPr/>
          <p:nvPr/>
        </p:nvSpPr>
        <p:spPr>
          <a:xfrm>
            <a:off x="7205320" y="341295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F2607C-879F-4234-9F48-A13838EF492B}"/>
              </a:ext>
            </a:extLst>
          </p:cNvPr>
          <p:cNvSpPr/>
          <p:nvPr/>
        </p:nvSpPr>
        <p:spPr>
          <a:xfrm>
            <a:off x="7059985" y="183115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B2F188F-EBED-4E23-BDCA-1EBEC662EBE0}"/>
              </a:ext>
            </a:extLst>
          </p:cNvPr>
          <p:cNvCxnSpPr>
            <a:cxnSpLocks/>
            <a:stCxn id="107" idx="6"/>
            <a:endCxn id="106" idx="6"/>
          </p:cNvCxnSpPr>
          <p:nvPr/>
        </p:nvCxnSpPr>
        <p:spPr>
          <a:xfrm flipV="1">
            <a:off x="6022284" y="476503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DE3B44B-94EC-4EB6-94DE-AD46F98844F3}"/>
              </a:ext>
            </a:extLst>
          </p:cNvPr>
          <p:cNvSpPr/>
          <p:nvPr/>
        </p:nvSpPr>
        <p:spPr>
          <a:xfrm>
            <a:off x="5225990" y="441455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D8DC1-3525-475F-98D4-CA7FD4423D4A}"/>
              </a:ext>
            </a:extLst>
          </p:cNvPr>
          <p:cNvSpPr txBox="1"/>
          <p:nvPr/>
        </p:nvSpPr>
        <p:spPr>
          <a:xfrm>
            <a:off x="5136762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39B863-1EB5-4FF9-8BD6-DEEE5C30E3A5}"/>
              </a:ext>
            </a:extLst>
          </p:cNvPr>
          <p:cNvSpPr txBox="1"/>
          <p:nvPr/>
        </p:nvSpPr>
        <p:spPr>
          <a:xfrm>
            <a:off x="6273744" y="5588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06D2349-90ED-49DC-AD22-69372FDE8D4D}"/>
              </a:ext>
            </a:extLst>
          </p:cNvPr>
          <p:cNvCxnSpPr>
            <a:cxnSpLocks/>
            <a:stCxn id="110" idx="6"/>
            <a:endCxn id="108" idx="6"/>
          </p:cNvCxnSpPr>
          <p:nvPr/>
        </p:nvCxnSpPr>
        <p:spPr>
          <a:xfrm flipH="1" flipV="1">
            <a:off x="8012502" y="3767795"/>
            <a:ext cx="15630" cy="2259424"/>
          </a:xfrm>
          <a:prstGeom prst="curvedConnector3">
            <a:avLst>
              <a:gd name="adj1" fmla="val -14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1297909-DAC0-4623-8566-6E7A5F7B263B}"/>
              </a:ext>
            </a:extLst>
          </p:cNvPr>
          <p:cNvSpPr txBox="1"/>
          <p:nvPr/>
        </p:nvSpPr>
        <p:spPr>
          <a:xfrm>
            <a:off x="7674191" y="41181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48C04-99C6-450B-9434-BB94E850B34F}"/>
              </a:ext>
            </a:extLst>
          </p:cNvPr>
          <p:cNvSpPr txBox="1"/>
          <p:nvPr/>
        </p:nvSpPr>
        <p:spPr>
          <a:xfrm>
            <a:off x="7642073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9A54D0C-B522-4D94-9E3D-5A39CD909C10}"/>
              </a:ext>
            </a:extLst>
          </p:cNvPr>
          <p:cNvSpPr txBox="1"/>
          <p:nvPr/>
        </p:nvSpPr>
        <p:spPr>
          <a:xfrm>
            <a:off x="8269403" y="4668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2E1D61-D45A-493A-8836-275331DD82C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>
            <a:off x="7562676" y="420656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865E134-6E39-4108-B920-96F0D954C6ED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>
            <a:off x="7575375" y="529208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867E273-418A-4084-B8CF-51E2B85160C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5572458" y="520379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/>
              <p:nvPr/>
            </p:nvSpPr>
            <p:spPr>
              <a:xfrm>
                <a:off x="363852" y="1048399"/>
                <a:ext cx="50633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600" dirty="0"/>
                  <a:t>Add all non</a:t>
                </a:r>
                <a:r>
                  <a:rPr lang="en-US" sz="2600" dirty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 edges from N to N’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2" y="1048399"/>
                <a:ext cx="5063374" cy="492443"/>
              </a:xfrm>
              <a:prstGeom prst="rect">
                <a:avLst/>
              </a:prstGeom>
              <a:blipFill>
                <a:blip r:embed="rId7"/>
                <a:stretch>
                  <a:fillRect t="-9877" r="-1205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63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Example, III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02280F-9E11-4561-82CE-52C8D88022DB}"/>
              </a:ext>
            </a:extLst>
          </p:cNvPr>
          <p:cNvCxnSpPr/>
          <p:nvPr/>
        </p:nvCxnSpPr>
        <p:spPr>
          <a:xfrm>
            <a:off x="4572000" y="1867912"/>
            <a:ext cx="0" cy="440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ECFF669-7BC1-4A6B-99B4-7174D805CA5B}"/>
              </a:ext>
            </a:extLst>
          </p:cNvPr>
          <p:cNvSpPr/>
          <p:nvPr/>
        </p:nvSpPr>
        <p:spPr>
          <a:xfrm>
            <a:off x="742265" y="299494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4A3584-B1DC-4D36-AC49-9B9D2674BDF5}"/>
              </a:ext>
            </a:extLst>
          </p:cNvPr>
          <p:cNvSpPr/>
          <p:nvPr/>
        </p:nvSpPr>
        <p:spPr>
          <a:xfrm>
            <a:off x="729365" y="44513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48F69D-6925-4B07-8CEE-16336680C0FE}"/>
              </a:ext>
            </a:extLst>
          </p:cNvPr>
          <p:cNvSpPr/>
          <p:nvPr/>
        </p:nvSpPr>
        <p:spPr>
          <a:xfrm>
            <a:off x="729365" y="58385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4EEFB1-1DDE-4A7B-816F-40255B08CCC8}"/>
              </a:ext>
            </a:extLst>
          </p:cNvPr>
          <p:cNvSpPr/>
          <p:nvPr/>
        </p:nvSpPr>
        <p:spPr>
          <a:xfrm>
            <a:off x="2719583" y="34540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394555-CAD6-4245-81A8-4E1CD9142379}"/>
              </a:ext>
            </a:extLst>
          </p:cNvPr>
          <p:cNvSpPr/>
          <p:nvPr/>
        </p:nvSpPr>
        <p:spPr>
          <a:xfrm>
            <a:off x="2732282" y="453959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2604874-4D7C-4CD2-B8C1-DA386306F4C2}"/>
              </a:ext>
            </a:extLst>
          </p:cNvPr>
          <p:cNvSpPr/>
          <p:nvPr/>
        </p:nvSpPr>
        <p:spPr>
          <a:xfrm>
            <a:off x="2735213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BB5942-45E8-4EAD-9A57-34918D3ADFFE}"/>
              </a:ext>
            </a:extLst>
          </p:cNvPr>
          <p:cNvSpPr/>
          <p:nvPr/>
        </p:nvSpPr>
        <p:spPr>
          <a:xfrm>
            <a:off x="2812053" y="353799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E5470-3B74-40B2-AE0A-207582CA76B0}"/>
              </a:ext>
            </a:extLst>
          </p:cNvPr>
          <p:cNvSpPr/>
          <p:nvPr/>
        </p:nvSpPr>
        <p:spPr>
          <a:xfrm>
            <a:off x="2666718" y="1956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00F35409-B5DD-411D-B76D-F647D08BD664}"/>
              </a:ext>
            </a:extLst>
          </p:cNvPr>
          <p:cNvCxnSpPr>
            <a:cxnSpLocks/>
            <a:stCxn id="82" idx="6"/>
            <a:endCxn id="81" idx="6"/>
          </p:cNvCxnSpPr>
          <p:nvPr/>
        </p:nvCxnSpPr>
        <p:spPr>
          <a:xfrm flipV="1">
            <a:off x="1629017" y="489007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EAC3E4C-C5B0-4972-A298-F574B6DAB00F}"/>
              </a:ext>
            </a:extLst>
          </p:cNvPr>
          <p:cNvSpPr/>
          <p:nvPr/>
        </p:nvSpPr>
        <p:spPr>
          <a:xfrm>
            <a:off x="832723" y="453959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0B0879-9E07-4539-A739-B3DBB3F4E8EF}"/>
              </a:ext>
            </a:extLst>
          </p:cNvPr>
          <p:cNvSpPr txBox="1"/>
          <p:nvPr/>
        </p:nvSpPr>
        <p:spPr>
          <a:xfrm>
            <a:off x="743495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090C0C-9411-49C3-AFF4-EFFFDAE2DFAD}"/>
              </a:ext>
            </a:extLst>
          </p:cNvPr>
          <p:cNvSpPr txBox="1"/>
          <p:nvPr/>
        </p:nvSpPr>
        <p:spPr>
          <a:xfrm>
            <a:off x="1880477" y="57134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463FE44-ECB9-401E-B936-5867DE7071E2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10800000">
            <a:off x="2719583" y="3892835"/>
            <a:ext cx="15630" cy="2259424"/>
          </a:xfrm>
          <a:prstGeom prst="curvedConnector3">
            <a:avLst>
              <a:gd name="adj1" fmla="val 15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/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/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AAE2C58-F30D-43D1-BF9E-6AE2E8289B3E}"/>
              </a:ext>
            </a:extLst>
          </p:cNvPr>
          <p:cNvSpPr txBox="1"/>
          <p:nvPr/>
        </p:nvSpPr>
        <p:spPr>
          <a:xfrm>
            <a:off x="3280924" y="42432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13258-505E-4C90-8322-E01A9906FE3C}"/>
              </a:ext>
            </a:extLst>
          </p:cNvPr>
          <p:cNvSpPr txBox="1"/>
          <p:nvPr/>
        </p:nvSpPr>
        <p:spPr>
          <a:xfrm>
            <a:off x="3248806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F38088-7833-4DE9-B396-92C848652473}"/>
              </a:ext>
            </a:extLst>
          </p:cNvPr>
          <p:cNvSpPr txBox="1"/>
          <p:nvPr/>
        </p:nvSpPr>
        <p:spPr>
          <a:xfrm>
            <a:off x="2114016" y="4738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/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FB1B16-FCDF-4C48-963D-CE6D3BE9A37D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1179191" y="3872476"/>
            <a:ext cx="12900" cy="5788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524804-6181-4142-B758-35CCC39613FC}"/>
              </a:ext>
            </a:extLst>
          </p:cNvPr>
          <p:cNvCxnSpPr>
            <a:cxnSpLocks/>
            <a:stCxn id="80" idx="6"/>
            <a:endCxn id="83" idx="1"/>
          </p:cNvCxnSpPr>
          <p:nvPr/>
        </p:nvCxnSpPr>
        <p:spPr>
          <a:xfrm>
            <a:off x="1641917" y="3433711"/>
            <a:ext cx="1209417" cy="14887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D20A9BE-60A9-4D61-A1BA-3F7F5E9A1C1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3169409" y="2882172"/>
            <a:ext cx="0" cy="5718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A81680E-487F-4AFB-AAD9-A064DDAD826A}"/>
              </a:ext>
            </a:extLst>
          </p:cNvPr>
          <p:cNvCxnSpPr>
            <a:cxnSpLocks/>
            <a:stCxn id="83" idx="4"/>
            <a:endCxn id="84" idx="0"/>
          </p:cNvCxnSpPr>
          <p:nvPr/>
        </p:nvCxnSpPr>
        <p:spPr>
          <a:xfrm>
            <a:off x="3169409" y="433160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20C06C-9C1B-4A3A-B47E-BFCA36BF833C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3182108" y="541712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48850CC-F11F-4A5D-AED9-091AF6E6B8B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>
            <a:off x="1179191" y="532883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9DBD64A-67ED-4ECC-9628-B81CADAA481F}"/>
              </a:ext>
            </a:extLst>
          </p:cNvPr>
          <p:cNvSpPr/>
          <p:nvPr/>
        </p:nvSpPr>
        <p:spPr>
          <a:xfrm>
            <a:off x="5135532" y="286990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B9AFD1-839F-4E41-ADF4-88E47E919638}"/>
              </a:ext>
            </a:extLst>
          </p:cNvPr>
          <p:cNvSpPr/>
          <p:nvPr/>
        </p:nvSpPr>
        <p:spPr>
          <a:xfrm>
            <a:off x="5122632" y="432626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FC50A3C-21BB-4F3B-B4CF-323EBF8E9D43}"/>
              </a:ext>
            </a:extLst>
          </p:cNvPr>
          <p:cNvSpPr/>
          <p:nvPr/>
        </p:nvSpPr>
        <p:spPr>
          <a:xfrm>
            <a:off x="5122632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A6590-3E93-4578-BE55-3B378A67A8A4}"/>
              </a:ext>
            </a:extLst>
          </p:cNvPr>
          <p:cNvSpPr/>
          <p:nvPr/>
        </p:nvSpPr>
        <p:spPr>
          <a:xfrm>
            <a:off x="7112850" y="332903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E0AD3B-07AD-4FB8-A851-3DB2038A3DE7}"/>
              </a:ext>
            </a:extLst>
          </p:cNvPr>
          <p:cNvSpPr/>
          <p:nvPr/>
        </p:nvSpPr>
        <p:spPr>
          <a:xfrm>
            <a:off x="7125549" y="441455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3F48955-9546-4398-A15C-EDD9CFB3DD8D}"/>
              </a:ext>
            </a:extLst>
          </p:cNvPr>
          <p:cNvSpPr/>
          <p:nvPr/>
        </p:nvSpPr>
        <p:spPr>
          <a:xfrm>
            <a:off x="7128480" y="558845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9CEE07A-E6C8-4E38-9AFA-A8975859C775}"/>
              </a:ext>
            </a:extLst>
          </p:cNvPr>
          <p:cNvSpPr/>
          <p:nvPr/>
        </p:nvSpPr>
        <p:spPr>
          <a:xfrm>
            <a:off x="7205320" y="341295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F2607C-879F-4234-9F48-A13838EF492B}"/>
              </a:ext>
            </a:extLst>
          </p:cNvPr>
          <p:cNvSpPr/>
          <p:nvPr/>
        </p:nvSpPr>
        <p:spPr>
          <a:xfrm>
            <a:off x="7059985" y="183115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B2F188F-EBED-4E23-BDCA-1EBEC662EBE0}"/>
              </a:ext>
            </a:extLst>
          </p:cNvPr>
          <p:cNvCxnSpPr>
            <a:cxnSpLocks/>
            <a:stCxn id="107" idx="6"/>
            <a:endCxn id="106" idx="6"/>
          </p:cNvCxnSpPr>
          <p:nvPr/>
        </p:nvCxnSpPr>
        <p:spPr>
          <a:xfrm flipV="1">
            <a:off x="6022284" y="476503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DE3B44B-94EC-4EB6-94DE-AD46F98844F3}"/>
              </a:ext>
            </a:extLst>
          </p:cNvPr>
          <p:cNvSpPr/>
          <p:nvPr/>
        </p:nvSpPr>
        <p:spPr>
          <a:xfrm>
            <a:off x="5225990" y="441455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D8DC1-3525-475F-98D4-CA7FD4423D4A}"/>
              </a:ext>
            </a:extLst>
          </p:cNvPr>
          <p:cNvSpPr txBox="1"/>
          <p:nvPr/>
        </p:nvSpPr>
        <p:spPr>
          <a:xfrm>
            <a:off x="5136762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39B863-1EB5-4FF9-8BD6-DEEE5C30E3A5}"/>
              </a:ext>
            </a:extLst>
          </p:cNvPr>
          <p:cNvSpPr txBox="1"/>
          <p:nvPr/>
        </p:nvSpPr>
        <p:spPr>
          <a:xfrm>
            <a:off x="6273744" y="5588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06D2349-90ED-49DC-AD22-69372FDE8D4D}"/>
              </a:ext>
            </a:extLst>
          </p:cNvPr>
          <p:cNvCxnSpPr>
            <a:cxnSpLocks/>
            <a:stCxn id="110" idx="6"/>
            <a:endCxn id="108" idx="6"/>
          </p:cNvCxnSpPr>
          <p:nvPr/>
        </p:nvCxnSpPr>
        <p:spPr>
          <a:xfrm flipH="1" flipV="1">
            <a:off x="8012502" y="3767795"/>
            <a:ext cx="15630" cy="2259424"/>
          </a:xfrm>
          <a:prstGeom prst="curvedConnector3">
            <a:avLst>
              <a:gd name="adj1" fmla="val -14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1297909-DAC0-4623-8566-6E7A5F7B263B}"/>
              </a:ext>
            </a:extLst>
          </p:cNvPr>
          <p:cNvSpPr txBox="1"/>
          <p:nvPr/>
        </p:nvSpPr>
        <p:spPr>
          <a:xfrm>
            <a:off x="7674191" y="41181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48C04-99C6-450B-9434-BB94E850B34F}"/>
              </a:ext>
            </a:extLst>
          </p:cNvPr>
          <p:cNvSpPr txBox="1"/>
          <p:nvPr/>
        </p:nvSpPr>
        <p:spPr>
          <a:xfrm>
            <a:off x="7642073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2E1D61-D45A-493A-8836-275331DD82C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>
            <a:off x="7562676" y="420656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865E134-6E39-4108-B920-96F0D954C6ED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>
            <a:off x="7575375" y="529208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867E273-418A-4084-B8CF-51E2B85160C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5572458" y="520379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/>
              <p:nvPr/>
            </p:nvSpPr>
            <p:spPr>
              <a:xfrm>
                <a:off x="363852" y="1048399"/>
                <a:ext cx="6750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dirty="0"/>
                  <a:t>Put s in F’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-close(s) contains a state in F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2" y="1048399"/>
                <a:ext cx="6750694" cy="523220"/>
              </a:xfrm>
              <a:prstGeom prst="rect">
                <a:avLst/>
              </a:prstGeom>
              <a:blipFill>
                <a:blip r:embed="rId7"/>
                <a:stretch>
                  <a:fillRect t="-11628" r="-8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1108E9FA-7FB7-4448-9A59-82D641C2E354}"/>
              </a:ext>
            </a:extLst>
          </p:cNvPr>
          <p:cNvSpPr/>
          <p:nvPr/>
        </p:nvSpPr>
        <p:spPr>
          <a:xfrm>
            <a:off x="5231745" y="2951368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E82488-1047-4CF8-9D07-EF79066AE294}"/>
              </a:ext>
            </a:extLst>
          </p:cNvPr>
          <p:cNvSpPr txBox="1"/>
          <p:nvPr/>
        </p:nvSpPr>
        <p:spPr>
          <a:xfrm>
            <a:off x="8269403" y="4668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299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Example, IV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02280F-9E11-4561-82CE-52C8D88022DB}"/>
              </a:ext>
            </a:extLst>
          </p:cNvPr>
          <p:cNvCxnSpPr/>
          <p:nvPr/>
        </p:nvCxnSpPr>
        <p:spPr>
          <a:xfrm>
            <a:off x="4572000" y="1867912"/>
            <a:ext cx="0" cy="440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ECFF669-7BC1-4A6B-99B4-7174D805CA5B}"/>
              </a:ext>
            </a:extLst>
          </p:cNvPr>
          <p:cNvSpPr/>
          <p:nvPr/>
        </p:nvSpPr>
        <p:spPr>
          <a:xfrm>
            <a:off x="742265" y="299494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4A3584-B1DC-4D36-AC49-9B9D2674BDF5}"/>
              </a:ext>
            </a:extLst>
          </p:cNvPr>
          <p:cNvSpPr/>
          <p:nvPr/>
        </p:nvSpPr>
        <p:spPr>
          <a:xfrm>
            <a:off x="729365" y="44513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48F69D-6925-4B07-8CEE-16336680C0FE}"/>
              </a:ext>
            </a:extLst>
          </p:cNvPr>
          <p:cNvSpPr/>
          <p:nvPr/>
        </p:nvSpPr>
        <p:spPr>
          <a:xfrm>
            <a:off x="729365" y="58385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4EEFB1-1DDE-4A7B-816F-40255B08CCC8}"/>
              </a:ext>
            </a:extLst>
          </p:cNvPr>
          <p:cNvSpPr/>
          <p:nvPr/>
        </p:nvSpPr>
        <p:spPr>
          <a:xfrm>
            <a:off x="2719583" y="34540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394555-CAD6-4245-81A8-4E1CD9142379}"/>
              </a:ext>
            </a:extLst>
          </p:cNvPr>
          <p:cNvSpPr/>
          <p:nvPr/>
        </p:nvSpPr>
        <p:spPr>
          <a:xfrm>
            <a:off x="2732282" y="453959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2604874-4D7C-4CD2-B8C1-DA386306F4C2}"/>
              </a:ext>
            </a:extLst>
          </p:cNvPr>
          <p:cNvSpPr/>
          <p:nvPr/>
        </p:nvSpPr>
        <p:spPr>
          <a:xfrm>
            <a:off x="2735213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BB5942-45E8-4EAD-9A57-34918D3ADFFE}"/>
              </a:ext>
            </a:extLst>
          </p:cNvPr>
          <p:cNvSpPr/>
          <p:nvPr/>
        </p:nvSpPr>
        <p:spPr>
          <a:xfrm>
            <a:off x="2812053" y="353799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E5470-3B74-40B2-AE0A-207582CA76B0}"/>
              </a:ext>
            </a:extLst>
          </p:cNvPr>
          <p:cNvSpPr/>
          <p:nvPr/>
        </p:nvSpPr>
        <p:spPr>
          <a:xfrm>
            <a:off x="2666718" y="1956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00F35409-B5DD-411D-B76D-F647D08BD664}"/>
              </a:ext>
            </a:extLst>
          </p:cNvPr>
          <p:cNvCxnSpPr>
            <a:cxnSpLocks/>
            <a:stCxn id="82" idx="6"/>
            <a:endCxn id="81" idx="6"/>
          </p:cNvCxnSpPr>
          <p:nvPr/>
        </p:nvCxnSpPr>
        <p:spPr>
          <a:xfrm flipV="1">
            <a:off x="1629017" y="489007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EAC3E4C-C5B0-4972-A298-F574B6DAB00F}"/>
              </a:ext>
            </a:extLst>
          </p:cNvPr>
          <p:cNvSpPr/>
          <p:nvPr/>
        </p:nvSpPr>
        <p:spPr>
          <a:xfrm>
            <a:off x="832723" y="453959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0B0879-9E07-4539-A739-B3DBB3F4E8EF}"/>
              </a:ext>
            </a:extLst>
          </p:cNvPr>
          <p:cNvSpPr txBox="1"/>
          <p:nvPr/>
        </p:nvSpPr>
        <p:spPr>
          <a:xfrm>
            <a:off x="743495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090C0C-9411-49C3-AFF4-EFFFDAE2DFAD}"/>
              </a:ext>
            </a:extLst>
          </p:cNvPr>
          <p:cNvSpPr txBox="1"/>
          <p:nvPr/>
        </p:nvSpPr>
        <p:spPr>
          <a:xfrm>
            <a:off x="1880477" y="57134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463FE44-ECB9-401E-B936-5867DE7071E2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10800000">
            <a:off x="2719583" y="3892835"/>
            <a:ext cx="15630" cy="2259424"/>
          </a:xfrm>
          <a:prstGeom prst="curvedConnector3">
            <a:avLst>
              <a:gd name="adj1" fmla="val 15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/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/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AAE2C58-F30D-43D1-BF9E-6AE2E8289B3E}"/>
              </a:ext>
            </a:extLst>
          </p:cNvPr>
          <p:cNvSpPr txBox="1"/>
          <p:nvPr/>
        </p:nvSpPr>
        <p:spPr>
          <a:xfrm>
            <a:off x="3280924" y="42432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13258-505E-4C90-8322-E01A9906FE3C}"/>
              </a:ext>
            </a:extLst>
          </p:cNvPr>
          <p:cNvSpPr txBox="1"/>
          <p:nvPr/>
        </p:nvSpPr>
        <p:spPr>
          <a:xfrm>
            <a:off x="3248806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F38088-7833-4DE9-B396-92C848652473}"/>
              </a:ext>
            </a:extLst>
          </p:cNvPr>
          <p:cNvSpPr txBox="1"/>
          <p:nvPr/>
        </p:nvSpPr>
        <p:spPr>
          <a:xfrm>
            <a:off x="2114016" y="4738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/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FB1B16-FCDF-4C48-963D-CE6D3BE9A37D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1179191" y="3872476"/>
            <a:ext cx="12900" cy="5788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524804-6181-4142-B758-35CCC39613FC}"/>
              </a:ext>
            </a:extLst>
          </p:cNvPr>
          <p:cNvCxnSpPr>
            <a:cxnSpLocks/>
            <a:stCxn id="80" idx="6"/>
            <a:endCxn id="83" idx="1"/>
          </p:cNvCxnSpPr>
          <p:nvPr/>
        </p:nvCxnSpPr>
        <p:spPr>
          <a:xfrm>
            <a:off x="1641917" y="3433711"/>
            <a:ext cx="1209417" cy="14887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D20A9BE-60A9-4D61-A1BA-3F7F5E9A1C1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3169409" y="2882172"/>
            <a:ext cx="0" cy="5718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A81680E-487F-4AFB-AAD9-A064DDAD826A}"/>
              </a:ext>
            </a:extLst>
          </p:cNvPr>
          <p:cNvCxnSpPr>
            <a:cxnSpLocks/>
            <a:stCxn id="83" idx="4"/>
            <a:endCxn id="84" idx="0"/>
          </p:cNvCxnSpPr>
          <p:nvPr/>
        </p:nvCxnSpPr>
        <p:spPr>
          <a:xfrm>
            <a:off x="3169409" y="433160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20C06C-9C1B-4A3A-B47E-BFCA36BF833C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3182108" y="541712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48850CC-F11F-4A5D-AED9-091AF6E6B8B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>
            <a:off x="1179191" y="532883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9DBD64A-67ED-4ECC-9628-B81CADAA481F}"/>
              </a:ext>
            </a:extLst>
          </p:cNvPr>
          <p:cNvSpPr/>
          <p:nvPr/>
        </p:nvSpPr>
        <p:spPr>
          <a:xfrm>
            <a:off x="5135532" y="286990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B9AFD1-839F-4E41-ADF4-88E47E919638}"/>
              </a:ext>
            </a:extLst>
          </p:cNvPr>
          <p:cNvSpPr/>
          <p:nvPr/>
        </p:nvSpPr>
        <p:spPr>
          <a:xfrm>
            <a:off x="5122632" y="432626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FC50A3C-21BB-4F3B-B4CF-323EBF8E9D43}"/>
              </a:ext>
            </a:extLst>
          </p:cNvPr>
          <p:cNvSpPr/>
          <p:nvPr/>
        </p:nvSpPr>
        <p:spPr>
          <a:xfrm>
            <a:off x="5122632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A6590-3E93-4578-BE55-3B378A67A8A4}"/>
              </a:ext>
            </a:extLst>
          </p:cNvPr>
          <p:cNvSpPr/>
          <p:nvPr/>
        </p:nvSpPr>
        <p:spPr>
          <a:xfrm>
            <a:off x="7112850" y="332903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E0AD3B-07AD-4FB8-A851-3DB2038A3DE7}"/>
              </a:ext>
            </a:extLst>
          </p:cNvPr>
          <p:cNvSpPr/>
          <p:nvPr/>
        </p:nvSpPr>
        <p:spPr>
          <a:xfrm>
            <a:off x="7125549" y="441455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3F48955-9546-4398-A15C-EDD9CFB3DD8D}"/>
              </a:ext>
            </a:extLst>
          </p:cNvPr>
          <p:cNvSpPr/>
          <p:nvPr/>
        </p:nvSpPr>
        <p:spPr>
          <a:xfrm>
            <a:off x="7128480" y="558845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9CEE07A-E6C8-4E38-9AFA-A8975859C775}"/>
              </a:ext>
            </a:extLst>
          </p:cNvPr>
          <p:cNvSpPr/>
          <p:nvPr/>
        </p:nvSpPr>
        <p:spPr>
          <a:xfrm>
            <a:off x="7205320" y="341295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F2607C-879F-4234-9F48-A13838EF492B}"/>
              </a:ext>
            </a:extLst>
          </p:cNvPr>
          <p:cNvSpPr/>
          <p:nvPr/>
        </p:nvSpPr>
        <p:spPr>
          <a:xfrm>
            <a:off x="7059985" y="183115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B2F188F-EBED-4E23-BDCA-1EBEC662EBE0}"/>
              </a:ext>
            </a:extLst>
          </p:cNvPr>
          <p:cNvCxnSpPr>
            <a:cxnSpLocks/>
            <a:stCxn id="107" idx="6"/>
            <a:endCxn id="106" idx="6"/>
          </p:cNvCxnSpPr>
          <p:nvPr/>
        </p:nvCxnSpPr>
        <p:spPr>
          <a:xfrm flipV="1">
            <a:off x="6022284" y="476503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DE3B44B-94EC-4EB6-94DE-AD46F98844F3}"/>
              </a:ext>
            </a:extLst>
          </p:cNvPr>
          <p:cNvSpPr/>
          <p:nvPr/>
        </p:nvSpPr>
        <p:spPr>
          <a:xfrm>
            <a:off x="5225990" y="441455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D8DC1-3525-475F-98D4-CA7FD4423D4A}"/>
              </a:ext>
            </a:extLst>
          </p:cNvPr>
          <p:cNvSpPr txBox="1"/>
          <p:nvPr/>
        </p:nvSpPr>
        <p:spPr>
          <a:xfrm>
            <a:off x="5136762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39B863-1EB5-4FF9-8BD6-DEEE5C30E3A5}"/>
              </a:ext>
            </a:extLst>
          </p:cNvPr>
          <p:cNvSpPr txBox="1"/>
          <p:nvPr/>
        </p:nvSpPr>
        <p:spPr>
          <a:xfrm>
            <a:off x="6273744" y="5588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06D2349-90ED-49DC-AD22-69372FDE8D4D}"/>
              </a:ext>
            </a:extLst>
          </p:cNvPr>
          <p:cNvCxnSpPr>
            <a:cxnSpLocks/>
            <a:stCxn id="110" idx="6"/>
            <a:endCxn id="108" idx="6"/>
          </p:cNvCxnSpPr>
          <p:nvPr/>
        </p:nvCxnSpPr>
        <p:spPr>
          <a:xfrm flipH="1" flipV="1">
            <a:off x="8012502" y="3767795"/>
            <a:ext cx="15630" cy="2259424"/>
          </a:xfrm>
          <a:prstGeom prst="curvedConnector3">
            <a:avLst>
              <a:gd name="adj1" fmla="val -14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1297909-DAC0-4623-8566-6E7A5F7B263B}"/>
              </a:ext>
            </a:extLst>
          </p:cNvPr>
          <p:cNvSpPr txBox="1"/>
          <p:nvPr/>
        </p:nvSpPr>
        <p:spPr>
          <a:xfrm>
            <a:off x="7674191" y="41181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48C04-99C6-450B-9434-BB94E850B34F}"/>
              </a:ext>
            </a:extLst>
          </p:cNvPr>
          <p:cNvSpPr txBox="1"/>
          <p:nvPr/>
        </p:nvSpPr>
        <p:spPr>
          <a:xfrm>
            <a:off x="7642073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2E1D61-D45A-493A-8836-275331DD82C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>
            <a:off x="7562676" y="420656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865E134-6E39-4108-B920-96F0D954C6ED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>
            <a:off x="7575375" y="529208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867E273-418A-4084-B8CF-51E2B85160C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5572458" y="520379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/>
              <p:nvPr/>
            </p:nvSpPr>
            <p:spPr>
              <a:xfrm>
                <a:off x="363852" y="1048399"/>
                <a:ext cx="80856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dirty="0"/>
                  <a:t>Put </a:t>
                </a:r>
                <a:r>
                  <a:rPr lang="en-US" sz="2800" dirty="0" err="1"/>
                  <a:t>s,c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’ if there is a c-edge to 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-close(s)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2" y="1048399"/>
                <a:ext cx="8085675" cy="523220"/>
              </a:xfrm>
              <a:prstGeom prst="rect">
                <a:avLst/>
              </a:prstGeom>
              <a:blipFill>
                <a:blip r:embed="rId7"/>
                <a:stretch>
                  <a:fillRect t="-11628" r="-6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1108E9FA-7FB7-4448-9A59-82D641C2E354}"/>
              </a:ext>
            </a:extLst>
          </p:cNvPr>
          <p:cNvSpPr/>
          <p:nvPr/>
        </p:nvSpPr>
        <p:spPr>
          <a:xfrm>
            <a:off x="5231745" y="2951368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F920BC4-2DD5-4AD5-91C6-AFC3660E806E}"/>
              </a:ext>
            </a:extLst>
          </p:cNvPr>
          <p:cNvCxnSpPr>
            <a:cxnSpLocks/>
            <a:stCxn id="105" idx="2"/>
            <a:endCxn id="107" idx="2"/>
          </p:cNvCxnSpPr>
          <p:nvPr/>
        </p:nvCxnSpPr>
        <p:spPr>
          <a:xfrm rot="10800000" flipV="1">
            <a:off x="5122632" y="3308671"/>
            <a:ext cx="12900" cy="2843588"/>
          </a:xfrm>
          <a:prstGeom prst="curvedConnector3">
            <a:avLst>
              <a:gd name="adj1" fmla="val 1872093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C5C156-9527-4264-9902-9A69D1E59ED7}"/>
              </a:ext>
            </a:extLst>
          </p:cNvPr>
          <p:cNvSpPr txBox="1"/>
          <p:nvPr/>
        </p:nvSpPr>
        <p:spPr>
          <a:xfrm>
            <a:off x="4577018" y="45275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9D90E-CBED-4874-AFB9-8AE81B5F1CE1}"/>
              </a:ext>
            </a:extLst>
          </p:cNvPr>
          <p:cNvSpPr txBox="1"/>
          <p:nvPr/>
        </p:nvSpPr>
        <p:spPr>
          <a:xfrm>
            <a:off x="8269403" y="4668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B4AB8-BD4B-4ACC-BE07-BB25A62B4F31}"/>
              </a:ext>
            </a:extLst>
          </p:cNvPr>
          <p:cNvCxnSpPr>
            <a:cxnSpLocks/>
            <a:stCxn id="105" idx="6"/>
            <a:endCxn id="109" idx="1"/>
          </p:cNvCxnSpPr>
          <p:nvPr/>
        </p:nvCxnSpPr>
        <p:spPr>
          <a:xfrm>
            <a:off x="6035184" y="3308671"/>
            <a:ext cx="1222116" cy="12343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D909D6-B9FB-411E-AF4E-614B0C622203}"/>
              </a:ext>
            </a:extLst>
          </p:cNvPr>
          <p:cNvSpPr txBox="1"/>
          <p:nvPr/>
        </p:nvSpPr>
        <p:spPr>
          <a:xfrm>
            <a:off x="6456543" y="34445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6435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Example, IV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02280F-9E11-4561-82CE-52C8D88022DB}"/>
              </a:ext>
            </a:extLst>
          </p:cNvPr>
          <p:cNvCxnSpPr/>
          <p:nvPr/>
        </p:nvCxnSpPr>
        <p:spPr>
          <a:xfrm>
            <a:off x="4572000" y="1867912"/>
            <a:ext cx="0" cy="440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ECFF669-7BC1-4A6B-99B4-7174D805CA5B}"/>
              </a:ext>
            </a:extLst>
          </p:cNvPr>
          <p:cNvSpPr/>
          <p:nvPr/>
        </p:nvSpPr>
        <p:spPr>
          <a:xfrm>
            <a:off x="742265" y="299494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4A3584-B1DC-4D36-AC49-9B9D2674BDF5}"/>
              </a:ext>
            </a:extLst>
          </p:cNvPr>
          <p:cNvSpPr/>
          <p:nvPr/>
        </p:nvSpPr>
        <p:spPr>
          <a:xfrm>
            <a:off x="729365" y="44513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48F69D-6925-4B07-8CEE-16336680C0FE}"/>
              </a:ext>
            </a:extLst>
          </p:cNvPr>
          <p:cNvSpPr/>
          <p:nvPr/>
        </p:nvSpPr>
        <p:spPr>
          <a:xfrm>
            <a:off x="729365" y="583853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4EEFB1-1DDE-4A7B-816F-40255B08CCC8}"/>
              </a:ext>
            </a:extLst>
          </p:cNvPr>
          <p:cNvSpPr/>
          <p:nvPr/>
        </p:nvSpPr>
        <p:spPr>
          <a:xfrm>
            <a:off x="2719583" y="34540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394555-CAD6-4245-81A8-4E1CD9142379}"/>
              </a:ext>
            </a:extLst>
          </p:cNvPr>
          <p:cNvSpPr/>
          <p:nvPr/>
        </p:nvSpPr>
        <p:spPr>
          <a:xfrm>
            <a:off x="2732282" y="453959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2604874-4D7C-4CD2-B8C1-DA386306F4C2}"/>
              </a:ext>
            </a:extLst>
          </p:cNvPr>
          <p:cNvSpPr/>
          <p:nvPr/>
        </p:nvSpPr>
        <p:spPr>
          <a:xfrm>
            <a:off x="2735213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BB5942-45E8-4EAD-9A57-34918D3ADFFE}"/>
              </a:ext>
            </a:extLst>
          </p:cNvPr>
          <p:cNvSpPr/>
          <p:nvPr/>
        </p:nvSpPr>
        <p:spPr>
          <a:xfrm>
            <a:off x="2812053" y="353799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E5470-3B74-40B2-AE0A-207582CA76B0}"/>
              </a:ext>
            </a:extLst>
          </p:cNvPr>
          <p:cNvSpPr/>
          <p:nvPr/>
        </p:nvSpPr>
        <p:spPr>
          <a:xfrm>
            <a:off x="2666718" y="1956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00F35409-B5DD-411D-B76D-F647D08BD664}"/>
              </a:ext>
            </a:extLst>
          </p:cNvPr>
          <p:cNvCxnSpPr>
            <a:cxnSpLocks/>
            <a:stCxn id="82" idx="6"/>
            <a:endCxn id="81" idx="6"/>
          </p:cNvCxnSpPr>
          <p:nvPr/>
        </p:nvCxnSpPr>
        <p:spPr>
          <a:xfrm flipV="1">
            <a:off x="1629017" y="489007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EAC3E4C-C5B0-4972-A298-F574B6DAB00F}"/>
              </a:ext>
            </a:extLst>
          </p:cNvPr>
          <p:cNvSpPr/>
          <p:nvPr/>
        </p:nvSpPr>
        <p:spPr>
          <a:xfrm>
            <a:off x="832723" y="453959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0B0879-9E07-4539-A739-B3DBB3F4E8EF}"/>
              </a:ext>
            </a:extLst>
          </p:cNvPr>
          <p:cNvSpPr txBox="1"/>
          <p:nvPr/>
        </p:nvSpPr>
        <p:spPr>
          <a:xfrm>
            <a:off x="743495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090C0C-9411-49C3-AFF4-EFFFDAE2DFAD}"/>
              </a:ext>
            </a:extLst>
          </p:cNvPr>
          <p:cNvSpPr txBox="1"/>
          <p:nvPr/>
        </p:nvSpPr>
        <p:spPr>
          <a:xfrm>
            <a:off x="1880477" y="57134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463FE44-ECB9-401E-B936-5867DE7071E2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10800000">
            <a:off x="2719583" y="3892835"/>
            <a:ext cx="15630" cy="2259424"/>
          </a:xfrm>
          <a:prstGeom prst="curvedConnector3">
            <a:avLst>
              <a:gd name="adj1" fmla="val 15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/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1F25A5-77A4-445B-930F-091D8FDA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0" y="3057224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/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82F50-7370-4A83-B1CA-EB420E0E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8" y="3929854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AAE2C58-F30D-43D1-BF9E-6AE2E8289B3E}"/>
              </a:ext>
            </a:extLst>
          </p:cNvPr>
          <p:cNvSpPr txBox="1"/>
          <p:nvPr/>
        </p:nvSpPr>
        <p:spPr>
          <a:xfrm>
            <a:off x="3280924" y="42432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13258-505E-4C90-8322-E01A9906FE3C}"/>
              </a:ext>
            </a:extLst>
          </p:cNvPr>
          <p:cNvSpPr txBox="1"/>
          <p:nvPr/>
        </p:nvSpPr>
        <p:spPr>
          <a:xfrm>
            <a:off x="3248806" y="5370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F38088-7833-4DE9-B396-92C848652473}"/>
              </a:ext>
            </a:extLst>
          </p:cNvPr>
          <p:cNvSpPr txBox="1"/>
          <p:nvPr/>
        </p:nvSpPr>
        <p:spPr>
          <a:xfrm>
            <a:off x="2114016" y="4738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/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C49D81-8F1A-410C-9146-ADE7BD9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98" y="305955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FB1B16-FCDF-4C48-963D-CE6D3BE9A37D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1179191" y="3872476"/>
            <a:ext cx="12900" cy="5788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524804-6181-4142-B758-35CCC39613FC}"/>
              </a:ext>
            </a:extLst>
          </p:cNvPr>
          <p:cNvCxnSpPr>
            <a:cxnSpLocks/>
            <a:stCxn id="80" idx="6"/>
            <a:endCxn id="83" idx="1"/>
          </p:cNvCxnSpPr>
          <p:nvPr/>
        </p:nvCxnSpPr>
        <p:spPr>
          <a:xfrm>
            <a:off x="1641917" y="3433711"/>
            <a:ext cx="1209417" cy="14887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D20A9BE-60A9-4D61-A1BA-3F7F5E9A1C1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3169409" y="2882172"/>
            <a:ext cx="0" cy="5718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A81680E-487F-4AFB-AAD9-A064DDAD826A}"/>
              </a:ext>
            </a:extLst>
          </p:cNvPr>
          <p:cNvCxnSpPr>
            <a:cxnSpLocks/>
            <a:stCxn id="83" idx="4"/>
            <a:endCxn id="84" idx="0"/>
          </p:cNvCxnSpPr>
          <p:nvPr/>
        </p:nvCxnSpPr>
        <p:spPr>
          <a:xfrm>
            <a:off x="3169409" y="433160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20C06C-9C1B-4A3A-B47E-BFCA36BF833C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3182108" y="541712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48850CC-F11F-4A5D-AED9-091AF6E6B8B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>
            <a:off x="1179191" y="532883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9DBD64A-67ED-4ECC-9628-B81CADAA481F}"/>
              </a:ext>
            </a:extLst>
          </p:cNvPr>
          <p:cNvSpPr/>
          <p:nvPr/>
        </p:nvSpPr>
        <p:spPr>
          <a:xfrm>
            <a:off x="5135532" y="286990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B9AFD1-839F-4E41-ADF4-88E47E919638}"/>
              </a:ext>
            </a:extLst>
          </p:cNvPr>
          <p:cNvSpPr/>
          <p:nvPr/>
        </p:nvSpPr>
        <p:spPr>
          <a:xfrm>
            <a:off x="5122632" y="432626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FC50A3C-21BB-4F3B-B4CF-323EBF8E9D43}"/>
              </a:ext>
            </a:extLst>
          </p:cNvPr>
          <p:cNvSpPr/>
          <p:nvPr/>
        </p:nvSpPr>
        <p:spPr>
          <a:xfrm>
            <a:off x="5122632" y="571349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A6590-3E93-4578-BE55-3B378A67A8A4}"/>
              </a:ext>
            </a:extLst>
          </p:cNvPr>
          <p:cNvSpPr/>
          <p:nvPr/>
        </p:nvSpPr>
        <p:spPr>
          <a:xfrm>
            <a:off x="7112850" y="332903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E0AD3B-07AD-4FB8-A851-3DB2038A3DE7}"/>
              </a:ext>
            </a:extLst>
          </p:cNvPr>
          <p:cNvSpPr/>
          <p:nvPr/>
        </p:nvSpPr>
        <p:spPr>
          <a:xfrm>
            <a:off x="7125549" y="441455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3F48955-9546-4398-A15C-EDD9CFB3DD8D}"/>
              </a:ext>
            </a:extLst>
          </p:cNvPr>
          <p:cNvSpPr/>
          <p:nvPr/>
        </p:nvSpPr>
        <p:spPr>
          <a:xfrm>
            <a:off x="7128480" y="5588454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9CEE07A-E6C8-4E38-9AFA-A8975859C775}"/>
              </a:ext>
            </a:extLst>
          </p:cNvPr>
          <p:cNvSpPr/>
          <p:nvPr/>
        </p:nvSpPr>
        <p:spPr>
          <a:xfrm>
            <a:off x="7205320" y="3412952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F2607C-879F-4234-9F48-A13838EF492B}"/>
              </a:ext>
            </a:extLst>
          </p:cNvPr>
          <p:cNvSpPr/>
          <p:nvPr/>
        </p:nvSpPr>
        <p:spPr>
          <a:xfrm>
            <a:off x="7059985" y="183115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B2F188F-EBED-4E23-BDCA-1EBEC662EBE0}"/>
              </a:ext>
            </a:extLst>
          </p:cNvPr>
          <p:cNvCxnSpPr>
            <a:cxnSpLocks/>
            <a:stCxn id="107" idx="6"/>
            <a:endCxn id="106" idx="6"/>
          </p:cNvCxnSpPr>
          <p:nvPr/>
        </p:nvCxnSpPr>
        <p:spPr>
          <a:xfrm flipV="1">
            <a:off x="6022284" y="4765030"/>
            <a:ext cx="12700" cy="1387229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DE3B44B-94EC-4EB6-94DE-AD46F98844F3}"/>
              </a:ext>
            </a:extLst>
          </p:cNvPr>
          <p:cNvSpPr/>
          <p:nvPr/>
        </p:nvSpPr>
        <p:spPr>
          <a:xfrm>
            <a:off x="5225990" y="4414553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D8DC1-3525-475F-98D4-CA7FD4423D4A}"/>
              </a:ext>
            </a:extLst>
          </p:cNvPr>
          <p:cNvSpPr txBox="1"/>
          <p:nvPr/>
        </p:nvSpPr>
        <p:spPr>
          <a:xfrm>
            <a:off x="5136762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39B863-1EB5-4FF9-8BD6-DEEE5C30E3A5}"/>
              </a:ext>
            </a:extLst>
          </p:cNvPr>
          <p:cNvSpPr txBox="1"/>
          <p:nvPr/>
        </p:nvSpPr>
        <p:spPr>
          <a:xfrm>
            <a:off x="6273744" y="5588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06D2349-90ED-49DC-AD22-69372FDE8D4D}"/>
              </a:ext>
            </a:extLst>
          </p:cNvPr>
          <p:cNvCxnSpPr>
            <a:cxnSpLocks/>
            <a:stCxn id="110" idx="6"/>
            <a:endCxn id="108" idx="6"/>
          </p:cNvCxnSpPr>
          <p:nvPr/>
        </p:nvCxnSpPr>
        <p:spPr>
          <a:xfrm flipH="1" flipV="1">
            <a:off x="8012502" y="3767795"/>
            <a:ext cx="15630" cy="2259424"/>
          </a:xfrm>
          <a:prstGeom prst="curvedConnector3">
            <a:avLst>
              <a:gd name="adj1" fmla="val -1462572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1297909-DAC0-4623-8566-6E7A5F7B263B}"/>
              </a:ext>
            </a:extLst>
          </p:cNvPr>
          <p:cNvSpPr txBox="1"/>
          <p:nvPr/>
        </p:nvSpPr>
        <p:spPr>
          <a:xfrm>
            <a:off x="7674191" y="41181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48C04-99C6-450B-9434-BB94E850B34F}"/>
              </a:ext>
            </a:extLst>
          </p:cNvPr>
          <p:cNvSpPr txBox="1"/>
          <p:nvPr/>
        </p:nvSpPr>
        <p:spPr>
          <a:xfrm>
            <a:off x="7642073" y="52452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2E1D61-D45A-493A-8836-275331DD82C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>
            <a:off x="7562676" y="4206560"/>
            <a:ext cx="12699" cy="2079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865E134-6E39-4108-B920-96F0D954C6ED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>
            <a:off x="7575375" y="5292083"/>
            <a:ext cx="2931" cy="29637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867E273-418A-4084-B8CF-51E2B85160C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5572458" y="5203795"/>
            <a:ext cx="0" cy="50969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/>
              <p:nvPr/>
            </p:nvSpPr>
            <p:spPr>
              <a:xfrm>
                <a:off x="363852" y="1048399"/>
                <a:ext cx="80856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dirty="0"/>
                  <a:t>Put </a:t>
                </a:r>
                <a:r>
                  <a:rPr lang="en-US" sz="2800" dirty="0" err="1"/>
                  <a:t>s,c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’ if there is a c-edge to 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-close(s)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63875C-22A9-43BB-A6A9-21BB0438B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2" y="1048399"/>
                <a:ext cx="8085675" cy="523220"/>
              </a:xfrm>
              <a:prstGeom prst="rect">
                <a:avLst/>
              </a:prstGeom>
              <a:blipFill>
                <a:blip r:embed="rId7"/>
                <a:stretch>
                  <a:fillRect t="-11628" r="-6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1108E9FA-7FB7-4448-9A59-82D641C2E354}"/>
              </a:ext>
            </a:extLst>
          </p:cNvPr>
          <p:cNvSpPr/>
          <p:nvPr/>
        </p:nvSpPr>
        <p:spPr>
          <a:xfrm>
            <a:off x="5231745" y="2951368"/>
            <a:ext cx="714712" cy="7146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F920BC4-2DD5-4AD5-91C6-AFC3660E806E}"/>
              </a:ext>
            </a:extLst>
          </p:cNvPr>
          <p:cNvCxnSpPr>
            <a:cxnSpLocks/>
            <a:stCxn id="105" idx="2"/>
            <a:endCxn id="107" idx="2"/>
          </p:cNvCxnSpPr>
          <p:nvPr/>
        </p:nvCxnSpPr>
        <p:spPr>
          <a:xfrm rot="10800000" flipV="1">
            <a:off x="5122632" y="3308671"/>
            <a:ext cx="12900" cy="2843588"/>
          </a:xfrm>
          <a:prstGeom prst="curvedConnector3">
            <a:avLst>
              <a:gd name="adj1" fmla="val 1872093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C5C156-9527-4264-9902-9A69D1E59ED7}"/>
              </a:ext>
            </a:extLst>
          </p:cNvPr>
          <p:cNvSpPr txBox="1"/>
          <p:nvPr/>
        </p:nvSpPr>
        <p:spPr>
          <a:xfrm>
            <a:off x="4577018" y="45275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9D90E-CBED-4874-AFB9-8AE81B5F1CE1}"/>
              </a:ext>
            </a:extLst>
          </p:cNvPr>
          <p:cNvSpPr txBox="1"/>
          <p:nvPr/>
        </p:nvSpPr>
        <p:spPr>
          <a:xfrm>
            <a:off x="8269403" y="4668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B4AB8-BD4B-4ACC-BE07-BB25A62B4F31}"/>
              </a:ext>
            </a:extLst>
          </p:cNvPr>
          <p:cNvCxnSpPr>
            <a:cxnSpLocks/>
            <a:stCxn id="105" idx="6"/>
            <a:endCxn id="109" idx="1"/>
          </p:cNvCxnSpPr>
          <p:nvPr/>
        </p:nvCxnSpPr>
        <p:spPr>
          <a:xfrm>
            <a:off x="6035184" y="3308671"/>
            <a:ext cx="1222116" cy="12343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D909D6-B9FB-411E-AF4E-614B0C622203}"/>
              </a:ext>
            </a:extLst>
          </p:cNvPr>
          <p:cNvSpPr txBox="1"/>
          <p:nvPr/>
        </p:nvSpPr>
        <p:spPr>
          <a:xfrm>
            <a:off x="6456543" y="34445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F560C0-6915-4E8B-8227-A69FE69E91DC}"/>
              </a:ext>
            </a:extLst>
          </p:cNvPr>
          <p:cNvSpPr/>
          <p:nvPr/>
        </p:nvSpPr>
        <p:spPr>
          <a:xfrm>
            <a:off x="6825158" y="1680523"/>
            <a:ext cx="1319197" cy="1234393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</p:spPr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-elimination as a pre-processing step, we can now go all the way from NFAs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to DFAs. </a:t>
                </a:r>
              </a:p>
              <a:p>
                <a:r>
                  <a:rPr lang="en-US" dirty="0"/>
                  <a:t>Time to convert </a:t>
                </a:r>
                <a:r>
                  <a:rPr lang="en-US" dirty="0" err="1"/>
                  <a:t>RegEx</a:t>
                </a:r>
                <a:r>
                  <a:rPr lang="en-US" dirty="0"/>
                  <a:t> to NFA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  <a:blipFill>
                <a:blip r:embed="rId3"/>
                <a:stretch>
                  <a:fillRect l="-1391" t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Building the Toolchain…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A18A8C5-0654-4F6F-B533-7C5E3E40719F}"/>
              </a:ext>
            </a:extLst>
          </p:cNvPr>
          <p:cNvSpPr/>
          <p:nvPr/>
        </p:nvSpPr>
        <p:spPr>
          <a:xfrm rot="5400000">
            <a:off x="3657592" y="5120134"/>
            <a:ext cx="316523" cy="969070"/>
          </a:xfrm>
          <a:prstGeom prst="leftBrac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6DCF2-38E0-47D4-A006-4DD01AEB57D1}"/>
              </a:ext>
            </a:extLst>
          </p:cNvPr>
          <p:cNvSpPr/>
          <p:nvPr/>
        </p:nvSpPr>
        <p:spPr>
          <a:xfrm>
            <a:off x="1130533" y="4360984"/>
            <a:ext cx="949813" cy="964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344C-3C66-4CCA-BE59-16A47B4FFFDE}"/>
              </a:ext>
            </a:extLst>
          </p:cNvPr>
          <p:cNvSpPr/>
          <p:nvPr/>
        </p:nvSpPr>
        <p:spPr>
          <a:xfrm>
            <a:off x="3434854" y="4360986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EBE3B-2D18-412C-85AC-40743D48C31E}"/>
              </a:ext>
            </a:extLst>
          </p:cNvPr>
          <p:cNvSpPr/>
          <p:nvPr/>
        </p:nvSpPr>
        <p:spPr>
          <a:xfrm>
            <a:off x="5947744" y="4360984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373567-3C31-4521-99B2-B9575998DCE3}"/>
              </a:ext>
            </a:extLst>
          </p:cNvPr>
          <p:cNvCxnSpPr>
            <a:cxnSpLocks/>
          </p:cNvCxnSpPr>
          <p:nvPr/>
        </p:nvCxnSpPr>
        <p:spPr>
          <a:xfrm>
            <a:off x="4400055" y="4843035"/>
            <a:ext cx="141458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1477B-5DE8-4374-90BE-7B388FC82CE1}"/>
              </a:ext>
            </a:extLst>
          </p:cNvPr>
          <p:cNvSpPr txBox="1"/>
          <p:nvPr/>
        </p:nvSpPr>
        <p:spPr>
          <a:xfrm>
            <a:off x="4412765" y="3864959"/>
            <a:ext cx="138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Rabin-Scott </a:t>
            </a:r>
          </a:p>
          <a:p>
            <a:pPr algn="ctr"/>
            <a:r>
              <a:rPr lang="en-US" dirty="0"/>
              <a:t>Powerset </a:t>
            </a:r>
          </a:p>
          <a:p>
            <a:pPr algn="ctr"/>
            <a:r>
              <a:rPr lang="en-US" dirty="0"/>
              <a:t>Construction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0A77-832B-4FD1-8536-96077B1A28ED}"/>
              </a:ext>
            </a:extLst>
          </p:cNvPr>
          <p:cNvCxnSpPr>
            <a:cxnSpLocks/>
          </p:cNvCxnSpPr>
          <p:nvPr/>
        </p:nvCxnSpPr>
        <p:spPr>
          <a:xfrm>
            <a:off x="2188301" y="4843035"/>
            <a:ext cx="1140560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/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  <a:blipFill>
                <a:blip r:embed="rId4"/>
                <a:stretch>
                  <a:fillRect t="-3704" r="-526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/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Without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  <a:blipFill>
                <a:blip r:embed="rId5"/>
                <a:stretch>
                  <a:fillRect l="-4762" t="-3704" r="-357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0A094-D732-49C3-A631-E66912FC45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682984" y="6086097"/>
            <a:ext cx="301401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67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to NFAs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75558-0C4A-4ACE-91BE-23F779239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5428273" cy="47236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Basic Idea</a:t>
                </a:r>
              </a:p>
              <a:p>
                <a:pPr lvl="1"/>
                <a:r>
                  <a:rPr lang="en-US" dirty="0"/>
                  <a:t>Regex Operands (Literals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 correspond to simple NFAs</a:t>
                </a:r>
              </a:p>
              <a:p>
                <a:pPr lvl="1"/>
                <a:r>
                  <a:rPr lang="en-US" dirty="0"/>
                  <a:t>Regex Operators correspond to methods of joining NFAs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are helped immensely by the knowledge that regular languages are closed under</a:t>
                </a:r>
              </a:p>
              <a:p>
                <a:pPr lvl="1"/>
                <a:r>
                  <a:rPr lang="en-US" dirty="0"/>
                  <a:t>Union</a:t>
                </a:r>
              </a:p>
              <a:p>
                <a:pPr lvl="1"/>
                <a:r>
                  <a:rPr lang="en-US" dirty="0"/>
                  <a:t>Catenation</a:t>
                </a:r>
              </a:p>
              <a:p>
                <a:pPr lvl="1"/>
                <a:r>
                  <a:rPr lang="en-US" dirty="0"/>
                  <a:t>Repetition</a:t>
                </a:r>
              </a:p>
              <a:p>
                <a:pPr lvl="1"/>
                <a:r>
                  <a:rPr lang="en-US" dirty="0"/>
                  <a:t>Complementation</a:t>
                </a:r>
              </a:p>
              <a:p>
                <a:pPr lvl="1"/>
                <a:r>
                  <a:rPr lang="en-US" dirty="0"/>
                  <a:t>Intersection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75558-0C4A-4ACE-91BE-23F779239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5428273" cy="4723667"/>
              </a:xfrm>
              <a:blipFill>
                <a:blip r:embed="rId3"/>
                <a:stretch>
                  <a:fillRect l="-1684" t="-2581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1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7815"/>
            <a:ext cx="8339015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4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to NFA Conversion Rules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B0EF2A-6DB2-4399-B6C1-D1B27085FB33}"/>
              </a:ext>
            </a:extLst>
          </p:cNvPr>
          <p:cNvGrpSpPr/>
          <p:nvPr/>
        </p:nvGrpSpPr>
        <p:grpSpPr>
          <a:xfrm>
            <a:off x="1680307" y="2668589"/>
            <a:ext cx="5662744" cy="877530"/>
            <a:chOff x="2133600" y="2098066"/>
            <a:chExt cx="5662744" cy="8775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607275-BDB9-4A1B-B203-067B692AF3BF}"/>
                </a:ext>
              </a:extLst>
            </p:cNvPr>
            <p:cNvSpPr/>
            <p:nvPr/>
          </p:nvSpPr>
          <p:spPr>
            <a:xfrm>
              <a:off x="5010453" y="2098066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59F8A0-674F-4B3D-B247-0A2091FE6ED8}"/>
                </a:ext>
              </a:extLst>
            </p:cNvPr>
            <p:cNvSpPr/>
            <p:nvPr/>
          </p:nvSpPr>
          <p:spPr>
            <a:xfrm>
              <a:off x="6896692" y="2098066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C64C9C-1A10-416C-8EA5-2E80AF7B6037}"/>
                </a:ext>
              </a:extLst>
            </p:cNvPr>
            <p:cNvSpPr/>
            <p:nvPr/>
          </p:nvSpPr>
          <p:spPr>
            <a:xfrm>
              <a:off x="7000050" y="2186354"/>
              <a:ext cx="714712" cy="71460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CDEBA2-DDA9-477C-9E04-0884E9577E78}"/>
                </a:ext>
              </a:extLst>
            </p:cNvPr>
            <p:cNvSpPr txBox="1"/>
            <p:nvPr/>
          </p:nvSpPr>
          <p:spPr>
            <a:xfrm>
              <a:off x="2133600" y="2399323"/>
              <a:ext cx="103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Literal ‘a’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207CC5C-1CE2-444F-BE7B-E3BA3EDA3D27}"/>
                </a:ext>
              </a:extLst>
            </p:cNvPr>
            <p:cNvSpPr/>
            <p:nvPr/>
          </p:nvSpPr>
          <p:spPr>
            <a:xfrm rot="16200000">
              <a:off x="3527110" y="2042754"/>
              <a:ext cx="685422" cy="1030987"/>
            </a:xfrm>
            <a:prstGeom prst="downArrow">
              <a:avLst>
                <a:gd name="adj1" fmla="val 26470"/>
                <a:gd name="adj2" fmla="val 52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A8DC98-AB1B-48CA-A0ED-656B0D89CCCB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910105" y="2536831"/>
              <a:ext cx="98658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9728CD-53E6-4B97-A001-59C9D9D1CA0A}"/>
                </a:ext>
              </a:extLst>
            </p:cNvPr>
            <p:cNvSpPr/>
            <p:nvPr/>
          </p:nvSpPr>
          <p:spPr>
            <a:xfrm>
              <a:off x="6200874" y="2167499"/>
              <a:ext cx="405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‘a’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EF63EF-B8CF-44CC-AD28-AB40B2DEBB6F}"/>
              </a:ext>
            </a:extLst>
          </p:cNvPr>
          <p:cNvGrpSpPr/>
          <p:nvPr/>
        </p:nvGrpSpPr>
        <p:grpSpPr>
          <a:xfrm>
            <a:off x="1398953" y="4173299"/>
            <a:ext cx="5944098" cy="877530"/>
            <a:chOff x="1852246" y="2098066"/>
            <a:chExt cx="5944098" cy="8775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8A160-E972-4D68-9CFE-7D993BA851CB}"/>
                </a:ext>
              </a:extLst>
            </p:cNvPr>
            <p:cNvSpPr/>
            <p:nvPr/>
          </p:nvSpPr>
          <p:spPr>
            <a:xfrm>
              <a:off x="5010453" y="2098066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9306A3-91E1-4AB2-8125-6F9DD4BFA720}"/>
                </a:ext>
              </a:extLst>
            </p:cNvPr>
            <p:cNvSpPr/>
            <p:nvPr/>
          </p:nvSpPr>
          <p:spPr>
            <a:xfrm>
              <a:off x="6896692" y="2098066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57E05F-1C62-488E-B816-F2C9778298FC}"/>
                </a:ext>
              </a:extLst>
            </p:cNvPr>
            <p:cNvSpPr/>
            <p:nvPr/>
          </p:nvSpPr>
          <p:spPr>
            <a:xfrm>
              <a:off x="7000050" y="2186354"/>
              <a:ext cx="714712" cy="71460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E4D850-CBEC-414C-9C1E-6A076105324B}"/>
                </a:ext>
              </a:extLst>
            </p:cNvPr>
            <p:cNvSpPr txBox="1"/>
            <p:nvPr/>
          </p:nvSpPr>
          <p:spPr>
            <a:xfrm>
              <a:off x="1852246" y="23993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D178602D-31C5-433C-B650-0A19CFCA41FA}"/>
                </a:ext>
              </a:extLst>
            </p:cNvPr>
            <p:cNvSpPr/>
            <p:nvPr/>
          </p:nvSpPr>
          <p:spPr>
            <a:xfrm rot="16200000">
              <a:off x="3527110" y="2042754"/>
              <a:ext cx="685422" cy="1030987"/>
            </a:xfrm>
            <a:prstGeom prst="downArrow">
              <a:avLst>
                <a:gd name="adj1" fmla="val 26470"/>
                <a:gd name="adj2" fmla="val 52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FAFE8E-5C02-458C-A4C3-18B4F8933B7F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5910105" y="2536831"/>
              <a:ext cx="98658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28A480-2DD0-489E-8C87-C55FAD76EC83}"/>
                  </a:ext>
                </a:extLst>
              </p:cNvPr>
              <p:cNvSpPr txBox="1"/>
              <p:nvPr/>
            </p:nvSpPr>
            <p:spPr>
              <a:xfrm>
                <a:off x="5747581" y="410610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28A480-2DD0-489E-8C87-C55FAD76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81" y="4106103"/>
                <a:ext cx="3506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908FD1-DBF9-43E2-8A10-DF2048D03730}"/>
                  </a:ext>
                </a:extLst>
              </p:cNvPr>
              <p:cNvSpPr txBox="1"/>
              <p:nvPr/>
            </p:nvSpPr>
            <p:spPr>
              <a:xfrm>
                <a:off x="2108583" y="440512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908FD1-DBF9-43E2-8A10-DF2048D03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583" y="4405123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04F2A1-E772-4623-8621-684852A596C0}"/>
              </a:ext>
            </a:extLst>
          </p:cNvPr>
          <p:cNvSpPr txBox="1"/>
          <p:nvPr/>
        </p:nvSpPr>
        <p:spPr>
          <a:xfrm>
            <a:off x="3430954" y="109415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Rule for operands</a:t>
            </a:r>
          </a:p>
        </p:txBody>
      </p:sp>
    </p:spTree>
    <p:extLst>
      <p:ext uri="{BB962C8B-B14F-4D97-AF65-F5344CB8AC3E}">
        <p14:creationId xmlns:p14="http://schemas.microsoft.com/office/powerpoint/2010/main" val="399390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</a:t>
            </a:r>
            <a:r>
              <a:rPr lang="en-US" dirty="0" err="1"/>
              <a:t>RegEx</a:t>
            </a:r>
            <a:r>
              <a:rPr lang="en-US" dirty="0"/>
              <a:t> for Fortran real literals</a:t>
            </a:r>
          </a:p>
          <a:p>
            <a:pPr lvl="1"/>
            <a:r>
              <a:rPr lang="en-US" dirty="0"/>
              <a:t>An optional sign (‘+’ or ‘-’)</a:t>
            </a:r>
          </a:p>
          <a:p>
            <a:pPr lvl="1"/>
            <a:r>
              <a:rPr lang="en-US" dirty="0"/>
              <a:t>An integer or</a:t>
            </a:r>
          </a:p>
          <a:p>
            <a:pPr lvl="1"/>
            <a:r>
              <a:rPr lang="en-US" dirty="0"/>
              <a:t>one or more digits followed by a ‘.’ followed by 0 or more digits or</a:t>
            </a:r>
          </a:p>
          <a:p>
            <a:pPr lvl="1"/>
            <a:r>
              <a:rPr lang="en-US" dirty="0"/>
              <a:t>a ‘.’ followed by one or more digits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Pre-Class Warm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EBB348-FD60-43EC-8ACE-357CD85633C3}"/>
                  </a:ext>
                </a:extLst>
              </p:cNvPr>
              <p:cNvSpPr txBox="1"/>
              <p:nvPr/>
            </p:nvSpPr>
            <p:spPr>
              <a:xfrm>
                <a:off x="169013" y="4931507"/>
                <a:ext cx="8684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(‘+’ | ‘-’ |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4000" dirty="0"/>
                  <a:t> )(digit+(‘.’|</a:t>
                </a:r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4000" dirty="0"/>
                  <a:t>)|(digit*’.’digit+)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EBB348-FD60-43EC-8ACE-357CD856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3" y="4931507"/>
                <a:ext cx="8684557" cy="707886"/>
              </a:xfrm>
              <a:prstGeom prst="rect">
                <a:avLst/>
              </a:prstGeom>
              <a:blipFill>
                <a:blip r:embed="rId2"/>
                <a:stretch>
                  <a:fillRect l="-2528" t="-15517" r="-154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72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7815"/>
            <a:ext cx="8339015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4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to NFA Conversion Rules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607275-BDB9-4A1B-B203-067B692AF3BF}"/>
              </a:ext>
            </a:extLst>
          </p:cNvPr>
          <p:cNvSpPr/>
          <p:nvPr/>
        </p:nvSpPr>
        <p:spPr>
          <a:xfrm>
            <a:off x="935547" y="2256054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9F8A0-674F-4B3D-B247-0A2091FE6ED8}"/>
              </a:ext>
            </a:extLst>
          </p:cNvPr>
          <p:cNvSpPr/>
          <p:nvPr/>
        </p:nvSpPr>
        <p:spPr>
          <a:xfrm>
            <a:off x="2171540" y="2256054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C64C9C-1A10-416C-8EA5-2E80AF7B6037}"/>
              </a:ext>
            </a:extLst>
          </p:cNvPr>
          <p:cNvSpPr/>
          <p:nvPr/>
        </p:nvSpPr>
        <p:spPr>
          <a:xfrm>
            <a:off x="2258110" y="2325808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78602D-31C5-433C-B650-0A19CFCA41FA}"/>
              </a:ext>
            </a:extLst>
          </p:cNvPr>
          <p:cNvSpPr/>
          <p:nvPr/>
        </p:nvSpPr>
        <p:spPr>
          <a:xfrm rot="16200000">
            <a:off x="3577578" y="2925133"/>
            <a:ext cx="685422" cy="803366"/>
          </a:xfrm>
          <a:prstGeom prst="downArrow">
            <a:avLst>
              <a:gd name="adj1" fmla="val 44714"/>
              <a:gd name="adj2" fmla="val 5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/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Rule for alteration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blipFill>
                <a:blip r:embed="rId2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2DCEB8B-81B2-4584-A49D-575F5B89FDD4}"/>
              </a:ext>
            </a:extLst>
          </p:cNvPr>
          <p:cNvSpPr/>
          <p:nvPr/>
        </p:nvSpPr>
        <p:spPr>
          <a:xfrm>
            <a:off x="677640" y="2015527"/>
            <a:ext cx="2522966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F5DF1D-98BE-4CAD-A493-42AAFD55DEBC}"/>
              </a:ext>
            </a:extLst>
          </p:cNvPr>
          <p:cNvSpPr txBox="1"/>
          <p:nvPr/>
        </p:nvSpPr>
        <p:spPr>
          <a:xfrm>
            <a:off x="1692227" y="237187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E96BF2-5241-40EE-80B9-EA1A8C17D2C2}"/>
              </a:ext>
            </a:extLst>
          </p:cNvPr>
          <p:cNvSpPr/>
          <p:nvPr/>
        </p:nvSpPr>
        <p:spPr>
          <a:xfrm>
            <a:off x="935547" y="3776371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8D6A63-1655-4B51-800A-D57B5FC499F1}"/>
              </a:ext>
            </a:extLst>
          </p:cNvPr>
          <p:cNvSpPr/>
          <p:nvPr/>
        </p:nvSpPr>
        <p:spPr>
          <a:xfrm>
            <a:off x="2171540" y="3776371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D05CA-C846-4A18-9E33-DC7A1F19F970}"/>
              </a:ext>
            </a:extLst>
          </p:cNvPr>
          <p:cNvSpPr/>
          <p:nvPr/>
        </p:nvSpPr>
        <p:spPr>
          <a:xfrm>
            <a:off x="2258110" y="3846125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DEC86D-28E2-4C41-89DB-F32ACCE0949E}"/>
              </a:ext>
            </a:extLst>
          </p:cNvPr>
          <p:cNvSpPr/>
          <p:nvPr/>
        </p:nvSpPr>
        <p:spPr>
          <a:xfrm>
            <a:off x="677640" y="3535844"/>
            <a:ext cx="2522966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17320-0822-4CE8-8C1A-8F24C6382240}"/>
              </a:ext>
            </a:extLst>
          </p:cNvPr>
          <p:cNvSpPr txBox="1"/>
          <p:nvPr/>
        </p:nvSpPr>
        <p:spPr>
          <a:xfrm>
            <a:off x="1692227" y="389219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/>
              <p:nvPr/>
            </p:nvSpPr>
            <p:spPr>
              <a:xfrm>
                <a:off x="5800419" y="2149210"/>
                <a:ext cx="753525" cy="69331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19" y="2149210"/>
                <a:ext cx="753525" cy="6933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0F2DD003-9393-4C6B-8701-87542A53F5EF}"/>
              </a:ext>
            </a:extLst>
          </p:cNvPr>
          <p:cNvSpPr/>
          <p:nvPr/>
        </p:nvSpPr>
        <p:spPr>
          <a:xfrm>
            <a:off x="7036412" y="2149210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C05B5-348A-455D-BC23-591983448526}"/>
              </a:ext>
            </a:extLst>
          </p:cNvPr>
          <p:cNvSpPr/>
          <p:nvPr/>
        </p:nvSpPr>
        <p:spPr>
          <a:xfrm>
            <a:off x="7122982" y="2218964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E9B175-F083-4605-A17F-D9CE8FA42302}"/>
              </a:ext>
            </a:extLst>
          </p:cNvPr>
          <p:cNvSpPr/>
          <p:nvPr/>
        </p:nvSpPr>
        <p:spPr>
          <a:xfrm>
            <a:off x="5542512" y="1908683"/>
            <a:ext cx="2522966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E692C-1410-4F3D-A1A1-0B43613485F4}"/>
              </a:ext>
            </a:extLst>
          </p:cNvPr>
          <p:cNvSpPr txBox="1"/>
          <p:nvPr/>
        </p:nvSpPr>
        <p:spPr>
          <a:xfrm>
            <a:off x="6557099" y="22650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6C322E6-B634-4CA4-9584-FD7CE82DB2EC}"/>
              </a:ext>
            </a:extLst>
          </p:cNvPr>
          <p:cNvSpPr/>
          <p:nvPr/>
        </p:nvSpPr>
        <p:spPr>
          <a:xfrm>
            <a:off x="7036412" y="3669527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AC2883-97B9-444A-AE2E-41666F22FC8E}"/>
              </a:ext>
            </a:extLst>
          </p:cNvPr>
          <p:cNvSpPr/>
          <p:nvPr/>
        </p:nvSpPr>
        <p:spPr>
          <a:xfrm>
            <a:off x="7122982" y="3739281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466D27-34E3-497D-9B94-85D88F43CE72}"/>
              </a:ext>
            </a:extLst>
          </p:cNvPr>
          <p:cNvSpPr/>
          <p:nvPr/>
        </p:nvSpPr>
        <p:spPr>
          <a:xfrm>
            <a:off x="5542512" y="3429000"/>
            <a:ext cx="2522966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9CBD41-2072-4080-B293-58B4490BD5F6}"/>
              </a:ext>
            </a:extLst>
          </p:cNvPr>
          <p:cNvSpPr txBox="1"/>
          <p:nvPr/>
        </p:nvSpPr>
        <p:spPr>
          <a:xfrm>
            <a:off x="6557099" y="378535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D93057-C68C-4159-84BF-5E2F47F3C2BC}"/>
              </a:ext>
            </a:extLst>
          </p:cNvPr>
          <p:cNvSpPr/>
          <p:nvPr/>
        </p:nvSpPr>
        <p:spPr>
          <a:xfrm>
            <a:off x="4572000" y="2888511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44EA1E0-BA10-450C-B8CB-C46DBF9165EA}"/>
                  </a:ext>
                </a:extLst>
              </p:cNvPr>
              <p:cNvSpPr/>
              <p:nvPr/>
            </p:nvSpPr>
            <p:spPr>
              <a:xfrm>
                <a:off x="5778091" y="3694090"/>
                <a:ext cx="753525" cy="69331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44EA1E0-BA10-450C-B8CB-C46DBF916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91" y="3694090"/>
                <a:ext cx="753525" cy="6933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34E7E-7657-4FE6-85F2-45134CAC46DE}"/>
              </a:ext>
            </a:extLst>
          </p:cNvPr>
          <p:cNvCxnSpPr>
            <a:cxnSpLocks/>
            <a:stCxn id="61" idx="7"/>
            <a:endCxn id="50" idx="2"/>
          </p:cNvCxnSpPr>
          <p:nvPr/>
        </p:nvCxnSpPr>
        <p:spPr>
          <a:xfrm flipV="1">
            <a:off x="5215174" y="2495869"/>
            <a:ext cx="585245" cy="49417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97DB94-2E5E-414F-A19F-7E8378EEFB77}"/>
              </a:ext>
            </a:extLst>
          </p:cNvPr>
          <p:cNvCxnSpPr>
            <a:cxnSpLocks/>
            <a:stCxn id="61" idx="5"/>
            <a:endCxn id="62" idx="2"/>
          </p:cNvCxnSpPr>
          <p:nvPr/>
        </p:nvCxnSpPr>
        <p:spPr>
          <a:xfrm>
            <a:off x="5215174" y="3480294"/>
            <a:ext cx="562917" cy="56045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853E19-BEC0-4FBD-A988-57036F9D43C8}"/>
                  </a:ext>
                </a:extLst>
              </p:cNvPr>
              <p:cNvSpPr txBox="1"/>
              <p:nvPr/>
            </p:nvSpPr>
            <p:spPr>
              <a:xfrm>
                <a:off x="5110393" y="248833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853E19-BEC0-4FBD-A988-57036F9D4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93" y="2488335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6074FE-A286-4139-A6EE-45C994DE5A24}"/>
                  </a:ext>
                </a:extLst>
              </p:cNvPr>
              <p:cNvSpPr txBox="1"/>
              <p:nvPr/>
            </p:nvSpPr>
            <p:spPr>
              <a:xfrm>
                <a:off x="5074051" y="368556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6074FE-A286-4139-A6EE-45C994DE5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51" y="3685563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78A8A6-5CEA-4F35-9919-5D3552DCF72E}"/>
                  </a:ext>
                </a:extLst>
              </p:cNvPr>
              <p:cNvSpPr/>
              <p:nvPr/>
            </p:nvSpPr>
            <p:spPr>
              <a:xfrm>
                <a:off x="1675475" y="2002547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78A8A6-5CEA-4F35-9919-5D3552DCF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75" y="2002547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6FF7B1-25AE-462D-9901-46DED692BFC3}"/>
                  </a:ext>
                </a:extLst>
              </p:cNvPr>
              <p:cNvSpPr/>
              <p:nvPr/>
            </p:nvSpPr>
            <p:spPr>
              <a:xfrm>
                <a:off x="1714555" y="3525232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6FF7B1-25AE-462D-9901-46DED692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55" y="3525232"/>
                <a:ext cx="38401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8E89B4-D05B-4B7F-92A8-7535B05C69B9}"/>
                  </a:ext>
                </a:extLst>
              </p:cNvPr>
              <p:cNvSpPr/>
              <p:nvPr/>
            </p:nvSpPr>
            <p:spPr>
              <a:xfrm>
                <a:off x="6572466" y="1883810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8E89B4-D05B-4B7F-92A8-7535B05C6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66" y="1883810"/>
                <a:ext cx="3824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168B962-A21B-49CB-8C92-3BD7FD70334B}"/>
                  </a:ext>
                </a:extLst>
              </p:cNvPr>
              <p:cNvSpPr/>
              <p:nvPr/>
            </p:nvSpPr>
            <p:spPr>
              <a:xfrm>
                <a:off x="6611546" y="3406495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168B962-A21B-49CB-8C92-3BD7FD703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46" y="3406495"/>
                <a:ext cx="38401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9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7815"/>
            <a:ext cx="8339015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4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to NFA Conversion Rules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78602D-31C5-433C-B650-0A19CFCA41FA}"/>
              </a:ext>
            </a:extLst>
          </p:cNvPr>
          <p:cNvSpPr/>
          <p:nvPr/>
        </p:nvSpPr>
        <p:spPr>
          <a:xfrm rot="16200000">
            <a:off x="2694860" y="3011710"/>
            <a:ext cx="685422" cy="652739"/>
          </a:xfrm>
          <a:prstGeom prst="downArrow">
            <a:avLst>
              <a:gd name="adj1" fmla="val 44714"/>
              <a:gd name="adj2" fmla="val 5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/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Rule for catenation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blipFill>
                <a:blip r:embed="rId2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/>
              <p:nvPr/>
            </p:nvSpPr>
            <p:spPr>
              <a:xfrm>
                <a:off x="4592023" y="2983746"/>
                <a:ext cx="698078" cy="7084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3" y="2983746"/>
                <a:ext cx="698078" cy="7084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0F2DD003-9393-4C6B-8701-87542A53F5EF}"/>
              </a:ext>
            </a:extLst>
          </p:cNvPr>
          <p:cNvSpPr/>
          <p:nvPr/>
        </p:nvSpPr>
        <p:spPr>
          <a:xfrm>
            <a:off x="5593555" y="2983746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E9B175-F083-4605-A17F-D9CE8FA42302}"/>
              </a:ext>
            </a:extLst>
          </p:cNvPr>
          <p:cNvSpPr/>
          <p:nvPr/>
        </p:nvSpPr>
        <p:spPr>
          <a:xfrm>
            <a:off x="4488042" y="2743219"/>
            <a:ext cx="1973452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E692C-1410-4F3D-A1A1-0B43613485F4}"/>
              </a:ext>
            </a:extLst>
          </p:cNvPr>
          <p:cNvSpPr txBox="1"/>
          <p:nvPr/>
        </p:nvSpPr>
        <p:spPr>
          <a:xfrm>
            <a:off x="5247107" y="301360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D93057-C68C-4159-84BF-5E2F47F3C2BC}"/>
              </a:ext>
            </a:extLst>
          </p:cNvPr>
          <p:cNvSpPr/>
          <p:nvPr/>
        </p:nvSpPr>
        <p:spPr>
          <a:xfrm>
            <a:off x="3502405" y="2991315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4B1603-E536-4EAB-A95C-A095416BD61E}"/>
                  </a:ext>
                </a:extLst>
              </p:cNvPr>
              <p:cNvSpPr/>
              <p:nvPr/>
            </p:nvSpPr>
            <p:spPr>
              <a:xfrm>
                <a:off x="5262561" y="2722042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4B1603-E536-4EAB-A95C-A095416BD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61" y="2722042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BC3153F-7CCD-49CB-88A2-C023579F0B51}"/>
              </a:ext>
            </a:extLst>
          </p:cNvPr>
          <p:cNvSpPr/>
          <p:nvPr/>
        </p:nvSpPr>
        <p:spPr>
          <a:xfrm>
            <a:off x="475360" y="2231271"/>
            <a:ext cx="698078" cy="7084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228546-1F24-4521-8ACD-C888E23F6DC2}"/>
              </a:ext>
            </a:extLst>
          </p:cNvPr>
          <p:cNvSpPr/>
          <p:nvPr/>
        </p:nvSpPr>
        <p:spPr>
          <a:xfrm>
            <a:off x="1476892" y="2231271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F0D56-2774-4D82-9FA4-E291F474B529}"/>
              </a:ext>
            </a:extLst>
          </p:cNvPr>
          <p:cNvSpPr/>
          <p:nvPr/>
        </p:nvSpPr>
        <p:spPr>
          <a:xfrm>
            <a:off x="1563462" y="2301025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5749B4-913A-4F0D-817D-D7DD18115CB7}"/>
              </a:ext>
            </a:extLst>
          </p:cNvPr>
          <p:cNvSpPr/>
          <p:nvPr/>
        </p:nvSpPr>
        <p:spPr>
          <a:xfrm>
            <a:off x="243248" y="1990744"/>
            <a:ext cx="2221629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EB9A5F-26F2-4011-8F17-E1CEB7266B5A}"/>
              </a:ext>
            </a:extLst>
          </p:cNvPr>
          <p:cNvSpPr txBox="1"/>
          <p:nvPr/>
        </p:nvSpPr>
        <p:spPr>
          <a:xfrm>
            <a:off x="1130444" y="226113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154169-E995-4B4E-93F7-D898DE7F022B}"/>
                  </a:ext>
                </a:extLst>
              </p:cNvPr>
              <p:cNvSpPr/>
              <p:nvPr/>
            </p:nvSpPr>
            <p:spPr>
              <a:xfrm>
                <a:off x="1145898" y="1969567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154169-E995-4B4E-93F7-D898DE7F0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98" y="1969567"/>
                <a:ext cx="382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119E9BD5-FAFE-4DC0-A491-AD1931E03977}"/>
              </a:ext>
            </a:extLst>
          </p:cNvPr>
          <p:cNvSpPr/>
          <p:nvPr/>
        </p:nvSpPr>
        <p:spPr>
          <a:xfrm>
            <a:off x="1476892" y="3715057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3CA549B-175F-4C0F-BE45-326C6C0C1C86}"/>
              </a:ext>
            </a:extLst>
          </p:cNvPr>
          <p:cNvSpPr/>
          <p:nvPr/>
        </p:nvSpPr>
        <p:spPr>
          <a:xfrm>
            <a:off x="1563462" y="3784811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999CBD-0AFB-48BA-B1DE-C4D3E9AB0C5A}"/>
              </a:ext>
            </a:extLst>
          </p:cNvPr>
          <p:cNvSpPr/>
          <p:nvPr/>
        </p:nvSpPr>
        <p:spPr>
          <a:xfrm>
            <a:off x="243248" y="3474530"/>
            <a:ext cx="2221629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750F18-66A4-4E83-894F-28680FB528AE}"/>
              </a:ext>
            </a:extLst>
          </p:cNvPr>
          <p:cNvSpPr txBox="1"/>
          <p:nvPr/>
        </p:nvSpPr>
        <p:spPr>
          <a:xfrm>
            <a:off x="1130444" y="374491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3A5356-2E4E-46D4-893C-0F6A6B22B6C0}"/>
                  </a:ext>
                </a:extLst>
              </p:cNvPr>
              <p:cNvSpPr/>
              <p:nvPr/>
            </p:nvSpPr>
            <p:spPr>
              <a:xfrm>
                <a:off x="1145898" y="3502781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3A5356-2E4E-46D4-893C-0F6A6B22B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98" y="3502781"/>
                <a:ext cx="38401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2E20633-40F2-4497-87CC-2B02D2511016}"/>
              </a:ext>
            </a:extLst>
          </p:cNvPr>
          <p:cNvSpPr/>
          <p:nvPr/>
        </p:nvSpPr>
        <p:spPr>
          <a:xfrm>
            <a:off x="447820" y="3707486"/>
            <a:ext cx="698078" cy="7084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C8F15A0-29E7-4F78-B1AB-E11B6D93E336}"/>
                  </a:ext>
                </a:extLst>
              </p:cNvPr>
              <p:cNvSpPr/>
              <p:nvPr/>
            </p:nvSpPr>
            <p:spPr>
              <a:xfrm>
                <a:off x="6671133" y="2963323"/>
                <a:ext cx="698078" cy="7084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C8F15A0-29E7-4F78-B1AB-E11B6D93E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133" y="2963323"/>
                <a:ext cx="698078" cy="7084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7C6341E8-E828-4C70-97AF-2A161AF6AFEB}"/>
              </a:ext>
            </a:extLst>
          </p:cNvPr>
          <p:cNvSpPr/>
          <p:nvPr/>
        </p:nvSpPr>
        <p:spPr>
          <a:xfrm>
            <a:off x="7672665" y="2963323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BC3E5E-5D4B-481D-B144-34598795C19A}"/>
              </a:ext>
            </a:extLst>
          </p:cNvPr>
          <p:cNvSpPr/>
          <p:nvPr/>
        </p:nvSpPr>
        <p:spPr>
          <a:xfrm>
            <a:off x="7759235" y="3033077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A7F3FA-7986-4973-ADD5-0B68EF5C7A1A}"/>
              </a:ext>
            </a:extLst>
          </p:cNvPr>
          <p:cNvSpPr/>
          <p:nvPr/>
        </p:nvSpPr>
        <p:spPr>
          <a:xfrm>
            <a:off x="6593811" y="2722796"/>
            <a:ext cx="1973453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89B017-93DB-443C-ABD8-5130DDF8997D}"/>
              </a:ext>
            </a:extLst>
          </p:cNvPr>
          <p:cNvSpPr txBox="1"/>
          <p:nvPr/>
        </p:nvSpPr>
        <p:spPr>
          <a:xfrm>
            <a:off x="7326217" y="299318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652BAC-8F5D-43E7-ABF3-B01F7FEE944E}"/>
                  </a:ext>
                </a:extLst>
              </p:cNvPr>
              <p:cNvSpPr txBox="1"/>
              <p:nvPr/>
            </p:nvSpPr>
            <p:spPr>
              <a:xfrm>
                <a:off x="4221328" y="417196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652BAC-8F5D-43E7-ABF3-B01F7FEE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28" y="4171963"/>
                <a:ext cx="3506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51E40D7-3352-447C-9DCE-6423126B1A0D}"/>
                  </a:ext>
                </a:extLst>
              </p:cNvPr>
              <p:cNvSpPr/>
              <p:nvPr/>
            </p:nvSpPr>
            <p:spPr>
              <a:xfrm>
                <a:off x="7341671" y="2701619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51E40D7-3352-447C-9DCE-6423126B1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71" y="2701619"/>
                <a:ext cx="3824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85A32E6-1A86-40DC-A3FC-A5040B1756D9}"/>
              </a:ext>
            </a:extLst>
          </p:cNvPr>
          <p:cNvCxnSpPr>
            <a:cxnSpLocks/>
            <a:stCxn id="61" idx="5"/>
            <a:endCxn id="50" idx="3"/>
          </p:cNvCxnSpPr>
          <p:nvPr/>
        </p:nvCxnSpPr>
        <p:spPr>
          <a:xfrm rot="16200000" flipH="1">
            <a:off x="4417239" y="3311437"/>
            <a:ext cx="5354" cy="548675"/>
          </a:xfrm>
          <a:prstGeom prst="curvedConnector3">
            <a:avLst>
              <a:gd name="adj1" fmla="val 9956855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D62494B-29B6-4D48-9286-B361DBDD1710}"/>
                  </a:ext>
                </a:extLst>
              </p:cNvPr>
              <p:cNvSpPr txBox="1"/>
              <p:nvPr/>
            </p:nvSpPr>
            <p:spPr>
              <a:xfrm>
                <a:off x="6336690" y="4183692"/>
                <a:ext cx="35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D62494B-29B6-4D48-9286-B361DBD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90" y="4183692"/>
                <a:ext cx="350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D78E74-A10C-4933-8C4F-AA1DDD816A6E}"/>
              </a:ext>
            </a:extLst>
          </p:cNvPr>
          <p:cNvCxnSpPr>
            <a:cxnSpLocks/>
            <a:stCxn id="51" idx="5"/>
            <a:endCxn id="73" idx="3"/>
          </p:cNvCxnSpPr>
          <p:nvPr/>
        </p:nvCxnSpPr>
        <p:spPr>
          <a:xfrm rot="5400000" flipH="1" flipV="1">
            <a:off x="6501296" y="3303461"/>
            <a:ext cx="7500" cy="536635"/>
          </a:xfrm>
          <a:prstGeom prst="curvedConnector3">
            <a:avLst>
              <a:gd name="adj1" fmla="val -7840573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5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7815"/>
            <a:ext cx="8339015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4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to NFA Conversion Rules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78602D-31C5-433C-B650-0A19CFCA41FA}"/>
              </a:ext>
            </a:extLst>
          </p:cNvPr>
          <p:cNvSpPr/>
          <p:nvPr/>
        </p:nvSpPr>
        <p:spPr>
          <a:xfrm rot="16200000">
            <a:off x="3161315" y="2999498"/>
            <a:ext cx="685422" cy="652739"/>
          </a:xfrm>
          <a:prstGeom prst="downArrow">
            <a:avLst>
              <a:gd name="adj1" fmla="val 44714"/>
              <a:gd name="adj2" fmla="val 5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/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Rule for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*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4F2A1-E772-4623-8621-684852A5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54" y="1094154"/>
                <a:ext cx="2696308" cy="369332"/>
              </a:xfrm>
              <a:prstGeom prst="rect">
                <a:avLst/>
              </a:prstGeom>
              <a:blipFill>
                <a:blip r:embed="rId2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/>
              <p:nvPr/>
            </p:nvSpPr>
            <p:spPr>
              <a:xfrm>
                <a:off x="5454946" y="2998241"/>
                <a:ext cx="698078" cy="7084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886347F-58E1-4F93-BF83-CC1C9A14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46" y="2998241"/>
                <a:ext cx="698078" cy="7084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0F2DD003-9393-4C6B-8701-87542A53F5EF}"/>
              </a:ext>
            </a:extLst>
          </p:cNvPr>
          <p:cNvSpPr/>
          <p:nvPr/>
        </p:nvSpPr>
        <p:spPr>
          <a:xfrm>
            <a:off x="6456478" y="2998241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E9B175-F083-4605-A17F-D9CE8FA42302}"/>
              </a:ext>
            </a:extLst>
          </p:cNvPr>
          <p:cNvSpPr/>
          <p:nvPr/>
        </p:nvSpPr>
        <p:spPr>
          <a:xfrm>
            <a:off x="5350965" y="2757714"/>
            <a:ext cx="1973452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E692C-1410-4F3D-A1A1-0B43613485F4}"/>
              </a:ext>
            </a:extLst>
          </p:cNvPr>
          <p:cNvSpPr txBox="1"/>
          <p:nvPr/>
        </p:nvSpPr>
        <p:spPr>
          <a:xfrm>
            <a:off x="6110030" y="302810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D93057-C68C-4159-84BF-5E2F47F3C2BC}"/>
              </a:ext>
            </a:extLst>
          </p:cNvPr>
          <p:cNvSpPr/>
          <p:nvPr/>
        </p:nvSpPr>
        <p:spPr>
          <a:xfrm>
            <a:off x="4263730" y="3005810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C3153F-7CCD-49CB-88A2-C023579F0B51}"/>
              </a:ext>
            </a:extLst>
          </p:cNvPr>
          <p:cNvSpPr/>
          <p:nvPr/>
        </p:nvSpPr>
        <p:spPr>
          <a:xfrm>
            <a:off x="784280" y="3019418"/>
            <a:ext cx="698078" cy="7084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228546-1F24-4521-8ACD-C888E23F6DC2}"/>
              </a:ext>
            </a:extLst>
          </p:cNvPr>
          <p:cNvSpPr/>
          <p:nvPr/>
        </p:nvSpPr>
        <p:spPr>
          <a:xfrm>
            <a:off x="1785812" y="3019418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F0D56-2774-4D82-9FA4-E291F474B529}"/>
              </a:ext>
            </a:extLst>
          </p:cNvPr>
          <p:cNvSpPr/>
          <p:nvPr/>
        </p:nvSpPr>
        <p:spPr>
          <a:xfrm>
            <a:off x="1872382" y="3089172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5749B4-913A-4F0D-817D-D7DD18115CB7}"/>
              </a:ext>
            </a:extLst>
          </p:cNvPr>
          <p:cNvSpPr/>
          <p:nvPr/>
        </p:nvSpPr>
        <p:spPr>
          <a:xfrm>
            <a:off x="552168" y="2778891"/>
            <a:ext cx="2221629" cy="11607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EB9A5F-26F2-4011-8F17-E1CEB7266B5A}"/>
              </a:ext>
            </a:extLst>
          </p:cNvPr>
          <p:cNvSpPr txBox="1"/>
          <p:nvPr/>
        </p:nvSpPr>
        <p:spPr>
          <a:xfrm>
            <a:off x="1439364" y="304927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154169-E995-4B4E-93F7-D898DE7F022B}"/>
                  </a:ext>
                </a:extLst>
              </p:cNvPr>
              <p:cNvSpPr/>
              <p:nvPr/>
            </p:nvSpPr>
            <p:spPr>
              <a:xfrm>
                <a:off x="1454818" y="2757714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154169-E995-4B4E-93F7-D898DE7F0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18" y="2757714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7C6341E8-E828-4C70-97AF-2A161AF6AFEB}"/>
              </a:ext>
            </a:extLst>
          </p:cNvPr>
          <p:cNvSpPr/>
          <p:nvPr/>
        </p:nvSpPr>
        <p:spPr>
          <a:xfrm>
            <a:off x="7738786" y="2997996"/>
            <a:ext cx="753525" cy="69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652BAC-8F5D-43E7-ABF3-B01F7FEE944E}"/>
                  </a:ext>
                </a:extLst>
              </p:cNvPr>
              <p:cNvSpPr txBox="1"/>
              <p:nvPr/>
            </p:nvSpPr>
            <p:spPr>
              <a:xfrm>
                <a:off x="5016575" y="298992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652BAC-8F5D-43E7-ABF3-B01F7FEE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75" y="2989923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85A32E6-1A86-40DC-A3FC-A5040B1756D9}"/>
              </a:ext>
            </a:extLst>
          </p:cNvPr>
          <p:cNvCxnSpPr>
            <a:cxnSpLocks/>
            <a:stCxn id="61" idx="6"/>
            <a:endCxn id="50" idx="2"/>
          </p:cNvCxnSpPr>
          <p:nvPr/>
        </p:nvCxnSpPr>
        <p:spPr>
          <a:xfrm>
            <a:off x="5017255" y="3352469"/>
            <a:ext cx="437691" cy="1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D62494B-29B6-4D48-9286-B361DBDD1710}"/>
                  </a:ext>
                </a:extLst>
              </p:cNvPr>
              <p:cNvSpPr txBox="1"/>
              <p:nvPr/>
            </p:nvSpPr>
            <p:spPr>
              <a:xfrm>
                <a:off x="7348689" y="2968016"/>
                <a:ext cx="35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D62494B-29B6-4D48-9286-B361DBD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89" y="2968016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D78E74-A10C-4933-8C4F-AA1DDD816A6E}"/>
              </a:ext>
            </a:extLst>
          </p:cNvPr>
          <p:cNvCxnSpPr>
            <a:cxnSpLocks/>
            <a:stCxn id="51" idx="6"/>
            <a:endCxn id="74" idx="2"/>
          </p:cNvCxnSpPr>
          <p:nvPr/>
        </p:nvCxnSpPr>
        <p:spPr>
          <a:xfrm flipV="1">
            <a:off x="7210003" y="3344655"/>
            <a:ext cx="528783" cy="245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276C05-A182-4225-8F82-C68D68432FEB}"/>
              </a:ext>
            </a:extLst>
          </p:cNvPr>
          <p:cNvCxnSpPr>
            <a:cxnSpLocks/>
            <a:stCxn id="74" idx="0"/>
            <a:endCxn id="50" idx="0"/>
          </p:cNvCxnSpPr>
          <p:nvPr/>
        </p:nvCxnSpPr>
        <p:spPr>
          <a:xfrm rot="16200000" flipH="1" flipV="1">
            <a:off x="6959644" y="1842336"/>
            <a:ext cx="245" cy="2311564"/>
          </a:xfrm>
          <a:prstGeom prst="curvedConnector3">
            <a:avLst>
              <a:gd name="adj1" fmla="val -303843673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398821-E8CD-4543-BF75-C6CC38F3E8ED}"/>
              </a:ext>
            </a:extLst>
          </p:cNvPr>
          <p:cNvSpPr/>
          <p:nvPr/>
        </p:nvSpPr>
        <p:spPr>
          <a:xfrm>
            <a:off x="7816236" y="3062357"/>
            <a:ext cx="598624" cy="564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7FD98B-7D2F-4633-935E-F8EF237FCFBB}"/>
                  </a:ext>
                </a:extLst>
              </p:cNvPr>
              <p:cNvSpPr txBox="1"/>
              <p:nvPr/>
            </p:nvSpPr>
            <p:spPr>
              <a:xfrm>
                <a:off x="6784430" y="1857932"/>
                <a:ext cx="35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7FD98B-7D2F-4633-935E-F8EF237F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30" y="1857932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5D73FC1-33AD-4DC6-B39D-42E132690F90}"/>
              </a:ext>
            </a:extLst>
          </p:cNvPr>
          <p:cNvCxnSpPr>
            <a:cxnSpLocks/>
            <a:stCxn id="61" idx="4"/>
            <a:endCxn id="74" idx="4"/>
          </p:cNvCxnSpPr>
          <p:nvPr/>
        </p:nvCxnSpPr>
        <p:spPr>
          <a:xfrm rot="5400000" flipH="1" flipV="1">
            <a:off x="6374114" y="1957692"/>
            <a:ext cx="7814" cy="3475056"/>
          </a:xfrm>
          <a:prstGeom prst="curvedConnector3">
            <a:avLst>
              <a:gd name="adj1" fmla="val -8926580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8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67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Operator Precedence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F636D-BB59-4508-B970-B210B8AC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2328862"/>
            <a:ext cx="40481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Tree Representation of a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0D8EB5-C84D-4C6A-9CE0-04CC2488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1" y="1179879"/>
            <a:ext cx="83915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C881C-B334-4526-8B24-AA974391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6" y="1223107"/>
            <a:ext cx="8458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9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A3DAB1-2B5A-49B7-ABE1-8A45B06A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957262"/>
            <a:ext cx="8505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1A955-2C8A-4CF7-97F8-D1C6C28F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583228"/>
            <a:ext cx="85058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4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98AA0-86B5-4E58-8825-1BC989A0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295400"/>
            <a:ext cx="8448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A9BF6-9948-4CBF-995B-E75C7081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66825"/>
            <a:ext cx="8496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Currently “live items”</a:t>
                </a:r>
              </a:p>
              <a:p>
                <a:pPr lvl="1"/>
                <a:r>
                  <a:rPr lang="en-US" dirty="0"/>
                  <a:t>Lab 1  (Entry Survey) - Due 8/24 @ 11:59PM</a:t>
                </a:r>
              </a:p>
              <a:p>
                <a:pPr lvl="1"/>
                <a:r>
                  <a:rPr lang="en-US" dirty="0"/>
                  <a:t>Homework 1 - Due 8/31 @ 11:59 PM</a:t>
                </a:r>
              </a:p>
              <a:p>
                <a:pPr lvl="1"/>
                <a:r>
                  <a:rPr lang="en-US" dirty="0"/>
                  <a:t>Project 1 – Due 8/31 @ 3:00 PM</a:t>
                </a:r>
              </a:p>
              <a:p>
                <a:r>
                  <a:rPr lang="en-US" dirty="0"/>
                  <a:t>Readings are linked</a:t>
                </a:r>
              </a:p>
              <a:p>
                <a:r>
                  <a:rPr lang="en-US" dirty="0"/>
                  <a:t>Student Request: Can we use ‘?’</a:t>
                </a:r>
              </a:p>
              <a:p>
                <a:pPr lvl="1"/>
                <a:r>
                  <a:rPr lang="en-US" dirty="0"/>
                  <a:t>Sure!      P.S. it’s just syntactic sugar for…</a:t>
                </a:r>
              </a:p>
              <a:p>
                <a:pPr lvl="1"/>
                <a:r>
                  <a:rPr lang="en-US" dirty="0"/>
                  <a:t>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457200" lvl="1" indent="0">
                  <a:buNone/>
                </a:pPr>
                <a:r>
                  <a:rPr lang="en-US" dirty="0"/>
                  <a:t>	for some regex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Housekeeping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5EB88B-D1EA-41C9-A956-47B1D75535B6}"/>
              </a:ext>
            </a:extLst>
          </p:cNvPr>
          <p:cNvSpPr/>
          <p:nvPr/>
        </p:nvSpPr>
        <p:spPr>
          <a:xfrm rot="1769686">
            <a:off x="5814064" y="3653151"/>
            <a:ext cx="976923" cy="867251"/>
          </a:xfrm>
          <a:custGeom>
            <a:avLst/>
            <a:gdLst>
              <a:gd name="connsiteX0" fmla="*/ 976923 w 976923"/>
              <a:gd name="connsiteY0" fmla="*/ 148236 h 867251"/>
              <a:gd name="connsiteX1" fmla="*/ 476738 w 976923"/>
              <a:gd name="connsiteY1" fmla="*/ 31005 h 867251"/>
              <a:gd name="connsiteX2" fmla="*/ 500185 w 976923"/>
              <a:gd name="connsiteY2" fmla="*/ 648421 h 867251"/>
              <a:gd name="connsiteX3" fmla="*/ 0 w 976923"/>
              <a:gd name="connsiteY3" fmla="*/ 867251 h 86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923" h="867251">
                <a:moveTo>
                  <a:pt x="976923" y="148236"/>
                </a:moveTo>
                <a:cubicBezTo>
                  <a:pt x="766558" y="47938"/>
                  <a:pt x="556194" y="-52359"/>
                  <a:pt x="476738" y="31005"/>
                </a:cubicBezTo>
                <a:cubicBezTo>
                  <a:pt x="397282" y="114369"/>
                  <a:pt x="579641" y="509047"/>
                  <a:pt x="500185" y="648421"/>
                </a:cubicBezTo>
                <a:cubicBezTo>
                  <a:pt x="420729" y="787795"/>
                  <a:pt x="210364" y="827523"/>
                  <a:pt x="0" y="867251"/>
                </a:cubicBezTo>
              </a:path>
            </a:pathLst>
          </a:custGeom>
          <a:ln w="444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3C25C-5FD4-4064-A4F7-A4FB747ED4F3}"/>
              </a:ext>
            </a:extLst>
          </p:cNvPr>
          <p:cNvSpPr txBox="1"/>
          <p:nvPr/>
        </p:nvSpPr>
        <p:spPr>
          <a:xfrm>
            <a:off x="6768123" y="4093554"/>
            <a:ext cx="148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“Zero or one”</a:t>
            </a:r>
          </a:p>
          <a:p>
            <a:r>
              <a:rPr lang="en-US" b="1" dirty="0">
                <a:solidFill>
                  <a:schemeClr val="accent2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0101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BA77AC-D5DA-4CA7-BE6B-7C498BE8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71550"/>
            <a:ext cx="8610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D173F-7806-467E-879F-20F2FCFE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076325"/>
            <a:ext cx="81629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93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978AC-FD3A-4843-99C4-18BF4A33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19445"/>
            <a:ext cx="86106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3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5B5A8-090F-4DF3-82EB-0F01D1E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227382"/>
            <a:ext cx="8667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2611627"/>
          </a:xfrm>
        </p:spPr>
        <p:txBody>
          <a:bodyPr>
            <a:normAutofit/>
          </a:bodyPr>
          <a:lstStyle/>
          <a:p>
            <a:r>
              <a:rPr lang="en-US" dirty="0"/>
              <a:t>We can now use a state transition table-based DFA engine to recognize regular languages</a:t>
            </a:r>
          </a:p>
          <a:p>
            <a:r>
              <a:rPr lang="en-US" dirty="0"/>
              <a:t>There are practical uses for such systems straight up</a:t>
            </a:r>
          </a:p>
          <a:p>
            <a:pPr lvl="1"/>
            <a:r>
              <a:rPr lang="en-US" dirty="0"/>
              <a:t>Signature detection</a:t>
            </a:r>
          </a:p>
          <a:p>
            <a:pPr lvl="1"/>
            <a:r>
              <a:rPr lang="en-US" dirty="0"/>
              <a:t>Policy Automata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Keep Building the Toolchain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A18A8C5-0654-4F6F-B533-7C5E3E40719F}"/>
              </a:ext>
            </a:extLst>
          </p:cNvPr>
          <p:cNvSpPr/>
          <p:nvPr/>
        </p:nvSpPr>
        <p:spPr>
          <a:xfrm rot="5400000">
            <a:off x="3657592" y="5120134"/>
            <a:ext cx="316523" cy="969070"/>
          </a:xfrm>
          <a:prstGeom prst="leftBrac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6DCF2-38E0-47D4-A006-4DD01AEB57D1}"/>
              </a:ext>
            </a:extLst>
          </p:cNvPr>
          <p:cNvSpPr/>
          <p:nvPr/>
        </p:nvSpPr>
        <p:spPr>
          <a:xfrm>
            <a:off x="1130533" y="4360984"/>
            <a:ext cx="949813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344C-3C66-4CCA-BE59-16A47B4FFFDE}"/>
              </a:ext>
            </a:extLst>
          </p:cNvPr>
          <p:cNvSpPr/>
          <p:nvPr/>
        </p:nvSpPr>
        <p:spPr>
          <a:xfrm>
            <a:off x="3434854" y="4360986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EBE3B-2D18-412C-85AC-40743D48C31E}"/>
              </a:ext>
            </a:extLst>
          </p:cNvPr>
          <p:cNvSpPr/>
          <p:nvPr/>
        </p:nvSpPr>
        <p:spPr>
          <a:xfrm>
            <a:off x="5947744" y="4360984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373567-3C31-4521-99B2-B9575998DCE3}"/>
              </a:ext>
            </a:extLst>
          </p:cNvPr>
          <p:cNvCxnSpPr>
            <a:cxnSpLocks/>
          </p:cNvCxnSpPr>
          <p:nvPr/>
        </p:nvCxnSpPr>
        <p:spPr>
          <a:xfrm>
            <a:off x="4400055" y="4843035"/>
            <a:ext cx="141458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0A77-832B-4FD1-8536-96077B1A28ED}"/>
              </a:ext>
            </a:extLst>
          </p:cNvPr>
          <p:cNvCxnSpPr>
            <a:cxnSpLocks/>
          </p:cNvCxnSpPr>
          <p:nvPr/>
        </p:nvCxnSpPr>
        <p:spPr>
          <a:xfrm>
            <a:off x="2188301" y="4843035"/>
            <a:ext cx="114056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/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  <a:blipFill>
                <a:blip r:embed="rId3"/>
                <a:stretch>
                  <a:fillRect t="-3704" r="-526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/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Without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  <a:blipFill>
                <a:blip r:embed="rId4"/>
                <a:stretch>
                  <a:fillRect l="-4762" t="-3704" r="-357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0A094-D732-49C3-A631-E66912FC45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682984" y="6086097"/>
            <a:ext cx="301401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7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7757258" cy="5077131"/>
          </a:xfrm>
        </p:spPr>
        <p:txBody>
          <a:bodyPr>
            <a:normAutofit/>
          </a:bodyPr>
          <a:lstStyle/>
          <a:p>
            <a:r>
              <a:rPr lang="en-US" dirty="0"/>
              <a:t>Loaded with a library of signatures</a:t>
            </a:r>
          </a:p>
          <a:p>
            <a:r>
              <a:rPr lang="en-US" dirty="0"/>
              <a:t>Matches network traffic, flags on acceptance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Signature Based NIDS*</a:t>
            </a:r>
          </a:p>
        </p:txBody>
      </p:sp>
      <p:pic>
        <p:nvPicPr>
          <p:cNvPr id="2050" name="Picture 2" descr="Image result for snort IDS">
            <a:extLst>
              <a:ext uri="{FF2B5EF4-FFF2-40B4-BE49-F238E27FC236}">
                <a16:creationId xmlns:a16="http://schemas.microsoft.com/office/drawing/2014/main" id="{ABDB3E3D-6182-4D80-B73B-298C16A7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232819"/>
            <a:ext cx="605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C9D8C3-7EAE-492D-9552-0F2074A42CEA}"/>
              </a:ext>
            </a:extLst>
          </p:cNvPr>
          <p:cNvSpPr/>
          <p:nvPr/>
        </p:nvSpPr>
        <p:spPr>
          <a:xfrm>
            <a:off x="33104" y="6124338"/>
            <a:ext cx="90256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*Snort actually uses </a:t>
            </a:r>
            <a:r>
              <a:rPr lang="en-US" sz="2200" dirty="0" err="1"/>
              <a:t>Aho-Corasick</a:t>
            </a:r>
            <a:r>
              <a:rPr lang="en-US" sz="2200" dirty="0"/>
              <a:t> due to the size of the combined signatures,</a:t>
            </a:r>
          </a:p>
          <a:p>
            <a:r>
              <a:rPr lang="en-US" sz="2200" dirty="0"/>
              <a:t>  but that’s largely an 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149015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76616" cy="5077131"/>
          </a:xfrm>
        </p:spPr>
        <p:txBody>
          <a:bodyPr>
            <a:normAutofit/>
          </a:bodyPr>
          <a:lstStyle/>
          <a:p>
            <a:r>
              <a:rPr lang="en-US" dirty="0"/>
              <a:t>Express allowable behavior as transitions</a:t>
            </a:r>
          </a:p>
          <a:p>
            <a:r>
              <a:rPr lang="en-US" dirty="0"/>
              <a:t>System state is forwarded to the automaton</a:t>
            </a:r>
          </a:p>
          <a:p>
            <a:r>
              <a:rPr lang="en-US" dirty="0"/>
              <a:t>Kills the process if a violation is encountered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Policy Automata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84A96-F1DB-4A4C-A62A-A85CF26F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9" t="21932" r="15533"/>
          <a:stretch/>
        </p:blipFill>
        <p:spPr>
          <a:xfrm>
            <a:off x="758092" y="4118708"/>
            <a:ext cx="3380643" cy="2343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35936-EBA9-4EEE-B07B-03236A6A7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708" y="607523"/>
            <a:ext cx="3946769" cy="5854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0163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06277" cy="5077131"/>
          </a:xfrm>
        </p:spPr>
        <p:txBody>
          <a:bodyPr>
            <a:normAutofit/>
          </a:bodyPr>
          <a:lstStyle/>
          <a:p>
            <a:r>
              <a:rPr lang="en-US" dirty="0"/>
              <a:t>It’s not enough for us to </a:t>
            </a:r>
            <a:r>
              <a:rPr lang="en-US" i="1" dirty="0"/>
              <a:t>recognize</a:t>
            </a:r>
            <a:r>
              <a:rPr lang="en-US" dirty="0"/>
              <a:t> the language</a:t>
            </a:r>
          </a:p>
          <a:p>
            <a:pPr lvl="1"/>
            <a:r>
              <a:rPr lang="en-US" dirty="0"/>
              <a:t>FSMs only check for language membership of a string</a:t>
            </a:r>
          </a:p>
          <a:p>
            <a:r>
              <a:rPr lang="en-US" dirty="0"/>
              <a:t>The Scanner needs to</a:t>
            </a:r>
          </a:p>
          <a:p>
            <a:pPr lvl="1"/>
            <a:r>
              <a:rPr lang="en-US" dirty="0"/>
              <a:t>Tokenize the stream of many different tokens and find the longest match</a:t>
            </a:r>
          </a:p>
          <a:p>
            <a:pPr lvl="1"/>
            <a:r>
              <a:rPr lang="en-US" dirty="0"/>
              <a:t>Know what characters comprise the token</a:t>
            </a:r>
          </a:p>
          <a:p>
            <a:pPr lvl="1"/>
            <a:r>
              <a:rPr lang="en-US" dirty="0"/>
              <a:t>For that we need to go beyond recognition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From FSMs to Tokenization </a:t>
            </a:r>
          </a:p>
        </p:txBody>
      </p:sp>
      <p:pic>
        <p:nvPicPr>
          <p:cNvPr id="4" name="Picture 2" descr="http://ridleypearson.com/wp-content/uploads/2014/01/beyond-recognition-small.jpg">
            <a:extLst>
              <a:ext uri="{FF2B5EF4-FFF2-40B4-BE49-F238E27FC236}">
                <a16:creationId xmlns:a16="http://schemas.microsoft.com/office/drawing/2014/main" id="{3E7D359E-0FB1-4DA8-9A25-009208D8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89" y="1087834"/>
            <a:ext cx="3567957" cy="56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71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76616" cy="5077131"/>
          </a:xfrm>
        </p:spPr>
        <p:txBody>
          <a:bodyPr>
            <a:normAutofit/>
          </a:bodyPr>
          <a:lstStyle/>
          <a:p>
            <a:r>
              <a:rPr lang="en-US" dirty="0"/>
              <a:t>Key idea: fire an action when you enter the accepting state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081477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Actions on State Transition Tables</a:t>
            </a:r>
          </a:p>
        </p:txBody>
      </p:sp>
    </p:spTree>
    <p:extLst>
      <p:ext uri="{BB962C8B-B14F-4D97-AF65-F5344CB8AC3E}">
        <p14:creationId xmlns:p14="http://schemas.microsoft.com/office/powerpoint/2010/main" val="185554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5EAAE-A66B-4146-921C-C8D72FCE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1"/>
            <a:ext cx="9144000" cy="68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28645"/>
            <a:ext cx="8354646" cy="707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</a:t>
            </a:r>
            <a:r>
              <a:rPr lang="en-US" dirty="0" err="1"/>
              <a:t>RegExs</a:t>
            </a:r>
            <a:r>
              <a:rPr lang="en-US" dirty="0"/>
              <a:t> for C identifiers are subpar. Why?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Group Activity: Regex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BB348-FD60-43EC-8ACE-357CD85633C3}"/>
              </a:ext>
            </a:extLst>
          </p:cNvPr>
          <p:cNvSpPr txBox="1"/>
          <p:nvPr/>
        </p:nvSpPr>
        <p:spPr>
          <a:xfrm>
            <a:off x="1110443" y="2399881"/>
            <a:ext cx="692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(letter | ‘_’)+(letter | digit | ‘_’)*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AB767-908F-4CB2-902E-8E7611237205}"/>
              </a:ext>
            </a:extLst>
          </p:cNvPr>
          <p:cNvSpPr txBox="1"/>
          <p:nvPr/>
        </p:nvSpPr>
        <p:spPr>
          <a:xfrm>
            <a:off x="1051827" y="4342004"/>
            <a:ext cx="7548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(letter | ‘_’)(letter* | digit* | ‘_’*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7E325-E5B9-47E9-A659-59554BB1D74C}"/>
              </a:ext>
            </a:extLst>
          </p:cNvPr>
          <p:cNvSpPr txBox="1"/>
          <p:nvPr/>
        </p:nvSpPr>
        <p:spPr>
          <a:xfrm>
            <a:off x="4634523" y="3370765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This + is unnecessary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55AF3F-D291-495C-B318-9240D7BB79EF}"/>
              </a:ext>
            </a:extLst>
          </p:cNvPr>
          <p:cNvSpPr/>
          <p:nvPr/>
        </p:nvSpPr>
        <p:spPr>
          <a:xfrm>
            <a:off x="3712274" y="3063631"/>
            <a:ext cx="922249" cy="615156"/>
          </a:xfrm>
          <a:custGeom>
            <a:avLst/>
            <a:gdLst>
              <a:gd name="connsiteX0" fmla="*/ 7849 w 922249"/>
              <a:gd name="connsiteY0" fmla="*/ 0 h 615156"/>
              <a:gd name="connsiteX1" fmla="*/ 132895 w 922249"/>
              <a:gd name="connsiteY1" fmla="*/ 578338 h 615156"/>
              <a:gd name="connsiteX2" fmla="*/ 922249 w 922249"/>
              <a:gd name="connsiteY2" fmla="*/ 508000 h 6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249" h="615156">
                <a:moveTo>
                  <a:pt x="7849" y="0"/>
                </a:moveTo>
                <a:cubicBezTo>
                  <a:pt x="-5828" y="246835"/>
                  <a:pt x="-19505" y="493671"/>
                  <a:pt x="132895" y="578338"/>
                </a:cubicBezTo>
                <a:cubicBezTo>
                  <a:pt x="285295" y="663005"/>
                  <a:pt x="603772" y="585502"/>
                  <a:pt x="922249" y="508000"/>
                </a:cubicBezTo>
              </a:path>
            </a:pathLst>
          </a:cu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A9691-A298-4568-943D-97778BBBE272}"/>
              </a:ext>
            </a:extLst>
          </p:cNvPr>
          <p:cNvSpPr txBox="1"/>
          <p:nvPr/>
        </p:nvSpPr>
        <p:spPr>
          <a:xfrm>
            <a:off x="2543907" y="5627138"/>
            <a:ext cx="512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Disallowed the legal case of a1b2</a:t>
            </a:r>
          </a:p>
        </p:txBody>
      </p:sp>
    </p:spTree>
    <p:extLst>
      <p:ext uri="{BB962C8B-B14F-4D97-AF65-F5344CB8AC3E}">
        <p14:creationId xmlns:p14="http://schemas.microsoft.com/office/powerpoint/2010/main" val="13604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412975-0C22-4E8D-B9B7-6316ECCF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9"/>
            <a:ext cx="9144000" cy="68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5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61BA901D-B3AC-4C5D-A247-DA293138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" y="1061854"/>
            <a:ext cx="8922774" cy="3812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class_chart_border" hidden="1">
            <a:extLst>
              <a:ext uri="{FF2B5EF4-FFF2-40B4-BE49-F238E27FC236}">
                <a16:creationId xmlns:a16="http://schemas.microsoft.com/office/drawing/2014/main" id="{34A46F3F-B02D-4400-A7C2-5C37EA0E8D31}"/>
              </a:ext>
            </a:extLst>
          </p:cNvPr>
          <p:cNvSpPr/>
          <p:nvPr/>
        </p:nvSpPr>
        <p:spPr>
          <a:xfrm rot="9012723">
            <a:off x="3775526" y="4353035"/>
            <a:ext cx="2510339" cy="2575048"/>
          </a:xfrm>
          <a:prstGeom prst="pie">
            <a:avLst>
              <a:gd name="adj1" fmla="val 364769"/>
              <a:gd name="adj2" fmla="val 907377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293CA33-1379-432B-A071-011D6BC0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83" y="540938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Bye until next time!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5F85C-1832-4935-A0B4-3B0BC20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04" y="2434493"/>
            <a:ext cx="3025897" cy="4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307438"/>
            <a:ext cx="8782664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Extra Example: NFA Acceptance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46E75F-2539-4271-B81E-08C9BBAB7ED3}"/>
              </a:ext>
            </a:extLst>
          </p:cNvPr>
          <p:cNvSpPr/>
          <p:nvPr/>
        </p:nvSpPr>
        <p:spPr>
          <a:xfrm>
            <a:off x="3424076" y="2559587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3617B8-70A3-49FE-8BC9-C714855F3E07}"/>
              </a:ext>
            </a:extLst>
          </p:cNvPr>
          <p:cNvSpPr/>
          <p:nvPr/>
        </p:nvSpPr>
        <p:spPr>
          <a:xfrm>
            <a:off x="4825173" y="25514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F077AF-5F6A-4533-9B67-26D0E53B3C5F}"/>
              </a:ext>
            </a:extLst>
          </p:cNvPr>
          <p:cNvSpPr/>
          <p:nvPr/>
        </p:nvSpPr>
        <p:spPr>
          <a:xfrm>
            <a:off x="4911208" y="2644877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41CC88E-4D5B-4946-A89B-409D16C1E320}"/>
              </a:ext>
            </a:extLst>
          </p:cNvPr>
          <p:cNvCxnSpPr>
            <a:cxnSpLocks/>
            <a:stCxn id="42" idx="7"/>
            <a:endCxn id="42" idx="1"/>
          </p:cNvCxnSpPr>
          <p:nvPr/>
        </p:nvCxnSpPr>
        <p:spPr>
          <a:xfrm rot="16200000" flipV="1">
            <a:off x="3873902" y="2370023"/>
            <a:ext cx="12700" cy="636150"/>
          </a:xfrm>
          <a:prstGeom prst="curvedConnector3">
            <a:avLst>
              <a:gd name="adj1" fmla="val 57731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51B73E-8647-494C-AF5F-A1D3CB25333C}"/>
              </a:ext>
            </a:extLst>
          </p:cNvPr>
          <p:cNvSpPr txBox="1"/>
          <p:nvPr/>
        </p:nvSpPr>
        <p:spPr>
          <a:xfrm>
            <a:off x="3723059" y="154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90E0B75-4B08-49E3-8231-87B99BC1F17F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4323728" y="2990235"/>
            <a:ext cx="501445" cy="81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FFFA2BA-1D8A-4214-AA4D-E5118928A5DA}"/>
              </a:ext>
            </a:extLst>
          </p:cNvPr>
          <p:cNvCxnSpPr>
            <a:cxnSpLocks/>
            <a:stCxn id="42" idx="5"/>
            <a:endCxn id="42" idx="3"/>
          </p:cNvCxnSpPr>
          <p:nvPr/>
        </p:nvCxnSpPr>
        <p:spPr>
          <a:xfrm rot="5400000">
            <a:off x="3873902" y="2990531"/>
            <a:ext cx="12700" cy="636150"/>
          </a:xfrm>
          <a:prstGeom prst="curvedConnector3">
            <a:avLst>
              <a:gd name="adj1" fmla="val 60054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4E5103-BBFA-4644-9BD6-8C9CB43E61A3}"/>
              </a:ext>
            </a:extLst>
          </p:cNvPr>
          <p:cNvSpPr txBox="1"/>
          <p:nvPr/>
        </p:nvSpPr>
        <p:spPr>
          <a:xfrm>
            <a:off x="3729409" y="4171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E6A9C8-B024-4434-91F5-EAFA9C7D58E1}"/>
              </a:ext>
            </a:extLst>
          </p:cNvPr>
          <p:cNvSpPr txBox="1"/>
          <p:nvPr/>
        </p:nvSpPr>
        <p:spPr>
          <a:xfrm>
            <a:off x="4396522" y="260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8CE1-2A78-45B1-8CCE-604109BE5790}"/>
              </a:ext>
            </a:extLst>
          </p:cNvPr>
          <p:cNvSpPr txBox="1"/>
          <p:nvPr/>
        </p:nvSpPr>
        <p:spPr>
          <a:xfrm>
            <a:off x="3778566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566F9B-9816-4029-A717-79D0B342D57C}"/>
              </a:ext>
            </a:extLst>
          </p:cNvPr>
          <p:cNvSpPr txBox="1"/>
          <p:nvPr/>
        </p:nvSpPr>
        <p:spPr>
          <a:xfrm>
            <a:off x="4194044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9117B6-E1D8-4496-A372-87F482F82BC8}"/>
              </a:ext>
            </a:extLst>
          </p:cNvPr>
          <p:cNvSpPr txBox="1"/>
          <p:nvPr/>
        </p:nvSpPr>
        <p:spPr>
          <a:xfrm>
            <a:off x="4609522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9BCFF8-E62C-456F-9CF6-D9C4C23EF71C}"/>
              </a:ext>
            </a:extLst>
          </p:cNvPr>
          <p:cNvSpPr txBox="1"/>
          <p:nvPr/>
        </p:nvSpPr>
        <p:spPr>
          <a:xfrm>
            <a:off x="2063091" y="5274459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String</a:t>
            </a:r>
          </a:p>
        </p:txBody>
      </p:sp>
    </p:spTree>
    <p:extLst>
      <p:ext uri="{BB962C8B-B14F-4D97-AF65-F5344CB8AC3E}">
        <p14:creationId xmlns:p14="http://schemas.microsoft.com/office/powerpoint/2010/main" val="386476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Explored NFAs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Discussed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  <a:p>
                <a:r>
                  <a:rPr lang="en-US" dirty="0"/>
                  <a:t>Introduced Regular Languages</a:t>
                </a:r>
              </a:p>
              <a:p>
                <a:r>
                  <a:rPr lang="en-US" dirty="0"/>
                  <a:t>Introduced the chain of transformations from </a:t>
                </a:r>
                <a:r>
                  <a:rPr lang="en-US" dirty="0" err="1"/>
                  <a:t>RegEx</a:t>
                </a:r>
                <a:r>
                  <a:rPr lang="en-US" dirty="0"/>
                  <a:t> to DFA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3"/>
                <a:stretch>
                  <a:fillRect l="-139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Last 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38990-FCAD-4331-B4E6-5529D417EF6B}"/>
              </a:ext>
            </a:extLst>
          </p:cNvPr>
          <p:cNvGrpSpPr/>
          <p:nvPr/>
        </p:nvGrpSpPr>
        <p:grpSpPr>
          <a:xfrm>
            <a:off x="1130533" y="4360984"/>
            <a:ext cx="5579212" cy="964103"/>
            <a:chOff x="1130533" y="4360984"/>
            <a:chExt cx="5579212" cy="9641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2BF0DA-A477-443A-890E-3853DE6C80C5}"/>
                </a:ext>
              </a:extLst>
            </p:cNvPr>
            <p:cNvSpPr/>
            <p:nvPr/>
          </p:nvSpPr>
          <p:spPr>
            <a:xfrm>
              <a:off x="1130533" y="4360984"/>
              <a:ext cx="949813" cy="964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RegEx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1CC8D6-6B8C-456F-9E63-0471806AD909}"/>
                </a:ext>
              </a:extLst>
            </p:cNvPr>
            <p:cNvSpPr/>
            <p:nvPr/>
          </p:nvSpPr>
          <p:spPr>
            <a:xfrm>
              <a:off x="3434854" y="4360986"/>
              <a:ext cx="762001" cy="964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NFA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7B2319-ACFE-404B-9FAD-682364BC5933}"/>
                </a:ext>
              </a:extLst>
            </p:cNvPr>
            <p:cNvSpPr/>
            <p:nvPr/>
          </p:nvSpPr>
          <p:spPr>
            <a:xfrm>
              <a:off x="5947744" y="4360984"/>
              <a:ext cx="762001" cy="964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5ED37B-0081-41A7-907B-8E3F176E20F4}"/>
                </a:ext>
              </a:extLst>
            </p:cNvPr>
            <p:cNvCxnSpPr>
              <a:cxnSpLocks/>
            </p:cNvCxnSpPr>
            <p:nvPr/>
          </p:nvCxnSpPr>
          <p:spPr>
            <a:xfrm>
              <a:off x="4400055" y="4843035"/>
              <a:ext cx="1414585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7444B4-0FE7-4294-AD58-405AFF29A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8301" y="4843035"/>
              <a:ext cx="1140560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320CAD-DDE9-4FB1-8C5A-47287CE9B0B7}"/>
              </a:ext>
            </a:extLst>
          </p:cNvPr>
          <p:cNvGrpSpPr/>
          <p:nvPr/>
        </p:nvGrpSpPr>
        <p:grpSpPr>
          <a:xfrm>
            <a:off x="3434854" y="3864957"/>
            <a:ext cx="3274891" cy="1460128"/>
            <a:chOff x="3434854" y="3864959"/>
            <a:chExt cx="3274891" cy="14601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24939B-0DAD-4FD8-AFA1-E1AC511E717B}"/>
                </a:ext>
              </a:extLst>
            </p:cNvPr>
            <p:cNvSpPr/>
            <p:nvPr/>
          </p:nvSpPr>
          <p:spPr>
            <a:xfrm>
              <a:off x="3434854" y="4360986"/>
              <a:ext cx="762001" cy="964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NFA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BCCCA9-1A12-4F2C-B4AB-47C14D93C83B}"/>
                </a:ext>
              </a:extLst>
            </p:cNvPr>
            <p:cNvSpPr/>
            <p:nvPr/>
          </p:nvSpPr>
          <p:spPr>
            <a:xfrm>
              <a:off x="5947744" y="4360984"/>
              <a:ext cx="762001" cy="964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59A388-D88B-4C0A-906C-A1382BE101D8}"/>
                </a:ext>
              </a:extLst>
            </p:cNvPr>
            <p:cNvCxnSpPr>
              <a:cxnSpLocks/>
            </p:cNvCxnSpPr>
            <p:nvPr/>
          </p:nvCxnSpPr>
          <p:spPr>
            <a:xfrm>
              <a:off x="4400055" y="4843035"/>
              <a:ext cx="1414585" cy="0"/>
            </a:xfrm>
            <a:prstGeom prst="straightConnector1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00EC40-3449-4623-8AE2-E8669F446495}"/>
                </a:ext>
              </a:extLst>
            </p:cNvPr>
            <p:cNvSpPr txBox="1"/>
            <p:nvPr/>
          </p:nvSpPr>
          <p:spPr>
            <a:xfrm>
              <a:off x="4412765" y="3864959"/>
              <a:ext cx="1389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Rabin-Scott </a:t>
              </a:r>
            </a:p>
            <a:p>
              <a:pPr algn="ctr"/>
              <a:r>
                <a:rPr lang="en-US" dirty="0"/>
                <a:t>Powerset </a:t>
              </a:r>
            </a:p>
            <a:p>
              <a:pPr algn="ctr"/>
              <a:r>
                <a:rPr lang="en-US" dirty="0"/>
                <a:t>Construction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3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</p:spPr>
            <p:txBody>
              <a:bodyPr/>
              <a:lstStyle/>
              <a:p>
                <a:r>
                  <a:rPr lang="en-US" dirty="0"/>
                  <a:t>Fill out the toolchain</a:t>
                </a:r>
              </a:p>
              <a:p>
                <a:pPr lvl="1"/>
                <a:r>
                  <a:rPr lang="en-US" dirty="0"/>
                  <a:t>Walk through powerset construction example again</a:t>
                </a:r>
              </a:p>
              <a:p>
                <a:pPr lvl="1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 from NFAs</a:t>
                </a:r>
              </a:p>
              <a:p>
                <a:pPr lvl="1"/>
                <a:r>
                  <a:rPr lang="en-US" dirty="0"/>
                  <a:t>Translate </a:t>
                </a:r>
                <a:r>
                  <a:rPr lang="en-US" dirty="0" err="1"/>
                  <a:t>RegEx</a:t>
                </a:r>
                <a:r>
                  <a:rPr lang="en-US" dirty="0"/>
                  <a:t> to NFA</a:t>
                </a:r>
              </a:p>
              <a:p>
                <a:r>
                  <a:rPr lang="en-US" dirty="0"/>
                  <a:t>From Recognizers to Tokenizers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  <a:blipFill>
                <a:blip r:embed="rId3"/>
                <a:stretch>
                  <a:fillRect l="-1391" t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This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6DCF2-38E0-47D4-A006-4DD01AEB57D1}"/>
              </a:ext>
            </a:extLst>
          </p:cNvPr>
          <p:cNvSpPr/>
          <p:nvPr/>
        </p:nvSpPr>
        <p:spPr>
          <a:xfrm>
            <a:off x="1130533" y="4360984"/>
            <a:ext cx="949813" cy="964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344C-3C66-4CCA-BE59-16A47B4FFFDE}"/>
              </a:ext>
            </a:extLst>
          </p:cNvPr>
          <p:cNvSpPr/>
          <p:nvPr/>
        </p:nvSpPr>
        <p:spPr>
          <a:xfrm>
            <a:off x="3434854" y="4360986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EBE3B-2D18-412C-85AC-40743D48C31E}"/>
              </a:ext>
            </a:extLst>
          </p:cNvPr>
          <p:cNvSpPr/>
          <p:nvPr/>
        </p:nvSpPr>
        <p:spPr>
          <a:xfrm>
            <a:off x="5947744" y="4360984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373567-3C31-4521-99B2-B9575998DCE3}"/>
              </a:ext>
            </a:extLst>
          </p:cNvPr>
          <p:cNvCxnSpPr>
            <a:cxnSpLocks/>
          </p:cNvCxnSpPr>
          <p:nvPr/>
        </p:nvCxnSpPr>
        <p:spPr>
          <a:xfrm>
            <a:off x="4400055" y="4843035"/>
            <a:ext cx="141458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1477B-5DE8-4374-90BE-7B388FC82CE1}"/>
              </a:ext>
            </a:extLst>
          </p:cNvPr>
          <p:cNvSpPr txBox="1"/>
          <p:nvPr/>
        </p:nvSpPr>
        <p:spPr>
          <a:xfrm>
            <a:off x="4412765" y="3864959"/>
            <a:ext cx="138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Rabin-Scott </a:t>
            </a:r>
          </a:p>
          <a:p>
            <a:pPr algn="ctr"/>
            <a:r>
              <a:rPr lang="en-US" dirty="0"/>
              <a:t>Powerset </a:t>
            </a:r>
          </a:p>
          <a:p>
            <a:pPr algn="ctr"/>
            <a:r>
              <a:rPr lang="en-US" dirty="0"/>
              <a:t>Construction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0A77-832B-4FD1-8536-96077B1A28ED}"/>
              </a:ext>
            </a:extLst>
          </p:cNvPr>
          <p:cNvCxnSpPr>
            <a:cxnSpLocks/>
          </p:cNvCxnSpPr>
          <p:nvPr/>
        </p:nvCxnSpPr>
        <p:spPr>
          <a:xfrm>
            <a:off x="2188301" y="4843035"/>
            <a:ext cx="1140560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5FF8D-9FE1-4FCD-B047-1A8706370DB2}"/>
              </a:ext>
            </a:extLst>
          </p:cNvPr>
          <p:cNvGrpSpPr/>
          <p:nvPr/>
        </p:nvGrpSpPr>
        <p:grpSpPr>
          <a:xfrm>
            <a:off x="2765169" y="5446407"/>
            <a:ext cx="2234238" cy="962855"/>
            <a:chOff x="2765169" y="5446407"/>
            <a:chExt cx="2234238" cy="962855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A18A8C5-0654-4F6F-B533-7C5E3E40719F}"/>
                </a:ext>
              </a:extLst>
            </p:cNvPr>
            <p:cNvSpPr/>
            <p:nvPr/>
          </p:nvSpPr>
          <p:spPr>
            <a:xfrm rot="5400000">
              <a:off x="3657592" y="5120134"/>
              <a:ext cx="316523" cy="969070"/>
            </a:xfrm>
            <a:prstGeom prst="leftBrac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5E5647-84E1-463E-A9EA-F5467DCB2EF5}"/>
                    </a:ext>
                  </a:extLst>
                </p:cNvPr>
                <p:cNvSpPr txBox="1"/>
                <p:nvPr/>
              </p:nvSpPr>
              <p:spPr>
                <a:xfrm>
                  <a:off x="2765169" y="5762931"/>
                  <a:ext cx="917815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With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dirty="0"/>
                    <a:t>-edges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5E5647-84E1-463E-A9EA-F5467DCB2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69" y="5762931"/>
                  <a:ext cx="91781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3704" r="-5263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62780-C377-4AAD-9825-072C73ADC515}"/>
                    </a:ext>
                  </a:extLst>
                </p:cNvPr>
                <p:cNvSpPr txBox="1"/>
                <p:nvPr/>
              </p:nvSpPr>
              <p:spPr>
                <a:xfrm>
                  <a:off x="3984385" y="5762931"/>
                  <a:ext cx="1015022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Without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dirty="0"/>
                    <a:t>-edges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62780-C377-4AAD-9825-072C73AD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385" y="5762931"/>
                  <a:ext cx="101502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762" t="-3704" r="-3571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A0A094-D732-49C3-A631-E66912FC454C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3682984" y="6086097"/>
              <a:ext cx="301401" cy="0"/>
            </a:xfrm>
            <a:prstGeom prst="straightConnector1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10AE1B-3BC9-43C0-95F0-1114D4912994}"/>
              </a:ext>
            </a:extLst>
          </p:cNvPr>
          <p:cNvGrpSpPr/>
          <p:nvPr/>
        </p:nvGrpSpPr>
        <p:grpSpPr>
          <a:xfrm>
            <a:off x="7479324" y="2149231"/>
            <a:ext cx="1424619" cy="1362710"/>
            <a:chOff x="7479324" y="2149231"/>
            <a:chExt cx="1424619" cy="1362710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AFC0169E-8D8B-4929-B555-ACDA9C356C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81632" y="2246923"/>
              <a:ext cx="945661" cy="750277"/>
            </a:xfrm>
            <a:prstGeom prst="curvedConnector3">
              <a:avLst/>
            </a:prstGeom>
            <a:ln w="444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EB25E-1EA9-41F4-B70A-8CF2A609D90C}"/>
                </a:ext>
              </a:extLst>
            </p:cNvPr>
            <p:cNvSpPr txBox="1"/>
            <p:nvPr/>
          </p:nvSpPr>
          <p:spPr>
            <a:xfrm>
              <a:off x="7641161" y="3142609"/>
              <a:ext cx="1262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If you want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9683B-DB3F-432C-AE7D-84864E7E1B2E}"/>
              </a:ext>
            </a:extLst>
          </p:cNvPr>
          <p:cNvGrpSpPr/>
          <p:nvPr/>
        </p:nvGrpSpPr>
        <p:grpSpPr>
          <a:xfrm>
            <a:off x="1130533" y="4360984"/>
            <a:ext cx="2198328" cy="964101"/>
            <a:chOff x="1130533" y="4360984"/>
            <a:chExt cx="2198328" cy="964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CC8D11-56D6-4216-9580-009CBA79FC35}"/>
                </a:ext>
              </a:extLst>
            </p:cNvPr>
            <p:cNvSpPr/>
            <p:nvPr/>
          </p:nvSpPr>
          <p:spPr>
            <a:xfrm>
              <a:off x="1130533" y="4360984"/>
              <a:ext cx="949813" cy="964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RegEx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B068F0-3DB5-4332-A328-A638C2F8B2B6}"/>
                </a:ext>
              </a:extLst>
            </p:cNvPr>
            <p:cNvCxnSpPr>
              <a:cxnSpLocks/>
            </p:cNvCxnSpPr>
            <p:nvPr/>
          </p:nvCxnSpPr>
          <p:spPr>
            <a:xfrm>
              <a:off x="2188301" y="4843035"/>
              <a:ext cx="1140560" cy="0"/>
            </a:xfrm>
            <a:prstGeom prst="straightConnector1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1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6222B8FF-89F0-48E6-A282-78C757D13864}"/>
              </a:ext>
            </a:extLst>
          </p:cNvPr>
          <p:cNvSpPr/>
          <p:nvPr/>
        </p:nvSpPr>
        <p:spPr>
          <a:xfrm>
            <a:off x="2124068" y="220863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{S}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5FDE66-11F1-4FF5-9022-CD9DF437E27C}"/>
              </a:ext>
            </a:extLst>
          </p:cNvPr>
          <p:cNvSpPr/>
          <p:nvPr/>
        </p:nvSpPr>
        <p:spPr>
          <a:xfrm>
            <a:off x="3476797" y="220863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24986-1A5D-4036-A1E7-B1F10E1A83D7}"/>
              </a:ext>
            </a:extLst>
          </p:cNvPr>
          <p:cNvSpPr/>
          <p:nvPr/>
        </p:nvSpPr>
        <p:spPr>
          <a:xfrm>
            <a:off x="5990826" y="2133309"/>
            <a:ext cx="983693" cy="10112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F5AB573-7830-4A57-A94A-6B0D3C8991E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023720" y="2647398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85214D-1583-49F2-870F-0453CB731191}"/>
              </a:ext>
            </a:extLst>
          </p:cNvPr>
          <p:cNvSpPr txBox="1"/>
          <p:nvPr/>
        </p:nvSpPr>
        <p:spPr>
          <a:xfrm>
            <a:off x="5615994" y="22056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9C4D93-7AD3-4BEB-9EA3-432F1B200F09}"/>
              </a:ext>
            </a:extLst>
          </p:cNvPr>
          <p:cNvSpPr txBox="1"/>
          <p:nvPr/>
        </p:nvSpPr>
        <p:spPr>
          <a:xfrm>
            <a:off x="3080075" y="22036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CD9C10-5328-4E14-86F1-B3BEA52B2D67}"/>
              </a:ext>
            </a:extLst>
          </p:cNvPr>
          <p:cNvSpPr/>
          <p:nvPr/>
        </p:nvSpPr>
        <p:spPr>
          <a:xfrm>
            <a:off x="6069047" y="2242346"/>
            <a:ext cx="822218" cy="7891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{S,AR,D}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C68E8A-366E-4251-AD10-B11534E08646}"/>
              </a:ext>
            </a:extLst>
          </p:cNvPr>
          <p:cNvCxnSpPr>
            <a:cxnSpLocks/>
            <a:stCxn id="96" idx="6"/>
            <a:endCxn id="44" idx="2"/>
          </p:cNvCxnSpPr>
          <p:nvPr/>
        </p:nvCxnSpPr>
        <p:spPr>
          <a:xfrm flipV="1">
            <a:off x="5584805" y="2638931"/>
            <a:ext cx="406021" cy="148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7E8BB3B-F0F6-42C4-B7A5-5703931AF66A}"/>
              </a:ext>
            </a:extLst>
          </p:cNvPr>
          <p:cNvSpPr/>
          <p:nvPr/>
        </p:nvSpPr>
        <p:spPr>
          <a:xfrm>
            <a:off x="4685153" y="221498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{S,AR}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256C111-5533-4D6E-8C67-D02C937205D8}"/>
              </a:ext>
            </a:extLst>
          </p:cNvPr>
          <p:cNvCxnSpPr>
            <a:cxnSpLocks/>
            <a:stCxn id="42" idx="6"/>
            <a:endCxn id="96" idx="2"/>
          </p:cNvCxnSpPr>
          <p:nvPr/>
        </p:nvCxnSpPr>
        <p:spPr>
          <a:xfrm>
            <a:off x="4376449" y="2647398"/>
            <a:ext cx="308704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7A58085-AD7D-4B4C-8C68-18B7DACA2454}"/>
              </a:ext>
            </a:extLst>
          </p:cNvPr>
          <p:cNvSpPr txBox="1"/>
          <p:nvPr/>
        </p:nvSpPr>
        <p:spPr>
          <a:xfrm>
            <a:off x="4346898" y="21668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342C1343-2301-4CFD-AA96-3DF6E081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1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Powerset DFA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03FEFEA-3D60-4FD2-9F3C-DCCB44FD8743}"/>
              </a:ext>
            </a:extLst>
          </p:cNvPr>
          <p:cNvSpPr/>
          <p:nvPr/>
        </p:nvSpPr>
        <p:spPr>
          <a:xfrm>
            <a:off x="2108938" y="370323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{S,D}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6EA7A56-02C0-4393-9340-F1CC966D1DEF}"/>
              </a:ext>
            </a:extLst>
          </p:cNvPr>
          <p:cNvSpPr/>
          <p:nvPr/>
        </p:nvSpPr>
        <p:spPr>
          <a:xfrm>
            <a:off x="3461667" y="370323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{S,R}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F2F08E5-2F0E-4E01-8916-071CBF96A5AA}"/>
              </a:ext>
            </a:extLst>
          </p:cNvPr>
          <p:cNvSpPr/>
          <p:nvPr/>
        </p:nvSpPr>
        <p:spPr>
          <a:xfrm>
            <a:off x="5967881" y="3643543"/>
            <a:ext cx="1013954" cy="10112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77CAD7-57C1-4C54-862B-3FCDD0C8E976}"/>
              </a:ext>
            </a:extLst>
          </p:cNvPr>
          <p:cNvSpPr txBox="1"/>
          <p:nvPr/>
        </p:nvSpPr>
        <p:spPr>
          <a:xfrm>
            <a:off x="5647756" y="37002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C210B04-0B68-4A8C-864F-8803E78A3F55}"/>
              </a:ext>
            </a:extLst>
          </p:cNvPr>
          <p:cNvSpPr/>
          <p:nvPr/>
        </p:nvSpPr>
        <p:spPr>
          <a:xfrm>
            <a:off x="6069547" y="3754608"/>
            <a:ext cx="813616" cy="7891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{S,R,D}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57051A-5F22-4DB3-A8C1-58F9E40EEF22}"/>
              </a:ext>
            </a:extLst>
          </p:cNvPr>
          <p:cNvSpPr/>
          <p:nvPr/>
        </p:nvSpPr>
        <p:spPr>
          <a:xfrm>
            <a:off x="4670023" y="370958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{S,A,D}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6915758-79F0-4919-8ACB-7C38805A51BD}"/>
              </a:ext>
            </a:extLst>
          </p:cNvPr>
          <p:cNvCxnSpPr>
            <a:cxnSpLocks/>
            <a:stCxn id="101" idx="7"/>
            <a:endCxn id="110" idx="1"/>
          </p:cNvCxnSpPr>
          <p:nvPr/>
        </p:nvCxnSpPr>
        <p:spPr>
          <a:xfrm rot="16200000" flipH="1">
            <a:off x="4512496" y="3548819"/>
            <a:ext cx="6350" cy="572206"/>
          </a:xfrm>
          <a:prstGeom prst="curvedConnector3">
            <a:avLst>
              <a:gd name="adj1" fmla="val -266995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A0B17C4-A47D-4089-82F4-0FE3066A7A64}"/>
              </a:ext>
            </a:extLst>
          </p:cNvPr>
          <p:cNvSpPr txBox="1"/>
          <p:nvPr/>
        </p:nvSpPr>
        <p:spPr>
          <a:xfrm>
            <a:off x="4372525" y="32813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4E26D6-A1BA-4AA9-9A55-45B388E94E46}"/>
              </a:ext>
            </a:extLst>
          </p:cNvPr>
          <p:cNvSpPr txBox="1"/>
          <p:nvPr/>
        </p:nvSpPr>
        <p:spPr>
          <a:xfrm>
            <a:off x="3957194" y="259076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S,x</a:t>
            </a:r>
            <a:r>
              <a:rPr lang="en-US" dirty="0"/>
              <a:t> = {S,A}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4290CF-9B3B-49C7-9804-EEBB7A57742B}"/>
              </a:ext>
            </a:extLst>
          </p:cNvPr>
          <p:cNvSpPr txBox="1"/>
          <p:nvPr/>
        </p:nvSpPr>
        <p:spPr>
          <a:xfrm>
            <a:off x="3953289" y="63812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S,y</a:t>
            </a:r>
            <a:r>
              <a:rPr lang="en-US" dirty="0"/>
              <a:t> = {S}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CAA64D-63F7-4701-8C80-C4A78D7047C4}"/>
              </a:ext>
            </a:extLst>
          </p:cNvPr>
          <p:cNvSpPr txBox="1"/>
          <p:nvPr/>
        </p:nvSpPr>
        <p:spPr>
          <a:xfrm>
            <a:off x="5393033" y="25907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A,x</a:t>
            </a:r>
            <a:r>
              <a:rPr lang="en-US" dirty="0"/>
              <a:t> = {R}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CD28B8-81BD-46A3-B340-EBD535D39894}"/>
              </a:ext>
            </a:extLst>
          </p:cNvPr>
          <p:cNvSpPr txBox="1"/>
          <p:nvPr/>
        </p:nvSpPr>
        <p:spPr>
          <a:xfrm>
            <a:off x="5393033" y="638120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A,y</a:t>
            </a:r>
            <a:r>
              <a:rPr lang="en-US" dirty="0"/>
              <a:t> = {R}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E45CDD-ADEF-4DBA-AF66-1F743E6DE242}"/>
              </a:ext>
            </a:extLst>
          </p:cNvPr>
          <p:cNvSpPr txBox="1"/>
          <p:nvPr/>
        </p:nvSpPr>
        <p:spPr>
          <a:xfrm>
            <a:off x="6774124" y="22487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R,x</a:t>
            </a:r>
            <a:r>
              <a:rPr lang="en-US" dirty="0"/>
              <a:t> = {D}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1D5F-DA39-4FCA-9C15-07110A60496A}"/>
              </a:ext>
            </a:extLst>
          </p:cNvPr>
          <p:cNvSpPr txBox="1"/>
          <p:nvPr/>
        </p:nvSpPr>
        <p:spPr>
          <a:xfrm>
            <a:off x="6774124" y="6039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R,y</a:t>
            </a:r>
            <a:r>
              <a:rPr lang="en-US" dirty="0"/>
              <a:t> = {D}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3F508-9FD4-4AA6-A17F-328FCFCC273A}"/>
              </a:ext>
            </a:extLst>
          </p:cNvPr>
          <p:cNvSpPr txBox="1"/>
          <p:nvPr/>
        </p:nvSpPr>
        <p:spPr>
          <a:xfrm>
            <a:off x="8192616" y="22487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D,x</a:t>
            </a:r>
            <a:r>
              <a:rPr lang="en-US" dirty="0"/>
              <a:t> = {}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EE614F-F7EC-4ADF-9DC0-972D6726BACF}"/>
              </a:ext>
            </a:extLst>
          </p:cNvPr>
          <p:cNvSpPr txBox="1"/>
          <p:nvPr/>
        </p:nvSpPr>
        <p:spPr>
          <a:xfrm>
            <a:off x="8192616" y="60391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D,y</a:t>
            </a:r>
            <a:r>
              <a:rPr lang="en-US" dirty="0"/>
              <a:t> = {}</a:t>
            </a: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39DDAD4-E757-4B47-8961-55F490ED020D}"/>
              </a:ext>
            </a:extLst>
          </p:cNvPr>
          <p:cNvCxnSpPr>
            <a:cxnSpLocks/>
            <a:stCxn id="44" idx="6"/>
            <a:endCxn id="44" idx="7"/>
          </p:cNvCxnSpPr>
          <p:nvPr/>
        </p:nvCxnSpPr>
        <p:spPr>
          <a:xfrm flipH="1" flipV="1">
            <a:off x="6830460" y="2281402"/>
            <a:ext cx="144059" cy="357529"/>
          </a:xfrm>
          <a:prstGeom prst="curvedConnector4">
            <a:avLst>
              <a:gd name="adj1" fmla="val -267188"/>
              <a:gd name="adj2" fmla="val 20536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2FFCF0-E7D8-4B54-A693-6FDABFDE0233}"/>
              </a:ext>
            </a:extLst>
          </p:cNvPr>
          <p:cNvSpPr txBox="1"/>
          <p:nvPr/>
        </p:nvSpPr>
        <p:spPr>
          <a:xfrm>
            <a:off x="7380540" y="18865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DA916D1-E841-4BDB-892F-B91DA499F842}"/>
              </a:ext>
            </a:extLst>
          </p:cNvPr>
          <p:cNvCxnSpPr>
            <a:cxnSpLocks/>
            <a:stCxn id="41" idx="2"/>
            <a:endCxn id="41" idx="1"/>
          </p:cNvCxnSpPr>
          <p:nvPr/>
        </p:nvCxnSpPr>
        <p:spPr>
          <a:xfrm rot="10800000" flipH="1">
            <a:off x="2124067" y="2337144"/>
            <a:ext cx="131751" cy="310254"/>
          </a:xfrm>
          <a:prstGeom prst="curvedConnector4">
            <a:avLst>
              <a:gd name="adj1" fmla="val -173509"/>
              <a:gd name="adj2" fmla="val 21510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67A44D8-EAB9-4C05-A5A0-FD37FCD5EA3E}"/>
              </a:ext>
            </a:extLst>
          </p:cNvPr>
          <p:cNvSpPr txBox="1"/>
          <p:nvPr/>
        </p:nvSpPr>
        <p:spPr>
          <a:xfrm>
            <a:off x="1620269" y="16698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4165017-E0A4-4E61-A1D9-9D7AB0FF800D}"/>
              </a:ext>
            </a:extLst>
          </p:cNvPr>
          <p:cNvCxnSpPr>
            <a:cxnSpLocks/>
            <a:stCxn id="100" idx="0"/>
            <a:endCxn id="41" idx="4"/>
          </p:cNvCxnSpPr>
          <p:nvPr/>
        </p:nvCxnSpPr>
        <p:spPr>
          <a:xfrm rot="5400000" flipH="1" flipV="1">
            <a:off x="2257793" y="3387135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E6368-627E-48AB-AC9A-57968859787F}"/>
              </a:ext>
            </a:extLst>
          </p:cNvPr>
          <p:cNvSpPr txBox="1"/>
          <p:nvPr/>
        </p:nvSpPr>
        <p:spPr>
          <a:xfrm>
            <a:off x="2247039" y="321638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6CE0CCE-532D-4493-BE30-E482AFA69758}"/>
              </a:ext>
            </a:extLst>
          </p:cNvPr>
          <p:cNvCxnSpPr>
            <a:cxnSpLocks/>
            <a:stCxn id="100" idx="7"/>
            <a:endCxn id="42" idx="3"/>
          </p:cNvCxnSpPr>
          <p:nvPr/>
        </p:nvCxnSpPr>
        <p:spPr>
          <a:xfrm rot="5400000" flipH="1" flipV="1">
            <a:off x="2805646" y="3028846"/>
            <a:ext cx="874095" cy="7317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541A3DD-E3A4-4131-8119-8CCCEB493183}"/>
              </a:ext>
            </a:extLst>
          </p:cNvPr>
          <p:cNvSpPr txBox="1"/>
          <p:nvPr/>
        </p:nvSpPr>
        <p:spPr>
          <a:xfrm>
            <a:off x="2991959" y="30365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573528A-34CE-47FA-9701-13F03C4476E5}"/>
              </a:ext>
            </a:extLst>
          </p:cNvPr>
          <p:cNvCxnSpPr>
            <a:cxnSpLocks/>
            <a:stCxn id="101" idx="2"/>
            <a:endCxn id="100" idx="6"/>
          </p:cNvCxnSpPr>
          <p:nvPr/>
        </p:nvCxnSpPr>
        <p:spPr>
          <a:xfrm rot="10800000">
            <a:off x="3008591" y="4142001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1E847F-D179-49A5-A906-1F742387E9EE}"/>
              </a:ext>
            </a:extLst>
          </p:cNvPr>
          <p:cNvSpPr txBox="1"/>
          <p:nvPr/>
        </p:nvSpPr>
        <p:spPr>
          <a:xfrm>
            <a:off x="3131580" y="41642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79A445C-66E1-4C34-BDD0-40EA62DC2B44}"/>
              </a:ext>
            </a:extLst>
          </p:cNvPr>
          <p:cNvCxnSpPr>
            <a:cxnSpLocks/>
            <a:stCxn id="110" idx="3"/>
            <a:endCxn id="101" idx="5"/>
          </p:cNvCxnSpPr>
          <p:nvPr/>
        </p:nvCxnSpPr>
        <p:spPr>
          <a:xfrm rot="5400000" flipH="1">
            <a:off x="4512496" y="4169327"/>
            <a:ext cx="6350" cy="572206"/>
          </a:xfrm>
          <a:prstGeom prst="curvedConnector3">
            <a:avLst>
              <a:gd name="adj1" fmla="val -353148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957FDF-6591-4E06-A419-D7AE27BBC80B}"/>
              </a:ext>
            </a:extLst>
          </p:cNvPr>
          <p:cNvSpPr txBox="1"/>
          <p:nvPr/>
        </p:nvSpPr>
        <p:spPr>
          <a:xfrm>
            <a:off x="4372525" y="47034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858EE09-7D93-4359-9B6B-C55A6B1CA171}"/>
              </a:ext>
            </a:extLst>
          </p:cNvPr>
          <p:cNvCxnSpPr>
            <a:cxnSpLocks/>
            <a:stCxn id="102" idx="2"/>
            <a:endCxn id="110" idx="6"/>
          </p:cNvCxnSpPr>
          <p:nvPr/>
        </p:nvCxnSpPr>
        <p:spPr>
          <a:xfrm rot="10800000">
            <a:off x="5569675" y="4148352"/>
            <a:ext cx="398206" cy="81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FC12605-41A3-42A4-A595-0B10A266C824}"/>
              </a:ext>
            </a:extLst>
          </p:cNvPr>
          <p:cNvCxnSpPr>
            <a:cxnSpLocks/>
            <a:stCxn id="42" idx="4"/>
            <a:endCxn id="101" idx="0"/>
          </p:cNvCxnSpPr>
          <p:nvPr/>
        </p:nvCxnSpPr>
        <p:spPr>
          <a:xfrm rot="5400000">
            <a:off x="3610522" y="3387134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99F9DF-67D7-4B06-BA14-57042BA44CCE}"/>
              </a:ext>
            </a:extLst>
          </p:cNvPr>
          <p:cNvSpPr txBox="1"/>
          <p:nvPr/>
        </p:nvSpPr>
        <p:spPr>
          <a:xfrm>
            <a:off x="3914950" y="30987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40A8A89-AF98-4B2F-A16B-CD90ADCEE2B5}"/>
              </a:ext>
            </a:extLst>
          </p:cNvPr>
          <p:cNvCxnSpPr>
            <a:cxnSpLocks/>
            <a:stCxn id="110" idx="0"/>
            <a:endCxn id="96" idx="4"/>
          </p:cNvCxnSpPr>
          <p:nvPr/>
        </p:nvCxnSpPr>
        <p:spPr>
          <a:xfrm rot="5400000" flipH="1" flipV="1">
            <a:off x="4818878" y="3393485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A0695B-7C72-453A-82B6-F3C7E3C6BC38}"/>
              </a:ext>
            </a:extLst>
          </p:cNvPr>
          <p:cNvSpPr txBox="1"/>
          <p:nvPr/>
        </p:nvSpPr>
        <p:spPr>
          <a:xfrm>
            <a:off x="5134979" y="32163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F370D33-E301-4C36-86FF-0C8DB30CF0E1}"/>
              </a:ext>
            </a:extLst>
          </p:cNvPr>
          <p:cNvCxnSpPr>
            <a:cxnSpLocks/>
            <a:stCxn id="96" idx="5"/>
            <a:endCxn id="102" idx="1"/>
          </p:cNvCxnSpPr>
          <p:nvPr/>
        </p:nvCxnSpPr>
        <p:spPr>
          <a:xfrm rot="16200000" flipH="1">
            <a:off x="5370895" y="3046160"/>
            <a:ext cx="827634" cy="6633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97F3255-790D-471C-8ECA-EA0DD07D8868}"/>
              </a:ext>
            </a:extLst>
          </p:cNvPr>
          <p:cNvSpPr txBox="1"/>
          <p:nvPr/>
        </p:nvSpPr>
        <p:spPr>
          <a:xfrm>
            <a:off x="5647756" y="3031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E82A7D6-61EF-48FB-92A5-38A0515ED8A6}"/>
              </a:ext>
            </a:extLst>
          </p:cNvPr>
          <p:cNvCxnSpPr>
            <a:cxnSpLocks/>
            <a:stCxn id="44" idx="4"/>
            <a:endCxn id="102" idx="0"/>
          </p:cNvCxnSpPr>
          <p:nvPr/>
        </p:nvCxnSpPr>
        <p:spPr>
          <a:xfrm rot="5400000">
            <a:off x="6229271" y="3390140"/>
            <a:ext cx="498991" cy="781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4958F07-88A1-4B05-9567-F37564043527}"/>
              </a:ext>
            </a:extLst>
          </p:cNvPr>
          <p:cNvSpPr txBox="1"/>
          <p:nvPr/>
        </p:nvSpPr>
        <p:spPr>
          <a:xfrm>
            <a:off x="6482672" y="3172407"/>
            <a:ext cx="32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A0C63BD-4451-462C-94B2-9AB3C8A0EFD3}"/>
              </a:ext>
            </a:extLst>
          </p:cNvPr>
          <p:cNvCxnSpPr>
            <a:cxnSpLocks/>
            <a:stCxn id="102" idx="4"/>
            <a:endCxn id="100" idx="4"/>
          </p:cNvCxnSpPr>
          <p:nvPr/>
        </p:nvCxnSpPr>
        <p:spPr>
          <a:xfrm rot="5400000" flipH="1">
            <a:off x="4479801" y="2659729"/>
            <a:ext cx="74019" cy="3916094"/>
          </a:xfrm>
          <a:prstGeom prst="curvedConnector3">
            <a:avLst>
              <a:gd name="adj1" fmla="val -118520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8D751C-DE9A-4191-B04A-50F5BCAA4798}"/>
              </a:ext>
            </a:extLst>
          </p:cNvPr>
          <p:cNvSpPr txBox="1"/>
          <p:nvPr/>
        </p:nvSpPr>
        <p:spPr>
          <a:xfrm>
            <a:off x="4353321" y="55259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55A4D6-6138-47D3-987B-F51957C5B3AE}"/>
              </a:ext>
            </a:extLst>
          </p:cNvPr>
          <p:cNvSpPr/>
          <p:nvPr/>
        </p:nvSpPr>
        <p:spPr>
          <a:xfrm>
            <a:off x="2173054" y="3791636"/>
            <a:ext cx="757455" cy="7007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{S,D}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B789C4-2D78-4635-8B0F-0EE334D8F4F6}"/>
              </a:ext>
            </a:extLst>
          </p:cNvPr>
          <p:cNvSpPr/>
          <p:nvPr/>
        </p:nvSpPr>
        <p:spPr>
          <a:xfrm>
            <a:off x="4741121" y="3803758"/>
            <a:ext cx="757455" cy="7007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{S,A,D}</a:t>
            </a:r>
          </a:p>
        </p:txBody>
      </p:sp>
    </p:spTree>
    <p:extLst>
      <p:ext uri="{BB962C8B-B14F-4D97-AF65-F5344CB8AC3E}">
        <p14:creationId xmlns:p14="http://schemas.microsoft.com/office/powerpoint/2010/main" val="6487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</p:spPr>
            <p:txBody>
              <a:bodyPr/>
              <a:lstStyle/>
              <a:p>
                <a:r>
                  <a:rPr lang="en-US" dirty="0"/>
                  <a:t>Fill out the toolchain</a:t>
                </a:r>
              </a:p>
              <a:p>
                <a:pPr lvl="1"/>
                <a:r>
                  <a:rPr lang="en-US" dirty="0"/>
                  <a:t>Walk through powerset construction example again</a:t>
                </a:r>
              </a:p>
              <a:p>
                <a:pPr lvl="1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 from NFAs</a:t>
                </a:r>
              </a:p>
              <a:p>
                <a:pPr lvl="1"/>
                <a:r>
                  <a:rPr lang="en-US" dirty="0"/>
                  <a:t>Translate </a:t>
                </a:r>
                <a:r>
                  <a:rPr lang="en-US" dirty="0" err="1"/>
                  <a:t>RegEx</a:t>
                </a:r>
                <a:r>
                  <a:rPr lang="en-US" dirty="0"/>
                  <a:t> to NFA</a:t>
                </a:r>
              </a:p>
              <a:p>
                <a:r>
                  <a:rPr lang="en-US" dirty="0"/>
                  <a:t>From Recognizers to Tokenizers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2611627"/>
              </a:xfrm>
              <a:blipFill>
                <a:blip r:embed="rId3"/>
                <a:stretch>
                  <a:fillRect l="-1391" t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This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6DCF2-38E0-47D4-A006-4DD01AEB57D1}"/>
              </a:ext>
            </a:extLst>
          </p:cNvPr>
          <p:cNvSpPr/>
          <p:nvPr/>
        </p:nvSpPr>
        <p:spPr>
          <a:xfrm>
            <a:off x="1130533" y="4360984"/>
            <a:ext cx="949813" cy="964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344C-3C66-4CCA-BE59-16A47B4FFFDE}"/>
              </a:ext>
            </a:extLst>
          </p:cNvPr>
          <p:cNvSpPr/>
          <p:nvPr/>
        </p:nvSpPr>
        <p:spPr>
          <a:xfrm>
            <a:off x="3434854" y="4360986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EBE3B-2D18-412C-85AC-40743D48C31E}"/>
              </a:ext>
            </a:extLst>
          </p:cNvPr>
          <p:cNvSpPr/>
          <p:nvPr/>
        </p:nvSpPr>
        <p:spPr>
          <a:xfrm>
            <a:off x="5947744" y="4360984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373567-3C31-4521-99B2-B9575998DCE3}"/>
              </a:ext>
            </a:extLst>
          </p:cNvPr>
          <p:cNvCxnSpPr>
            <a:cxnSpLocks/>
          </p:cNvCxnSpPr>
          <p:nvPr/>
        </p:nvCxnSpPr>
        <p:spPr>
          <a:xfrm>
            <a:off x="4400055" y="4843035"/>
            <a:ext cx="141458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1477B-5DE8-4374-90BE-7B388FC82CE1}"/>
              </a:ext>
            </a:extLst>
          </p:cNvPr>
          <p:cNvSpPr txBox="1"/>
          <p:nvPr/>
        </p:nvSpPr>
        <p:spPr>
          <a:xfrm>
            <a:off x="4412765" y="3864959"/>
            <a:ext cx="138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Rabin-Scott </a:t>
            </a:r>
          </a:p>
          <a:p>
            <a:pPr algn="ctr"/>
            <a:r>
              <a:rPr lang="en-US" dirty="0"/>
              <a:t>Powerset </a:t>
            </a:r>
          </a:p>
          <a:p>
            <a:pPr algn="ctr"/>
            <a:r>
              <a:rPr lang="en-US" dirty="0"/>
              <a:t>Construction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0A77-832B-4FD1-8536-96077B1A28ED}"/>
              </a:ext>
            </a:extLst>
          </p:cNvPr>
          <p:cNvCxnSpPr>
            <a:cxnSpLocks/>
          </p:cNvCxnSpPr>
          <p:nvPr/>
        </p:nvCxnSpPr>
        <p:spPr>
          <a:xfrm>
            <a:off x="2188301" y="4843035"/>
            <a:ext cx="1140560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5FF8D-9FE1-4FCD-B047-1A8706370DB2}"/>
              </a:ext>
            </a:extLst>
          </p:cNvPr>
          <p:cNvGrpSpPr/>
          <p:nvPr/>
        </p:nvGrpSpPr>
        <p:grpSpPr>
          <a:xfrm>
            <a:off x="2765169" y="5446407"/>
            <a:ext cx="2234238" cy="962855"/>
            <a:chOff x="2765169" y="5446407"/>
            <a:chExt cx="2234238" cy="962855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A18A8C5-0654-4F6F-B533-7C5E3E40719F}"/>
                </a:ext>
              </a:extLst>
            </p:cNvPr>
            <p:cNvSpPr/>
            <p:nvPr/>
          </p:nvSpPr>
          <p:spPr>
            <a:xfrm rot="5400000">
              <a:off x="3657592" y="5120134"/>
              <a:ext cx="316523" cy="969070"/>
            </a:xfrm>
            <a:prstGeom prst="leftBrac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5E5647-84E1-463E-A9EA-F5467DCB2EF5}"/>
                    </a:ext>
                  </a:extLst>
                </p:cNvPr>
                <p:cNvSpPr txBox="1"/>
                <p:nvPr/>
              </p:nvSpPr>
              <p:spPr>
                <a:xfrm>
                  <a:off x="2765169" y="5762931"/>
                  <a:ext cx="917815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With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dirty="0"/>
                    <a:t>-edges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5E5647-84E1-463E-A9EA-F5467DCB2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69" y="5762931"/>
                  <a:ext cx="91781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3704" r="-5263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62780-C377-4AAD-9825-072C73ADC515}"/>
                    </a:ext>
                  </a:extLst>
                </p:cNvPr>
                <p:cNvSpPr txBox="1"/>
                <p:nvPr/>
              </p:nvSpPr>
              <p:spPr>
                <a:xfrm>
                  <a:off x="3984385" y="5762931"/>
                  <a:ext cx="1015022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Without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dirty="0"/>
                    <a:t>-edges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62780-C377-4AAD-9825-072C73AD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385" y="5762931"/>
                  <a:ext cx="101502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762" t="-3704" r="-3571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A0A094-D732-49C3-A631-E66912FC454C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3682984" y="6086097"/>
              <a:ext cx="301401" cy="0"/>
            </a:xfrm>
            <a:prstGeom prst="straightConnector1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AF60A7-5C25-45C4-BB1D-3220A26ACB9F}"/>
              </a:ext>
            </a:extLst>
          </p:cNvPr>
          <p:cNvSpPr/>
          <p:nvPr/>
        </p:nvSpPr>
        <p:spPr>
          <a:xfrm>
            <a:off x="2469662" y="5564554"/>
            <a:ext cx="2672861" cy="104725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877" y="1253331"/>
                <a:ext cx="4931507" cy="5084946"/>
              </a:xfrm>
            </p:spPr>
            <p:txBody>
              <a:bodyPr/>
              <a:lstStyle/>
              <a:p>
                <a:r>
                  <a:rPr lang="en-US" dirty="0"/>
                  <a:t>Our formulation of the powerset construction doesn’t deal with transitions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We’ll eliminate them as a preprocessing step</a:t>
                </a:r>
              </a:p>
              <a:p>
                <a:r>
                  <a:rPr lang="en-US" dirty="0"/>
                  <a:t>Intuition: Cut out the middleman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D6C3C-3DA2-42CA-9E71-CE24C7C7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877" y="1253331"/>
                <a:ext cx="4931507" cy="5084946"/>
              </a:xfrm>
              <a:blipFill>
                <a:blip r:embed="rId3"/>
                <a:stretch>
                  <a:fillRect l="-2225" t="-2038" r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 Elimination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E26B341-D407-4617-B6E0-1B085151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7886700" cy="1325563"/>
              </a:xfr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C74802A-2472-4DC1-BED2-788811EF91DD}"/>
              </a:ext>
            </a:extLst>
          </p:cNvPr>
          <p:cNvGrpSpPr/>
          <p:nvPr/>
        </p:nvGrpSpPr>
        <p:grpSpPr>
          <a:xfrm>
            <a:off x="5595815" y="2126213"/>
            <a:ext cx="2834721" cy="2899080"/>
            <a:chOff x="4568670" y="1930828"/>
            <a:chExt cx="4354236" cy="42589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9060F92-B136-4F79-85E7-4A4209FC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1262" y="2378470"/>
              <a:ext cx="3226199" cy="3226199"/>
            </a:xfrm>
            <a:prstGeom prst="rect">
              <a:avLst/>
            </a:prstGeom>
          </p:spPr>
        </p:pic>
        <p:sp>
          <p:nvSpPr>
            <p:cNvPr id="10" name="&quot;Not Allowed&quot; Symbol 9">
              <a:extLst>
                <a:ext uri="{FF2B5EF4-FFF2-40B4-BE49-F238E27FC236}">
                  <a16:creationId xmlns:a16="http://schemas.microsoft.com/office/drawing/2014/main" id="{D86C03F1-EF3A-42AC-96D9-9500F7FC661A}"/>
                </a:ext>
              </a:extLst>
            </p:cNvPr>
            <p:cNvSpPr/>
            <p:nvPr/>
          </p:nvSpPr>
          <p:spPr>
            <a:xfrm>
              <a:off x="4568670" y="1930828"/>
              <a:ext cx="4354236" cy="4258957"/>
            </a:xfrm>
            <a:prstGeom prst="noSmoking">
              <a:avLst>
                <a:gd name="adj" fmla="val 863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9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1379</Words>
  <Application>Microsoft Office PowerPoint</Application>
  <PresentationFormat>On-screen Show (4:3)</PresentationFormat>
  <Paragraphs>479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3 – RegEx Implementation</vt:lpstr>
      <vt:lpstr>Pre-Class Warm Up</vt:lpstr>
      <vt:lpstr>Housekeeping</vt:lpstr>
      <vt:lpstr>Group Activity: Regex Review</vt:lpstr>
      <vt:lpstr>Last Time</vt:lpstr>
      <vt:lpstr>    This Time</vt:lpstr>
      <vt:lpstr> Powerset DFA</vt:lpstr>
      <vt:lpstr>    This Time</vt:lpstr>
      <vt:lpstr>    ε-transition Elimination</vt:lpstr>
      <vt:lpstr>    ε-transition Elimination</vt:lpstr>
      <vt:lpstr>    ε-transition Elimination</vt:lpstr>
      <vt:lpstr>    ε-transition Example, I</vt:lpstr>
      <vt:lpstr>    ε-transition Example, II</vt:lpstr>
      <vt:lpstr>    ε-transition Example, III</vt:lpstr>
      <vt:lpstr>    ε-transition Example, IV</vt:lpstr>
      <vt:lpstr>    ε-transition Example, IV</vt:lpstr>
      <vt:lpstr> Building the Toolchain…</vt:lpstr>
      <vt:lpstr>    RegEx to NFAs</vt:lpstr>
      <vt:lpstr>4 RegEx to NFA Conversion Rules</vt:lpstr>
      <vt:lpstr>4 RegEx to NFA Conversion Rules</vt:lpstr>
      <vt:lpstr>4 RegEx to NFA Conversion Rules</vt:lpstr>
      <vt:lpstr>4 RegEx to NFA Conversion Rules</vt:lpstr>
      <vt:lpstr>    RegEx Operator Precedence</vt:lpstr>
      <vt:lpstr>Tree Representation of a RegEx</vt:lpstr>
      <vt:lpstr>Replace RegEx Bottom-Up</vt:lpstr>
      <vt:lpstr>Replace RegEx Bottom-Up</vt:lpstr>
      <vt:lpstr>Replace RegEx Bottom-Up</vt:lpstr>
      <vt:lpstr>Replace RegEx Bottom-Up</vt:lpstr>
      <vt:lpstr>Replace RegEx Bottom-Up</vt:lpstr>
      <vt:lpstr>Replace RegEx Bottom-Up</vt:lpstr>
      <vt:lpstr>Replace RegEx Bottom-Up</vt:lpstr>
      <vt:lpstr>Replace RegEx Bottom-Up</vt:lpstr>
      <vt:lpstr>Replace RegEx Bottom-Up</vt:lpstr>
      <vt:lpstr> Keep Building the Toolchain</vt:lpstr>
      <vt:lpstr>    Signature Based NIDS*</vt:lpstr>
      <vt:lpstr>    Policy Automata</vt:lpstr>
      <vt:lpstr> From FSMs to Tokenization </vt:lpstr>
      <vt:lpstr>    Actions on State Transition Tables</vt:lpstr>
      <vt:lpstr>PowerPoint Presentation</vt:lpstr>
      <vt:lpstr>PowerPoint Presentation</vt:lpstr>
      <vt:lpstr>Bye until next time!</vt:lpstr>
      <vt:lpstr>Extra Example: NFA Acceptance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161</cp:revision>
  <dcterms:created xsi:type="dcterms:W3CDTF">2018-07-19T03:57:05Z</dcterms:created>
  <dcterms:modified xsi:type="dcterms:W3CDTF">2018-08-24T16:56:40Z</dcterms:modified>
</cp:coreProperties>
</file>