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7" r:id="rId2"/>
    <p:sldId id="430" r:id="rId3"/>
    <p:sldId id="427" r:id="rId4"/>
    <p:sldId id="429" r:id="rId5"/>
    <p:sldId id="428" r:id="rId6"/>
    <p:sldId id="357" r:id="rId7"/>
    <p:sldId id="363" r:id="rId8"/>
    <p:sldId id="400" r:id="rId9"/>
    <p:sldId id="403" r:id="rId10"/>
    <p:sldId id="404" r:id="rId11"/>
    <p:sldId id="406" r:id="rId12"/>
    <p:sldId id="408" r:id="rId13"/>
    <p:sldId id="409" r:id="rId14"/>
    <p:sldId id="410" r:id="rId15"/>
    <p:sldId id="411" r:id="rId16"/>
    <p:sldId id="412" r:id="rId17"/>
    <p:sldId id="415" r:id="rId18"/>
    <p:sldId id="417" r:id="rId19"/>
    <p:sldId id="418" r:id="rId20"/>
    <p:sldId id="424" r:id="rId21"/>
    <p:sldId id="420" r:id="rId22"/>
    <p:sldId id="425" r:id="rId23"/>
    <p:sldId id="423" r:id="rId24"/>
    <p:sldId id="374" r:id="rId25"/>
    <p:sldId id="376" r:id="rId26"/>
    <p:sldId id="377" r:id="rId27"/>
    <p:sldId id="378" r:id="rId28"/>
    <p:sldId id="382" r:id="rId29"/>
    <p:sldId id="379" r:id="rId30"/>
    <p:sldId id="380" r:id="rId31"/>
    <p:sldId id="389" r:id="rId32"/>
    <p:sldId id="395" r:id="rId33"/>
    <p:sldId id="396" r:id="rId34"/>
    <p:sldId id="397" r:id="rId35"/>
    <p:sldId id="398" r:id="rId36"/>
    <p:sldId id="390" r:id="rId37"/>
    <p:sldId id="393" r:id="rId38"/>
    <p:sldId id="399" r:id="rId39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ew" initials="d" lastIdx="1" clrIdx="0">
    <p:extLst>
      <p:ext uri="{19B8F6BF-5375-455C-9EA6-DF929625EA0E}">
        <p15:presenceInfo xmlns:p15="http://schemas.microsoft.com/office/powerpoint/2012/main" userId="dre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75" autoAdjust="0"/>
    <p:restoredTop sz="93515" autoAdjust="0"/>
  </p:normalViewPr>
  <p:slideViewPr>
    <p:cSldViewPr snapToGrid="0">
      <p:cViewPr varScale="1">
        <p:scale>
          <a:sx n="53" d="100"/>
          <a:sy n="53" d="100"/>
        </p:scale>
        <p:origin x="51" y="297"/>
      </p:cViewPr>
      <p:guideLst/>
    </p:cSldViewPr>
  </p:slideViewPr>
  <p:outlineViewPr>
    <p:cViewPr>
      <p:scale>
        <a:sx n="33" d="100"/>
        <a:sy n="33" d="100"/>
      </p:scale>
      <p:origin x="0" y="-5493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7A026E36-57A3-47EE-B360-4C01E77DCD28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73892"/>
            <a:ext cx="5608320" cy="3660458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8"/>
            <a:ext cx="3037840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8"/>
            <a:ext cx="3037840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EF596C0-D9DC-493D-8AFB-C760AE05E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11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596C0-D9DC-493D-8AFB-C760AE05E2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298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596C0-D9DC-493D-8AFB-C760AE05E2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18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596C0-D9DC-493D-8AFB-C760AE05E2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31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596C0-D9DC-493D-8AFB-C760AE05E2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422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596C0-D9DC-493D-8AFB-C760AE05E2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04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596C0-D9DC-493D-8AFB-C760AE05E2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42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596C0-D9DC-493D-8AFB-C760AE05E2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82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596C0-D9DC-493D-8AFB-C760AE05E2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485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596C0-D9DC-493D-8AFB-C760AE05E2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586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596C0-D9DC-493D-8AFB-C760AE05E2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269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596C0-D9DC-493D-8AFB-C760AE05E20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42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596C0-D9DC-493D-8AFB-C760AE05E2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794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596C0-D9DC-493D-8AFB-C760AE05E20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853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596C0-D9DC-493D-8AFB-C760AE05E20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150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596C0-D9DC-493D-8AFB-C760AE05E20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03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596C0-D9DC-493D-8AFB-C760AE05E20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727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596C0-D9DC-493D-8AFB-C760AE05E20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442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596C0-D9DC-493D-8AFB-C760AE05E20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281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596C0-D9DC-493D-8AFB-C760AE05E20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57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596C0-D9DC-493D-8AFB-C760AE05E20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649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596C0-D9DC-493D-8AFB-C760AE05E20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908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596C0-D9DC-493D-8AFB-C760AE05E20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14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596C0-D9DC-493D-8AFB-C760AE05E2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550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596C0-D9DC-493D-8AFB-C760AE05E20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7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596C0-D9DC-493D-8AFB-C760AE05E20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565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596C0-D9DC-493D-8AFB-C760AE05E20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997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596C0-D9DC-493D-8AFB-C760AE05E20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052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596C0-D9DC-493D-8AFB-C760AE05E20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878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596C0-D9DC-493D-8AFB-C760AE05E20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596C0-D9DC-493D-8AFB-C760AE05E2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9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596C0-D9DC-493D-8AFB-C760AE05E2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46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596C0-D9DC-493D-8AFB-C760AE05E2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82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596C0-D9DC-493D-8AFB-C760AE05E2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51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596C0-D9DC-493D-8AFB-C760AE05E2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46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596C0-D9DC-493D-8AFB-C760AE05E2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08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E914-F342-412E-9B6A-1E0B8BCD92EB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9831-8C71-49A7-A206-657DC861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51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E914-F342-412E-9B6A-1E0B8BCD92EB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9831-8C71-49A7-A206-657DC861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99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E914-F342-412E-9B6A-1E0B8BCD92EB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9831-8C71-49A7-A206-657DC861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28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E914-F342-412E-9B6A-1E0B8BCD92EB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9831-8C71-49A7-A206-657DC861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9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E914-F342-412E-9B6A-1E0B8BCD92EB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9831-8C71-49A7-A206-657DC861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0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E914-F342-412E-9B6A-1E0B8BCD92EB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9831-8C71-49A7-A206-657DC861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07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E914-F342-412E-9B6A-1E0B8BCD92EB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9831-8C71-49A7-A206-657DC861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E914-F342-412E-9B6A-1E0B8BCD92EB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9831-8C71-49A7-A206-657DC861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6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E914-F342-412E-9B6A-1E0B8BCD92EB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9831-8C71-49A7-A206-657DC861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72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E914-F342-412E-9B6A-1E0B8BCD92EB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9831-8C71-49A7-A206-657DC861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19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E914-F342-412E-9B6A-1E0B8BCD92EB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9831-8C71-49A7-A206-657DC861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46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AE914-F342-412E-9B6A-1E0B8BCD92EB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49831-8C71-49A7-A206-657DC861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0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7.png"/><Relationship Id="rId9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7.png"/><Relationship Id="rId9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410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410.png"/></Relationships>
</file>

<file path=ppt/slides/_rels/slide37.xml.rels><?xml version="1.0" encoding="UTF-8" standalone="yes"?>
<Relationships xmlns="http://schemas.openxmlformats.org/package/2006/relationships"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410.pn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4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1.photofunia.com/2/results/y/G/yGlTb48ruKK_-04DaAz2aA_r.jpg">
            <a:extLst>
              <a:ext uri="{FF2B5EF4-FFF2-40B4-BE49-F238E27FC236}">
                <a16:creationId xmlns:a16="http://schemas.microsoft.com/office/drawing/2014/main" id="{E4F3A9B3-B38F-49C3-835B-8A2D4CD23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7105" y="7374"/>
            <a:ext cx="957821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77B9F08-CD24-4EB9-B9EC-2A06831BC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646" y="4269659"/>
            <a:ext cx="8581292" cy="1954163"/>
          </a:xfrm>
        </p:spPr>
        <p:txBody>
          <a:bodyPr>
            <a:normAutofit/>
          </a:bodyPr>
          <a:lstStyle/>
          <a:p>
            <a:r>
              <a:rPr lang="en-US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4 – Formal Tokenization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09E856A-1E9C-448D-86BC-6F5DAF07E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5771"/>
            <a:ext cx="6858000" cy="16557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KU | Fall 2018 | Drew Davidson</a:t>
            </a:r>
          </a:p>
        </p:txBody>
      </p:sp>
    </p:spTree>
    <p:extLst>
      <p:ext uri="{BB962C8B-B14F-4D97-AF65-F5344CB8AC3E}">
        <p14:creationId xmlns:p14="http://schemas.microsoft.com/office/powerpoint/2010/main" val="2623966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C7BF0B92-BBCD-4D8E-9A45-425E7F2EB5B2}"/>
              </a:ext>
            </a:extLst>
          </p:cNvPr>
          <p:cNvSpPr/>
          <p:nvPr/>
        </p:nvSpPr>
        <p:spPr>
          <a:xfrm>
            <a:off x="211015" y="4353170"/>
            <a:ext cx="2219569" cy="1164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9099C39-CDE5-4CD7-A4EB-E679447262AC}"/>
              </a:ext>
            </a:extLst>
          </p:cNvPr>
          <p:cNvSpPr txBox="1"/>
          <p:nvPr/>
        </p:nvSpPr>
        <p:spPr>
          <a:xfrm>
            <a:off x="-500178" y="3765569"/>
            <a:ext cx="3243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  <a:ea typeface="Cambria Math" panose="02040503050406030204" pitchFamily="18" charset="0"/>
              </a:rPr>
              <a:t>Draw the letter</a:t>
            </a:r>
          </a:p>
          <a:p>
            <a:pPr algn="ctr"/>
            <a:r>
              <a:rPr lang="en-US" b="1" dirty="0">
                <a:latin typeface="Bradley Hand ITC" panose="03070402050302030203" pitchFamily="66" charset="0"/>
                <a:ea typeface="Cambria Math" panose="02040503050406030204" pitchFamily="18" charset="0"/>
              </a:rPr>
              <a:t> “operand NFA”</a:t>
            </a:r>
            <a:endParaRPr lang="en-US" b="1" dirty="0">
              <a:latin typeface="Bradley Hand ITC" panose="03070402050302030203" pitchFamily="66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F06B6FE-6BA7-4517-AD08-6557CC56B80F}"/>
              </a:ext>
            </a:extLst>
          </p:cNvPr>
          <p:cNvSpPr/>
          <p:nvPr/>
        </p:nvSpPr>
        <p:spPr>
          <a:xfrm>
            <a:off x="2629877" y="4353170"/>
            <a:ext cx="2219569" cy="1164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642F508-3C7E-41F3-ACA4-8DC8BDFB8526}"/>
              </a:ext>
            </a:extLst>
          </p:cNvPr>
          <p:cNvSpPr txBox="1"/>
          <p:nvPr/>
        </p:nvSpPr>
        <p:spPr>
          <a:xfrm>
            <a:off x="1918684" y="3765569"/>
            <a:ext cx="3243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  <a:ea typeface="Cambria Math" panose="02040503050406030204" pitchFamily="18" charset="0"/>
              </a:rPr>
              <a:t>Draw the digit</a:t>
            </a:r>
          </a:p>
          <a:p>
            <a:pPr algn="ctr"/>
            <a:r>
              <a:rPr lang="en-US" b="1" dirty="0">
                <a:latin typeface="Bradley Hand ITC" panose="03070402050302030203" pitchFamily="66" charset="0"/>
                <a:ea typeface="Cambria Math" panose="02040503050406030204" pitchFamily="18" charset="0"/>
              </a:rPr>
              <a:t> “operand NFA”</a:t>
            </a:r>
            <a:endParaRPr lang="en-US" b="1" dirty="0">
              <a:latin typeface="Bradley Hand ITC" panose="03070402050302030203" pitchFamily="66" charset="0"/>
            </a:endParaRP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44C477DE-4430-4B61-91C5-762BC3C6B08C}"/>
              </a:ext>
            </a:extLst>
          </p:cNvPr>
          <p:cNvGrpSpPr/>
          <p:nvPr/>
        </p:nvGrpSpPr>
        <p:grpSpPr>
          <a:xfrm>
            <a:off x="466687" y="582801"/>
            <a:ext cx="8411589" cy="4118244"/>
            <a:chOff x="365087" y="2500501"/>
            <a:chExt cx="8411589" cy="4118244"/>
          </a:xfrm>
        </p:grpSpPr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D2319C0-B1AD-4C76-9F1E-E8B5B5C127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919" y="3020568"/>
              <a:ext cx="1980367" cy="4373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2A9C6226-45E4-4916-A49E-F4C0F52B75F1}"/>
                </a:ext>
              </a:extLst>
            </p:cNvPr>
            <p:cNvCxnSpPr>
              <a:cxnSpLocks/>
            </p:cNvCxnSpPr>
            <p:nvPr/>
          </p:nvCxnSpPr>
          <p:spPr>
            <a:xfrm>
              <a:off x="3985558" y="3043273"/>
              <a:ext cx="1912662" cy="3497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332110C-93E3-49C4-8007-747870D50763}"/>
                </a:ext>
              </a:extLst>
            </p:cNvPr>
            <p:cNvSpPr txBox="1"/>
            <p:nvPr/>
          </p:nvSpPr>
          <p:spPr>
            <a:xfrm>
              <a:off x="3668427" y="2500501"/>
              <a:ext cx="317131" cy="7078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4000" b="1" dirty="0"/>
                <a:t>.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4DE99D32-C264-4773-A9A0-7B4E2321D485}"/>
                </a:ext>
              </a:extLst>
            </p:cNvPr>
            <p:cNvSpPr txBox="1"/>
            <p:nvPr/>
          </p:nvSpPr>
          <p:spPr>
            <a:xfrm>
              <a:off x="1421788" y="3481189"/>
              <a:ext cx="317131" cy="5539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3000" b="1" dirty="0"/>
                <a:t>|</a:t>
              </a:r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06FF2DF4-F0F8-40DB-97A9-418430892167}"/>
                </a:ext>
              </a:extLst>
            </p:cNvPr>
            <p:cNvCxnSpPr/>
            <p:nvPr/>
          </p:nvCxnSpPr>
          <p:spPr>
            <a:xfrm flipH="1">
              <a:off x="763918" y="3975748"/>
              <a:ext cx="656493" cy="6330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B96F0E89-EB5F-4C78-AD51-361601860E4D}"/>
                </a:ext>
              </a:extLst>
            </p:cNvPr>
            <p:cNvSpPr txBox="1"/>
            <p:nvPr/>
          </p:nvSpPr>
          <p:spPr>
            <a:xfrm>
              <a:off x="365087" y="4535640"/>
              <a:ext cx="695447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i="1" dirty="0"/>
                <a:t>letter</a:t>
              </a:r>
            </a:p>
          </p:txBody>
        </p: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A9305AC-0313-4D0A-AEB7-352254C289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38919" y="3988276"/>
              <a:ext cx="658167" cy="5133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9DD4FF9F-5B08-44F8-867A-5353F364556D}"/>
                </a:ext>
              </a:extLst>
            </p:cNvPr>
            <p:cNvSpPr txBox="1"/>
            <p:nvPr/>
          </p:nvSpPr>
          <p:spPr>
            <a:xfrm>
              <a:off x="2291579" y="4539547"/>
              <a:ext cx="415498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i="1" dirty="0"/>
                <a:t>‘_’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1BE33519-B728-41E7-8DD1-393CD1BA8BDD}"/>
                </a:ext>
              </a:extLst>
            </p:cNvPr>
            <p:cNvSpPr txBox="1"/>
            <p:nvPr/>
          </p:nvSpPr>
          <p:spPr>
            <a:xfrm>
              <a:off x="5871064" y="4094425"/>
              <a:ext cx="317131" cy="5539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3000" b="1" dirty="0"/>
                <a:t>|</a:t>
              </a:r>
            </a:p>
          </p:txBody>
        </p: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A73BFF4A-4E03-4F81-9CCA-360665F44C3C}"/>
                </a:ext>
              </a:extLst>
            </p:cNvPr>
            <p:cNvCxnSpPr>
              <a:cxnSpLocks/>
              <a:endCxn id="166" idx="0"/>
            </p:cNvCxnSpPr>
            <p:nvPr/>
          </p:nvCxnSpPr>
          <p:spPr>
            <a:xfrm flipH="1">
              <a:off x="5168738" y="4524201"/>
              <a:ext cx="688566" cy="4656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33D9AE8D-4A87-4ECB-A746-72BCA8A370A4}"/>
                </a:ext>
              </a:extLst>
            </p:cNvPr>
            <p:cNvSpPr txBox="1"/>
            <p:nvPr/>
          </p:nvSpPr>
          <p:spPr>
            <a:xfrm>
              <a:off x="4821014" y="4989898"/>
              <a:ext cx="695447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i="1" dirty="0"/>
                <a:t>letter</a:t>
              </a:r>
            </a:p>
          </p:txBody>
        </p: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448C9732-BAA8-4896-B0DE-D8A9D18FB2E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5353" y="4522853"/>
              <a:ext cx="639847" cy="4378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2AA446B4-C171-49BA-B6FC-7127CAD8464D}"/>
                </a:ext>
              </a:extLst>
            </p:cNvPr>
            <p:cNvCxnSpPr>
              <a:cxnSpLocks/>
            </p:cNvCxnSpPr>
            <p:nvPr/>
          </p:nvCxnSpPr>
          <p:spPr>
            <a:xfrm>
              <a:off x="6056785" y="3747490"/>
              <a:ext cx="0" cy="3224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D46A210-3EC3-43A8-8196-D6A621773370}"/>
                </a:ext>
              </a:extLst>
            </p:cNvPr>
            <p:cNvCxnSpPr/>
            <p:nvPr/>
          </p:nvCxnSpPr>
          <p:spPr>
            <a:xfrm flipH="1">
              <a:off x="6198707" y="5380489"/>
              <a:ext cx="656493" cy="6330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1E78AB85-436C-4863-A306-38B42248A6D6}"/>
                </a:ext>
              </a:extLst>
            </p:cNvPr>
            <p:cNvSpPr txBox="1"/>
            <p:nvPr/>
          </p:nvSpPr>
          <p:spPr>
            <a:xfrm>
              <a:off x="5799876" y="5940381"/>
              <a:ext cx="415498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i="1" dirty="0"/>
                <a:t>‘_’</a:t>
              </a:r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292F8D17-FF8A-4FF9-B5EE-1C068BA6EB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54031" y="5376433"/>
              <a:ext cx="577844" cy="5299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6F3FFC3F-E7AB-46C4-B103-BA592B28737F}"/>
                </a:ext>
              </a:extLst>
            </p:cNvPr>
            <p:cNvSpPr txBox="1"/>
            <p:nvPr/>
          </p:nvSpPr>
          <p:spPr>
            <a:xfrm>
              <a:off x="7726368" y="5944288"/>
              <a:ext cx="604653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i="1" dirty="0"/>
                <a:t>digit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E9CEFE59-49D4-4C10-A8FF-09A6F3B4EC09}"/>
                </a:ext>
              </a:extLst>
            </p:cNvPr>
            <p:cNvSpPr txBox="1"/>
            <p:nvPr/>
          </p:nvSpPr>
          <p:spPr>
            <a:xfrm>
              <a:off x="6870370" y="4871218"/>
              <a:ext cx="317131" cy="5539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3000" b="1" dirty="0"/>
                <a:t>|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79662B5F-190E-4DE9-B16B-424D2AFBC538}"/>
                </a:ext>
              </a:extLst>
            </p:cNvPr>
            <p:cNvSpPr txBox="1"/>
            <p:nvPr/>
          </p:nvSpPr>
          <p:spPr>
            <a:xfrm>
              <a:off x="553952" y="4963551"/>
              <a:ext cx="317716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A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758DCC4F-B361-43BC-9785-6463289F223A}"/>
                </a:ext>
              </a:extLst>
            </p:cNvPr>
            <p:cNvSpPr txBox="1"/>
            <p:nvPr/>
          </p:nvSpPr>
          <p:spPr>
            <a:xfrm>
              <a:off x="2291579" y="4946775"/>
              <a:ext cx="309700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B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593200FD-6E42-44C2-9AE7-EE4B51528D82}"/>
                </a:ext>
              </a:extLst>
            </p:cNvPr>
            <p:cNvSpPr txBox="1"/>
            <p:nvPr/>
          </p:nvSpPr>
          <p:spPr>
            <a:xfrm>
              <a:off x="4512916" y="5418984"/>
              <a:ext cx="308098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C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2601AA33-B116-4795-8A29-70F91A8E186E}"/>
                </a:ext>
              </a:extLst>
            </p:cNvPr>
            <p:cNvSpPr txBox="1"/>
            <p:nvPr/>
          </p:nvSpPr>
          <p:spPr>
            <a:xfrm>
              <a:off x="6296964" y="6249413"/>
              <a:ext cx="327334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D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3B23110E-6B14-4451-8942-F6B04B5F412D}"/>
                </a:ext>
              </a:extLst>
            </p:cNvPr>
            <p:cNvSpPr txBox="1"/>
            <p:nvPr/>
          </p:nvSpPr>
          <p:spPr>
            <a:xfrm>
              <a:off x="8479800" y="6249413"/>
              <a:ext cx="296876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E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E56C5715-601E-476A-9CD9-DEF6709EBBEB}"/>
                </a:ext>
              </a:extLst>
            </p:cNvPr>
            <p:cNvSpPr txBox="1"/>
            <p:nvPr/>
          </p:nvSpPr>
          <p:spPr>
            <a:xfrm>
              <a:off x="747743" y="3208387"/>
              <a:ext cx="548548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A|B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55D07024-AE2D-44F5-A992-DE6C7BC4F96B}"/>
                </a:ext>
              </a:extLst>
            </p:cNvPr>
            <p:cNvSpPr txBox="1"/>
            <p:nvPr/>
          </p:nvSpPr>
          <p:spPr>
            <a:xfrm>
              <a:off x="5008452" y="4029460"/>
              <a:ext cx="780332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C|D|E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DEDD7621-F391-46A4-9A4D-790622095985}"/>
                </a:ext>
              </a:extLst>
            </p:cNvPr>
            <p:cNvSpPr txBox="1"/>
            <p:nvPr/>
          </p:nvSpPr>
          <p:spPr>
            <a:xfrm>
              <a:off x="7243886" y="4608794"/>
              <a:ext cx="563936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D|E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4B994DB9-A781-4775-A550-A704BBAA9F2C}"/>
                </a:ext>
              </a:extLst>
            </p:cNvPr>
            <p:cNvSpPr txBox="1"/>
            <p:nvPr/>
          </p:nvSpPr>
          <p:spPr>
            <a:xfrm>
              <a:off x="6296964" y="3119417"/>
              <a:ext cx="1153018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(C|D|E)*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9BD102CD-4675-43AC-B5A5-BE0DB8CC0730}"/>
                </a:ext>
              </a:extLst>
            </p:cNvPr>
            <p:cNvSpPr txBox="1"/>
            <p:nvPr/>
          </p:nvSpPr>
          <p:spPr>
            <a:xfrm>
              <a:off x="3101667" y="3292825"/>
              <a:ext cx="1592370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(A|B).(C|D|E)*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81EA80F5-61C1-4E5A-B54C-C4E239C418B2}"/>
                </a:ext>
              </a:extLst>
            </p:cNvPr>
            <p:cNvSpPr txBox="1"/>
            <p:nvPr/>
          </p:nvSpPr>
          <p:spPr>
            <a:xfrm>
              <a:off x="5898220" y="3354712"/>
              <a:ext cx="317131" cy="5539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3000" b="1" dirty="0"/>
                <a:t>*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62CDA179-0D3A-43F3-BBBC-2EB3DB04B9FA}"/>
              </a:ext>
            </a:extLst>
          </p:cNvPr>
          <p:cNvSpPr/>
          <p:nvPr/>
        </p:nvSpPr>
        <p:spPr>
          <a:xfrm>
            <a:off x="488309" y="3020413"/>
            <a:ext cx="656493" cy="480871"/>
          </a:xfrm>
          <a:prstGeom prst="ellipse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BA70BB3C-30B0-401F-B4C3-E0C8CFD2D41E}"/>
              </a:ext>
            </a:extLst>
          </p:cNvPr>
          <p:cNvSpPr/>
          <p:nvPr/>
        </p:nvSpPr>
        <p:spPr>
          <a:xfrm>
            <a:off x="2225902" y="3028727"/>
            <a:ext cx="656493" cy="480871"/>
          </a:xfrm>
          <a:prstGeom prst="ellipse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16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0D2319C0-B1AD-4C76-9F1E-E8B5B5C12707}"/>
              </a:ext>
            </a:extLst>
          </p:cNvPr>
          <p:cNvCxnSpPr>
            <a:cxnSpLocks/>
          </p:cNvCxnSpPr>
          <p:nvPr/>
        </p:nvCxnSpPr>
        <p:spPr>
          <a:xfrm flipH="1">
            <a:off x="1840519" y="1102868"/>
            <a:ext cx="1980367" cy="437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2A9C6226-45E4-4916-A49E-F4C0F52B75F1}"/>
              </a:ext>
            </a:extLst>
          </p:cNvPr>
          <p:cNvCxnSpPr>
            <a:cxnSpLocks/>
          </p:cNvCxnSpPr>
          <p:nvPr/>
        </p:nvCxnSpPr>
        <p:spPr>
          <a:xfrm>
            <a:off x="4087158" y="1125573"/>
            <a:ext cx="1912662" cy="349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E332110C-93E3-49C4-8007-747870D50763}"/>
              </a:ext>
            </a:extLst>
          </p:cNvPr>
          <p:cNvSpPr txBox="1"/>
          <p:nvPr/>
        </p:nvSpPr>
        <p:spPr>
          <a:xfrm>
            <a:off x="3770027" y="582801"/>
            <a:ext cx="317131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b="1" dirty="0"/>
              <a:t>.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4DE99D32-C264-4773-A9A0-7B4E2321D485}"/>
              </a:ext>
            </a:extLst>
          </p:cNvPr>
          <p:cNvSpPr txBox="1"/>
          <p:nvPr/>
        </p:nvSpPr>
        <p:spPr>
          <a:xfrm>
            <a:off x="1523388" y="1563489"/>
            <a:ext cx="317131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000" b="1" dirty="0"/>
              <a:t>|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06FF2DF4-F0F8-40DB-97A9-418430892167}"/>
              </a:ext>
            </a:extLst>
          </p:cNvPr>
          <p:cNvCxnSpPr/>
          <p:nvPr/>
        </p:nvCxnSpPr>
        <p:spPr>
          <a:xfrm flipH="1">
            <a:off x="865518" y="2058048"/>
            <a:ext cx="656493" cy="633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BA9305AC-0313-4D0A-AEB7-352254C289B1}"/>
              </a:ext>
            </a:extLst>
          </p:cNvPr>
          <p:cNvCxnSpPr>
            <a:cxnSpLocks/>
          </p:cNvCxnSpPr>
          <p:nvPr/>
        </p:nvCxnSpPr>
        <p:spPr>
          <a:xfrm flipH="1" flipV="1">
            <a:off x="1840520" y="2070577"/>
            <a:ext cx="951089" cy="701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1BE33519-B728-41E7-8DD1-393CD1BA8BDD}"/>
              </a:ext>
            </a:extLst>
          </p:cNvPr>
          <p:cNvSpPr txBox="1"/>
          <p:nvPr/>
        </p:nvSpPr>
        <p:spPr>
          <a:xfrm>
            <a:off x="5972664" y="2176725"/>
            <a:ext cx="317131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000" b="1" dirty="0"/>
              <a:t>|</a:t>
            </a: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A73BFF4A-4E03-4F81-9CCA-360665F44C3C}"/>
              </a:ext>
            </a:extLst>
          </p:cNvPr>
          <p:cNvCxnSpPr>
            <a:cxnSpLocks/>
            <a:endCxn id="166" idx="0"/>
          </p:cNvCxnSpPr>
          <p:nvPr/>
        </p:nvCxnSpPr>
        <p:spPr>
          <a:xfrm flipH="1">
            <a:off x="5270338" y="2606501"/>
            <a:ext cx="688566" cy="465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33D9AE8D-4A87-4ECB-A746-72BCA8A370A4}"/>
              </a:ext>
            </a:extLst>
          </p:cNvPr>
          <p:cNvSpPr txBox="1"/>
          <p:nvPr/>
        </p:nvSpPr>
        <p:spPr>
          <a:xfrm>
            <a:off x="4922614" y="3072198"/>
            <a:ext cx="69544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letter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448C9732-BAA8-4896-B0DE-D8A9D18FB2ED}"/>
              </a:ext>
            </a:extLst>
          </p:cNvPr>
          <p:cNvCxnSpPr>
            <a:cxnSpLocks/>
          </p:cNvCxnSpPr>
          <p:nvPr/>
        </p:nvCxnSpPr>
        <p:spPr>
          <a:xfrm flipH="1" flipV="1">
            <a:off x="6316953" y="2605153"/>
            <a:ext cx="639847" cy="437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2AA446B4-C171-49BA-B6FC-7127CAD8464D}"/>
              </a:ext>
            </a:extLst>
          </p:cNvPr>
          <p:cNvCxnSpPr>
            <a:cxnSpLocks/>
          </p:cNvCxnSpPr>
          <p:nvPr/>
        </p:nvCxnSpPr>
        <p:spPr>
          <a:xfrm>
            <a:off x="6158385" y="1829790"/>
            <a:ext cx="0" cy="322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3D46A210-3EC3-43A8-8196-D6A621773370}"/>
              </a:ext>
            </a:extLst>
          </p:cNvPr>
          <p:cNvCxnSpPr/>
          <p:nvPr/>
        </p:nvCxnSpPr>
        <p:spPr>
          <a:xfrm flipH="1">
            <a:off x="6300307" y="3462789"/>
            <a:ext cx="656493" cy="633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1E78AB85-436C-4863-A306-38B42248A6D6}"/>
              </a:ext>
            </a:extLst>
          </p:cNvPr>
          <p:cNvSpPr txBox="1"/>
          <p:nvPr/>
        </p:nvSpPr>
        <p:spPr>
          <a:xfrm>
            <a:off x="5901476" y="4022681"/>
            <a:ext cx="41549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i="1" dirty="0"/>
              <a:t>‘_’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292F8D17-FF8A-4FF9-B5EE-1C068BA6EB90}"/>
              </a:ext>
            </a:extLst>
          </p:cNvPr>
          <p:cNvCxnSpPr>
            <a:cxnSpLocks/>
          </p:cNvCxnSpPr>
          <p:nvPr/>
        </p:nvCxnSpPr>
        <p:spPr>
          <a:xfrm flipH="1" flipV="1">
            <a:off x="7355631" y="3458733"/>
            <a:ext cx="577844" cy="529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6F3FFC3F-E7AB-46C4-B103-BA592B28737F}"/>
              </a:ext>
            </a:extLst>
          </p:cNvPr>
          <p:cNvSpPr txBox="1"/>
          <p:nvPr/>
        </p:nvSpPr>
        <p:spPr>
          <a:xfrm>
            <a:off x="7827968" y="4026588"/>
            <a:ext cx="60465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digit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9CEFE59-49D4-4C10-A8FF-09A6F3B4EC09}"/>
              </a:ext>
            </a:extLst>
          </p:cNvPr>
          <p:cNvSpPr txBox="1"/>
          <p:nvPr/>
        </p:nvSpPr>
        <p:spPr>
          <a:xfrm>
            <a:off x="6971970" y="2953518"/>
            <a:ext cx="317131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000" b="1" dirty="0"/>
              <a:t>|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79662B5F-190E-4DE9-B16B-424D2AFBC538}"/>
              </a:ext>
            </a:extLst>
          </p:cNvPr>
          <p:cNvSpPr txBox="1"/>
          <p:nvPr/>
        </p:nvSpPr>
        <p:spPr>
          <a:xfrm>
            <a:off x="713463" y="3097745"/>
            <a:ext cx="317716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58DCC4F-B361-43BC-9785-6463289F223A}"/>
              </a:ext>
            </a:extLst>
          </p:cNvPr>
          <p:cNvSpPr txBox="1"/>
          <p:nvPr/>
        </p:nvSpPr>
        <p:spPr>
          <a:xfrm>
            <a:off x="2529274" y="3105397"/>
            <a:ext cx="309700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593200FD-6E42-44C2-9AE7-EE4B51528D82}"/>
              </a:ext>
            </a:extLst>
          </p:cNvPr>
          <p:cNvSpPr txBox="1"/>
          <p:nvPr/>
        </p:nvSpPr>
        <p:spPr>
          <a:xfrm>
            <a:off x="4614516" y="3501284"/>
            <a:ext cx="30809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601AA33-B116-4795-8A29-70F91A8E186E}"/>
              </a:ext>
            </a:extLst>
          </p:cNvPr>
          <p:cNvSpPr txBox="1"/>
          <p:nvPr/>
        </p:nvSpPr>
        <p:spPr>
          <a:xfrm>
            <a:off x="6398564" y="4331713"/>
            <a:ext cx="327334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B23110E-6B14-4451-8942-F6B04B5F412D}"/>
              </a:ext>
            </a:extLst>
          </p:cNvPr>
          <p:cNvSpPr txBox="1"/>
          <p:nvPr/>
        </p:nvSpPr>
        <p:spPr>
          <a:xfrm>
            <a:off x="8581400" y="4331713"/>
            <a:ext cx="296876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56C5715-601E-476A-9CD9-DEF6709EBBEB}"/>
              </a:ext>
            </a:extLst>
          </p:cNvPr>
          <p:cNvSpPr txBox="1"/>
          <p:nvPr/>
        </p:nvSpPr>
        <p:spPr>
          <a:xfrm>
            <a:off x="849343" y="1290687"/>
            <a:ext cx="54854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A|B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55D07024-AE2D-44F5-A992-DE6C7BC4F96B}"/>
              </a:ext>
            </a:extLst>
          </p:cNvPr>
          <p:cNvSpPr txBox="1"/>
          <p:nvPr/>
        </p:nvSpPr>
        <p:spPr>
          <a:xfrm>
            <a:off x="5110052" y="2111760"/>
            <a:ext cx="780332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C|D|E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DEDD7621-F391-46A4-9A4D-790622095985}"/>
              </a:ext>
            </a:extLst>
          </p:cNvPr>
          <p:cNvSpPr txBox="1"/>
          <p:nvPr/>
        </p:nvSpPr>
        <p:spPr>
          <a:xfrm>
            <a:off x="7345486" y="2691094"/>
            <a:ext cx="563936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D|E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4B994DB9-A781-4775-A550-A704BBAA9F2C}"/>
              </a:ext>
            </a:extLst>
          </p:cNvPr>
          <p:cNvSpPr txBox="1"/>
          <p:nvPr/>
        </p:nvSpPr>
        <p:spPr>
          <a:xfrm>
            <a:off x="6398564" y="1201717"/>
            <a:ext cx="11530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(C|D|E)*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BD102CD-4675-43AC-B5A5-BE0DB8CC0730}"/>
              </a:ext>
            </a:extLst>
          </p:cNvPr>
          <p:cNvSpPr txBox="1"/>
          <p:nvPr/>
        </p:nvSpPr>
        <p:spPr>
          <a:xfrm>
            <a:off x="3203267" y="1375125"/>
            <a:ext cx="1592370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(A|B).(C|D|E)*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81EA80F5-61C1-4E5A-B54C-C4E239C418B2}"/>
              </a:ext>
            </a:extLst>
          </p:cNvPr>
          <p:cNvSpPr txBox="1"/>
          <p:nvPr/>
        </p:nvSpPr>
        <p:spPr>
          <a:xfrm>
            <a:off x="5999820" y="1437012"/>
            <a:ext cx="317131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000" b="1" dirty="0"/>
              <a:t>*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5414425-2F9E-42FE-9E80-F5F84BF2D7A5}"/>
              </a:ext>
            </a:extLst>
          </p:cNvPr>
          <p:cNvSpPr/>
          <p:nvPr/>
        </p:nvSpPr>
        <p:spPr>
          <a:xfrm>
            <a:off x="101633" y="2357970"/>
            <a:ext cx="1719385" cy="7737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9625A78-EE79-40F1-A0F4-422C63D9A7DC}"/>
              </a:ext>
            </a:extLst>
          </p:cNvPr>
          <p:cNvSpPr/>
          <p:nvPr/>
        </p:nvSpPr>
        <p:spPr>
          <a:xfrm>
            <a:off x="156724" y="2521835"/>
            <a:ext cx="492369" cy="4845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118DF0C-61CC-4194-B211-DA842E1A0A6A}"/>
              </a:ext>
            </a:extLst>
          </p:cNvPr>
          <p:cNvCxnSpPr>
            <a:cxnSpLocks/>
            <a:stCxn id="37" idx="6"/>
            <a:endCxn id="40" idx="2"/>
          </p:cNvCxnSpPr>
          <p:nvPr/>
        </p:nvCxnSpPr>
        <p:spPr>
          <a:xfrm>
            <a:off x="649093" y="2764112"/>
            <a:ext cx="505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3003E40-AE95-4FB7-8711-7721621CC50C}"/>
              </a:ext>
            </a:extLst>
          </p:cNvPr>
          <p:cNvGrpSpPr/>
          <p:nvPr/>
        </p:nvGrpSpPr>
        <p:grpSpPr>
          <a:xfrm>
            <a:off x="1154646" y="2521835"/>
            <a:ext cx="492369" cy="484554"/>
            <a:chOff x="2829621" y="5367419"/>
            <a:chExt cx="492369" cy="484554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F7E055B-2270-481D-8D59-028A9DF4449E}"/>
                </a:ext>
              </a:extLst>
            </p:cNvPr>
            <p:cNvSpPr/>
            <p:nvPr/>
          </p:nvSpPr>
          <p:spPr>
            <a:xfrm>
              <a:off x="2829621" y="5367419"/>
              <a:ext cx="492369" cy="48455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9103B70-4B3A-4ADF-8A4E-6B8808F6EB95}"/>
                </a:ext>
              </a:extLst>
            </p:cNvPr>
            <p:cNvSpPr/>
            <p:nvPr/>
          </p:nvSpPr>
          <p:spPr>
            <a:xfrm>
              <a:off x="2871677" y="5415612"/>
              <a:ext cx="403986" cy="38816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11BA342B-E1F6-4578-A6F1-2D202BC98E7C}"/>
              </a:ext>
            </a:extLst>
          </p:cNvPr>
          <p:cNvSpPr txBox="1"/>
          <p:nvPr/>
        </p:nvSpPr>
        <p:spPr>
          <a:xfrm>
            <a:off x="596202" y="2346586"/>
            <a:ext cx="69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letter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569A0F4-05F6-49F4-83CC-2A6108BEA6E3}"/>
              </a:ext>
            </a:extLst>
          </p:cNvPr>
          <p:cNvSpPr/>
          <p:nvPr/>
        </p:nvSpPr>
        <p:spPr>
          <a:xfrm>
            <a:off x="1937758" y="2373057"/>
            <a:ext cx="1631545" cy="7737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B23C783-84B1-486E-88F8-956D365C0F1E}"/>
              </a:ext>
            </a:extLst>
          </p:cNvPr>
          <p:cNvSpPr/>
          <p:nvPr/>
        </p:nvSpPr>
        <p:spPr>
          <a:xfrm>
            <a:off x="2081853" y="2512418"/>
            <a:ext cx="492369" cy="4845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086DB4-2C78-4E91-994F-34AA5CB020B7}"/>
              </a:ext>
            </a:extLst>
          </p:cNvPr>
          <p:cNvCxnSpPr>
            <a:cxnSpLocks/>
            <a:stCxn id="44" idx="6"/>
            <a:endCxn id="47" idx="2"/>
          </p:cNvCxnSpPr>
          <p:nvPr/>
        </p:nvCxnSpPr>
        <p:spPr>
          <a:xfrm>
            <a:off x="2574222" y="2754695"/>
            <a:ext cx="3769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63572CC-49DF-4AF4-BFC8-56544840E134}"/>
              </a:ext>
            </a:extLst>
          </p:cNvPr>
          <p:cNvGrpSpPr/>
          <p:nvPr/>
        </p:nvGrpSpPr>
        <p:grpSpPr>
          <a:xfrm>
            <a:off x="2951186" y="2512418"/>
            <a:ext cx="492369" cy="484554"/>
            <a:chOff x="3223476" y="3986440"/>
            <a:chExt cx="492369" cy="484554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C69F25C-BEBE-447E-B9F5-B428D92BBBCD}"/>
                </a:ext>
              </a:extLst>
            </p:cNvPr>
            <p:cNvSpPr/>
            <p:nvPr/>
          </p:nvSpPr>
          <p:spPr>
            <a:xfrm>
              <a:off x="3223476" y="3986440"/>
              <a:ext cx="492369" cy="48455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AG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8B2CD07-B63D-46D7-B137-D409239D955E}"/>
                </a:ext>
              </a:extLst>
            </p:cNvPr>
            <p:cNvSpPr/>
            <p:nvPr/>
          </p:nvSpPr>
          <p:spPr>
            <a:xfrm>
              <a:off x="3262479" y="4034633"/>
              <a:ext cx="403986" cy="38816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738EACCA-3F8D-4FD1-A51B-21F2D1436952}"/>
              </a:ext>
            </a:extLst>
          </p:cNvPr>
          <p:cNvSpPr txBox="1"/>
          <p:nvPr/>
        </p:nvSpPr>
        <p:spPr>
          <a:xfrm>
            <a:off x="2521331" y="23371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‘_’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774CEE-D43A-45AA-BC62-D5093218398A}"/>
              </a:ext>
            </a:extLst>
          </p:cNvPr>
          <p:cNvSpPr txBox="1"/>
          <p:nvPr/>
        </p:nvSpPr>
        <p:spPr>
          <a:xfrm>
            <a:off x="435012" y="3605084"/>
            <a:ext cx="324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  <a:ea typeface="Cambria Math" panose="02040503050406030204" pitchFamily="18" charset="0"/>
              </a:rPr>
              <a:t>Draw the A|B “operator NFA”</a:t>
            </a:r>
            <a:endParaRPr lang="en-US" b="1" dirty="0">
              <a:latin typeface="Bradley Hand ITC" panose="03070402050302030203" pitchFamily="66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D12969B-374D-4FED-BB10-719164ADADD0}"/>
              </a:ext>
            </a:extLst>
          </p:cNvPr>
          <p:cNvSpPr/>
          <p:nvPr/>
        </p:nvSpPr>
        <p:spPr>
          <a:xfrm>
            <a:off x="543707" y="3933033"/>
            <a:ext cx="2808325" cy="1949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34AE89B-F5BC-4ECE-BC92-FC460360970B}"/>
              </a:ext>
            </a:extLst>
          </p:cNvPr>
          <p:cNvSpPr/>
          <p:nvPr/>
        </p:nvSpPr>
        <p:spPr>
          <a:xfrm>
            <a:off x="795370" y="1233140"/>
            <a:ext cx="656493" cy="480871"/>
          </a:xfrm>
          <a:prstGeom prst="ellipse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07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0D2319C0-B1AD-4C76-9F1E-E8B5B5C12707}"/>
              </a:ext>
            </a:extLst>
          </p:cNvPr>
          <p:cNvCxnSpPr>
            <a:cxnSpLocks/>
          </p:cNvCxnSpPr>
          <p:nvPr/>
        </p:nvCxnSpPr>
        <p:spPr>
          <a:xfrm flipH="1">
            <a:off x="1840519" y="1102868"/>
            <a:ext cx="1980367" cy="437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96A65E4D-D107-471B-A93C-9ECC23E8BBDF}"/>
              </a:ext>
            </a:extLst>
          </p:cNvPr>
          <p:cNvSpPr/>
          <p:nvPr/>
        </p:nvSpPr>
        <p:spPr>
          <a:xfrm>
            <a:off x="127216" y="1473575"/>
            <a:ext cx="2808325" cy="1949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2A9C6226-45E4-4916-A49E-F4C0F52B75F1}"/>
              </a:ext>
            </a:extLst>
          </p:cNvPr>
          <p:cNvCxnSpPr>
            <a:cxnSpLocks/>
          </p:cNvCxnSpPr>
          <p:nvPr/>
        </p:nvCxnSpPr>
        <p:spPr>
          <a:xfrm>
            <a:off x="4087158" y="1125573"/>
            <a:ext cx="1912662" cy="349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E332110C-93E3-49C4-8007-747870D50763}"/>
              </a:ext>
            </a:extLst>
          </p:cNvPr>
          <p:cNvSpPr txBox="1"/>
          <p:nvPr/>
        </p:nvSpPr>
        <p:spPr>
          <a:xfrm>
            <a:off x="3770027" y="582801"/>
            <a:ext cx="317131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b="1" dirty="0"/>
              <a:t>.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BE33519-B728-41E7-8DD1-393CD1BA8BDD}"/>
              </a:ext>
            </a:extLst>
          </p:cNvPr>
          <p:cNvSpPr txBox="1"/>
          <p:nvPr/>
        </p:nvSpPr>
        <p:spPr>
          <a:xfrm>
            <a:off x="5972664" y="2176725"/>
            <a:ext cx="317131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000" b="1" dirty="0"/>
              <a:t>|</a:t>
            </a: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A73BFF4A-4E03-4F81-9CCA-360665F44C3C}"/>
              </a:ext>
            </a:extLst>
          </p:cNvPr>
          <p:cNvCxnSpPr>
            <a:cxnSpLocks/>
            <a:endCxn id="166" idx="0"/>
          </p:cNvCxnSpPr>
          <p:nvPr/>
        </p:nvCxnSpPr>
        <p:spPr>
          <a:xfrm flipH="1">
            <a:off x="5270338" y="2606501"/>
            <a:ext cx="688566" cy="465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33D9AE8D-4A87-4ECB-A746-72BCA8A370A4}"/>
              </a:ext>
            </a:extLst>
          </p:cNvPr>
          <p:cNvSpPr txBox="1"/>
          <p:nvPr/>
        </p:nvSpPr>
        <p:spPr>
          <a:xfrm>
            <a:off x="4922614" y="3072198"/>
            <a:ext cx="69544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letter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448C9732-BAA8-4896-B0DE-D8A9D18FB2ED}"/>
              </a:ext>
            </a:extLst>
          </p:cNvPr>
          <p:cNvCxnSpPr>
            <a:cxnSpLocks/>
          </p:cNvCxnSpPr>
          <p:nvPr/>
        </p:nvCxnSpPr>
        <p:spPr>
          <a:xfrm flipH="1" flipV="1">
            <a:off x="6316953" y="2605153"/>
            <a:ext cx="639847" cy="437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2AA446B4-C171-49BA-B6FC-7127CAD8464D}"/>
              </a:ext>
            </a:extLst>
          </p:cNvPr>
          <p:cNvCxnSpPr>
            <a:cxnSpLocks/>
          </p:cNvCxnSpPr>
          <p:nvPr/>
        </p:nvCxnSpPr>
        <p:spPr>
          <a:xfrm>
            <a:off x="6158385" y="1829790"/>
            <a:ext cx="0" cy="322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3D46A210-3EC3-43A8-8196-D6A621773370}"/>
              </a:ext>
            </a:extLst>
          </p:cNvPr>
          <p:cNvCxnSpPr/>
          <p:nvPr/>
        </p:nvCxnSpPr>
        <p:spPr>
          <a:xfrm flipH="1">
            <a:off x="6300307" y="3462789"/>
            <a:ext cx="656493" cy="633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1E78AB85-436C-4863-A306-38B42248A6D6}"/>
              </a:ext>
            </a:extLst>
          </p:cNvPr>
          <p:cNvSpPr txBox="1"/>
          <p:nvPr/>
        </p:nvSpPr>
        <p:spPr>
          <a:xfrm>
            <a:off x="5901476" y="4022681"/>
            <a:ext cx="41549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i="1" dirty="0"/>
              <a:t>‘_’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292F8D17-FF8A-4FF9-B5EE-1C068BA6EB90}"/>
              </a:ext>
            </a:extLst>
          </p:cNvPr>
          <p:cNvCxnSpPr>
            <a:cxnSpLocks/>
          </p:cNvCxnSpPr>
          <p:nvPr/>
        </p:nvCxnSpPr>
        <p:spPr>
          <a:xfrm flipH="1" flipV="1">
            <a:off x="7355631" y="3458733"/>
            <a:ext cx="577844" cy="529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6F3FFC3F-E7AB-46C4-B103-BA592B28737F}"/>
              </a:ext>
            </a:extLst>
          </p:cNvPr>
          <p:cNvSpPr txBox="1"/>
          <p:nvPr/>
        </p:nvSpPr>
        <p:spPr>
          <a:xfrm>
            <a:off x="7827968" y="4026588"/>
            <a:ext cx="60465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digit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9CEFE59-49D4-4C10-A8FF-09A6F3B4EC09}"/>
              </a:ext>
            </a:extLst>
          </p:cNvPr>
          <p:cNvSpPr txBox="1"/>
          <p:nvPr/>
        </p:nvSpPr>
        <p:spPr>
          <a:xfrm>
            <a:off x="6971970" y="2953518"/>
            <a:ext cx="317131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000" b="1" dirty="0"/>
              <a:t>|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593200FD-6E42-44C2-9AE7-EE4B51528D82}"/>
              </a:ext>
            </a:extLst>
          </p:cNvPr>
          <p:cNvSpPr txBox="1"/>
          <p:nvPr/>
        </p:nvSpPr>
        <p:spPr>
          <a:xfrm>
            <a:off x="4614516" y="3501284"/>
            <a:ext cx="30809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601AA33-B116-4795-8A29-70F91A8E186E}"/>
              </a:ext>
            </a:extLst>
          </p:cNvPr>
          <p:cNvSpPr txBox="1"/>
          <p:nvPr/>
        </p:nvSpPr>
        <p:spPr>
          <a:xfrm>
            <a:off x="6398564" y="4331713"/>
            <a:ext cx="327334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B23110E-6B14-4451-8942-F6B04B5F412D}"/>
              </a:ext>
            </a:extLst>
          </p:cNvPr>
          <p:cNvSpPr txBox="1"/>
          <p:nvPr/>
        </p:nvSpPr>
        <p:spPr>
          <a:xfrm>
            <a:off x="8581400" y="4331713"/>
            <a:ext cx="296876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55D07024-AE2D-44F5-A992-DE6C7BC4F96B}"/>
              </a:ext>
            </a:extLst>
          </p:cNvPr>
          <p:cNvSpPr txBox="1"/>
          <p:nvPr/>
        </p:nvSpPr>
        <p:spPr>
          <a:xfrm>
            <a:off x="5110052" y="2111760"/>
            <a:ext cx="780332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C|D|E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DEDD7621-F391-46A4-9A4D-790622095985}"/>
              </a:ext>
            </a:extLst>
          </p:cNvPr>
          <p:cNvSpPr txBox="1"/>
          <p:nvPr/>
        </p:nvSpPr>
        <p:spPr>
          <a:xfrm>
            <a:off x="7345486" y="2691094"/>
            <a:ext cx="563936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D|E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4B994DB9-A781-4775-A550-A704BBAA9F2C}"/>
              </a:ext>
            </a:extLst>
          </p:cNvPr>
          <p:cNvSpPr txBox="1"/>
          <p:nvPr/>
        </p:nvSpPr>
        <p:spPr>
          <a:xfrm>
            <a:off x="6398564" y="1201717"/>
            <a:ext cx="11530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(C|D|E)*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BD102CD-4675-43AC-B5A5-BE0DB8CC0730}"/>
              </a:ext>
            </a:extLst>
          </p:cNvPr>
          <p:cNvSpPr txBox="1"/>
          <p:nvPr/>
        </p:nvSpPr>
        <p:spPr>
          <a:xfrm>
            <a:off x="3203267" y="1375125"/>
            <a:ext cx="1592370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(A|B).(C|D|E)*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81EA80F5-61C1-4E5A-B54C-C4E239C418B2}"/>
              </a:ext>
            </a:extLst>
          </p:cNvPr>
          <p:cNvSpPr txBox="1"/>
          <p:nvPr/>
        </p:nvSpPr>
        <p:spPr>
          <a:xfrm>
            <a:off x="5999820" y="1437012"/>
            <a:ext cx="317131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000" b="1" dirty="0"/>
              <a:t>*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65EFA37-BCBC-4A05-9F1F-69E4E09C1988}"/>
              </a:ext>
            </a:extLst>
          </p:cNvPr>
          <p:cNvSpPr/>
          <p:nvPr/>
        </p:nvSpPr>
        <p:spPr>
          <a:xfrm>
            <a:off x="899219" y="1829790"/>
            <a:ext cx="492369" cy="4845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74A885D-FC65-4E60-8EB2-673FF4CFA31A}"/>
              </a:ext>
            </a:extLst>
          </p:cNvPr>
          <p:cNvCxnSpPr>
            <a:cxnSpLocks/>
            <a:stCxn id="57" idx="6"/>
            <a:endCxn id="60" idx="2"/>
          </p:cNvCxnSpPr>
          <p:nvPr/>
        </p:nvCxnSpPr>
        <p:spPr>
          <a:xfrm>
            <a:off x="1391588" y="2072067"/>
            <a:ext cx="505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D218578-10BC-484C-AC16-B806A06932F8}"/>
              </a:ext>
            </a:extLst>
          </p:cNvPr>
          <p:cNvGrpSpPr/>
          <p:nvPr/>
        </p:nvGrpSpPr>
        <p:grpSpPr>
          <a:xfrm>
            <a:off x="1897141" y="1829790"/>
            <a:ext cx="492369" cy="484554"/>
            <a:chOff x="2829621" y="5367419"/>
            <a:chExt cx="492369" cy="484554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00B4452-3C5E-4C22-9713-BEF2DCE1ACD0}"/>
                </a:ext>
              </a:extLst>
            </p:cNvPr>
            <p:cNvSpPr/>
            <p:nvPr/>
          </p:nvSpPr>
          <p:spPr>
            <a:xfrm>
              <a:off x="2829621" y="5367419"/>
              <a:ext cx="492369" cy="48455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218A945-DF8D-4320-89EE-DB7DAAA1CE35}"/>
                </a:ext>
              </a:extLst>
            </p:cNvPr>
            <p:cNvSpPr/>
            <p:nvPr/>
          </p:nvSpPr>
          <p:spPr>
            <a:xfrm>
              <a:off x="2871677" y="5415612"/>
              <a:ext cx="403986" cy="38816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7847A430-62D7-4A8A-B1F5-5964CAEC7334}"/>
              </a:ext>
            </a:extLst>
          </p:cNvPr>
          <p:cNvSpPr txBox="1"/>
          <p:nvPr/>
        </p:nvSpPr>
        <p:spPr>
          <a:xfrm>
            <a:off x="1338697" y="1654541"/>
            <a:ext cx="69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letter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CAB9E9E-24B4-4A38-8505-430ADFA67DDE}"/>
              </a:ext>
            </a:extLst>
          </p:cNvPr>
          <p:cNvSpPr/>
          <p:nvPr/>
        </p:nvSpPr>
        <p:spPr>
          <a:xfrm>
            <a:off x="894779" y="2750271"/>
            <a:ext cx="492369" cy="4845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74C675D-CB26-457C-A323-CAD2E4EC8DD6}"/>
              </a:ext>
            </a:extLst>
          </p:cNvPr>
          <p:cNvCxnSpPr>
            <a:cxnSpLocks/>
            <a:stCxn id="63" idx="6"/>
            <a:endCxn id="66" idx="2"/>
          </p:cNvCxnSpPr>
          <p:nvPr/>
        </p:nvCxnSpPr>
        <p:spPr>
          <a:xfrm>
            <a:off x="1387148" y="2992548"/>
            <a:ext cx="505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ED1DE97-4D0E-4B4F-91F9-42B34014D043}"/>
              </a:ext>
            </a:extLst>
          </p:cNvPr>
          <p:cNvGrpSpPr/>
          <p:nvPr/>
        </p:nvGrpSpPr>
        <p:grpSpPr>
          <a:xfrm>
            <a:off x="1892701" y="2750271"/>
            <a:ext cx="492369" cy="484554"/>
            <a:chOff x="2829621" y="5367419"/>
            <a:chExt cx="492369" cy="484554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ABC5380-28E0-434E-B451-80A989CE4E5D}"/>
                </a:ext>
              </a:extLst>
            </p:cNvPr>
            <p:cNvSpPr/>
            <p:nvPr/>
          </p:nvSpPr>
          <p:spPr>
            <a:xfrm>
              <a:off x="2829621" y="5367419"/>
              <a:ext cx="492369" cy="48455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E18D964-B604-451B-9C97-10C915830FBA}"/>
                </a:ext>
              </a:extLst>
            </p:cNvPr>
            <p:cNvSpPr/>
            <p:nvPr/>
          </p:nvSpPr>
          <p:spPr>
            <a:xfrm>
              <a:off x="2871677" y="5415612"/>
              <a:ext cx="403986" cy="38816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2B9AAE26-F322-428F-A20D-9C055BAEB9E4}"/>
              </a:ext>
            </a:extLst>
          </p:cNvPr>
          <p:cNvSpPr txBox="1"/>
          <p:nvPr/>
        </p:nvSpPr>
        <p:spPr>
          <a:xfrm>
            <a:off x="1334257" y="25750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‘_’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36D09C8-C275-4B14-804A-23F8882FACC9}"/>
              </a:ext>
            </a:extLst>
          </p:cNvPr>
          <p:cNvSpPr/>
          <p:nvPr/>
        </p:nvSpPr>
        <p:spPr>
          <a:xfrm>
            <a:off x="268662" y="2275134"/>
            <a:ext cx="492369" cy="4845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5E890F5-77AA-4760-9CE5-60274D0CD444}"/>
              </a:ext>
            </a:extLst>
          </p:cNvPr>
          <p:cNvCxnSpPr>
            <a:cxnSpLocks/>
            <a:stCxn id="69" idx="7"/>
            <a:endCxn id="57" idx="2"/>
          </p:cNvCxnSpPr>
          <p:nvPr/>
        </p:nvCxnSpPr>
        <p:spPr>
          <a:xfrm flipV="1">
            <a:off x="688925" y="2072067"/>
            <a:ext cx="210294" cy="274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54D518A-8DF8-4071-A24F-B4BDC1F65E55}"/>
                  </a:ext>
                </a:extLst>
              </p:cNvPr>
              <p:cNvSpPr txBox="1"/>
              <p:nvPr/>
            </p:nvSpPr>
            <p:spPr>
              <a:xfrm>
                <a:off x="498617" y="1896818"/>
                <a:ext cx="350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54D518A-8DF8-4071-A24F-B4BDC1F65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17" y="1896818"/>
                <a:ext cx="35067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856FE67-2CC9-4BC2-9D42-766768C9B0F6}"/>
              </a:ext>
            </a:extLst>
          </p:cNvPr>
          <p:cNvCxnSpPr>
            <a:cxnSpLocks/>
            <a:stCxn id="69" idx="5"/>
            <a:endCxn id="63" idx="2"/>
          </p:cNvCxnSpPr>
          <p:nvPr/>
        </p:nvCxnSpPr>
        <p:spPr>
          <a:xfrm>
            <a:off x="688925" y="2688727"/>
            <a:ext cx="205854" cy="303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38C29B8-89D2-48E2-A3EE-A2B35F16BC61}"/>
                  </a:ext>
                </a:extLst>
              </p:cNvPr>
              <p:cNvSpPr txBox="1"/>
              <p:nvPr/>
            </p:nvSpPr>
            <p:spPr>
              <a:xfrm>
                <a:off x="473259" y="2718305"/>
                <a:ext cx="350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38C29B8-89D2-48E2-A3EE-A2B35F16B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59" y="2718305"/>
                <a:ext cx="35067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01D6E404-8F1D-49A3-A87D-7C37A036A5A8}"/>
              </a:ext>
            </a:extLst>
          </p:cNvPr>
          <p:cNvSpPr txBox="1"/>
          <p:nvPr/>
        </p:nvSpPr>
        <p:spPr>
          <a:xfrm>
            <a:off x="849343" y="1290687"/>
            <a:ext cx="54854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A|B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33E9F4B-BAFA-4251-B369-F9A8339ABEDD}"/>
              </a:ext>
            </a:extLst>
          </p:cNvPr>
          <p:cNvSpPr/>
          <p:nvPr/>
        </p:nvSpPr>
        <p:spPr>
          <a:xfrm>
            <a:off x="795370" y="1233140"/>
            <a:ext cx="656493" cy="480871"/>
          </a:xfrm>
          <a:prstGeom prst="ellipse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3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0D2319C0-B1AD-4C76-9F1E-E8B5B5C12707}"/>
              </a:ext>
            </a:extLst>
          </p:cNvPr>
          <p:cNvCxnSpPr>
            <a:cxnSpLocks/>
          </p:cNvCxnSpPr>
          <p:nvPr/>
        </p:nvCxnSpPr>
        <p:spPr>
          <a:xfrm flipH="1">
            <a:off x="1840519" y="1102868"/>
            <a:ext cx="1980367" cy="437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96A65E4D-D107-471B-A93C-9ECC23E8BBDF}"/>
              </a:ext>
            </a:extLst>
          </p:cNvPr>
          <p:cNvSpPr/>
          <p:nvPr/>
        </p:nvSpPr>
        <p:spPr>
          <a:xfrm>
            <a:off x="127216" y="1473575"/>
            <a:ext cx="2808325" cy="1949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2A9C6226-45E4-4916-A49E-F4C0F52B75F1}"/>
              </a:ext>
            </a:extLst>
          </p:cNvPr>
          <p:cNvCxnSpPr>
            <a:cxnSpLocks/>
          </p:cNvCxnSpPr>
          <p:nvPr/>
        </p:nvCxnSpPr>
        <p:spPr>
          <a:xfrm>
            <a:off x="4087158" y="1125573"/>
            <a:ext cx="1912662" cy="349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E332110C-93E3-49C4-8007-747870D50763}"/>
              </a:ext>
            </a:extLst>
          </p:cNvPr>
          <p:cNvSpPr txBox="1"/>
          <p:nvPr/>
        </p:nvSpPr>
        <p:spPr>
          <a:xfrm>
            <a:off x="3770027" y="582801"/>
            <a:ext cx="317131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b="1" dirty="0"/>
              <a:t>.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BE33519-B728-41E7-8DD1-393CD1BA8BDD}"/>
              </a:ext>
            </a:extLst>
          </p:cNvPr>
          <p:cNvSpPr txBox="1"/>
          <p:nvPr/>
        </p:nvSpPr>
        <p:spPr>
          <a:xfrm>
            <a:off x="5972664" y="2176725"/>
            <a:ext cx="317131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000" b="1" dirty="0"/>
              <a:t>|</a:t>
            </a: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A73BFF4A-4E03-4F81-9CCA-360665F44C3C}"/>
              </a:ext>
            </a:extLst>
          </p:cNvPr>
          <p:cNvCxnSpPr>
            <a:cxnSpLocks/>
            <a:endCxn id="166" idx="0"/>
          </p:cNvCxnSpPr>
          <p:nvPr/>
        </p:nvCxnSpPr>
        <p:spPr>
          <a:xfrm flipH="1">
            <a:off x="5270338" y="2606501"/>
            <a:ext cx="688566" cy="465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33D9AE8D-4A87-4ECB-A746-72BCA8A370A4}"/>
              </a:ext>
            </a:extLst>
          </p:cNvPr>
          <p:cNvSpPr txBox="1"/>
          <p:nvPr/>
        </p:nvSpPr>
        <p:spPr>
          <a:xfrm>
            <a:off x="4922614" y="3072198"/>
            <a:ext cx="69544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letter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448C9732-BAA8-4896-B0DE-D8A9D18FB2ED}"/>
              </a:ext>
            </a:extLst>
          </p:cNvPr>
          <p:cNvCxnSpPr>
            <a:cxnSpLocks/>
          </p:cNvCxnSpPr>
          <p:nvPr/>
        </p:nvCxnSpPr>
        <p:spPr>
          <a:xfrm flipH="1" flipV="1">
            <a:off x="6316953" y="2605153"/>
            <a:ext cx="639847" cy="437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2AA446B4-C171-49BA-B6FC-7127CAD8464D}"/>
              </a:ext>
            </a:extLst>
          </p:cNvPr>
          <p:cNvCxnSpPr>
            <a:cxnSpLocks/>
          </p:cNvCxnSpPr>
          <p:nvPr/>
        </p:nvCxnSpPr>
        <p:spPr>
          <a:xfrm>
            <a:off x="6158385" y="1829790"/>
            <a:ext cx="0" cy="322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3D46A210-3EC3-43A8-8196-D6A621773370}"/>
              </a:ext>
            </a:extLst>
          </p:cNvPr>
          <p:cNvCxnSpPr/>
          <p:nvPr/>
        </p:nvCxnSpPr>
        <p:spPr>
          <a:xfrm flipH="1">
            <a:off x="6300307" y="3462789"/>
            <a:ext cx="656493" cy="633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1E78AB85-436C-4863-A306-38B42248A6D6}"/>
              </a:ext>
            </a:extLst>
          </p:cNvPr>
          <p:cNvSpPr txBox="1"/>
          <p:nvPr/>
        </p:nvSpPr>
        <p:spPr>
          <a:xfrm>
            <a:off x="5901476" y="4022681"/>
            <a:ext cx="41549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i="1" dirty="0"/>
              <a:t>‘_’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292F8D17-FF8A-4FF9-B5EE-1C068BA6EB90}"/>
              </a:ext>
            </a:extLst>
          </p:cNvPr>
          <p:cNvCxnSpPr>
            <a:cxnSpLocks/>
          </p:cNvCxnSpPr>
          <p:nvPr/>
        </p:nvCxnSpPr>
        <p:spPr>
          <a:xfrm flipH="1" flipV="1">
            <a:off x="7355631" y="3458733"/>
            <a:ext cx="577844" cy="529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6F3FFC3F-E7AB-46C4-B103-BA592B28737F}"/>
              </a:ext>
            </a:extLst>
          </p:cNvPr>
          <p:cNvSpPr txBox="1"/>
          <p:nvPr/>
        </p:nvSpPr>
        <p:spPr>
          <a:xfrm>
            <a:off x="7827968" y="4026588"/>
            <a:ext cx="60465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digit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9CEFE59-49D4-4C10-A8FF-09A6F3B4EC09}"/>
              </a:ext>
            </a:extLst>
          </p:cNvPr>
          <p:cNvSpPr txBox="1"/>
          <p:nvPr/>
        </p:nvSpPr>
        <p:spPr>
          <a:xfrm>
            <a:off x="6971970" y="2953518"/>
            <a:ext cx="317131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000" b="1" dirty="0"/>
              <a:t>|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593200FD-6E42-44C2-9AE7-EE4B51528D82}"/>
              </a:ext>
            </a:extLst>
          </p:cNvPr>
          <p:cNvSpPr txBox="1"/>
          <p:nvPr/>
        </p:nvSpPr>
        <p:spPr>
          <a:xfrm>
            <a:off x="4614516" y="3501284"/>
            <a:ext cx="30809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601AA33-B116-4795-8A29-70F91A8E186E}"/>
              </a:ext>
            </a:extLst>
          </p:cNvPr>
          <p:cNvSpPr txBox="1"/>
          <p:nvPr/>
        </p:nvSpPr>
        <p:spPr>
          <a:xfrm>
            <a:off x="6398564" y="4331713"/>
            <a:ext cx="327334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B23110E-6B14-4451-8942-F6B04B5F412D}"/>
              </a:ext>
            </a:extLst>
          </p:cNvPr>
          <p:cNvSpPr txBox="1"/>
          <p:nvPr/>
        </p:nvSpPr>
        <p:spPr>
          <a:xfrm>
            <a:off x="8581400" y="4331713"/>
            <a:ext cx="296876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55D07024-AE2D-44F5-A992-DE6C7BC4F96B}"/>
              </a:ext>
            </a:extLst>
          </p:cNvPr>
          <p:cNvSpPr txBox="1"/>
          <p:nvPr/>
        </p:nvSpPr>
        <p:spPr>
          <a:xfrm>
            <a:off x="5110052" y="2111760"/>
            <a:ext cx="780332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C|D|E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DEDD7621-F391-46A4-9A4D-790622095985}"/>
              </a:ext>
            </a:extLst>
          </p:cNvPr>
          <p:cNvSpPr txBox="1"/>
          <p:nvPr/>
        </p:nvSpPr>
        <p:spPr>
          <a:xfrm>
            <a:off x="7345486" y="2691094"/>
            <a:ext cx="563936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D|E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4B994DB9-A781-4775-A550-A704BBAA9F2C}"/>
              </a:ext>
            </a:extLst>
          </p:cNvPr>
          <p:cNvSpPr txBox="1"/>
          <p:nvPr/>
        </p:nvSpPr>
        <p:spPr>
          <a:xfrm>
            <a:off x="6398564" y="1201717"/>
            <a:ext cx="11530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(C|D|E)*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BD102CD-4675-43AC-B5A5-BE0DB8CC0730}"/>
              </a:ext>
            </a:extLst>
          </p:cNvPr>
          <p:cNvSpPr txBox="1"/>
          <p:nvPr/>
        </p:nvSpPr>
        <p:spPr>
          <a:xfrm>
            <a:off x="3203267" y="1375125"/>
            <a:ext cx="1592370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(A|B).(C|D|E)*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81EA80F5-61C1-4E5A-B54C-C4E239C418B2}"/>
              </a:ext>
            </a:extLst>
          </p:cNvPr>
          <p:cNvSpPr txBox="1"/>
          <p:nvPr/>
        </p:nvSpPr>
        <p:spPr>
          <a:xfrm>
            <a:off x="5999820" y="1437012"/>
            <a:ext cx="317131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000" b="1" dirty="0"/>
              <a:t>*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65EFA37-BCBC-4A05-9F1F-69E4E09C1988}"/>
              </a:ext>
            </a:extLst>
          </p:cNvPr>
          <p:cNvSpPr/>
          <p:nvPr/>
        </p:nvSpPr>
        <p:spPr>
          <a:xfrm>
            <a:off x="899219" y="1829790"/>
            <a:ext cx="492369" cy="4845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74A885D-FC65-4E60-8EB2-673FF4CFA31A}"/>
              </a:ext>
            </a:extLst>
          </p:cNvPr>
          <p:cNvCxnSpPr>
            <a:cxnSpLocks/>
            <a:stCxn id="57" idx="6"/>
            <a:endCxn id="60" idx="2"/>
          </p:cNvCxnSpPr>
          <p:nvPr/>
        </p:nvCxnSpPr>
        <p:spPr>
          <a:xfrm>
            <a:off x="1391588" y="2072067"/>
            <a:ext cx="505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D218578-10BC-484C-AC16-B806A06932F8}"/>
              </a:ext>
            </a:extLst>
          </p:cNvPr>
          <p:cNvGrpSpPr/>
          <p:nvPr/>
        </p:nvGrpSpPr>
        <p:grpSpPr>
          <a:xfrm>
            <a:off x="1897141" y="1829790"/>
            <a:ext cx="492369" cy="484554"/>
            <a:chOff x="2829621" y="5367419"/>
            <a:chExt cx="492369" cy="484554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00B4452-3C5E-4C22-9713-BEF2DCE1ACD0}"/>
                </a:ext>
              </a:extLst>
            </p:cNvPr>
            <p:cNvSpPr/>
            <p:nvPr/>
          </p:nvSpPr>
          <p:spPr>
            <a:xfrm>
              <a:off x="2829621" y="5367419"/>
              <a:ext cx="492369" cy="48455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218A945-DF8D-4320-89EE-DB7DAAA1CE35}"/>
                </a:ext>
              </a:extLst>
            </p:cNvPr>
            <p:cNvSpPr/>
            <p:nvPr/>
          </p:nvSpPr>
          <p:spPr>
            <a:xfrm>
              <a:off x="2871677" y="5415612"/>
              <a:ext cx="403986" cy="38816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7847A430-62D7-4A8A-B1F5-5964CAEC7334}"/>
              </a:ext>
            </a:extLst>
          </p:cNvPr>
          <p:cNvSpPr txBox="1"/>
          <p:nvPr/>
        </p:nvSpPr>
        <p:spPr>
          <a:xfrm>
            <a:off x="1338697" y="1654541"/>
            <a:ext cx="69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letter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CAB9E9E-24B4-4A38-8505-430ADFA67DDE}"/>
              </a:ext>
            </a:extLst>
          </p:cNvPr>
          <p:cNvSpPr/>
          <p:nvPr/>
        </p:nvSpPr>
        <p:spPr>
          <a:xfrm>
            <a:off x="894779" y="2750271"/>
            <a:ext cx="492369" cy="4845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74C675D-CB26-457C-A323-CAD2E4EC8DD6}"/>
              </a:ext>
            </a:extLst>
          </p:cNvPr>
          <p:cNvCxnSpPr>
            <a:cxnSpLocks/>
            <a:stCxn id="63" idx="6"/>
            <a:endCxn id="66" idx="2"/>
          </p:cNvCxnSpPr>
          <p:nvPr/>
        </p:nvCxnSpPr>
        <p:spPr>
          <a:xfrm>
            <a:off x="1387148" y="2992548"/>
            <a:ext cx="505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ED1DE97-4D0E-4B4F-91F9-42B34014D043}"/>
              </a:ext>
            </a:extLst>
          </p:cNvPr>
          <p:cNvGrpSpPr/>
          <p:nvPr/>
        </p:nvGrpSpPr>
        <p:grpSpPr>
          <a:xfrm>
            <a:off x="1892701" y="2750271"/>
            <a:ext cx="492369" cy="484554"/>
            <a:chOff x="2829621" y="5367419"/>
            <a:chExt cx="492369" cy="484554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ABC5380-28E0-434E-B451-80A989CE4E5D}"/>
                </a:ext>
              </a:extLst>
            </p:cNvPr>
            <p:cNvSpPr/>
            <p:nvPr/>
          </p:nvSpPr>
          <p:spPr>
            <a:xfrm>
              <a:off x="2829621" y="5367419"/>
              <a:ext cx="492369" cy="48455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E18D964-B604-451B-9C97-10C915830FBA}"/>
                </a:ext>
              </a:extLst>
            </p:cNvPr>
            <p:cNvSpPr/>
            <p:nvPr/>
          </p:nvSpPr>
          <p:spPr>
            <a:xfrm>
              <a:off x="2871677" y="5415612"/>
              <a:ext cx="403986" cy="38816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2B9AAE26-F322-428F-A20D-9C055BAEB9E4}"/>
              </a:ext>
            </a:extLst>
          </p:cNvPr>
          <p:cNvSpPr txBox="1"/>
          <p:nvPr/>
        </p:nvSpPr>
        <p:spPr>
          <a:xfrm>
            <a:off x="1334257" y="25750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‘_’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36D09C8-C275-4B14-804A-23F8882FACC9}"/>
              </a:ext>
            </a:extLst>
          </p:cNvPr>
          <p:cNvSpPr/>
          <p:nvPr/>
        </p:nvSpPr>
        <p:spPr>
          <a:xfrm>
            <a:off x="268662" y="2275134"/>
            <a:ext cx="492369" cy="4845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5E890F5-77AA-4760-9CE5-60274D0CD444}"/>
              </a:ext>
            </a:extLst>
          </p:cNvPr>
          <p:cNvCxnSpPr>
            <a:cxnSpLocks/>
            <a:stCxn id="69" idx="7"/>
            <a:endCxn id="57" idx="2"/>
          </p:cNvCxnSpPr>
          <p:nvPr/>
        </p:nvCxnSpPr>
        <p:spPr>
          <a:xfrm flipV="1">
            <a:off x="688925" y="2072067"/>
            <a:ext cx="210294" cy="274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54D518A-8DF8-4071-A24F-B4BDC1F65E55}"/>
                  </a:ext>
                </a:extLst>
              </p:cNvPr>
              <p:cNvSpPr txBox="1"/>
              <p:nvPr/>
            </p:nvSpPr>
            <p:spPr>
              <a:xfrm>
                <a:off x="498617" y="1896818"/>
                <a:ext cx="350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54D518A-8DF8-4071-A24F-B4BDC1F65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17" y="1896818"/>
                <a:ext cx="35067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856FE67-2CC9-4BC2-9D42-766768C9B0F6}"/>
              </a:ext>
            </a:extLst>
          </p:cNvPr>
          <p:cNvCxnSpPr>
            <a:cxnSpLocks/>
            <a:stCxn id="69" idx="5"/>
            <a:endCxn id="63" idx="2"/>
          </p:cNvCxnSpPr>
          <p:nvPr/>
        </p:nvCxnSpPr>
        <p:spPr>
          <a:xfrm>
            <a:off x="688925" y="2688727"/>
            <a:ext cx="205854" cy="303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38C29B8-89D2-48E2-A3EE-A2B35F16BC61}"/>
                  </a:ext>
                </a:extLst>
              </p:cNvPr>
              <p:cNvSpPr txBox="1"/>
              <p:nvPr/>
            </p:nvSpPr>
            <p:spPr>
              <a:xfrm>
                <a:off x="473259" y="2718305"/>
                <a:ext cx="350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38C29B8-89D2-48E2-A3EE-A2B35F16B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59" y="2718305"/>
                <a:ext cx="35067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01D6E404-8F1D-49A3-A87D-7C37A036A5A8}"/>
              </a:ext>
            </a:extLst>
          </p:cNvPr>
          <p:cNvSpPr txBox="1"/>
          <p:nvPr/>
        </p:nvSpPr>
        <p:spPr>
          <a:xfrm>
            <a:off x="849343" y="1290687"/>
            <a:ext cx="54854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A|B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F684C4-E4D2-45CE-8DD0-7D10F14CAC3E}"/>
              </a:ext>
            </a:extLst>
          </p:cNvPr>
          <p:cNvSpPr txBox="1"/>
          <p:nvPr/>
        </p:nvSpPr>
        <p:spPr>
          <a:xfrm>
            <a:off x="435012" y="3605084"/>
            <a:ext cx="324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  <a:ea typeface="Cambria Math" panose="02040503050406030204" pitchFamily="18" charset="0"/>
              </a:rPr>
              <a:t>Draw the D|E “operator NFA”</a:t>
            </a:r>
            <a:endParaRPr lang="en-US" b="1" dirty="0">
              <a:latin typeface="Bradley Hand ITC" panose="03070402050302030203" pitchFamily="66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7FDD79A-3856-486B-A0A1-095F54A5BF70}"/>
              </a:ext>
            </a:extLst>
          </p:cNvPr>
          <p:cNvSpPr/>
          <p:nvPr/>
        </p:nvSpPr>
        <p:spPr>
          <a:xfrm>
            <a:off x="543707" y="3933033"/>
            <a:ext cx="2808325" cy="1949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1E6E669-4D45-4CA7-B246-91138B2181AB}"/>
              </a:ext>
            </a:extLst>
          </p:cNvPr>
          <p:cNvSpPr/>
          <p:nvPr/>
        </p:nvSpPr>
        <p:spPr>
          <a:xfrm rot="431631">
            <a:off x="5488455" y="1810067"/>
            <a:ext cx="3821940" cy="3056669"/>
          </a:xfrm>
          <a:custGeom>
            <a:avLst/>
            <a:gdLst>
              <a:gd name="connsiteX0" fmla="*/ 1993900 w 3873500"/>
              <a:gd name="connsiteY0" fmla="*/ 0 h 2540000"/>
              <a:gd name="connsiteX1" fmla="*/ 0 w 3873500"/>
              <a:gd name="connsiteY1" fmla="*/ 2540000 h 2540000"/>
              <a:gd name="connsiteX2" fmla="*/ 3873500 w 3873500"/>
              <a:gd name="connsiteY2" fmla="*/ 2514600 h 2540000"/>
              <a:gd name="connsiteX3" fmla="*/ 1993900 w 3873500"/>
              <a:gd name="connsiteY3" fmla="*/ 0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73500" h="2540000">
                <a:moveTo>
                  <a:pt x="1993900" y="0"/>
                </a:moveTo>
                <a:lnTo>
                  <a:pt x="0" y="2540000"/>
                </a:lnTo>
                <a:lnTo>
                  <a:pt x="3873500" y="2514600"/>
                </a:lnTo>
                <a:lnTo>
                  <a:pt x="1993900" y="0"/>
                </a:lnTo>
                <a:close/>
              </a:path>
            </a:pathLst>
          </a:cu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75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0D2319C0-B1AD-4C76-9F1E-E8B5B5C12707}"/>
              </a:ext>
            </a:extLst>
          </p:cNvPr>
          <p:cNvCxnSpPr>
            <a:cxnSpLocks/>
          </p:cNvCxnSpPr>
          <p:nvPr/>
        </p:nvCxnSpPr>
        <p:spPr>
          <a:xfrm flipH="1">
            <a:off x="1840519" y="1102868"/>
            <a:ext cx="1980367" cy="437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96A65E4D-D107-471B-A93C-9ECC23E8BBDF}"/>
              </a:ext>
            </a:extLst>
          </p:cNvPr>
          <p:cNvSpPr/>
          <p:nvPr/>
        </p:nvSpPr>
        <p:spPr>
          <a:xfrm>
            <a:off x="127216" y="1473575"/>
            <a:ext cx="2808325" cy="1949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2A9C6226-45E4-4916-A49E-F4C0F52B75F1}"/>
              </a:ext>
            </a:extLst>
          </p:cNvPr>
          <p:cNvCxnSpPr>
            <a:cxnSpLocks/>
          </p:cNvCxnSpPr>
          <p:nvPr/>
        </p:nvCxnSpPr>
        <p:spPr>
          <a:xfrm>
            <a:off x="4087158" y="1125573"/>
            <a:ext cx="1912662" cy="349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E332110C-93E3-49C4-8007-747870D50763}"/>
              </a:ext>
            </a:extLst>
          </p:cNvPr>
          <p:cNvSpPr txBox="1"/>
          <p:nvPr/>
        </p:nvSpPr>
        <p:spPr>
          <a:xfrm>
            <a:off x="3770027" y="582801"/>
            <a:ext cx="317131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b="1" dirty="0"/>
              <a:t>.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BE33519-B728-41E7-8DD1-393CD1BA8BDD}"/>
              </a:ext>
            </a:extLst>
          </p:cNvPr>
          <p:cNvSpPr txBox="1"/>
          <p:nvPr/>
        </p:nvSpPr>
        <p:spPr>
          <a:xfrm>
            <a:off x="5972664" y="2176725"/>
            <a:ext cx="317131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000" b="1" dirty="0"/>
              <a:t>|</a:t>
            </a: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A73BFF4A-4E03-4F81-9CCA-360665F44C3C}"/>
              </a:ext>
            </a:extLst>
          </p:cNvPr>
          <p:cNvCxnSpPr>
            <a:cxnSpLocks/>
            <a:endCxn id="166" idx="0"/>
          </p:cNvCxnSpPr>
          <p:nvPr/>
        </p:nvCxnSpPr>
        <p:spPr>
          <a:xfrm flipH="1">
            <a:off x="5270338" y="2606501"/>
            <a:ext cx="688566" cy="465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33D9AE8D-4A87-4ECB-A746-72BCA8A370A4}"/>
              </a:ext>
            </a:extLst>
          </p:cNvPr>
          <p:cNvSpPr txBox="1"/>
          <p:nvPr/>
        </p:nvSpPr>
        <p:spPr>
          <a:xfrm>
            <a:off x="4922614" y="3072198"/>
            <a:ext cx="69544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letter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448C9732-BAA8-4896-B0DE-D8A9D18FB2ED}"/>
              </a:ext>
            </a:extLst>
          </p:cNvPr>
          <p:cNvCxnSpPr>
            <a:cxnSpLocks/>
          </p:cNvCxnSpPr>
          <p:nvPr/>
        </p:nvCxnSpPr>
        <p:spPr>
          <a:xfrm flipH="1" flipV="1">
            <a:off x="6316953" y="2605153"/>
            <a:ext cx="639847" cy="437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2AA446B4-C171-49BA-B6FC-7127CAD8464D}"/>
              </a:ext>
            </a:extLst>
          </p:cNvPr>
          <p:cNvCxnSpPr>
            <a:cxnSpLocks/>
          </p:cNvCxnSpPr>
          <p:nvPr/>
        </p:nvCxnSpPr>
        <p:spPr>
          <a:xfrm>
            <a:off x="6158385" y="1829790"/>
            <a:ext cx="0" cy="322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593200FD-6E42-44C2-9AE7-EE4B51528D82}"/>
              </a:ext>
            </a:extLst>
          </p:cNvPr>
          <p:cNvSpPr txBox="1"/>
          <p:nvPr/>
        </p:nvSpPr>
        <p:spPr>
          <a:xfrm>
            <a:off x="4614516" y="3501284"/>
            <a:ext cx="30809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55D07024-AE2D-44F5-A992-DE6C7BC4F96B}"/>
              </a:ext>
            </a:extLst>
          </p:cNvPr>
          <p:cNvSpPr txBox="1"/>
          <p:nvPr/>
        </p:nvSpPr>
        <p:spPr>
          <a:xfrm>
            <a:off x="5110052" y="2111760"/>
            <a:ext cx="780332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C|D|E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4B994DB9-A781-4775-A550-A704BBAA9F2C}"/>
              </a:ext>
            </a:extLst>
          </p:cNvPr>
          <p:cNvSpPr txBox="1"/>
          <p:nvPr/>
        </p:nvSpPr>
        <p:spPr>
          <a:xfrm>
            <a:off x="6398564" y="1201717"/>
            <a:ext cx="11530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(C|D|E)*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BD102CD-4675-43AC-B5A5-BE0DB8CC0730}"/>
              </a:ext>
            </a:extLst>
          </p:cNvPr>
          <p:cNvSpPr txBox="1"/>
          <p:nvPr/>
        </p:nvSpPr>
        <p:spPr>
          <a:xfrm>
            <a:off x="3203267" y="1375125"/>
            <a:ext cx="1592370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(A|B).(C|D|E)*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81EA80F5-61C1-4E5A-B54C-C4E239C418B2}"/>
              </a:ext>
            </a:extLst>
          </p:cNvPr>
          <p:cNvSpPr txBox="1"/>
          <p:nvPr/>
        </p:nvSpPr>
        <p:spPr>
          <a:xfrm>
            <a:off x="5999820" y="1437012"/>
            <a:ext cx="317131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000" b="1" dirty="0"/>
              <a:t>*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65EFA37-BCBC-4A05-9F1F-69E4E09C1988}"/>
              </a:ext>
            </a:extLst>
          </p:cNvPr>
          <p:cNvSpPr/>
          <p:nvPr/>
        </p:nvSpPr>
        <p:spPr>
          <a:xfrm>
            <a:off x="899219" y="1829790"/>
            <a:ext cx="492369" cy="4845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74A885D-FC65-4E60-8EB2-673FF4CFA31A}"/>
              </a:ext>
            </a:extLst>
          </p:cNvPr>
          <p:cNvCxnSpPr>
            <a:cxnSpLocks/>
            <a:stCxn id="57" idx="6"/>
            <a:endCxn id="60" idx="2"/>
          </p:cNvCxnSpPr>
          <p:nvPr/>
        </p:nvCxnSpPr>
        <p:spPr>
          <a:xfrm>
            <a:off x="1391588" y="2072067"/>
            <a:ext cx="505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D218578-10BC-484C-AC16-B806A06932F8}"/>
              </a:ext>
            </a:extLst>
          </p:cNvPr>
          <p:cNvGrpSpPr/>
          <p:nvPr/>
        </p:nvGrpSpPr>
        <p:grpSpPr>
          <a:xfrm>
            <a:off x="1897141" y="1829790"/>
            <a:ext cx="492369" cy="484554"/>
            <a:chOff x="2829621" y="5367419"/>
            <a:chExt cx="492369" cy="484554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00B4452-3C5E-4C22-9713-BEF2DCE1ACD0}"/>
                </a:ext>
              </a:extLst>
            </p:cNvPr>
            <p:cNvSpPr/>
            <p:nvPr/>
          </p:nvSpPr>
          <p:spPr>
            <a:xfrm>
              <a:off x="2829621" y="5367419"/>
              <a:ext cx="492369" cy="48455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218A945-DF8D-4320-89EE-DB7DAAA1CE35}"/>
                </a:ext>
              </a:extLst>
            </p:cNvPr>
            <p:cNvSpPr/>
            <p:nvPr/>
          </p:nvSpPr>
          <p:spPr>
            <a:xfrm>
              <a:off x="2871677" y="5415612"/>
              <a:ext cx="403986" cy="38816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7847A430-62D7-4A8A-B1F5-5964CAEC7334}"/>
              </a:ext>
            </a:extLst>
          </p:cNvPr>
          <p:cNvSpPr txBox="1"/>
          <p:nvPr/>
        </p:nvSpPr>
        <p:spPr>
          <a:xfrm>
            <a:off x="1338697" y="1654541"/>
            <a:ext cx="69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letter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CAB9E9E-24B4-4A38-8505-430ADFA67DDE}"/>
              </a:ext>
            </a:extLst>
          </p:cNvPr>
          <p:cNvSpPr/>
          <p:nvPr/>
        </p:nvSpPr>
        <p:spPr>
          <a:xfrm>
            <a:off x="894779" y="2750271"/>
            <a:ext cx="492369" cy="4845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74C675D-CB26-457C-A323-CAD2E4EC8DD6}"/>
              </a:ext>
            </a:extLst>
          </p:cNvPr>
          <p:cNvCxnSpPr>
            <a:cxnSpLocks/>
            <a:stCxn id="63" idx="6"/>
            <a:endCxn id="66" idx="2"/>
          </p:cNvCxnSpPr>
          <p:nvPr/>
        </p:nvCxnSpPr>
        <p:spPr>
          <a:xfrm>
            <a:off x="1387148" y="2992548"/>
            <a:ext cx="505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ED1DE97-4D0E-4B4F-91F9-42B34014D043}"/>
              </a:ext>
            </a:extLst>
          </p:cNvPr>
          <p:cNvGrpSpPr/>
          <p:nvPr/>
        </p:nvGrpSpPr>
        <p:grpSpPr>
          <a:xfrm>
            <a:off x="1892701" y="2750271"/>
            <a:ext cx="492369" cy="484554"/>
            <a:chOff x="2829621" y="5367419"/>
            <a:chExt cx="492369" cy="484554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ABC5380-28E0-434E-B451-80A989CE4E5D}"/>
                </a:ext>
              </a:extLst>
            </p:cNvPr>
            <p:cNvSpPr/>
            <p:nvPr/>
          </p:nvSpPr>
          <p:spPr>
            <a:xfrm>
              <a:off x="2829621" y="5367419"/>
              <a:ext cx="492369" cy="48455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E18D964-B604-451B-9C97-10C915830FBA}"/>
                </a:ext>
              </a:extLst>
            </p:cNvPr>
            <p:cNvSpPr/>
            <p:nvPr/>
          </p:nvSpPr>
          <p:spPr>
            <a:xfrm>
              <a:off x="2871677" y="5415612"/>
              <a:ext cx="403986" cy="38816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2B9AAE26-F322-428F-A20D-9C055BAEB9E4}"/>
              </a:ext>
            </a:extLst>
          </p:cNvPr>
          <p:cNvSpPr txBox="1"/>
          <p:nvPr/>
        </p:nvSpPr>
        <p:spPr>
          <a:xfrm>
            <a:off x="1334257" y="25750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‘_’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36D09C8-C275-4B14-804A-23F8882FACC9}"/>
              </a:ext>
            </a:extLst>
          </p:cNvPr>
          <p:cNvSpPr/>
          <p:nvPr/>
        </p:nvSpPr>
        <p:spPr>
          <a:xfrm>
            <a:off x="268662" y="2275134"/>
            <a:ext cx="492369" cy="4845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5E890F5-77AA-4760-9CE5-60274D0CD444}"/>
              </a:ext>
            </a:extLst>
          </p:cNvPr>
          <p:cNvCxnSpPr>
            <a:cxnSpLocks/>
            <a:stCxn id="69" idx="7"/>
            <a:endCxn id="57" idx="2"/>
          </p:cNvCxnSpPr>
          <p:nvPr/>
        </p:nvCxnSpPr>
        <p:spPr>
          <a:xfrm flipV="1">
            <a:off x="688925" y="2072067"/>
            <a:ext cx="210294" cy="274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54D518A-8DF8-4071-A24F-B4BDC1F65E55}"/>
                  </a:ext>
                </a:extLst>
              </p:cNvPr>
              <p:cNvSpPr txBox="1"/>
              <p:nvPr/>
            </p:nvSpPr>
            <p:spPr>
              <a:xfrm>
                <a:off x="498617" y="1896818"/>
                <a:ext cx="350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54D518A-8DF8-4071-A24F-B4BDC1F65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17" y="1896818"/>
                <a:ext cx="35067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856FE67-2CC9-4BC2-9D42-766768C9B0F6}"/>
              </a:ext>
            </a:extLst>
          </p:cNvPr>
          <p:cNvCxnSpPr>
            <a:cxnSpLocks/>
            <a:stCxn id="69" idx="5"/>
            <a:endCxn id="63" idx="2"/>
          </p:cNvCxnSpPr>
          <p:nvPr/>
        </p:nvCxnSpPr>
        <p:spPr>
          <a:xfrm>
            <a:off x="688925" y="2688727"/>
            <a:ext cx="205854" cy="303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38C29B8-89D2-48E2-A3EE-A2B35F16BC61}"/>
                  </a:ext>
                </a:extLst>
              </p:cNvPr>
              <p:cNvSpPr txBox="1"/>
              <p:nvPr/>
            </p:nvSpPr>
            <p:spPr>
              <a:xfrm>
                <a:off x="473259" y="2718305"/>
                <a:ext cx="350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38C29B8-89D2-48E2-A3EE-A2B35F16B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59" y="2718305"/>
                <a:ext cx="35067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01D6E404-8F1D-49A3-A87D-7C37A036A5A8}"/>
              </a:ext>
            </a:extLst>
          </p:cNvPr>
          <p:cNvSpPr txBox="1"/>
          <p:nvPr/>
        </p:nvSpPr>
        <p:spPr>
          <a:xfrm>
            <a:off x="849343" y="1290687"/>
            <a:ext cx="54854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A|B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26C0CC7-C044-48D2-80D4-8211DA6DFCE9}"/>
              </a:ext>
            </a:extLst>
          </p:cNvPr>
          <p:cNvSpPr/>
          <p:nvPr/>
        </p:nvSpPr>
        <p:spPr>
          <a:xfrm>
            <a:off x="6398564" y="3032426"/>
            <a:ext cx="2557180" cy="1949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65F6C18F-C8F6-4CD4-8C9E-482CFE8FEBA0}"/>
              </a:ext>
            </a:extLst>
          </p:cNvPr>
          <p:cNvSpPr/>
          <p:nvPr/>
        </p:nvSpPr>
        <p:spPr>
          <a:xfrm>
            <a:off x="7176822" y="3274364"/>
            <a:ext cx="492369" cy="4845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DS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F4DCC2E-61C9-4789-A506-31C410467AA6}"/>
              </a:ext>
            </a:extLst>
          </p:cNvPr>
          <p:cNvCxnSpPr>
            <a:cxnSpLocks/>
            <a:stCxn id="82" idx="6"/>
            <a:endCxn id="85" idx="2"/>
          </p:cNvCxnSpPr>
          <p:nvPr/>
        </p:nvCxnSpPr>
        <p:spPr>
          <a:xfrm>
            <a:off x="7669191" y="3516641"/>
            <a:ext cx="505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F13F8CC-0974-4025-8D77-9FB86AF9FC9A}"/>
              </a:ext>
            </a:extLst>
          </p:cNvPr>
          <p:cNvGrpSpPr/>
          <p:nvPr/>
        </p:nvGrpSpPr>
        <p:grpSpPr>
          <a:xfrm>
            <a:off x="8174744" y="3274364"/>
            <a:ext cx="492369" cy="484554"/>
            <a:chOff x="2829621" y="5367419"/>
            <a:chExt cx="492369" cy="484554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96217422-56B6-4721-8D80-E5128C6426EB}"/>
                </a:ext>
              </a:extLst>
            </p:cNvPr>
            <p:cNvSpPr/>
            <p:nvPr/>
          </p:nvSpPr>
          <p:spPr>
            <a:xfrm>
              <a:off x="2829621" y="5367419"/>
              <a:ext cx="492369" cy="48455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F1AAA0A-58DD-4895-A64C-49CA53BA7D72}"/>
                </a:ext>
              </a:extLst>
            </p:cNvPr>
            <p:cNvSpPr/>
            <p:nvPr/>
          </p:nvSpPr>
          <p:spPr>
            <a:xfrm>
              <a:off x="2871677" y="5415612"/>
              <a:ext cx="403986" cy="38816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3ECB61B8-0052-480B-898D-E1538CA77F22}"/>
              </a:ext>
            </a:extLst>
          </p:cNvPr>
          <p:cNvSpPr txBox="1"/>
          <p:nvPr/>
        </p:nvSpPr>
        <p:spPr>
          <a:xfrm>
            <a:off x="7616300" y="30991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‘_’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455E9823-125A-4B2F-81DC-BC1DE37C2323}"/>
              </a:ext>
            </a:extLst>
          </p:cNvPr>
          <p:cNvSpPr/>
          <p:nvPr/>
        </p:nvSpPr>
        <p:spPr>
          <a:xfrm>
            <a:off x="7172382" y="4194845"/>
            <a:ext cx="492369" cy="4845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ES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26B433A-52EA-4223-8A5E-234F65254649}"/>
              </a:ext>
            </a:extLst>
          </p:cNvPr>
          <p:cNvCxnSpPr>
            <a:cxnSpLocks/>
            <a:stCxn id="88" idx="6"/>
            <a:endCxn id="91" idx="2"/>
          </p:cNvCxnSpPr>
          <p:nvPr/>
        </p:nvCxnSpPr>
        <p:spPr>
          <a:xfrm>
            <a:off x="7664751" y="4437122"/>
            <a:ext cx="505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5A57301-04D9-4A4C-BFB5-3183D631B80F}"/>
              </a:ext>
            </a:extLst>
          </p:cNvPr>
          <p:cNvGrpSpPr/>
          <p:nvPr/>
        </p:nvGrpSpPr>
        <p:grpSpPr>
          <a:xfrm>
            <a:off x="8170304" y="4194845"/>
            <a:ext cx="492369" cy="484554"/>
            <a:chOff x="2829621" y="5367419"/>
            <a:chExt cx="492369" cy="484554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6D0A9255-5F22-4E76-A13B-E8B8E72B0038}"/>
                </a:ext>
              </a:extLst>
            </p:cNvPr>
            <p:cNvSpPr/>
            <p:nvPr/>
          </p:nvSpPr>
          <p:spPr>
            <a:xfrm>
              <a:off x="2829621" y="5367419"/>
              <a:ext cx="492369" cy="48455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333853CA-B137-4D44-83A3-06FF26BD9B64}"/>
                </a:ext>
              </a:extLst>
            </p:cNvPr>
            <p:cNvSpPr/>
            <p:nvPr/>
          </p:nvSpPr>
          <p:spPr>
            <a:xfrm>
              <a:off x="2871677" y="5415612"/>
              <a:ext cx="403986" cy="38816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E97961ED-66B3-47B9-9B7D-3750AAC0E3C3}"/>
              </a:ext>
            </a:extLst>
          </p:cNvPr>
          <p:cNvSpPr txBox="1"/>
          <p:nvPr/>
        </p:nvSpPr>
        <p:spPr>
          <a:xfrm>
            <a:off x="7611860" y="4019596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digit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506A9EE9-C1BC-4E7C-92BF-37C7174010A1}"/>
              </a:ext>
            </a:extLst>
          </p:cNvPr>
          <p:cNvSpPr/>
          <p:nvPr/>
        </p:nvSpPr>
        <p:spPr>
          <a:xfrm>
            <a:off x="6546265" y="3719708"/>
            <a:ext cx="492369" cy="4845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4514241-F5A8-47B3-BA29-9E73FC19428A}"/>
              </a:ext>
            </a:extLst>
          </p:cNvPr>
          <p:cNvCxnSpPr>
            <a:cxnSpLocks/>
            <a:stCxn id="94" idx="7"/>
            <a:endCxn id="82" idx="2"/>
          </p:cNvCxnSpPr>
          <p:nvPr/>
        </p:nvCxnSpPr>
        <p:spPr>
          <a:xfrm flipV="1">
            <a:off x="6966528" y="3516641"/>
            <a:ext cx="210294" cy="274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17DBC7B-3756-4B59-841C-5B449B4A238D}"/>
                  </a:ext>
                </a:extLst>
              </p:cNvPr>
              <p:cNvSpPr txBox="1"/>
              <p:nvPr/>
            </p:nvSpPr>
            <p:spPr>
              <a:xfrm>
                <a:off x="6776220" y="3341392"/>
                <a:ext cx="350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17DBC7B-3756-4B59-841C-5B449B4A2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220" y="3341392"/>
                <a:ext cx="35067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0F7F144-5A8B-4F6B-B070-C37B1F898651}"/>
              </a:ext>
            </a:extLst>
          </p:cNvPr>
          <p:cNvCxnSpPr>
            <a:cxnSpLocks/>
            <a:stCxn id="94" idx="5"/>
            <a:endCxn id="88" idx="2"/>
          </p:cNvCxnSpPr>
          <p:nvPr/>
        </p:nvCxnSpPr>
        <p:spPr>
          <a:xfrm>
            <a:off x="6966528" y="4133301"/>
            <a:ext cx="205854" cy="303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D021C69-9A90-4014-864C-28B6341ADED6}"/>
                  </a:ext>
                </a:extLst>
              </p:cNvPr>
              <p:cNvSpPr txBox="1"/>
              <p:nvPr/>
            </p:nvSpPr>
            <p:spPr>
              <a:xfrm>
                <a:off x="6750862" y="4162879"/>
                <a:ext cx="350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D021C69-9A90-4014-864C-28B6341AD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0862" y="4162879"/>
                <a:ext cx="35067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>
            <a:extLst>
              <a:ext uri="{FF2B5EF4-FFF2-40B4-BE49-F238E27FC236}">
                <a16:creationId xmlns:a16="http://schemas.microsoft.com/office/drawing/2014/main" id="{7539A524-93E4-4E41-B242-CFDDB606D621}"/>
              </a:ext>
            </a:extLst>
          </p:cNvPr>
          <p:cNvSpPr txBox="1"/>
          <p:nvPr/>
        </p:nvSpPr>
        <p:spPr>
          <a:xfrm>
            <a:off x="6951556" y="2854610"/>
            <a:ext cx="545342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D|E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E6D3EDB-CEFC-4324-9D51-0812A9B1FBE0}"/>
              </a:ext>
            </a:extLst>
          </p:cNvPr>
          <p:cNvSpPr/>
          <p:nvPr/>
        </p:nvSpPr>
        <p:spPr>
          <a:xfrm>
            <a:off x="6897802" y="2781773"/>
            <a:ext cx="656493" cy="480871"/>
          </a:xfrm>
          <a:prstGeom prst="ellipse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75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0D2319C0-B1AD-4C76-9F1E-E8B5B5C12707}"/>
              </a:ext>
            </a:extLst>
          </p:cNvPr>
          <p:cNvCxnSpPr>
            <a:cxnSpLocks/>
          </p:cNvCxnSpPr>
          <p:nvPr/>
        </p:nvCxnSpPr>
        <p:spPr>
          <a:xfrm flipH="1">
            <a:off x="1840519" y="1102868"/>
            <a:ext cx="1980367" cy="437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96A65E4D-D107-471B-A93C-9ECC23E8BBDF}"/>
              </a:ext>
            </a:extLst>
          </p:cNvPr>
          <p:cNvSpPr/>
          <p:nvPr/>
        </p:nvSpPr>
        <p:spPr>
          <a:xfrm>
            <a:off x="127216" y="1473575"/>
            <a:ext cx="2808325" cy="1949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2A9C6226-45E4-4916-A49E-F4C0F52B75F1}"/>
              </a:ext>
            </a:extLst>
          </p:cNvPr>
          <p:cNvCxnSpPr>
            <a:cxnSpLocks/>
          </p:cNvCxnSpPr>
          <p:nvPr/>
        </p:nvCxnSpPr>
        <p:spPr>
          <a:xfrm>
            <a:off x="4087158" y="1125573"/>
            <a:ext cx="1912662" cy="349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E332110C-93E3-49C4-8007-747870D50763}"/>
              </a:ext>
            </a:extLst>
          </p:cNvPr>
          <p:cNvSpPr txBox="1"/>
          <p:nvPr/>
        </p:nvSpPr>
        <p:spPr>
          <a:xfrm>
            <a:off x="3770027" y="582801"/>
            <a:ext cx="317131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b="1" dirty="0"/>
              <a:t>.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BE33519-B728-41E7-8DD1-393CD1BA8BDD}"/>
              </a:ext>
            </a:extLst>
          </p:cNvPr>
          <p:cNvSpPr txBox="1"/>
          <p:nvPr/>
        </p:nvSpPr>
        <p:spPr>
          <a:xfrm>
            <a:off x="5972664" y="2176725"/>
            <a:ext cx="317131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000" b="1" dirty="0"/>
              <a:t>|</a:t>
            </a: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A73BFF4A-4E03-4F81-9CCA-360665F44C3C}"/>
              </a:ext>
            </a:extLst>
          </p:cNvPr>
          <p:cNvCxnSpPr>
            <a:cxnSpLocks/>
            <a:endCxn id="166" idx="0"/>
          </p:cNvCxnSpPr>
          <p:nvPr/>
        </p:nvCxnSpPr>
        <p:spPr>
          <a:xfrm flipH="1">
            <a:off x="5270338" y="2606501"/>
            <a:ext cx="688566" cy="465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33D9AE8D-4A87-4ECB-A746-72BCA8A370A4}"/>
              </a:ext>
            </a:extLst>
          </p:cNvPr>
          <p:cNvSpPr txBox="1"/>
          <p:nvPr/>
        </p:nvSpPr>
        <p:spPr>
          <a:xfrm>
            <a:off x="4922614" y="3072198"/>
            <a:ext cx="69544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letter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448C9732-BAA8-4896-B0DE-D8A9D18FB2ED}"/>
              </a:ext>
            </a:extLst>
          </p:cNvPr>
          <p:cNvCxnSpPr>
            <a:cxnSpLocks/>
          </p:cNvCxnSpPr>
          <p:nvPr/>
        </p:nvCxnSpPr>
        <p:spPr>
          <a:xfrm flipH="1" flipV="1">
            <a:off x="6316953" y="2605153"/>
            <a:ext cx="639847" cy="437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2AA446B4-C171-49BA-B6FC-7127CAD8464D}"/>
              </a:ext>
            </a:extLst>
          </p:cNvPr>
          <p:cNvCxnSpPr>
            <a:cxnSpLocks/>
          </p:cNvCxnSpPr>
          <p:nvPr/>
        </p:nvCxnSpPr>
        <p:spPr>
          <a:xfrm>
            <a:off x="6158385" y="1829790"/>
            <a:ext cx="0" cy="322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593200FD-6E42-44C2-9AE7-EE4B51528D82}"/>
              </a:ext>
            </a:extLst>
          </p:cNvPr>
          <p:cNvSpPr txBox="1"/>
          <p:nvPr/>
        </p:nvSpPr>
        <p:spPr>
          <a:xfrm>
            <a:off x="4614516" y="3501284"/>
            <a:ext cx="30809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55D07024-AE2D-44F5-A992-DE6C7BC4F96B}"/>
              </a:ext>
            </a:extLst>
          </p:cNvPr>
          <p:cNvSpPr txBox="1"/>
          <p:nvPr/>
        </p:nvSpPr>
        <p:spPr>
          <a:xfrm>
            <a:off x="5110052" y="2111760"/>
            <a:ext cx="780332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C|D|E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4B994DB9-A781-4775-A550-A704BBAA9F2C}"/>
              </a:ext>
            </a:extLst>
          </p:cNvPr>
          <p:cNvSpPr txBox="1"/>
          <p:nvPr/>
        </p:nvSpPr>
        <p:spPr>
          <a:xfrm>
            <a:off x="6398564" y="1201717"/>
            <a:ext cx="11530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(C|D|E)*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BD102CD-4675-43AC-B5A5-BE0DB8CC0730}"/>
              </a:ext>
            </a:extLst>
          </p:cNvPr>
          <p:cNvSpPr txBox="1"/>
          <p:nvPr/>
        </p:nvSpPr>
        <p:spPr>
          <a:xfrm>
            <a:off x="3203267" y="1375125"/>
            <a:ext cx="1592370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(A|B).(C|D|E)*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81EA80F5-61C1-4E5A-B54C-C4E239C418B2}"/>
              </a:ext>
            </a:extLst>
          </p:cNvPr>
          <p:cNvSpPr txBox="1"/>
          <p:nvPr/>
        </p:nvSpPr>
        <p:spPr>
          <a:xfrm>
            <a:off x="5999820" y="1437012"/>
            <a:ext cx="317131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000" b="1" dirty="0"/>
              <a:t>*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65EFA37-BCBC-4A05-9F1F-69E4E09C1988}"/>
              </a:ext>
            </a:extLst>
          </p:cNvPr>
          <p:cNvSpPr/>
          <p:nvPr/>
        </p:nvSpPr>
        <p:spPr>
          <a:xfrm>
            <a:off x="899219" y="1829790"/>
            <a:ext cx="492369" cy="4845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74A885D-FC65-4E60-8EB2-673FF4CFA31A}"/>
              </a:ext>
            </a:extLst>
          </p:cNvPr>
          <p:cNvCxnSpPr>
            <a:cxnSpLocks/>
            <a:stCxn id="57" idx="6"/>
            <a:endCxn id="60" idx="2"/>
          </p:cNvCxnSpPr>
          <p:nvPr/>
        </p:nvCxnSpPr>
        <p:spPr>
          <a:xfrm>
            <a:off x="1391588" y="2072067"/>
            <a:ext cx="505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D218578-10BC-484C-AC16-B806A06932F8}"/>
              </a:ext>
            </a:extLst>
          </p:cNvPr>
          <p:cNvGrpSpPr/>
          <p:nvPr/>
        </p:nvGrpSpPr>
        <p:grpSpPr>
          <a:xfrm>
            <a:off x="1897141" y="1829790"/>
            <a:ext cx="492369" cy="484554"/>
            <a:chOff x="2829621" y="5367419"/>
            <a:chExt cx="492369" cy="484554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00B4452-3C5E-4C22-9713-BEF2DCE1ACD0}"/>
                </a:ext>
              </a:extLst>
            </p:cNvPr>
            <p:cNvSpPr/>
            <p:nvPr/>
          </p:nvSpPr>
          <p:spPr>
            <a:xfrm>
              <a:off x="2829621" y="5367419"/>
              <a:ext cx="492369" cy="48455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218A945-DF8D-4320-89EE-DB7DAAA1CE35}"/>
                </a:ext>
              </a:extLst>
            </p:cNvPr>
            <p:cNvSpPr/>
            <p:nvPr/>
          </p:nvSpPr>
          <p:spPr>
            <a:xfrm>
              <a:off x="2871677" y="5415612"/>
              <a:ext cx="403986" cy="38816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7847A430-62D7-4A8A-B1F5-5964CAEC7334}"/>
              </a:ext>
            </a:extLst>
          </p:cNvPr>
          <p:cNvSpPr txBox="1"/>
          <p:nvPr/>
        </p:nvSpPr>
        <p:spPr>
          <a:xfrm>
            <a:off x="1338697" y="1654541"/>
            <a:ext cx="69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letter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CAB9E9E-24B4-4A38-8505-430ADFA67DDE}"/>
              </a:ext>
            </a:extLst>
          </p:cNvPr>
          <p:cNvSpPr/>
          <p:nvPr/>
        </p:nvSpPr>
        <p:spPr>
          <a:xfrm>
            <a:off x="894779" y="2750271"/>
            <a:ext cx="492369" cy="4845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74C675D-CB26-457C-A323-CAD2E4EC8DD6}"/>
              </a:ext>
            </a:extLst>
          </p:cNvPr>
          <p:cNvCxnSpPr>
            <a:cxnSpLocks/>
            <a:stCxn id="63" idx="6"/>
            <a:endCxn id="66" idx="2"/>
          </p:cNvCxnSpPr>
          <p:nvPr/>
        </p:nvCxnSpPr>
        <p:spPr>
          <a:xfrm>
            <a:off x="1387148" y="2992548"/>
            <a:ext cx="505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ED1DE97-4D0E-4B4F-91F9-42B34014D043}"/>
              </a:ext>
            </a:extLst>
          </p:cNvPr>
          <p:cNvGrpSpPr/>
          <p:nvPr/>
        </p:nvGrpSpPr>
        <p:grpSpPr>
          <a:xfrm>
            <a:off x="1892701" y="2750271"/>
            <a:ext cx="492369" cy="484554"/>
            <a:chOff x="2829621" y="5367419"/>
            <a:chExt cx="492369" cy="484554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ABC5380-28E0-434E-B451-80A989CE4E5D}"/>
                </a:ext>
              </a:extLst>
            </p:cNvPr>
            <p:cNvSpPr/>
            <p:nvPr/>
          </p:nvSpPr>
          <p:spPr>
            <a:xfrm>
              <a:off x="2829621" y="5367419"/>
              <a:ext cx="492369" cy="48455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E18D964-B604-451B-9C97-10C915830FBA}"/>
                </a:ext>
              </a:extLst>
            </p:cNvPr>
            <p:cNvSpPr/>
            <p:nvPr/>
          </p:nvSpPr>
          <p:spPr>
            <a:xfrm>
              <a:off x="2871677" y="5415612"/>
              <a:ext cx="403986" cy="38816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2B9AAE26-F322-428F-A20D-9C055BAEB9E4}"/>
              </a:ext>
            </a:extLst>
          </p:cNvPr>
          <p:cNvSpPr txBox="1"/>
          <p:nvPr/>
        </p:nvSpPr>
        <p:spPr>
          <a:xfrm>
            <a:off x="1334257" y="25750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‘_’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36D09C8-C275-4B14-804A-23F8882FACC9}"/>
              </a:ext>
            </a:extLst>
          </p:cNvPr>
          <p:cNvSpPr/>
          <p:nvPr/>
        </p:nvSpPr>
        <p:spPr>
          <a:xfrm>
            <a:off x="268662" y="2275134"/>
            <a:ext cx="492369" cy="4845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5E890F5-77AA-4760-9CE5-60274D0CD444}"/>
              </a:ext>
            </a:extLst>
          </p:cNvPr>
          <p:cNvCxnSpPr>
            <a:cxnSpLocks/>
            <a:stCxn id="69" idx="7"/>
            <a:endCxn id="57" idx="2"/>
          </p:cNvCxnSpPr>
          <p:nvPr/>
        </p:nvCxnSpPr>
        <p:spPr>
          <a:xfrm flipV="1">
            <a:off x="688925" y="2072067"/>
            <a:ext cx="210294" cy="274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54D518A-8DF8-4071-A24F-B4BDC1F65E55}"/>
                  </a:ext>
                </a:extLst>
              </p:cNvPr>
              <p:cNvSpPr txBox="1"/>
              <p:nvPr/>
            </p:nvSpPr>
            <p:spPr>
              <a:xfrm>
                <a:off x="498617" y="1896818"/>
                <a:ext cx="350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54D518A-8DF8-4071-A24F-B4BDC1F65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17" y="1896818"/>
                <a:ext cx="35067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856FE67-2CC9-4BC2-9D42-766768C9B0F6}"/>
              </a:ext>
            </a:extLst>
          </p:cNvPr>
          <p:cNvCxnSpPr>
            <a:cxnSpLocks/>
            <a:stCxn id="69" idx="5"/>
            <a:endCxn id="63" idx="2"/>
          </p:cNvCxnSpPr>
          <p:nvPr/>
        </p:nvCxnSpPr>
        <p:spPr>
          <a:xfrm>
            <a:off x="688925" y="2688727"/>
            <a:ext cx="205854" cy="303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38C29B8-89D2-48E2-A3EE-A2B35F16BC61}"/>
                  </a:ext>
                </a:extLst>
              </p:cNvPr>
              <p:cNvSpPr txBox="1"/>
              <p:nvPr/>
            </p:nvSpPr>
            <p:spPr>
              <a:xfrm>
                <a:off x="473259" y="2718305"/>
                <a:ext cx="350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38C29B8-89D2-48E2-A3EE-A2B35F16B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59" y="2718305"/>
                <a:ext cx="35067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01D6E404-8F1D-49A3-A87D-7C37A036A5A8}"/>
              </a:ext>
            </a:extLst>
          </p:cNvPr>
          <p:cNvSpPr txBox="1"/>
          <p:nvPr/>
        </p:nvSpPr>
        <p:spPr>
          <a:xfrm>
            <a:off x="849343" y="1290687"/>
            <a:ext cx="54854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A|B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26C0CC7-C044-48D2-80D4-8211DA6DFCE9}"/>
              </a:ext>
            </a:extLst>
          </p:cNvPr>
          <p:cNvSpPr/>
          <p:nvPr/>
        </p:nvSpPr>
        <p:spPr>
          <a:xfrm>
            <a:off x="6398564" y="3032426"/>
            <a:ext cx="2557180" cy="1949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65F6C18F-C8F6-4CD4-8C9E-482CFE8FEBA0}"/>
              </a:ext>
            </a:extLst>
          </p:cNvPr>
          <p:cNvSpPr/>
          <p:nvPr/>
        </p:nvSpPr>
        <p:spPr>
          <a:xfrm>
            <a:off x="7176822" y="3274364"/>
            <a:ext cx="492369" cy="4845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DS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F4DCC2E-61C9-4789-A506-31C410467AA6}"/>
              </a:ext>
            </a:extLst>
          </p:cNvPr>
          <p:cNvCxnSpPr>
            <a:cxnSpLocks/>
            <a:stCxn id="82" idx="6"/>
            <a:endCxn id="85" idx="2"/>
          </p:cNvCxnSpPr>
          <p:nvPr/>
        </p:nvCxnSpPr>
        <p:spPr>
          <a:xfrm>
            <a:off x="7669191" y="3516641"/>
            <a:ext cx="505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F13F8CC-0974-4025-8D77-9FB86AF9FC9A}"/>
              </a:ext>
            </a:extLst>
          </p:cNvPr>
          <p:cNvGrpSpPr/>
          <p:nvPr/>
        </p:nvGrpSpPr>
        <p:grpSpPr>
          <a:xfrm>
            <a:off x="8174744" y="3274364"/>
            <a:ext cx="492369" cy="484554"/>
            <a:chOff x="2829621" y="5367419"/>
            <a:chExt cx="492369" cy="484554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96217422-56B6-4721-8D80-E5128C6426EB}"/>
                </a:ext>
              </a:extLst>
            </p:cNvPr>
            <p:cNvSpPr/>
            <p:nvPr/>
          </p:nvSpPr>
          <p:spPr>
            <a:xfrm>
              <a:off x="2829621" y="5367419"/>
              <a:ext cx="492369" cy="48455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F1AAA0A-58DD-4895-A64C-49CA53BA7D72}"/>
                </a:ext>
              </a:extLst>
            </p:cNvPr>
            <p:cNvSpPr/>
            <p:nvPr/>
          </p:nvSpPr>
          <p:spPr>
            <a:xfrm>
              <a:off x="2871677" y="5415612"/>
              <a:ext cx="403986" cy="38816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3ECB61B8-0052-480B-898D-E1538CA77F22}"/>
              </a:ext>
            </a:extLst>
          </p:cNvPr>
          <p:cNvSpPr txBox="1"/>
          <p:nvPr/>
        </p:nvSpPr>
        <p:spPr>
          <a:xfrm>
            <a:off x="7616300" y="30991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‘_’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455E9823-125A-4B2F-81DC-BC1DE37C2323}"/>
              </a:ext>
            </a:extLst>
          </p:cNvPr>
          <p:cNvSpPr/>
          <p:nvPr/>
        </p:nvSpPr>
        <p:spPr>
          <a:xfrm>
            <a:off x="7172382" y="4194845"/>
            <a:ext cx="492369" cy="4845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ES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26B433A-52EA-4223-8A5E-234F65254649}"/>
              </a:ext>
            </a:extLst>
          </p:cNvPr>
          <p:cNvCxnSpPr>
            <a:cxnSpLocks/>
            <a:stCxn id="88" idx="6"/>
            <a:endCxn id="91" idx="2"/>
          </p:cNvCxnSpPr>
          <p:nvPr/>
        </p:nvCxnSpPr>
        <p:spPr>
          <a:xfrm>
            <a:off x="7664751" y="4437122"/>
            <a:ext cx="505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5A57301-04D9-4A4C-BFB5-3183D631B80F}"/>
              </a:ext>
            </a:extLst>
          </p:cNvPr>
          <p:cNvGrpSpPr/>
          <p:nvPr/>
        </p:nvGrpSpPr>
        <p:grpSpPr>
          <a:xfrm>
            <a:off x="8170304" y="4194845"/>
            <a:ext cx="492369" cy="484554"/>
            <a:chOff x="2829621" y="5367419"/>
            <a:chExt cx="492369" cy="484554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6D0A9255-5F22-4E76-A13B-E8B8E72B0038}"/>
                </a:ext>
              </a:extLst>
            </p:cNvPr>
            <p:cNvSpPr/>
            <p:nvPr/>
          </p:nvSpPr>
          <p:spPr>
            <a:xfrm>
              <a:off x="2829621" y="5367419"/>
              <a:ext cx="492369" cy="48455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333853CA-B137-4D44-83A3-06FF26BD9B64}"/>
                </a:ext>
              </a:extLst>
            </p:cNvPr>
            <p:cNvSpPr/>
            <p:nvPr/>
          </p:nvSpPr>
          <p:spPr>
            <a:xfrm>
              <a:off x="2871677" y="5415612"/>
              <a:ext cx="403986" cy="38816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E97961ED-66B3-47B9-9B7D-3750AAC0E3C3}"/>
              </a:ext>
            </a:extLst>
          </p:cNvPr>
          <p:cNvSpPr txBox="1"/>
          <p:nvPr/>
        </p:nvSpPr>
        <p:spPr>
          <a:xfrm>
            <a:off x="7611860" y="4019596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digit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506A9EE9-C1BC-4E7C-92BF-37C7174010A1}"/>
              </a:ext>
            </a:extLst>
          </p:cNvPr>
          <p:cNvSpPr/>
          <p:nvPr/>
        </p:nvSpPr>
        <p:spPr>
          <a:xfrm>
            <a:off x="6546265" y="3719708"/>
            <a:ext cx="492369" cy="4845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4514241-F5A8-47B3-BA29-9E73FC19428A}"/>
              </a:ext>
            </a:extLst>
          </p:cNvPr>
          <p:cNvCxnSpPr>
            <a:cxnSpLocks/>
            <a:stCxn id="94" idx="7"/>
            <a:endCxn id="82" idx="2"/>
          </p:cNvCxnSpPr>
          <p:nvPr/>
        </p:nvCxnSpPr>
        <p:spPr>
          <a:xfrm flipV="1">
            <a:off x="6966528" y="3516641"/>
            <a:ext cx="210294" cy="274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17DBC7B-3756-4B59-841C-5B449B4A238D}"/>
                  </a:ext>
                </a:extLst>
              </p:cNvPr>
              <p:cNvSpPr txBox="1"/>
              <p:nvPr/>
            </p:nvSpPr>
            <p:spPr>
              <a:xfrm>
                <a:off x="6776220" y="3341392"/>
                <a:ext cx="350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17DBC7B-3756-4B59-841C-5B449B4A2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220" y="3341392"/>
                <a:ext cx="35067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0F7F144-5A8B-4F6B-B070-C37B1F898651}"/>
              </a:ext>
            </a:extLst>
          </p:cNvPr>
          <p:cNvCxnSpPr>
            <a:cxnSpLocks/>
            <a:stCxn id="94" idx="5"/>
            <a:endCxn id="88" idx="2"/>
          </p:cNvCxnSpPr>
          <p:nvPr/>
        </p:nvCxnSpPr>
        <p:spPr>
          <a:xfrm>
            <a:off x="6966528" y="4133301"/>
            <a:ext cx="205854" cy="303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D021C69-9A90-4014-864C-28B6341ADED6}"/>
                  </a:ext>
                </a:extLst>
              </p:cNvPr>
              <p:cNvSpPr txBox="1"/>
              <p:nvPr/>
            </p:nvSpPr>
            <p:spPr>
              <a:xfrm>
                <a:off x="6750862" y="4162879"/>
                <a:ext cx="350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D021C69-9A90-4014-864C-28B6341AD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0862" y="4162879"/>
                <a:ext cx="35067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>
            <a:extLst>
              <a:ext uri="{FF2B5EF4-FFF2-40B4-BE49-F238E27FC236}">
                <a16:creationId xmlns:a16="http://schemas.microsoft.com/office/drawing/2014/main" id="{7539A524-93E4-4E41-B242-CFDDB606D621}"/>
              </a:ext>
            </a:extLst>
          </p:cNvPr>
          <p:cNvSpPr txBox="1"/>
          <p:nvPr/>
        </p:nvSpPr>
        <p:spPr>
          <a:xfrm>
            <a:off x="6951556" y="2854610"/>
            <a:ext cx="545342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D|E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6BFD1D-60A9-407D-AC6A-9887830F4822}"/>
              </a:ext>
            </a:extLst>
          </p:cNvPr>
          <p:cNvSpPr/>
          <p:nvPr/>
        </p:nvSpPr>
        <p:spPr>
          <a:xfrm>
            <a:off x="4470400" y="2023873"/>
            <a:ext cx="4610100" cy="3089671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3E7488B-3C10-4ED0-BB26-C5A682381ABE}"/>
              </a:ext>
            </a:extLst>
          </p:cNvPr>
          <p:cNvSpPr txBox="1"/>
          <p:nvPr/>
        </p:nvSpPr>
        <p:spPr>
          <a:xfrm>
            <a:off x="268662" y="3605084"/>
            <a:ext cx="340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  <a:ea typeface="Cambria Math" panose="02040503050406030204" pitchFamily="18" charset="0"/>
              </a:rPr>
              <a:t>Draw the C |D|E “operator NFA”</a:t>
            </a:r>
            <a:endParaRPr lang="en-US" b="1" dirty="0">
              <a:latin typeface="Bradley Hand ITC" panose="03070402050302030203" pitchFamily="66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38E8348-016C-46AE-BDE9-477B298C10F2}"/>
              </a:ext>
            </a:extLst>
          </p:cNvPr>
          <p:cNvSpPr/>
          <p:nvPr/>
        </p:nvSpPr>
        <p:spPr>
          <a:xfrm>
            <a:off x="127265" y="3974416"/>
            <a:ext cx="4050112" cy="24363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57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>
            <a:extLst>
              <a:ext uri="{FF2B5EF4-FFF2-40B4-BE49-F238E27FC236}">
                <a16:creationId xmlns:a16="http://schemas.microsoft.com/office/drawing/2014/main" id="{9F87F706-47FC-4BB7-86E1-34F3E387625C}"/>
              </a:ext>
            </a:extLst>
          </p:cNvPr>
          <p:cNvSpPr/>
          <p:nvPr/>
        </p:nvSpPr>
        <p:spPr>
          <a:xfrm>
            <a:off x="5105399" y="2101167"/>
            <a:ext cx="3565341" cy="26930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0D2319C0-B1AD-4C76-9F1E-E8B5B5C12707}"/>
              </a:ext>
            </a:extLst>
          </p:cNvPr>
          <p:cNvCxnSpPr>
            <a:cxnSpLocks/>
          </p:cNvCxnSpPr>
          <p:nvPr/>
        </p:nvCxnSpPr>
        <p:spPr>
          <a:xfrm flipH="1">
            <a:off x="1840519" y="1102868"/>
            <a:ext cx="1980367" cy="437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96A65E4D-D107-471B-A93C-9ECC23E8BBDF}"/>
              </a:ext>
            </a:extLst>
          </p:cNvPr>
          <p:cNvSpPr/>
          <p:nvPr/>
        </p:nvSpPr>
        <p:spPr>
          <a:xfrm>
            <a:off x="127216" y="1473575"/>
            <a:ext cx="2808325" cy="1949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2A9C6226-45E4-4916-A49E-F4C0F52B75F1}"/>
              </a:ext>
            </a:extLst>
          </p:cNvPr>
          <p:cNvCxnSpPr>
            <a:cxnSpLocks/>
          </p:cNvCxnSpPr>
          <p:nvPr/>
        </p:nvCxnSpPr>
        <p:spPr>
          <a:xfrm>
            <a:off x="4087158" y="1125573"/>
            <a:ext cx="1912662" cy="349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E332110C-93E3-49C4-8007-747870D50763}"/>
              </a:ext>
            </a:extLst>
          </p:cNvPr>
          <p:cNvSpPr txBox="1"/>
          <p:nvPr/>
        </p:nvSpPr>
        <p:spPr>
          <a:xfrm>
            <a:off x="3770027" y="582801"/>
            <a:ext cx="317131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b="1" dirty="0"/>
              <a:t>.</a:t>
            </a: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2AA446B4-C171-49BA-B6FC-7127CAD8464D}"/>
              </a:ext>
            </a:extLst>
          </p:cNvPr>
          <p:cNvCxnSpPr>
            <a:cxnSpLocks/>
          </p:cNvCxnSpPr>
          <p:nvPr/>
        </p:nvCxnSpPr>
        <p:spPr>
          <a:xfrm>
            <a:off x="6158385" y="1829790"/>
            <a:ext cx="0" cy="322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4B994DB9-A781-4775-A550-A704BBAA9F2C}"/>
              </a:ext>
            </a:extLst>
          </p:cNvPr>
          <p:cNvSpPr txBox="1"/>
          <p:nvPr/>
        </p:nvSpPr>
        <p:spPr>
          <a:xfrm>
            <a:off x="6398564" y="1201717"/>
            <a:ext cx="11530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(C|D|E)*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BD102CD-4675-43AC-B5A5-BE0DB8CC0730}"/>
              </a:ext>
            </a:extLst>
          </p:cNvPr>
          <p:cNvSpPr txBox="1"/>
          <p:nvPr/>
        </p:nvSpPr>
        <p:spPr>
          <a:xfrm>
            <a:off x="3203267" y="1375125"/>
            <a:ext cx="1592370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(A|B).(C|D|E)*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81EA80F5-61C1-4E5A-B54C-C4E239C418B2}"/>
              </a:ext>
            </a:extLst>
          </p:cNvPr>
          <p:cNvSpPr txBox="1"/>
          <p:nvPr/>
        </p:nvSpPr>
        <p:spPr>
          <a:xfrm>
            <a:off x="5999820" y="1437012"/>
            <a:ext cx="317131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000" b="1" dirty="0"/>
              <a:t>*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65EFA37-BCBC-4A05-9F1F-69E4E09C1988}"/>
              </a:ext>
            </a:extLst>
          </p:cNvPr>
          <p:cNvSpPr/>
          <p:nvPr/>
        </p:nvSpPr>
        <p:spPr>
          <a:xfrm>
            <a:off x="899219" y="1829790"/>
            <a:ext cx="492369" cy="4845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74A885D-FC65-4E60-8EB2-673FF4CFA31A}"/>
              </a:ext>
            </a:extLst>
          </p:cNvPr>
          <p:cNvCxnSpPr>
            <a:cxnSpLocks/>
            <a:stCxn id="57" idx="6"/>
            <a:endCxn id="60" idx="2"/>
          </p:cNvCxnSpPr>
          <p:nvPr/>
        </p:nvCxnSpPr>
        <p:spPr>
          <a:xfrm>
            <a:off x="1391588" y="2072067"/>
            <a:ext cx="505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D218578-10BC-484C-AC16-B806A06932F8}"/>
              </a:ext>
            </a:extLst>
          </p:cNvPr>
          <p:cNvGrpSpPr/>
          <p:nvPr/>
        </p:nvGrpSpPr>
        <p:grpSpPr>
          <a:xfrm>
            <a:off x="1897141" y="1829790"/>
            <a:ext cx="492369" cy="484554"/>
            <a:chOff x="2829621" y="5367419"/>
            <a:chExt cx="492369" cy="484554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00B4452-3C5E-4C22-9713-BEF2DCE1ACD0}"/>
                </a:ext>
              </a:extLst>
            </p:cNvPr>
            <p:cNvSpPr/>
            <p:nvPr/>
          </p:nvSpPr>
          <p:spPr>
            <a:xfrm>
              <a:off x="2829621" y="5367419"/>
              <a:ext cx="492369" cy="48455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218A945-DF8D-4320-89EE-DB7DAAA1CE35}"/>
                </a:ext>
              </a:extLst>
            </p:cNvPr>
            <p:cNvSpPr/>
            <p:nvPr/>
          </p:nvSpPr>
          <p:spPr>
            <a:xfrm>
              <a:off x="2871677" y="5415612"/>
              <a:ext cx="403986" cy="38816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7847A430-62D7-4A8A-B1F5-5964CAEC7334}"/>
              </a:ext>
            </a:extLst>
          </p:cNvPr>
          <p:cNvSpPr txBox="1"/>
          <p:nvPr/>
        </p:nvSpPr>
        <p:spPr>
          <a:xfrm>
            <a:off x="1338697" y="1654541"/>
            <a:ext cx="69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letter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CAB9E9E-24B4-4A38-8505-430ADFA67DDE}"/>
              </a:ext>
            </a:extLst>
          </p:cNvPr>
          <p:cNvSpPr/>
          <p:nvPr/>
        </p:nvSpPr>
        <p:spPr>
          <a:xfrm>
            <a:off x="894779" y="2750271"/>
            <a:ext cx="492369" cy="4845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74C675D-CB26-457C-A323-CAD2E4EC8DD6}"/>
              </a:ext>
            </a:extLst>
          </p:cNvPr>
          <p:cNvCxnSpPr>
            <a:cxnSpLocks/>
            <a:stCxn id="63" idx="6"/>
            <a:endCxn id="66" idx="2"/>
          </p:cNvCxnSpPr>
          <p:nvPr/>
        </p:nvCxnSpPr>
        <p:spPr>
          <a:xfrm>
            <a:off x="1387148" y="2992548"/>
            <a:ext cx="505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ED1DE97-4D0E-4B4F-91F9-42B34014D043}"/>
              </a:ext>
            </a:extLst>
          </p:cNvPr>
          <p:cNvGrpSpPr/>
          <p:nvPr/>
        </p:nvGrpSpPr>
        <p:grpSpPr>
          <a:xfrm>
            <a:off x="1892701" y="2750271"/>
            <a:ext cx="492369" cy="484554"/>
            <a:chOff x="2829621" y="5367419"/>
            <a:chExt cx="492369" cy="484554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ABC5380-28E0-434E-B451-80A989CE4E5D}"/>
                </a:ext>
              </a:extLst>
            </p:cNvPr>
            <p:cNvSpPr/>
            <p:nvPr/>
          </p:nvSpPr>
          <p:spPr>
            <a:xfrm>
              <a:off x="2829621" y="5367419"/>
              <a:ext cx="492369" cy="48455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E18D964-B604-451B-9C97-10C915830FBA}"/>
                </a:ext>
              </a:extLst>
            </p:cNvPr>
            <p:cNvSpPr/>
            <p:nvPr/>
          </p:nvSpPr>
          <p:spPr>
            <a:xfrm>
              <a:off x="2871677" y="5415612"/>
              <a:ext cx="403986" cy="38816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2B9AAE26-F322-428F-A20D-9C055BAEB9E4}"/>
              </a:ext>
            </a:extLst>
          </p:cNvPr>
          <p:cNvSpPr txBox="1"/>
          <p:nvPr/>
        </p:nvSpPr>
        <p:spPr>
          <a:xfrm>
            <a:off x="1334257" y="25750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‘_’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36D09C8-C275-4B14-804A-23F8882FACC9}"/>
              </a:ext>
            </a:extLst>
          </p:cNvPr>
          <p:cNvSpPr/>
          <p:nvPr/>
        </p:nvSpPr>
        <p:spPr>
          <a:xfrm>
            <a:off x="268662" y="2275134"/>
            <a:ext cx="492369" cy="4845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5E890F5-77AA-4760-9CE5-60274D0CD444}"/>
              </a:ext>
            </a:extLst>
          </p:cNvPr>
          <p:cNvCxnSpPr>
            <a:cxnSpLocks/>
            <a:stCxn id="69" idx="7"/>
            <a:endCxn id="57" idx="2"/>
          </p:cNvCxnSpPr>
          <p:nvPr/>
        </p:nvCxnSpPr>
        <p:spPr>
          <a:xfrm flipV="1">
            <a:off x="688925" y="2072067"/>
            <a:ext cx="210294" cy="274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54D518A-8DF8-4071-A24F-B4BDC1F65E55}"/>
                  </a:ext>
                </a:extLst>
              </p:cNvPr>
              <p:cNvSpPr txBox="1"/>
              <p:nvPr/>
            </p:nvSpPr>
            <p:spPr>
              <a:xfrm>
                <a:off x="498617" y="1896818"/>
                <a:ext cx="350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54D518A-8DF8-4071-A24F-B4BDC1F65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17" y="1896818"/>
                <a:ext cx="35067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856FE67-2CC9-4BC2-9D42-766768C9B0F6}"/>
              </a:ext>
            </a:extLst>
          </p:cNvPr>
          <p:cNvCxnSpPr>
            <a:cxnSpLocks/>
            <a:stCxn id="69" idx="5"/>
            <a:endCxn id="63" idx="2"/>
          </p:cNvCxnSpPr>
          <p:nvPr/>
        </p:nvCxnSpPr>
        <p:spPr>
          <a:xfrm>
            <a:off x="688925" y="2688727"/>
            <a:ext cx="205854" cy="303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38C29B8-89D2-48E2-A3EE-A2B35F16BC61}"/>
                  </a:ext>
                </a:extLst>
              </p:cNvPr>
              <p:cNvSpPr txBox="1"/>
              <p:nvPr/>
            </p:nvSpPr>
            <p:spPr>
              <a:xfrm>
                <a:off x="473259" y="2718305"/>
                <a:ext cx="350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38C29B8-89D2-48E2-A3EE-A2B35F16B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59" y="2718305"/>
                <a:ext cx="35067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01D6E404-8F1D-49A3-A87D-7C37A036A5A8}"/>
              </a:ext>
            </a:extLst>
          </p:cNvPr>
          <p:cNvSpPr txBox="1"/>
          <p:nvPr/>
        </p:nvSpPr>
        <p:spPr>
          <a:xfrm>
            <a:off x="849343" y="1290687"/>
            <a:ext cx="54854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A|B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A1100D6-5409-4442-A033-589801D8B419}"/>
              </a:ext>
            </a:extLst>
          </p:cNvPr>
          <p:cNvSpPr/>
          <p:nvPr/>
        </p:nvSpPr>
        <p:spPr>
          <a:xfrm>
            <a:off x="6867299" y="3136875"/>
            <a:ext cx="492369" cy="4845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DS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46B4B37-BE01-4964-A6AB-1DC48E2F1AE7}"/>
              </a:ext>
            </a:extLst>
          </p:cNvPr>
          <p:cNvCxnSpPr>
            <a:cxnSpLocks/>
            <a:stCxn id="79" idx="6"/>
            <a:endCxn id="102" idx="2"/>
          </p:cNvCxnSpPr>
          <p:nvPr/>
        </p:nvCxnSpPr>
        <p:spPr>
          <a:xfrm>
            <a:off x="7359668" y="3379152"/>
            <a:ext cx="505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6349A91E-FAEA-4EF8-95A4-79BD43572A24}"/>
              </a:ext>
            </a:extLst>
          </p:cNvPr>
          <p:cNvGrpSpPr/>
          <p:nvPr/>
        </p:nvGrpSpPr>
        <p:grpSpPr>
          <a:xfrm>
            <a:off x="7865221" y="3136875"/>
            <a:ext cx="492369" cy="484554"/>
            <a:chOff x="2829621" y="5367419"/>
            <a:chExt cx="492369" cy="484554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72323DE5-4CA3-4172-91EC-CB0408556747}"/>
                </a:ext>
              </a:extLst>
            </p:cNvPr>
            <p:cNvSpPr/>
            <p:nvPr/>
          </p:nvSpPr>
          <p:spPr>
            <a:xfrm>
              <a:off x="2829621" y="5367419"/>
              <a:ext cx="492369" cy="48455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DC900C65-6BE0-4485-B4C3-B733B1022C97}"/>
                </a:ext>
              </a:extLst>
            </p:cNvPr>
            <p:cNvSpPr/>
            <p:nvPr/>
          </p:nvSpPr>
          <p:spPr>
            <a:xfrm>
              <a:off x="2871677" y="5415612"/>
              <a:ext cx="403986" cy="38816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FDB0A9EE-F5EE-42C7-BB2F-8579B262ABCE}"/>
              </a:ext>
            </a:extLst>
          </p:cNvPr>
          <p:cNvSpPr txBox="1"/>
          <p:nvPr/>
        </p:nvSpPr>
        <p:spPr>
          <a:xfrm>
            <a:off x="7404695" y="29462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‘_’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88B3CCD-986D-4797-8556-053AE7335F9A}"/>
              </a:ext>
            </a:extLst>
          </p:cNvPr>
          <p:cNvSpPr/>
          <p:nvPr/>
        </p:nvSpPr>
        <p:spPr>
          <a:xfrm>
            <a:off x="6862859" y="4057356"/>
            <a:ext cx="492369" cy="4845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ES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752C94A-276E-498E-97D8-FFEC44507CEE}"/>
              </a:ext>
            </a:extLst>
          </p:cNvPr>
          <p:cNvCxnSpPr>
            <a:cxnSpLocks/>
            <a:stCxn id="105" idx="6"/>
            <a:endCxn id="108" idx="2"/>
          </p:cNvCxnSpPr>
          <p:nvPr/>
        </p:nvCxnSpPr>
        <p:spPr>
          <a:xfrm>
            <a:off x="7355228" y="4299633"/>
            <a:ext cx="505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47354AC-9F0E-4E35-BD66-5372BF9BF449}"/>
              </a:ext>
            </a:extLst>
          </p:cNvPr>
          <p:cNvGrpSpPr/>
          <p:nvPr/>
        </p:nvGrpSpPr>
        <p:grpSpPr>
          <a:xfrm>
            <a:off x="7860781" y="4057356"/>
            <a:ext cx="492369" cy="484554"/>
            <a:chOff x="2829621" y="5367419"/>
            <a:chExt cx="492369" cy="484554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5A81BEC1-CB0B-4034-9E28-DA020302935B}"/>
                </a:ext>
              </a:extLst>
            </p:cNvPr>
            <p:cNvSpPr/>
            <p:nvPr/>
          </p:nvSpPr>
          <p:spPr>
            <a:xfrm>
              <a:off x="2829621" y="5367419"/>
              <a:ext cx="492369" cy="48455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519E2597-7368-40E9-9914-D203135D3F1D}"/>
                </a:ext>
              </a:extLst>
            </p:cNvPr>
            <p:cNvSpPr/>
            <p:nvPr/>
          </p:nvSpPr>
          <p:spPr>
            <a:xfrm>
              <a:off x="2871677" y="5415612"/>
              <a:ext cx="403986" cy="38816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DA73CD28-A892-4FDE-AF50-2F4E854AFA7A}"/>
              </a:ext>
            </a:extLst>
          </p:cNvPr>
          <p:cNvSpPr txBox="1"/>
          <p:nvPr/>
        </p:nvSpPr>
        <p:spPr>
          <a:xfrm>
            <a:off x="7302337" y="3882107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digit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121F4008-904E-4C8A-9731-0D8FAEBB1B29}"/>
              </a:ext>
            </a:extLst>
          </p:cNvPr>
          <p:cNvSpPr/>
          <p:nvPr/>
        </p:nvSpPr>
        <p:spPr>
          <a:xfrm>
            <a:off x="6216792" y="3582219"/>
            <a:ext cx="512320" cy="4845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22ACE90-6101-4A8E-AD96-828CFD56FF9B}"/>
              </a:ext>
            </a:extLst>
          </p:cNvPr>
          <p:cNvCxnSpPr>
            <a:cxnSpLocks/>
            <a:stCxn id="111" idx="7"/>
            <a:endCxn id="79" idx="2"/>
          </p:cNvCxnSpPr>
          <p:nvPr/>
        </p:nvCxnSpPr>
        <p:spPr>
          <a:xfrm flipV="1">
            <a:off x="6654084" y="3379152"/>
            <a:ext cx="213215" cy="274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C53B966C-501D-40C4-965F-010E390FECF0}"/>
                  </a:ext>
                </a:extLst>
              </p:cNvPr>
              <p:cNvSpPr txBox="1"/>
              <p:nvPr/>
            </p:nvSpPr>
            <p:spPr>
              <a:xfrm>
                <a:off x="6466697" y="3203903"/>
                <a:ext cx="350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C53B966C-501D-40C4-965F-010E390FE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697" y="3203903"/>
                <a:ext cx="35067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A6A4305-FE99-40F7-8F2C-CB58E30857EF}"/>
              </a:ext>
            </a:extLst>
          </p:cNvPr>
          <p:cNvCxnSpPr>
            <a:cxnSpLocks/>
            <a:stCxn id="111" idx="5"/>
            <a:endCxn id="105" idx="2"/>
          </p:cNvCxnSpPr>
          <p:nvPr/>
        </p:nvCxnSpPr>
        <p:spPr>
          <a:xfrm>
            <a:off x="6654084" y="3995812"/>
            <a:ext cx="208775" cy="303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D6043BFE-4E03-47B6-A5A3-7B04DE63B16A}"/>
                  </a:ext>
                </a:extLst>
              </p:cNvPr>
              <p:cNvSpPr txBox="1"/>
              <p:nvPr/>
            </p:nvSpPr>
            <p:spPr>
              <a:xfrm>
                <a:off x="6441339" y="4025390"/>
                <a:ext cx="350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D6043BFE-4E03-47B6-A5A3-7B04DE63B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339" y="4025390"/>
                <a:ext cx="35067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Oval 116">
            <a:extLst>
              <a:ext uri="{FF2B5EF4-FFF2-40B4-BE49-F238E27FC236}">
                <a16:creationId xmlns:a16="http://schemas.microsoft.com/office/drawing/2014/main" id="{01B177C1-C7E8-4503-825C-B4D5AC3998C8}"/>
              </a:ext>
            </a:extLst>
          </p:cNvPr>
          <p:cNvSpPr/>
          <p:nvPr/>
        </p:nvSpPr>
        <p:spPr>
          <a:xfrm>
            <a:off x="6685569" y="2368944"/>
            <a:ext cx="492369" cy="4845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D0BFB81-762C-43BC-85F5-9FF6B74C116F}"/>
              </a:ext>
            </a:extLst>
          </p:cNvPr>
          <p:cNvGrpSpPr/>
          <p:nvPr/>
        </p:nvGrpSpPr>
        <p:grpSpPr>
          <a:xfrm>
            <a:off x="7683491" y="2368944"/>
            <a:ext cx="492369" cy="484554"/>
            <a:chOff x="2829621" y="5367419"/>
            <a:chExt cx="492369" cy="484554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01CD6431-8097-43B5-86EF-ABA0E98E7B83}"/>
                </a:ext>
              </a:extLst>
            </p:cNvPr>
            <p:cNvSpPr/>
            <p:nvPr/>
          </p:nvSpPr>
          <p:spPr>
            <a:xfrm>
              <a:off x="2829621" y="5367419"/>
              <a:ext cx="492369" cy="48455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1B505339-D88E-42CF-9988-483228AE8E1A}"/>
                </a:ext>
              </a:extLst>
            </p:cNvPr>
            <p:cNvSpPr/>
            <p:nvPr/>
          </p:nvSpPr>
          <p:spPr>
            <a:xfrm>
              <a:off x="2871677" y="5415612"/>
              <a:ext cx="403986" cy="38816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430F263E-602A-4079-9345-F53D3CF98AA0}"/>
              </a:ext>
            </a:extLst>
          </p:cNvPr>
          <p:cNvSpPr txBox="1"/>
          <p:nvPr/>
        </p:nvSpPr>
        <p:spPr>
          <a:xfrm>
            <a:off x="7125047" y="2193695"/>
            <a:ext cx="69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letter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E9766D35-7B66-471D-A654-9C44D099090B}"/>
              </a:ext>
            </a:extLst>
          </p:cNvPr>
          <p:cNvCxnSpPr>
            <a:cxnSpLocks/>
            <a:stCxn id="117" idx="6"/>
            <a:endCxn id="119" idx="2"/>
          </p:cNvCxnSpPr>
          <p:nvPr/>
        </p:nvCxnSpPr>
        <p:spPr>
          <a:xfrm>
            <a:off x="7177938" y="2611221"/>
            <a:ext cx="505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3C3E3C3C-25A0-4372-9ABA-523784453534}"/>
              </a:ext>
            </a:extLst>
          </p:cNvPr>
          <p:cNvSpPr/>
          <p:nvPr/>
        </p:nvSpPr>
        <p:spPr>
          <a:xfrm>
            <a:off x="5507633" y="2888682"/>
            <a:ext cx="492369" cy="4845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B9A8DE5-9B04-4FD0-8B40-AEECC041A5F7}"/>
                  </a:ext>
                </a:extLst>
              </p:cNvPr>
              <p:cNvSpPr txBox="1"/>
              <p:nvPr/>
            </p:nvSpPr>
            <p:spPr>
              <a:xfrm>
                <a:off x="5799386" y="3399881"/>
                <a:ext cx="350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B9A8DE5-9B04-4FD0-8B40-AEECC041A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386" y="3399881"/>
                <a:ext cx="35067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310BB9B1-5ECA-498F-8E28-2929FB846A33}"/>
              </a:ext>
            </a:extLst>
          </p:cNvPr>
          <p:cNvCxnSpPr>
            <a:cxnSpLocks/>
            <a:stCxn id="123" idx="7"/>
            <a:endCxn id="117" idx="2"/>
          </p:cNvCxnSpPr>
          <p:nvPr/>
        </p:nvCxnSpPr>
        <p:spPr>
          <a:xfrm flipV="1">
            <a:off x="5927896" y="2611221"/>
            <a:ext cx="757673" cy="348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9C3D4EA8-DD78-46A3-BEBF-9CA4B4F90ADD}"/>
                  </a:ext>
                </a:extLst>
              </p:cNvPr>
              <p:cNvSpPr txBox="1"/>
              <p:nvPr/>
            </p:nvSpPr>
            <p:spPr>
              <a:xfrm>
                <a:off x="5985580" y="2502621"/>
                <a:ext cx="350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9C3D4EA8-DD78-46A3-BEBF-9CA4B4F9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580" y="2502621"/>
                <a:ext cx="35067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0DD270C-E5A1-44F3-8B24-655188DACDD5}"/>
              </a:ext>
            </a:extLst>
          </p:cNvPr>
          <p:cNvCxnSpPr>
            <a:cxnSpLocks/>
            <a:stCxn id="123" idx="5"/>
            <a:endCxn id="111" idx="1"/>
          </p:cNvCxnSpPr>
          <p:nvPr/>
        </p:nvCxnSpPr>
        <p:spPr>
          <a:xfrm>
            <a:off x="5927896" y="3302275"/>
            <a:ext cx="363924" cy="350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CD214AB3-8AED-4F67-AB74-29CF461F80FE}"/>
              </a:ext>
            </a:extLst>
          </p:cNvPr>
          <p:cNvSpPr txBox="1"/>
          <p:nvPr/>
        </p:nvSpPr>
        <p:spPr>
          <a:xfrm>
            <a:off x="56417" y="3605084"/>
            <a:ext cx="4090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  <a:ea typeface="Cambria Math" panose="02040503050406030204" pitchFamily="18" charset="0"/>
              </a:rPr>
              <a:t>Draw the (C |D|E)* “operator NFA”</a:t>
            </a:r>
            <a:endParaRPr lang="en-US" b="1" dirty="0">
              <a:latin typeface="Bradley Hand ITC" panose="03070402050302030203" pitchFamily="66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46E6F40-727C-460A-B8C0-A8E50B2BFBCF}"/>
              </a:ext>
            </a:extLst>
          </p:cNvPr>
          <p:cNvSpPr/>
          <p:nvPr/>
        </p:nvSpPr>
        <p:spPr>
          <a:xfrm>
            <a:off x="127264" y="3974416"/>
            <a:ext cx="4787635" cy="26930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6C4247F-D304-43C2-A6DE-7DF2E50DB25E}"/>
              </a:ext>
            </a:extLst>
          </p:cNvPr>
          <p:cNvSpPr txBox="1"/>
          <p:nvPr/>
        </p:nvSpPr>
        <p:spPr>
          <a:xfrm>
            <a:off x="5110052" y="2111760"/>
            <a:ext cx="780332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C|D|E</a:t>
            </a:r>
          </a:p>
        </p:txBody>
      </p:sp>
    </p:spTree>
    <p:extLst>
      <p:ext uri="{BB962C8B-B14F-4D97-AF65-F5344CB8AC3E}">
        <p14:creationId xmlns:p14="http://schemas.microsoft.com/office/powerpoint/2010/main" val="1516542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pinimg.com/564x/02/82/29/028229aacda6255e1c3364c704114e78.jpg">
            <a:extLst>
              <a:ext uri="{FF2B5EF4-FFF2-40B4-BE49-F238E27FC236}">
                <a16:creationId xmlns:a16="http://schemas.microsoft.com/office/drawing/2014/main" id="{081D931B-735B-4407-B079-57AD8A112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DBD32B4-BCDE-4B4A-88B2-5229F9D05C15}"/>
              </a:ext>
            </a:extLst>
          </p:cNvPr>
          <p:cNvSpPr/>
          <p:nvPr/>
        </p:nvSpPr>
        <p:spPr>
          <a:xfrm>
            <a:off x="2432050" y="2381250"/>
            <a:ext cx="4572000" cy="2006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2629D1E-6C54-49D8-8EB0-CBE7355D20F5}"/>
                  </a:ext>
                </a:extLst>
              </p:cNvPr>
              <p:cNvSpPr txBox="1"/>
              <p:nvPr/>
            </p:nvSpPr>
            <p:spPr>
              <a:xfrm>
                <a:off x="355600" y="1562100"/>
                <a:ext cx="838200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dirty="0">
                    <a:solidFill>
                      <a:schemeClr val="bg1"/>
                    </a:solidFill>
                    <a:latin typeface="Bookman Old Style" panose="02050604050505020204" pitchFamily="18" charset="0"/>
                  </a:rPr>
                  <a:t>Gee Whiz that C|D|E </a:t>
                </a:r>
              </a:p>
              <a:p>
                <a:pPr algn="ctr"/>
                <a:r>
                  <a:rPr lang="en-US" sz="6000" dirty="0">
                    <a:solidFill>
                      <a:schemeClr val="bg1"/>
                    </a:solidFill>
                    <a:latin typeface="Bookman Old Style" panose="02050604050505020204" pitchFamily="18" charset="0"/>
                  </a:rPr>
                  <a:t>NFA is getting messy! </a:t>
                </a:r>
              </a:p>
              <a:p>
                <a:pPr algn="ctr"/>
                <a:r>
                  <a:rPr lang="en-US" sz="6000" dirty="0">
                    <a:solidFill>
                      <a:schemeClr val="bg1"/>
                    </a:solidFill>
                    <a:latin typeface="Bookman Old Style" panose="02050604050505020204" pitchFamily="18" charset="0"/>
                  </a:rPr>
                  <a:t>Let’s clean it up </a:t>
                </a:r>
              </a:p>
              <a:p>
                <a:pPr algn="ctr"/>
                <a:r>
                  <a:rPr lang="en-US" sz="6000" dirty="0">
                    <a:solidFill>
                      <a:schemeClr val="bg1"/>
                    </a:solidFill>
                    <a:latin typeface="Bookman Old Style" panose="02050604050505020204" pitchFamily="18" charset="0"/>
                  </a:rPr>
                  <a:t>with the </a:t>
                </a:r>
                <a14:m>
                  <m:oMath xmlns:m="http://schemas.openxmlformats.org/officeDocument/2006/math">
                    <m:r>
                      <a:rPr lang="en-US" sz="6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6000" dirty="0">
                    <a:solidFill>
                      <a:schemeClr val="bg1"/>
                    </a:solidFill>
                    <a:latin typeface="Bookman Old Style" panose="02050604050505020204" pitchFamily="18" charset="0"/>
                  </a:rPr>
                  <a:t>-closure</a:t>
                </a:r>
                <a:endParaRPr lang="en-US" sz="6000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2629D1E-6C54-49D8-8EB0-CBE7355D2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0" y="1562100"/>
                <a:ext cx="8382000" cy="3785652"/>
              </a:xfrm>
              <a:prstGeom prst="rect">
                <a:avLst/>
              </a:prstGeom>
              <a:blipFill>
                <a:blip r:embed="rId4"/>
                <a:stretch>
                  <a:fillRect l="-3927" t="-4831" r="-6909" b="-9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2152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>
            <a:extLst>
              <a:ext uri="{FF2B5EF4-FFF2-40B4-BE49-F238E27FC236}">
                <a16:creationId xmlns:a16="http://schemas.microsoft.com/office/drawing/2014/main" id="{9F87F706-47FC-4BB7-86E1-34F3E387625C}"/>
              </a:ext>
            </a:extLst>
          </p:cNvPr>
          <p:cNvSpPr/>
          <p:nvPr/>
        </p:nvSpPr>
        <p:spPr>
          <a:xfrm>
            <a:off x="5105399" y="2101167"/>
            <a:ext cx="3565341" cy="2693083"/>
          </a:xfrm>
          <a:prstGeom prst="rect">
            <a:avLst/>
          </a:prstGeom>
          <a:ln w="254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0D2319C0-B1AD-4C76-9F1E-E8B5B5C12707}"/>
              </a:ext>
            </a:extLst>
          </p:cNvPr>
          <p:cNvCxnSpPr>
            <a:cxnSpLocks/>
          </p:cNvCxnSpPr>
          <p:nvPr/>
        </p:nvCxnSpPr>
        <p:spPr>
          <a:xfrm flipH="1">
            <a:off x="1840519" y="1102868"/>
            <a:ext cx="1980367" cy="437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96A65E4D-D107-471B-A93C-9ECC23E8BBDF}"/>
              </a:ext>
            </a:extLst>
          </p:cNvPr>
          <p:cNvSpPr/>
          <p:nvPr/>
        </p:nvSpPr>
        <p:spPr>
          <a:xfrm>
            <a:off x="127216" y="1473575"/>
            <a:ext cx="2808325" cy="1949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2A9C6226-45E4-4916-A49E-F4C0F52B75F1}"/>
              </a:ext>
            </a:extLst>
          </p:cNvPr>
          <p:cNvCxnSpPr>
            <a:cxnSpLocks/>
          </p:cNvCxnSpPr>
          <p:nvPr/>
        </p:nvCxnSpPr>
        <p:spPr>
          <a:xfrm>
            <a:off x="4087158" y="1125573"/>
            <a:ext cx="1912662" cy="349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E332110C-93E3-49C4-8007-747870D50763}"/>
              </a:ext>
            </a:extLst>
          </p:cNvPr>
          <p:cNvSpPr txBox="1"/>
          <p:nvPr/>
        </p:nvSpPr>
        <p:spPr>
          <a:xfrm>
            <a:off x="3770027" y="582801"/>
            <a:ext cx="317131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b="1" dirty="0"/>
              <a:t>.</a:t>
            </a: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2AA446B4-C171-49BA-B6FC-7127CAD8464D}"/>
              </a:ext>
            </a:extLst>
          </p:cNvPr>
          <p:cNvCxnSpPr>
            <a:cxnSpLocks/>
          </p:cNvCxnSpPr>
          <p:nvPr/>
        </p:nvCxnSpPr>
        <p:spPr>
          <a:xfrm>
            <a:off x="6158385" y="1829790"/>
            <a:ext cx="0" cy="322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4B994DB9-A781-4775-A550-A704BBAA9F2C}"/>
              </a:ext>
            </a:extLst>
          </p:cNvPr>
          <p:cNvSpPr txBox="1"/>
          <p:nvPr/>
        </p:nvSpPr>
        <p:spPr>
          <a:xfrm>
            <a:off x="6398564" y="1201717"/>
            <a:ext cx="11530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(C|D|E)*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BD102CD-4675-43AC-B5A5-BE0DB8CC0730}"/>
              </a:ext>
            </a:extLst>
          </p:cNvPr>
          <p:cNvSpPr txBox="1"/>
          <p:nvPr/>
        </p:nvSpPr>
        <p:spPr>
          <a:xfrm>
            <a:off x="3203267" y="1375125"/>
            <a:ext cx="1592370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(A|B).(C|D|E)*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81EA80F5-61C1-4E5A-B54C-C4E239C418B2}"/>
              </a:ext>
            </a:extLst>
          </p:cNvPr>
          <p:cNvSpPr txBox="1"/>
          <p:nvPr/>
        </p:nvSpPr>
        <p:spPr>
          <a:xfrm>
            <a:off x="5999820" y="1437012"/>
            <a:ext cx="317131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000" b="1" dirty="0"/>
              <a:t>*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65EFA37-BCBC-4A05-9F1F-69E4E09C1988}"/>
              </a:ext>
            </a:extLst>
          </p:cNvPr>
          <p:cNvSpPr/>
          <p:nvPr/>
        </p:nvSpPr>
        <p:spPr>
          <a:xfrm>
            <a:off x="899219" y="1829790"/>
            <a:ext cx="492369" cy="4845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74A885D-FC65-4E60-8EB2-673FF4CFA31A}"/>
              </a:ext>
            </a:extLst>
          </p:cNvPr>
          <p:cNvCxnSpPr>
            <a:cxnSpLocks/>
            <a:stCxn id="57" idx="6"/>
            <a:endCxn id="60" idx="2"/>
          </p:cNvCxnSpPr>
          <p:nvPr/>
        </p:nvCxnSpPr>
        <p:spPr>
          <a:xfrm>
            <a:off x="1391588" y="2072067"/>
            <a:ext cx="505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D218578-10BC-484C-AC16-B806A06932F8}"/>
              </a:ext>
            </a:extLst>
          </p:cNvPr>
          <p:cNvGrpSpPr/>
          <p:nvPr/>
        </p:nvGrpSpPr>
        <p:grpSpPr>
          <a:xfrm>
            <a:off x="1897141" y="1829790"/>
            <a:ext cx="492369" cy="484554"/>
            <a:chOff x="2829621" y="5367419"/>
            <a:chExt cx="492369" cy="484554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00B4452-3C5E-4C22-9713-BEF2DCE1ACD0}"/>
                </a:ext>
              </a:extLst>
            </p:cNvPr>
            <p:cNvSpPr/>
            <p:nvPr/>
          </p:nvSpPr>
          <p:spPr>
            <a:xfrm>
              <a:off x="2829621" y="5367419"/>
              <a:ext cx="492369" cy="48455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218A945-DF8D-4320-89EE-DB7DAAA1CE35}"/>
                </a:ext>
              </a:extLst>
            </p:cNvPr>
            <p:cNvSpPr/>
            <p:nvPr/>
          </p:nvSpPr>
          <p:spPr>
            <a:xfrm>
              <a:off x="2871677" y="5415612"/>
              <a:ext cx="403986" cy="38816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7847A430-62D7-4A8A-B1F5-5964CAEC7334}"/>
              </a:ext>
            </a:extLst>
          </p:cNvPr>
          <p:cNvSpPr txBox="1"/>
          <p:nvPr/>
        </p:nvSpPr>
        <p:spPr>
          <a:xfrm>
            <a:off x="1338697" y="1654541"/>
            <a:ext cx="69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letter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CAB9E9E-24B4-4A38-8505-430ADFA67DDE}"/>
              </a:ext>
            </a:extLst>
          </p:cNvPr>
          <p:cNvSpPr/>
          <p:nvPr/>
        </p:nvSpPr>
        <p:spPr>
          <a:xfrm>
            <a:off x="894779" y="2750271"/>
            <a:ext cx="492369" cy="4845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74C675D-CB26-457C-A323-CAD2E4EC8DD6}"/>
              </a:ext>
            </a:extLst>
          </p:cNvPr>
          <p:cNvCxnSpPr>
            <a:cxnSpLocks/>
            <a:stCxn id="63" idx="6"/>
            <a:endCxn id="66" idx="2"/>
          </p:cNvCxnSpPr>
          <p:nvPr/>
        </p:nvCxnSpPr>
        <p:spPr>
          <a:xfrm>
            <a:off x="1387148" y="2992548"/>
            <a:ext cx="505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ED1DE97-4D0E-4B4F-91F9-42B34014D043}"/>
              </a:ext>
            </a:extLst>
          </p:cNvPr>
          <p:cNvGrpSpPr/>
          <p:nvPr/>
        </p:nvGrpSpPr>
        <p:grpSpPr>
          <a:xfrm>
            <a:off x="1892701" y="2750271"/>
            <a:ext cx="492369" cy="484554"/>
            <a:chOff x="2829621" y="5367419"/>
            <a:chExt cx="492369" cy="484554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ABC5380-28E0-434E-B451-80A989CE4E5D}"/>
                </a:ext>
              </a:extLst>
            </p:cNvPr>
            <p:cNvSpPr/>
            <p:nvPr/>
          </p:nvSpPr>
          <p:spPr>
            <a:xfrm>
              <a:off x="2829621" y="5367419"/>
              <a:ext cx="492369" cy="48455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E18D964-B604-451B-9C97-10C915830FBA}"/>
                </a:ext>
              </a:extLst>
            </p:cNvPr>
            <p:cNvSpPr/>
            <p:nvPr/>
          </p:nvSpPr>
          <p:spPr>
            <a:xfrm>
              <a:off x="2871677" y="5415612"/>
              <a:ext cx="403986" cy="38816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2B9AAE26-F322-428F-A20D-9C055BAEB9E4}"/>
              </a:ext>
            </a:extLst>
          </p:cNvPr>
          <p:cNvSpPr txBox="1"/>
          <p:nvPr/>
        </p:nvSpPr>
        <p:spPr>
          <a:xfrm>
            <a:off x="1334257" y="25750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‘_’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36D09C8-C275-4B14-804A-23F8882FACC9}"/>
              </a:ext>
            </a:extLst>
          </p:cNvPr>
          <p:cNvSpPr/>
          <p:nvPr/>
        </p:nvSpPr>
        <p:spPr>
          <a:xfrm>
            <a:off x="268662" y="2275134"/>
            <a:ext cx="492369" cy="4845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5E890F5-77AA-4760-9CE5-60274D0CD444}"/>
              </a:ext>
            </a:extLst>
          </p:cNvPr>
          <p:cNvCxnSpPr>
            <a:cxnSpLocks/>
            <a:stCxn id="69" idx="7"/>
            <a:endCxn id="57" idx="2"/>
          </p:cNvCxnSpPr>
          <p:nvPr/>
        </p:nvCxnSpPr>
        <p:spPr>
          <a:xfrm flipV="1">
            <a:off x="688925" y="2072067"/>
            <a:ext cx="210294" cy="274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54D518A-8DF8-4071-A24F-B4BDC1F65E55}"/>
                  </a:ext>
                </a:extLst>
              </p:cNvPr>
              <p:cNvSpPr txBox="1"/>
              <p:nvPr/>
            </p:nvSpPr>
            <p:spPr>
              <a:xfrm>
                <a:off x="498617" y="1896818"/>
                <a:ext cx="350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54D518A-8DF8-4071-A24F-B4BDC1F65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17" y="1896818"/>
                <a:ext cx="35067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856FE67-2CC9-4BC2-9D42-766768C9B0F6}"/>
              </a:ext>
            </a:extLst>
          </p:cNvPr>
          <p:cNvCxnSpPr>
            <a:cxnSpLocks/>
            <a:stCxn id="69" idx="5"/>
            <a:endCxn id="63" idx="2"/>
          </p:cNvCxnSpPr>
          <p:nvPr/>
        </p:nvCxnSpPr>
        <p:spPr>
          <a:xfrm>
            <a:off x="688925" y="2688727"/>
            <a:ext cx="205854" cy="303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38C29B8-89D2-48E2-A3EE-A2B35F16BC61}"/>
                  </a:ext>
                </a:extLst>
              </p:cNvPr>
              <p:cNvSpPr txBox="1"/>
              <p:nvPr/>
            </p:nvSpPr>
            <p:spPr>
              <a:xfrm>
                <a:off x="473259" y="2718305"/>
                <a:ext cx="350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38C29B8-89D2-48E2-A3EE-A2B35F16B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59" y="2718305"/>
                <a:ext cx="35067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01D6E404-8F1D-49A3-A87D-7C37A036A5A8}"/>
              </a:ext>
            </a:extLst>
          </p:cNvPr>
          <p:cNvSpPr txBox="1"/>
          <p:nvPr/>
        </p:nvSpPr>
        <p:spPr>
          <a:xfrm>
            <a:off x="849343" y="1290687"/>
            <a:ext cx="54854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A|B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A1100D6-5409-4442-A033-589801D8B419}"/>
              </a:ext>
            </a:extLst>
          </p:cNvPr>
          <p:cNvSpPr/>
          <p:nvPr/>
        </p:nvSpPr>
        <p:spPr>
          <a:xfrm>
            <a:off x="6867299" y="3136875"/>
            <a:ext cx="492369" cy="4845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DS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46B4B37-BE01-4964-A6AB-1DC48E2F1AE7}"/>
              </a:ext>
            </a:extLst>
          </p:cNvPr>
          <p:cNvCxnSpPr>
            <a:cxnSpLocks/>
            <a:stCxn id="79" idx="6"/>
            <a:endCxn id="102" idx="2"/>
          </p:cNvCxnSpPr>
          <p:nvPr/>
        </p:nvCxnSpPr>
        <p:spPr>
          <a:xfrm>
            <a:off x="7359668" y="3379152"/>
            <a:ext cx="505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6349A91E-FAEA-4EF8-95A4-79BD43572A24}"/>
              </a:ext>
            </a:extLst>
          </p:cNvPr>
          <p:cNvGrpSpPr/>
          <p:nvPr/>
        </p:nvGrpSpPr>
        <p:grpSpPr>
          <a:xfrm>
            <a:off x="7865221" y="3136875"/>
            <a:ext cx="492369" cy="484554"/>
            <a:chOff x="2829621" y="5367419"/>
            <a:chExt cx="492369" cy="484554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72323DE5-4CA3-4172-91EC-CB0408556747}"/>
                </a:ext>
              </a:extLst>
            </p:cNvPr>
            <p:cNvSpPr/>
            <p:nvPr/>
          </p:nvSpPr>
          <p:spPr>
            <a:xfrm>
              <a:off x="2829621" y="5367419"/>
              <a:ext cx="492369" cy="48455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DC900C65-6BE0-4485-B4C3-B733B1022C97}"/>
                </a:ext>
              </a:extLst>
            </p:cNvPr>
            <p:cNvSpPr/>
            <p:nvPr/>
          </p:nvSpPr>
          <p:spPr>
            <a:xfrm>
              <a:off x="2871677" y="5415612"/>
              <a:ext cx="403986" cy="38816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FDB0A9EE-F5EE-42C7-BB2F-8579B262ABCE}"/>
              </a:ext>
            </a:extLst>
          </p:cNvPr>
          <p:cNvSpPr txBox="1"/>
          <p:nvPr/>
        </p:nvSpPr>
        <p:spPr>
          <a:xfrm>
            <a:off x="7404695" y="29462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‘_’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88B3CCD-986D-4797-8556-053AE7335F9A}"/>
              </a:ext>
            </a:extLst>
          </p:cNvPr>
          <p:cNvSpPr/>
          <p:nvPr/>
        </p:nvSpPr>
        <p:spPr>
          <a:xfrm>
            <a:off x="6862859" y="4057356"/>
            <a:ext cx="492369" cy="4845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ES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752C94A-276E-498E-97D8-FFEC44507CEE}"/>
              </a:ext>
            </a:extLst>
          </p:cNvPr>
          <p:cNvCxnSpPr>
            <a:cxnSpLocks/>
            <a:stCxn id="105" idx="6"/>
            <a:endCxn id="108" idx="2"/>
          </p:cNvCxnSpPr>
          <p:nvPr/>
        </p:nvCxnSpPr>
        <p:spPr>
          <a:xfrm>
            <a:off x="7355228" y="4299633"/>
            <a:ext cx="505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47354AC-9F0E-4E35-BD66-5372BF9BF449}"/>
              </a:ext>
            </a:extLst>
          </p:cNvPr>
          <p:cNvGrpSpPr/>
          <p:nvPr/>
        </p:nvGrpSpPr>
        <p:grpSpPr>
          <a:xfrm>
            <a:off x="7860781" y="4057356"/>
            <a:ext cx="492369" cy="484554"/>
            <a:chOff x="2829621" y="5367419"/>
            <a:chExt cx="492369" cy="484554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5A81BEC1-CB0B-4034-9E28-DA020302935B}"/>
                </a:ext>
              </a:extLst>
            </p:cNvPr>
            <p:cNvSpPr/>
            <p:nvPr/>
          </p:nvSpPr>
          <p:spPr>
            <a:xfrm>
              <a:off x="2829621" y="5367419"/>
              <a:ext cx="492369" cy="48455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519E2597-7368-40E9-9914-D203135D3F1D}"/>
                </a:ext>
              </a:extLst>
            </p:cNvPr>
            <p:cNvSpPr/>
            <p:nvPr/>
          </p:nvSpPr>
          <p:spPr>
            <a:xfrm>
              <a:off x="2871677" y="5415612"/>
              <a:ext cx="403986" cy="38816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DA73CD28-A892-4FDE-AF50-2F4E854AFA7A}"/>
              </a:ext>
            </a:extLst>
          </p:cNvPr>
          <p:cNvSpPr txBox="1"/>
          <p:nvPr/>
        </p:nvSpPr>
        <p:spPr>
          <a:xfrm>
            <a:off x="7302337" y="3882107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digit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121F4008-904E-4C8A-9731-0D8FAEBB1B29}"/>
              </a:ext>
            </a:extLst>
          </p:cNvPr>
          <p:cNvSpPr/>
          <p:nvPr/>
        </p:nvSpPr>
        <p:spPr>
          <a:xfrm>
            <a:off x="6216792" y="3582219"/>
            <a:ext cx="512320" cy="4845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22ACE90-6101-4A8E-AD96-828CFD56FF9B}"/>
              </a:ext>
            </a:extLst>
          </p:cNvPr>
          <p:cNvCxnSpPr>
            <a:cxnSpLocks/>
            <a:stCxn id="111" idx="7"/>
            <a:endCxn id="79" idx="2"/>
          </p:cNvCxnSpPr>
          <p:nvPr/>
        </p:nvCxnSpPr>
        <p:spPr>
          <a:xfrm flipV="1">
            <a:off x="6654084" y="3379152"/>
            <a:ext cx="213215" cy="274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C53B966C-501D-40C4-965F-010E390FECF0}"/>
                  </a:ext>
                </a:extLst>
              </p:cNvPr>
              <p:cNvSpPr txBox="1"/>
              <p:nvPr/>
            </p:nvSpPr>
            <p:spPr>
              <a:xfrm>
                <a:off x="6466697" y="3203903"/>
                <a:ext cx="350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C53B966C-501D-40C4-965F-010E390FE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697" y="3203903"/>
                <a:ext cx="35067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A6A4305-FE99-40F7-8F2C-CB58E30857EF}"/>
              </a:ext>
            </a:extLst>
          </p:cNvPr>
          <p:cNvCxnSpPr>
            <a:cxnSpLocks/>
            <a:stCxn id="111" idx="5"/>
            <a:endCxn id="105" idx="2"/>
          </p:cNvCxnSpPr>
          <p:nvPr/>
        </p:nvCxnSpPr>
        <p:spPr>
          <a:xfrm>
            <a:off x="6654084" y="3995812"/>
            <a:ext cx="208775" cy="303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D6043BFE-4E03-47B6-A5A3-7B04DE63B16A}"/>
                  </a:ext>
                </a:extLst>
              </p:cNvPr>
              <p:cNvSpPr txBox="1"/>
              <p:nvPr/>
            </p:nvSpPr>
            <p:spPr>
              <a:xfrm>
                <a:off x="6441339" y="4025390"/>
                <a:ext cx="350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D6043BFE-4E03-47B6-A5A3-7B04DE63B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339" y="4025390"/>
                <a:ext cx="35067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Oval 116">
            <a:extLst>
              <a:ext uri="{FF2B5EF4-FFF2-40B4-BE49-F238E27FC236}">
                <a16:creationId xmlns:a16="http://schemas.microsoft.com/office/drawing/2014/main" id="{01B177C1-C7E8-4503-825C-B4D5AC3998C8}"/>
              </a:ext>
            </a:extLst>
          </p:cNvPr>
          <p:cNvSpPr/>
          <p:nvPr/>
        </p:nvSpPr>
        <p:spPr>
          <a:xfrm>
            <a:off x="6685569" y="2368944"/>
            <a:ext cx="492369" cy="4845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D0BFB81-762C-43BC-85F5-9FF6B74C116F}"/>
              </a:ext>
            </a:extLst>
          </p:cNvPr>
          <p:cNvGrpSpPr/>
          <p:nvPr/>
        </p:nvGrpSpPr>
        <p:grpSpPr>
          <a:xfrm>
            <a:off x="7683491" y="2368944"/>
            <a:ext cx="492369" cy="484554"/>
            <a:chOff x="2829621" y="5367419"/>
            <a:chExt cx="492369" cy="484554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01CD6431-8097-43B5-86EF-ABA0E98E7B83}"/>
                </a:ext>
              </a:extLst>
            </p:cNvPr>
            <p:cNvSpPr/>
            <p:nvPr/>
          </p:nvSpPr>
          <p:spPr>
            <a:xfrm>
              <a:off x="2829621" y="5367419"/>
              <a:ext cx="492369" cy="48455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1B505339-D88E-42CF-9988-483228AE8E1A}"/>
                </a:ext>
              </a:extLst>
            </p:cNvPr>
            <p:cNvSpPr/>
            <p:nvPr/>
          </p:nvSpPr>
          <p:spPr>
            <a:xfrm>
              <a:off x="2871677" y="5415612"/>
              <a:ext cx="403986" cy="38816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430F263E-602A-4079-9345-F53D3CF98AA0}"/>
              </a:ext>
            </a:extLst>
          </p:cNvPr>
          <p:cNvSpPr txBox="1"/>
          <p:nvPr/>
        </p:nvSpPr>
        <p:spPr>
          <a:xfrm>
            <a:off x="7125047" y="2193695"/>
            <a:ext cx="69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letter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E9766D35-7B66-471D-A654-9C44D099090B}"/>
              </a:ext>
            </a:extLst>
          </p:cNvPr>
          <p:cNvCxnSpPr>
            <a:cxnSpLocks/>
            <a:stCxn id="117" idx="6"/>
            <a:endCxn id="119" idx="2"/>
          </p:cNvCxnSpPr>
          <p:nvPr/>
        </p:nvCxnSpPr>
        <p:spPr>
          <a:xfrm>
            <a:off x="7177938" y="2611221"/>
            <a:ext cx="505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3C3E3C3C-25A0-4372-9ABA-523784453534}"/>
              </a:ext>
            </a:extLst>
          </p:cNvPr>
          <p:cNvSpPr/>
          <p:nvPr/>
        </p:nvSpPr>
        <p:spPr>
          <a:xfrm>
            <a:off x="5507633" y="2888682"/>
            <a:ext cx="492369" cy="4845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B9A8DE5-9B04-4FD0-8B40-AEECC041A5F7}"/>
                  </a:ext>
                </a:extLst>
              </p:cNvPr>
              <p:cNvSpPr txBox="1"/>
              <p:nvPr/>
            </p:nvSpPr>
            <p:spPr>
              <a:xfrm>
                <a:off x="5799386" y="3399881"/>
                <a:ext cx="350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B9A8DE5-9B04-4FD0-8B40-AEECC041A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386" y="3399881"/>
                <a:ext cx="35067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310BB9B1-5ECA-498F-8E28-2929FB846A33}"/>
              </a:ext>
            </a:extLst>
          </p:cNvPr>
          <p:cNvCxnSpPr>
            <a:cxnSpLocks/>
            <a:stCxn id="123" idx="7"/>
            <a:endCxn id="117" idx="2"/>
          </p:cNvCxnSpPr>
          <p:nvPr/>
        </p:nvCxnSpPr>
        <p:spPr>
          <a:xfrm flipV="1">
            <a:off x="5927896" y="2611221"/>
            <a:ext cx="757673" cy="348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9C3D4EA8-DD78-46A3-BEBF-9CA4B4F90ADD}"/>
                  </a:ext>
                </a:extLst>
              </p:cNvPr>
              <p:cNvSpPr txBox="1"/>
              <p:nvPr/>
            </p:nvSpPr>
            <p:spPr>
              <a:xfrm>
                <a:off x="5985580" y="2502621"/>
                <a:ext cx="350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9C3D4EA8-DD78-46A3-BEBF-9CA4B4F9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580" y="2502621"/>
                <a:ext cx="35067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0DD270C-E5A1-44F3-8B24-655188DACDD5}"/>
              </a:ext>
            </a:extLst>
          </p:cNvPr>
          <p:cNvCxnSpPr>
            <a:cxnSpLocks/>
            <a:stCxn id="123" idx="5"/>
            <a:endCxn id="111" idx="1"/>
          </p:cNvCxnSpPr>
          <p:nvPr/>
        </p:nvCxnSpPr>
        <p:spPr>
          <a:xfrm>
            <a:off x="5927896" y="3302275"/>
            <a:ext cx="363924" cy="350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CD214AB3-8AED-4F67-AB74-29CF461F80FE}"/>
              </a:ext>
            </a:extLst>
          </p:cNvPr>
          <p:cNvSpPr txBox="1"/>
          <p:nvPr/>
        </p:nvSpPr>
        <p:spPr>
          <a:xfrm>
            <a:off x="354867" y="3605084"/>
            <a:ext cx="4090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  <a:ea typeface="Cambria Math" panose="02040503050406030204" pitchFamily="18" charset="0"/>
              </a:rPr>
              <a:t>Simplify the (C|D|E) NFA</a:t>
            </a:r>
            <a:endParaRPr lang="en-US" b="1" dirty="0">
              <a:latin typeface="Bradley Hand ITC" panose="03070402050302030203" pitchFamily="66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46E6F40-727C-460A-B8C0-A8E50B2BFBCF}"/>
              </a:ext>
            </a:extLst>
          </p:cNvPr>
          <p:cNvSpPr/>
          <p:nvPr/>
        </p:nvSpPr>
        <p:spPr>
          <a:xfrm>
            <a:off x="149708" y="3974416"/>
            <a:ext cx="4787635" cy="26930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6C4247F-D304-43C2-A6DE-7DF2E50DB25E}"/>
              </a:ext>
            </a:extLst>
          </p:cNvPr>
          <p:cNvSpPr txBox="1"/>
          <p:nvPr/>
        </p:nvSpPr>
        <p:spPr>
          <a:xfrm>
            <a:off x="5110052" y="2111760"/>
            <a:ext cx="780332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C|D|E</a:t>
            </a:r>
          </a:p>
        </p:txBody>
      </p:sp>
    </p:spTree>
    <p:extLst>
      <p:ext uri="{BB962C8B-B14F-4D97-AF65-F5344CB8AC3E}">
        <p14:creationId xmlns:p14="http://schemas.microsoft.com/office/powerpoint/2010/main" val="595733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>
            <a:extLst>
              <a:ext uri="{FF2B5EF4-FFF2-40B4-BE49-F238E27FC236}">
                <a16:creationId xmlns:a16="http://schemas.microsoft.com/office/drawing/2014/main" id="{9F87F706-47FC-4BB7-86E1-34F3E387625C}"/>
              </a:ext>
            </a:extLst>
          </p:cNvPr>
          <p:cNvSpPr/>
          <p:nvPr/>
        </p:nvSpPr>
        <p:spPr>
          <a:xfrm>
            <a:off x="5105399" y="2101167"/>
            <a:ext cx="3565341" cy="26930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0D2319C0-B1AD-4C76-9F1E-E8B5B5C12707}"/>
              </a:ext>
            </a:extLst>
          </p:cNvPr>
          <p:cNvCxnSpPr>
            <a:cxnSpLocks/>
          </p:cNvCxnSpPr>
          <p:nvPr/>
        </p:nvCxnSpPr>
        <p:spPr>
          <a:xfrm flipH="1">
            <a:off x="1840519" y="1102868"/>
            <a:ext cx="1980367" cy="437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96A65E4D-D107-471B-A93C-9ECC23E8BBDF}"/>
              </a:ext>
            </a:extLst>
          </p:cNvPr>
          <p:cNvSpPr/>
          <p:nvPr/>
        </p:nvSpPr>
        <p:spPr>
          <a:xfrm>
            <a:off x="127216" y="1473575"/>
            <a:ext cx="2808325" cy="1949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2A9C6226-45E4-4916-A49E-F4C0F52B75F1}"/>
              </a:ext>
            </a:extLst>
          </p:cNvPr>
          <p:cNvCxnSpPr>
            <a:cxnSpLocks/>
          </p:cNvCxnSpPr>
          <p:nvPr/>
        </p:nvCxnSpPr>
        <p:spPr>
          <a:xfrm>
            <a:off x="4087158" y="1125573"/>
            <a:ext cx="1912662" cy="349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E332110C-93E3-49C4-8007-747870D50763}"/>
              </a:ext>
            </a:extLst>
          </p:cNvPr>
          <p:cNvSpPr txBox="1"/>
          <p:nvPr/>
        </p:nvSpPr>
        <p:spPr>
          <a:xfrm>
            <a:off x="3770027" y="582801"/>
            <a:ext cx="317131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b="1" dirty="0"/>
              <a:t>.</a:t>
            </a: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2AA446B4-C171-49BA-B6FC-7127CAD8464D}"/>
              </a:ext>
            </a:extLst>
          </p:cNvPr>
          <p:cNvCxnSpPr>
            <a:cxnSpLocks/>
          </p:cNvCxnSpPr>
          <p:nvPr/>
        </p:nvCxnSpPr>
        <p:spPr>
          <a:xfrm>
            <a:off x="6158385" y="1829790"/>
            <a:ext cx="0" cy="322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4B994DB9-A781-4775-A550-A704BBAA9F2C}"/>
              </a:ext>
            </a:extLst>
          </p:cNvPr>
          <p:cNvSpPr txBox="1"/>
          <p:nvPr/>
        </p:nvSpPr>
        <p:spPr>
          <a:xfrm>
            <a:off x="6398564" y="1201717"/>
            <a:ext cx="11530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(C|D|E)*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BD102CD-4675-43AC-B5A5-BE0DB8CC0730}"/>
              </a:ext>
            </a:extLst>
          </p:cNvPr>
          <p:cNvSpPr txBox="1"/>
          <p:nvPr/>
        </p:nvSpPr>
        <p:spPr>
          <a:xfrm>
            <a:off x="3203267" y="1375125"/>
            <a:ext cx="1592370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(A|B).(C|D|E)*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81EA80F5-61C1-4E5A-B54C-C4E239C418B2}"/>
              </a:ext>
            </a:extLst>
          </p:cNvPr>
          <p:cNvSpPr txBox="1"/>
          <p:nvPr/>
        </p:nvSpPr>
        <p:spPr>
          <a:xfrm>
            <a:off x="5999820" y="1437012"/>
            <a:ext cx="317131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000" b="1" dirty="0"/>
              <a:t>*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65EFA37-BCBC-4A05-9F1F-69E4E09C1988}"/>
              </a:ext>
            </a:extLst>
          </p:cNvPr>
          <p:cNvSpPr/>
          <p:nvPr/>
        </p:nvSpPr>
        <p:spPr>
          <a:xfrm>
            <a:off x="899219" y="1829790"/>
            <a:ext cx="492369" cy="4845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74A885D-FC65-4E60-8EB2-673FF4CFA31A}"/>
              </a:ext>
            </a:extLst>
          </p:cNvPr>
          <p:cNvCxnSpPr>
            <a:cxnSpLocks/>
            <a:stCxn id="57" idx="6"/>
            <a:endCxn id="60" idx="2"/>
          </p:cNvCxnSpPr>
          <p:nvPr/>
        </p:nvCxnSpPr>
        <p:spPr>
          <a:xfrm>
            <a:off x="1391588" y="2072067"/>
            <a:ext cx="505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D218578-10BC-484C-AC16-B806A06932F8}"/>
              </a:ext>
            </a:extLst>
          </p:cNvPr>
          <p:cNvGrpSpPr/>
          <p:nvPr/>
        </p:nvGrpSpPr>
        <p:grpSpPr>
          <a:xfrm>
            <a:off x="1897141" y="1829790"/>
            <a:ext cx="492369" cy="484554"/>
            <a:chOff x="2829621" y="5367419"/>
            <a:chExt cx="492369" cy="484554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00B4452-3C5E-4C22-9713-BEF2DCE1ACD0}"/>
                </a:ext>
              </a:extLst>
            </p:cNvPr>
            <p:cNvSpPr/>
            <p:nvPr/>
          </p:nvSpPr>
          <p:spPr>
            <a:xfrm>
              <a:off x="2829621" y="5367419"/>
              <a:ext cx="492369" cy="48455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218A945-DF8D-4320-89EE-DB7DAAA1CE35}"/>
                </a:ext>
              </a:extLst>
            </p:cNvPr>
            <p:cNvSpPr/>
            <p:nvPr/>
          </p:nvSpPr>
          <p:spPr>
            <a:xfrm>
              <a:off x="2871677" y="5415612"/>
              <a:ext cx="403986" cy="38816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7847A430-62D7-4A8A-B1F5-5964CAEC7334}"/>
              </a:ext>
            </a:extLst>
          </p:cNvPr>
          <p:cNvSpPr txBox="1"/>
          <p:nvPr/>
        </p:nvSpPr>
        <p:spPr>
          <a:xfrm>
            <a:off x="1338697" y="1654541"/>
            <a:ext cx="69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letter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CAB9E9E-24B4-4A38-8505-430ADFA67DDE}"/>
              </a:ext>
            </a:extLst>
          </p:cNvPr>
          <p:cNvSpPr/>
          <p:nvPr/>
        </p:nvSpPr>
        <p:spPr>
          <a:xfrm>
            <a:off x="894779" y="2750271"/>
            <a:ext cx="492369" cy="4845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74C675D-CB26-457C-A323-CAD2E4EC8DD6}"/>
              </a:ext>
            </a:extLst>
          </p:cNvPr>
          <p:cNvCxnSpPr>
            <a:cxnSpLocks/>
            <a:stCxn id="63" idx="6"/>
            <a:endCxn id="66" idx="2"/>
          </p:cNvCxnSpPr>
          <p:nvPr/>
        </p:nvCxnSpPr>
        <p:spPr>
          <a:xfrm>
            <a:off x="1387148" y="2992548"/>
            <a:ext cx="505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ED1DE97-4D0E-4B4F-91F9-42B34014D043}"/>
              </a:ext>
            </a:extLst>
          </p:cNvPr>
          <p:cNvGrpSpPr/>
          <p:nvPr/>
        </p:nvGrpSpPr>
        <p:grpSpPr>
          <a:xfrm>
            <a:off x="1892701" y="2750271"/>
            <a:ext cx="492369" cy="484554"/>
            <a:chOff x="2829621" y="5367419"/>
            <a:chExt cx="492369" cy="484554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ABC5380-28E0-434E-B451-80A989CE4E5D}"/>
                </a:ext>
              </a:extLst>
            </p:cNvPr>
            <p:cNvSpPr/>
            <p:nvPr/>
          </p:nvSpPr>
          <p:spPr>
            <a:xfrm>
              <a:off x="2829621" y="5367419"/>
              <a:ext cx="492369" cy="48455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E18D964-B604-451B-9C97-10C915830FBA}"/>
                </a:ext>
              </a:extLst>
            </p:cNvPr>
            <p:cNvSpPr/>
            <p:nvPr/>
          </p:nvSpPr>
          <p:spPr>
            <a:xfrm>
              <a:off x="2871677" y="5415612"/>
              <a:ext cx="403986" cy="38816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2B9AAE26-F322-428F-A20D-9C055BAEB9E4}"/>
              </a:ext>
            </a:extLst>
          </p:cNvPr>
          <p:cNvSpPr txBox="1"/>
          <p:nvPr/>
        </p:nvSpPr>
        <p:spPr>
          <a:xfrm>
            <a:off x="1334257" y="25750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‘_’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36D09C8-C275-4B14-804A-23F8882FACC9}"/>
              </a:ext>
            </a:extLst>
          </p:cNvPr>
          <p:cNvSpPr/>
          <p:nvPr/>
        </p:nvSpPr>
        <p:spPr>
          <a:xfrm>
            <a:off x="268662" y="2275134"/>
            <a:ext cx="492369" cy="4845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5E890F5-77AA-4760-9CE5-60274D0CD444}"/>
              </a:ext>
            </a:extLst>
          </p:cNvPr>
          <p:cNvCxnSpPr>
            <a:cxnSpLocks/>
            <a:stCxn id="69" idx="7"/>
            <a:endCxn id="57" idx="2"/>
          </p:cNvCxnSpPr>
          <p:nvPr/>
        </p:nvCxnSpPr>
        <p:spPr>
          <a:xfrm flipV="1">
            <a:off x="688925" y="2072067"/>
            <a:ext cx="210294" cy="274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54D518A-8DF8-4071-A24F-B4BDC1F65E55}"/>
                  </a:ext>
                </a:extLst>
              </p:cNvPr>
              <p:cNvSpPr txBox="1"/>
              <p:nvPr/>
            </p:nvSpPr>
            <p:spPr>
              <a:xfrm>
                <a:off x="498617" y="1896818"/>
                <a:ext cx="350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54D518A-8DF8-4071-A24F-B4BDC1F65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17" y="1896818"/>
                <a:ext cx="35067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856FE67-2CC9-4BC2-9D42-766768C9B0F6}"/>
              </a:ext>
            </a:extLst>
          </p:cNvPr>
          <p:cNvCxnSpPr>
            <a:cxnSpLocks/>
            <a:stCxn id="69" idx="5"/>
            <a:endCxn id="63" idx="2"/>
          </p:cNvCxnSpPr>
          <p:nvPr/>
        </p:nvCxnSpPr>
        <p:spPr>
          <a:xfrm>
            <a:off x="688925" y="2688727"/>
            <a:ext cx="205854" cy="303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38C29B8-89D2-48E2-A3EE-A2B35F16BC61}"/>
                  </a:ext>
                </a:extLst>
              </p:cNvPr>
              <p:cNvSpPr txBox="1"/>
              <p:nvPr/>
            </p:nvSpPr>
            <p:spPr>
              <a:xfrm>
                <a:off x="473259" y="2718305"/>
                <a:ext cx="350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38C29B8-89D2-48E2-A3EE-A2B35F16B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59" y="2718305"/>
                <a:ext cx="35067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01D6E404-8F1D-49A3-A87D-7C37A036A5A8}"/>
              </a:ext>
            </a:extLst>
          </p:cNvPr>
          <p:cNvSpPr txBox="1"/>
          <p:nvPr/>
        </p:nvSpPr>
        <p:spPr>
          <a:xfrm>
            <a:off x="849343" y="1290687"/>
            <a:ext cx="54854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A|B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6C4247F-D304-43C2-A6DE-7DF2E50DB25E}"/>
              </a:ext>
            </a:extLst>
          </p:cNvPr>
          <p:cNvSpPr txBox="1"/>
          <p:nvPr/>
        </p:nvSpPr>
        <p:spPr>
          <a:xfrm>
            <a:off x="5110052" y="2111760"/>
            <a:ext cx="780332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C|D|E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4D5C24B-C090-4840-95BA-756DC20252DB}"/>
              </a:ext>
            </a:extLst>
          </p:cNvPr>
          <p:cNvCxnSpPr>
            <a:cxnSpLocks/>
            <a:stCxn id="93" idx="6"/>
            <a:endCxn id="78" idx="2"/>
          </p:cNvCxnSpPr>
          <p:nvPr/>
        </p:nvCxnSpPr>
        <p:spPr>
          <a:xfrm flipV="1">
            <a:off x="6382753" y="3401630"/>
            <a:ext cx="751977" cy="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C2BF31B-3626-424F-B1DF-8F2845621E1C}"/>
              </a:ext>
            </a:extLst>
          </p:cNvPr>
          <p:cNvGrpSpPr/>
          <p:nvPr/>
        </p:nvGrpSpPr>
        <p:grpSpPr>
          <a:xfrm>
            <a:off x="7134730" y="3159353"/>
            <a:ext cx="492369" cy="484554"/>
            <a:chOff x="2829621" y="5367419"/>
            <a:chExt cx="492369" cy="484554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F7EA9AFE-627D-445B-B153-34785CC39C78}"/>
                </a:ext>
              </a:extLst>
            </p:cNvPr>
            <p:cNvSpPr/>
            <p:nvPr/>
          </p:nvSpPr>
          <p:spPr>
            <a:xfrm>
              <a:off x="2829621" y="5367419"/>
              <a:ext cx="492369" cy="48455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0A3B426-11DD-4066-A4A4-087582AC9B93}"/>
                </a:ext>
              </a:extLst>
            </p:cNvPr>
            <p:cNvSpPr/>
            <p:nvPr/>
          </p:nvSpPr>
          <p:spPr>
            <a:xfrm>
              <a:off x="2871677" y="5415612"/>
              <a:ext cx="403986" cy="38816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5C0D5952-8950-4DDA-A95C-F3D34E78CEF3}"/>
              </a:ext>
            </a:extLst>
          </p:cNvPr>
          <p:cNvSpPr txBox="1"/>
          <p:nvPr/>
        </p:nvSpPr>
        <p:spPr>
          <a:xfrm>
            <a:off x="6674204" y="296877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‘_’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3E207E6-F814-4807-9B7E-2B302230F6BA}"/>
              </a:ext>
            </a:extLst>
          </p:cNvPr>
          <p:cNvCxnSpPr>
            <a:cxnSpLocks/>
            <a:stCxn id="93" idx="5"/>
            <a:endCxn id="85" idx="2"/>
          </p:cNvCxnSpPr>
          <p:nvPr/>
        </p:nvCxnSpPr>
        <p:spPr>
          <a:xfrm>
            <a:off x="6310647" y="3573314"/>
            <a:ext cx="768389" cy="51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DE52328-E356-4412-A59D-AE6CE560B6FC}"/>
              </a:ext>
            </a:extLst>
          </p:cNvPr>
          <p:cNvGrpSpPr/>
          <p:nvPr/>
        </p:nvGrpSpPr>
        <p:grpSpPr>
          <a:xfrm>
            <a:off x="7079036" y="3847606"/>
            <a:ext cx="492369" cy="484554"/>
            <a:chOff x="2829621" y="5367419"/>
            <a:chExt cx="492369" cy="484554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282335CB-3F48-431F-9C59-3B17F9158E20}"/>
                </a:ext>
              </a:extLst>
            </p:cNvPr>
            <p:cNvSpPr/>
            <p:nvPr/>
          </p:nvSpPr>
          <p:spPr>
            <a:xfrm>
              <a:off x="2829621" y="5367419"/>
              <a:ext cx="492369" cy="48455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6CC4E27A-E83D-41F8-AEDE-719D8EC64858}"/>
                </a:ext>
              </a:extLst>
            </p:cNvPr>
            <p:cNvSpPr/>
            <p:nvPr/>
          </p:nvSpPr>
          <p:spPr>
            <a:xfrm>
              <a:off x="2871677" y="5415612"/>
              <a:ext cx="403986" cy="38816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11227A19-409E-4E7B-8874-1BC836F6923E}"/>
              </a:ext>
            </a:extLst>
          </p:cNvPr>
          <p:cNvSpPr txBox="1"/>
          <p:nvPr/>
        </p:nvSpPr>
        <p:spPr>
          <a:xfrm>
            <a:off x="6136568" y="3905217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digit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6E026AE0-BABD-4691-941C-C0C9709CC88F}"/>
              </a:ext>
            </a:extLst>
          </p:cNvPr>
          <p:cNvGrpSpPr/>
          <p:nvPr/>
        </p:nvGrpSpPr>
        <p:grpSpPr>
          <a:xfrm>
            <a:off x="6953000" y="2391422"/>
            <a:ext cx="492369" cy="484554"/>
            <a:chOff x="2829621" y="5367419"/>
            <a:chExt cx="492369" cy="484554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75737FF-D73A-481C-A791-0465314F08DC}"/>
                </a:ext>
              </a:extLst>
            </p:cNvPr>
            <p:cNvSpPr/>
            <p:nvPr/>
          </p:nvSpPr>
          <p:spPr>
            <a:xfrm>
              <a:off x="2829621" y="5367419"/>
              <a:ext cx="492369" cy="48455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85CD1BFE-ECB9-4B41-B470-5552C8391A13}"/>
                </a:ext>
              </a:extLst>
            </p:cNvPr>
            <p:cNvSpPr/>
            <p:nvPr/>
          </p:nvSpPr>
          <p:spPr>
            <a:xfrm>
              <a:off x="2871677" y="5415612"/>
              <a:ext cx="403986" cy="38816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10A6A182-3108-4751-9AD8-0BD0C871A3E0}"/>
              </a:ext>
            </a:extLst>
          </p:cNvPr>
          <p:cNvSpPr txBox="1"/>
          <p:nvPr/>
        </p:nvSpPr>
        <p:spPr>
          <a:xfrm>
            <a:off x="5992711" y="2584462"/>
            <a:ext cx="69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letter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7286973-D80E-4886-9599-C75B4E75DDBA}"/>
              </a:ext>
            </a:extLst>
          </p:cNvPr>
          <p:cNvCxnSpPr>
            <a:cxnSpLocks/>
            <a:stCxn id="93" idx="7"/>
            <a:endCxn id="89" idx="2"/>
          </p:cNvCxnSpPr>
          <p:nvPr/>
        </p:nvCxnSpPr>
        <p:spPr>
          <a:xfrm flipV="1">
            <a:off x="6310647" y="2633699"/>
            <a:ext cx="642353" cy="596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068A9DFD-32C7-4C05-9827-66B555B4B7BF}"/>
              </a:ext>
            </a:extLst>
          </p:cNvPr>
          <p:cNvSpPr/>
          <p:nvPr/>
        </p:nvSpPr>
        <p:spPr>
          <a:xfrm>
            <a:off x="5890384" y="3159721"/>
            <a:ext cx="492369" cy="4845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696863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E26B341-D407-4617-B6E0-1B0851518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560" y="29067"/>
            <a:ext cx="8433869" cy="1325563"/>
          </a:xfrm>
          <a:noFill/>
          <a:ln w="12700">
            <a:noFill/>
          </a:ln>
        </p:spPr>
        <p:txBody>
          <a:bodyPr>
            <a:normAutofit fontScale="90000"/>
          </a:bodyPr>
          <a:lstStyle/>
          <a:p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    Review: Draw the 4 rules </a:t>
            </a:r>
            <a:b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    for </a:t>
            </a:r>
            <a:r>
              <a:rPr lang="en-US" sz="5000" dirty="0" err="1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RegEx</a:t>
            </a:r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 -&gt; NFA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1989783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AF29957D-22B0-41E7-86E0-32CD3A54ACA1}"/>
              </a:ext>
            </a:extLst>
          </p:cNvPr>
          <p:cNvSpPr/>
          <p:nvPr/>
        </p:nvSpPr>
        <p:spPr>
          <a:xfrm>
            <a:off x="4996851" y="1125573"/>
            <a:ext cx="3878487" cy="3816681"/>
          </a:xfrm>
          <a:prstGeom prst="rect">
            <a:avLst/>
          </a:prstGeom>
          <a:ln w="254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F87F706-47FC-4BB7-86E1-34F3E387625C}"/>
              </a:ext>
            </a:extLst>
          </p:cNvPr>
          <p:cNvSpPr/>
          <p:nvPr/>
        </p:nvSpPr>
        <p:spPr>
          <a:xfrm>
            <a:off x="5105399" y="2101167"/>
            <a:ext cx="3565341" cy="26930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0D2319C0-B1AD-4C76-9F1E-E8B5B5C12707}"/>
              </a:ext>
            </a:extLst>
          </p:cNvPr>
          <p:cNvCxnSpPr>
            <a:cxnSpLocks/>
          </p:cNvCxnSpPr>
          <p:nvPr/>
        </p:nvCxnSpPr>
        <p:spPr>
          <a:xfrm flipH="1">
            <a:off x="1840519" y="1102868"/>
            <a:ext cx="1980367" cy="437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96A65E4D-D107-471B-A93C-9ECC23E8BBDF}"/>
              </a:ext>
            </a:extLst>
          </p:cNvPr>
          <p:cNvSpPr/>
          <p:nvPr/>
        </p:nvSpPr>
        <p:spPr>
          <a:xfrm>
            <a:off x="127216" y="1473575"/>
            <a:ext cx="2808325" cy="1949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2A9C6226-45E4-4916-A49E-F4C0F52B75F1}"/>
              </a:ext>
            </a:extLst>
          </p:cNvPr>
          <p:cNvCxnSpPr>
            <a:cxnSpLocks/>
          </p:cNvCxnSpPr>
          <p:nvPr/>
        </p:nvCxnSpPr>
        <p:spPr>
          <a:xfrm>
            <a:off x="4087158" y="1125573"/>
            <a:ext cx="1912662" cy="349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E332110C-93E3-49C4-8007-747870D50763}"/>
              </a:ext>
            </a:extLst>
          </p:cNvPr>
          <p:cNvSpPr txBox="1"/>
          <p:nvPr/>
        </p:nvSpPr>
        <p:spPr>
          <a:xfrm>
            <a:off x="3770027" y="582801"/>
            <a:ext cx="317131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b="1" dirty="0"/>
              <a:t>.</a:t>
            </a: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2AA446B4-C171-49BA-B6FC-7127CAD8464D}"/>
              </a:ext>
            </a:extLst>
          </p:cNvPr>
          <p:cNvCxnSpPr>
            <a:cxnSpLocks/>
          </p:cNvCxnSpPr>
          <p:nvPr/>
        </p:nvCxnSpPr>
        <p:spPr>
          <a:xfrm>
            <a:off x="6158385" y="1829790"/>
            <a:ext cx="0" cy="322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4B994DB9-A781-4775-A550-A704BBAA9F2C}"/>
              </a:ext>
            </a:extLst>
          </p:cNvPr>
          <p:cNvSpPr txBox="1"/>
          <p:nvPr/>
        </p:nvSpPr>
        <p:spPr>
          <a:xfrm>
            <a:off x="6398564" y="1201717"/>
            <a:ext cx="11530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(C|D|E)*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BD102CD-4675-43AC-B5A5-BE0DB8CC0730}"/>
              </a:ext>
            </a:extLst>
          </p:cNvPr>
          <p:cNvSpPr txBox="1"/>
          <p:nvPr/>
        </p:nvSpPr>
        <p:spPr>
          <a:xfrm>
            <a:off x="3203267" y="1375125"/>
            <a:ext cx="1592370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(A|B).(C|D|E)*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81EA80F5-61C1-4E5A-B54C-C4E239C418B2}"/>
              </a:ext>
            </a:extLst>
          </p:cNvPr>
          <p:cNvSpPr txBox="1"/>
          <p:nvPr/>
        </p:nvSpPr>
        <p:spPr>
          <a:xfrm>
            <a:off x="5999820" y="1437012"/>
            <a:ext cx="317131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000" b="1" dirty="0"/>
              <a:t>*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65EFA37-BCBC-4A05-9F1F-69E4E09C1988}"/>
              </a:ext>
            </a:extLst>
          </p:cNvPr>
          <p:cNvSpPr/>
          <p:nvPr/>
        </p:nvSpPr>
        <p:spPr>
          <a:xfrm>
            <a:off x="899219" y="1829790"/>
            <a:ext cx="492369" cy="4845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74A885D-FC65-4E60-8EB2-673FF4CFA31A}"/>
              </a:ext>
            </a:extLst>
          </p:cNvPr>
          <p:cNvCxnSpPr>
            <a:cxnSpLocks/>
            <a:stCxn id="57" idx="6"/>
            <a:endCxn id="60" idx="2"/>
          </p:cNvCxnSpPr>
          <p:nvPr/>
        </p:nvCxnSpPr>
        <p:spPr>
          <a:xfrm>
            <a:off x="1391588" y="2072067"/>
            <a:ext cx="505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D218578-10BC-484C-AC16-B806A06932F8}"/>
              </a:ext>
            </a:extLst>
          </p:cNvPr>
          <p:cNvGrpSpPr/>
          <p:nvPr/>
        </p:nvGrpSpPr>
        <p:grpSpPr>
          <a:xfrm>
            <a:off x="1897141" y="1829790"/>
            <a:ext cx="492369" cy="484554"/>
            <a:chOff x="2829621" y="5367419"/>
            <a:chExt cx="492369" cy="484554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00B4452-3C5E-4C22-9713-BEF2DCE1ACD0}"/>
                </a:ext>
              </a:extLst>
            </p:cNvPr>
            <p:cNvSpPr/>
            <p:nvPr/>
          </p:nvSpPr>
          <p:spPr>
            <a:xfrm>
              <a:off x="2829621" y="5367419"/>
              <a:ext cx="492369" cy="48455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218A945-DF8D-4320-89EE-DB7DAAA1CE35}"/>
                </a:ext>
              </a:extLst>
            </p:cNvPr>
            <p:cNvSpPr/>
            <p:nvPr/>
          </p:nvSpPr>
          <p:spPr>
            <a:xfrm>
              <a:off x="2871677" y="5415612"/>
              <a:ext cx="403986" cy="38816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7847A430-62D7-4A8A-B1F5-5964CAEC7334}"/>
              </a:ext>
            </a:extLst>
          </p:cNvPr>
          <p:cNvSpPr txBox="1"/>
          <p:nvPr/>
        </p:nvSpPr>
        <p:spPr>
          <a:xfrm>
            <a:off x="1338697" y="1654541"/>
            <a:ext cx="69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letter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CAB9E9E-24B4-4A38-8505-430ADFA67DDE}"/>
              </a:ext>
            </a:extLst>
          </p:cNvPr>
          <p:cNvSpPr/>
          <p:nvPr/>
        </p:nvSpPr>
        <p:spPr>
          <a:xfrm>
            <a:off x="894779" y="2750271"/>
            <a:ext cx="492369" cy="4845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74C675D-CB26-457C-A323-CAD2E4EC8DD6}"/>
              </a:ext>
            </a:extLst>
          </p:cNvPr>
          <p:cNvCxnSpPr>
            <a:cxnSpLocks/>
            <a:stCxn id="63" idx="6"/>
            <a:endCxn id="66" idx="2"/>
          </p:cNvCxnSpPr>
          <p:nvPr/>
        </p:nvCxnSpPr>
        <p:spPr>
          <a:xfrm>
            <a:off x="1387148" y="2992548"/>
            <a:ext cx="505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ED1DE97-4D0E-4B4F-91F9-42B34014D043}"/>
              </a:ext>
            </a:extLst>
          </p:cNvPr>
          <p:cNvGrpSpPr/>
          <p:nvPr/>
        </p:nvGrpSpPr>
        <p:grpSpPr>
          <a:xfrm>
            <a:off x="1892701" y="2750271"/>
            <a:ext cx="492369" cy="484554"/>
            <a:chOff x="2829621" y="5367419"/>
            <a:chExt cx="492369" cy="484554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ABC5380-28E0-434E-B451-80A989CE4E5D}"/>
                </a:ext>
              </a:extLst>
            </p:cNvPr>
            <p:cNvSpPr/>
            <p:nvPr/>
          </p:nvSpPr>
          <p:spPr>
            <a:xfrm>
              <a:off x="2829621" y="5367419"/>
              <a:ext cx="492369" cy="48455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E18D964-B604-451B-9C97-10C915830FBA}"/>
                </a:ext>
              </a:extLst>
            </p:cNvPr>
            <p:cNvSpPr/>
            <p:nvPr/>
          </p:nvSpPr>
          <p:spPr>
            <a:xfrm>
              <a:off x="2871677" y="5415612"/>
              <a:ext cx="403986" cy="38816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2B9AAE26-F322-428F-A20D-9C055BAEB9E4}"/>
              </a:ext>
            </a:extLst>
          </p:cNvPr>
          <p:cNvSpPr txBox="1"/>
          <p:nvPr/>
        </p:nvSpPr>
        <p:spPr>
          <a:xfrm>
            <a:off x="1334257" y="25750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‘_’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36D09C8-C275-4B14-804A-23F8882FACC9}"/>
              </a:ext>
            </a:extLst>
          </p:cNvPr>
          <p:cNvSpPr/>
          <p:nvPr/>
        </p:nvSpPr>
        <p:spPr>
          <a:xfrm>
            <a:off x="268662" y="2275134"/>
            <a:ext cx="492369" cy="4845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5E890F5-77AA-4760-9CE5-60274D0CD444}"/>
              </a:ext>
            </a:extLst>
          </p:cNvPr>
          <p:cNvCxnSpPr>
            <a:cxnSpLocks/>
            <a:stCxn id="69" idx="7"/>
            <a:endCxn id="57" idx="2"/>
          </p:cNvCxnSpPr>
          <p:nvPr/>
        </p:nvCxnSpPr>
        <p:spPr>
          <a:xfrm flipV="1">
            <a:off x="688925" y="2072067"/>
            <a:ext cx="210294" cy="274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54D518A-8DF8-4071-A24F-B4BDC1F65E55}"/>
                  </a:ext>
                </a:extLst>
              </p:cNvPr>
              <p:cNvSpPr txBox="1"/>
              <p:nvPr/>
            </p:nvSpPr>
            <p:spPr>
              <a:xfrm>
                <a:off x="498617" y="1896818"/>
                <a:ext cx="350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54D518A-8DF8-4071-A24F-B4BDC1F65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17" y="1896818"/>
                <a:ext cx="35067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856FE67-2CC9-4BC2-9D42-766768C9B0F6}"/>
              </a:ext>
            </a:extLst>
          </p:cNvPr>
          <p:cNvCxnSpPr>
            <a:cxnSpLocks/>
            <a:stCxn id="69" idx="5"/>
            <a:endCxn id="63" idx="2"/>
          </p:cNvCxnSpPr>
          <p:nvPr/>
        </p:nvCxnSpPr>
        <p:spPr>
          <a:xfrm>
            <a:off x="688925" y="2688727"/>
            <a:ext cx="205854" cy="303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38C29B8-89D2-48E2-A3EE-A2B35F16BC61}"/>
                  </a:ext>
                </a:extLst>
              </p:cNvPr>
              <p:cNvSpPr txBox="1"/>
              <p:nvPr/>
            </p:nvSpPr>
            <p:spPr>
              <a:xfrm>
                <a:off x="473259" y="2718305"/>
                <a:ext cx="350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38C29B8-89D2-48E2-A3EE-A2B35F16B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59" y="2718305"/>
                <a:ext cx="35067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01D6E404-8F1D-49A3-A87D-7C37A036A5A8}"/>
              </a:ext>
            </a:extLst>
          </p:cNvPr>
          <p:cNvSpPr txBox="1"/>
          <p:nvPr/>
        </p:nvSpPr>
        <p:spPr>
          <a:xfrm>
            <a:off x="849343" y="1290687"/>
            <a:ext cx="54854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A|B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6C4247F-D304-43C2-A6DE-7DF2E50DB25E}"/>
              </a:ext>
            </a:extLst>
          </p:cNvPr>
          <p:cNvSpPr txBox="1"/>
          <p:nvPr/>
        </p:nvSpPr>
        <p:spPr>
          <a:xfrm>
            <a:off x="5110052" y="2111760"/>
            <a:ext cx="780332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C|D|E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4D5C24B-C090-4840-95BA-756DC20252DB}"/>
              </a:ext>
            </a:extLst>
          </p:cNvPr>
          <p:cNvCxnSpPr>
            <a:cxnSpLocks/>
            <a:stCxn id="93" idx="6"/>
            <a:endCxn id="78" idx="2"/>
          </p:cNvCxnSpPr>
          <p:nvPr/>
        </p:nvCxnSpPr>
        <p:spPr>
          <a:xfrm flipV="1">
            <a:off x="6382753" y="3401630"/>
            <a:ext cx="751977" cy="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C2BF31B-3626-424F-B1DF-8F2845621E1C}"/>
              </a:ext>
            </a:extLst>
          </p:cNvPr>
          <p:cNvGrpSpPr/>
          <p:nvPr/>
        </p:nvGrpSpPr>
        <p:grpSpPr>
          <a:xfrm>
            <a:off x="7134730" y="3159353"/>
            <a:ext cx="492369" cy="484554"/>
            <a:chOff x="2829621" y="5367419"/>
            <a:chExt cx="492369" cy="484554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F7EA9AFE-627D-445B-B153-34785CC39C78}"/>
                </a:ext>
              </a:extLst>
            </p:cNvPr>
            <p:cNvSpPr/>
            <p:nvPr/>
          </p:nvSpPr>
          <p:spPr>
            <a:xfrm>
              <a:off x="2829621" y="5367419"/>
              <a:ext cx="492369" cy="48455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0A3B426-11DD-4066-A4A4-087582AC9B93}"/>
                </a:ext>
              </a:extLst>
            </p:cNvPr>
            <p:cNvSpPr/>
            <p:nvPr/>
          </p:nvSpPr>
          <p:spPr>
            <a:xfrm>
              <a:off x="2871677" y="5415612"/>
              <a:ext cx="403986" cy="38816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5C0D5952-8950-4DDA-A95C-F3D34E78CEF3}"/>
              </a:ext>
            </a:extLst>
          </p:cNvPr>
          <p:cNvSpPr txBox="1"/>
          <p:nvPr/>
        </p:nvSpPr>
        <p:spPr>
          <a:xfrm>
            <a:off x="6674204" y="296877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‘_’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3E207E6-F814-4807-9B7E-2B302230F6BA}"/>
              </a:ext>
            </a:extLst>
          </p:cNvPr>
          <p:cNvCxnSpPr>
            <a:cxnSpLocks/>
            <a:stCxn id="93" idx="5"/>
            <a:endCxn id="85" idx="2"/>
          </p:cNvCxnSpPr>
          <p:nvPr/>
        </p:nvCxnSpPr>
        <p:spPr>
          <a:xfrm>
            <a:off x="6310647" y="3573314"/>
            <a:ext cx="768389" cy="51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DE52328-E356-4412-A59D-AE6CE560B6FC}"/>
              </a:ext>
            </a:extLst>
          </p:cNvPr>
          <p:cNvGrpSpPr/>
          <p:nvPr/>
        </p:nvGrpSpPr>
        <p:grpSpPr>
          <a:xfrm>
            <a:off x="7079036" y="3847606"/>
            <a:ext cx="492369" cy="484554"/>
            <a:chOff x="2829621" y="5367419"/>
            <a:chExt cx="492369" cy="484554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282335CB-3F48-431F-9C59-3B17F9158E20}"/>
                </a:ext>
              </a:extLst>
            </p:cNvPr>
            <p:cNvSpPr/>
            <p:nvPr/>
          </p:nvSpPr>
          <p:spPr>
            <a:xfrm>
              <a:off x="2829621" y="5367419"/>
              <a:ext cx="492369" cy="48455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6CC4E27A-E83D-41F8-AEDE-719D8EC64858}"/>
                </a:ext>
              </a:extLst>
            </p:cNvPr>
            <p:cNvSpPr/>
            <p:nvPr/>
          </p:nvSpPr>
          <p:spPr>
            <a:xfrm>
              <a:off x="2871677" y="5415612"/>
              <a:ext cx="403986" cy="38816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11227A19-409E-4E7B-8874-1BC836F6923E}"/>
              </a:ext>
            </a:extLst>
          </p:cNvPr>
          <p:cNvSpPr txBox="1"/>
          <p:nvPr/>
        </p:nvSpPr>
        <p:spPr>
          <a:xfrm>
            <a:off x="6136568" y="3905217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digit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6E026AE0-BABD-4691-941C-C0C9709CC88F}"/>
              </a:ext>
            </a:extLst>
          </p:cNvPr>
          <p:cNvGrpSpPr/>
          <p:nvPr/>
        </p:nvGrpSpPr>
        <p:grpSpPr>
          <a:xfrm>
            <a:off x="6953000" y="2391422"/>
            <a:ext cx="492369" cy="484554"/>
            <a:chOff x="2829621" y="5367419"/>
            <a:chExt cx="492369" cy="484554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75737FF-D73A-481C-A791-0465314F08DC}"/>
                </a:ext>
              </a:extLst>
            </p:cNvPr>
            <p:cNvSpPr/>
            <p:nvPr/>
          </p:nvSpPr>
          <p:spPr>
            <a:xfrm>
              <a:off x="2829621" y="5367419"/>
              <a:ext cx="492369" cy="48455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85CD1BFE-ECB9-4B41-B470-5552C8391A13}"/>
                </a:ext>
              </a:extLst>
            </p:cNvPr>
            <p:cNvSpPr/>
            <p:nvPr/>
          </p:nvSpPr>
          <p:spPr>
            <a:xfrm>
              <a:off x="2871677" y="5415612"/>
              <a:ext cx="403986" cy="38816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10A6A182-3108-4751-9AD8-0BD0C871A3E0}"/>
              </a:ext>
            </a:extLst>
          </p:cNvPr>
          <p:cNvSpPr txBox="1"/>
          <p:nvPr/>
        </p:nvSpPr>
        <p:spPr>
          <a:xfrm>
            <a:off x="5992711" y="2584462"/>
            <a:ext cx="69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letter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7286973-D80E-4886-9599-C75B4E75DDBA}"/>
              </a:ext>
            </a:extLst>
          </p:cNvPr>
          <p:cNvCxnSpPr>
            <a:cxnSpLocks/>
            <a:stCxn id="93" idx="7"/>
            <a:endCxn id="89" idx="2"/>
          </p:cNvCxnSpPr>
          <p:nvPr/>
        </p:nvCxnSpPr>
        <p:spPr>
          <a:xfrm flipV="1">
            <a:off x="6310647" y="2633699"/>
            <a:ext cx="642353" cy="596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068A9DFD-32C7-4C05-9827-66B555B4B7BF}"/>
              </a:ext>
            </a:extLst>
          </p:cNvPr>
          <p:cNvSpPr/>
          <p:nvPr/>
        </p:nvSpPr>
        <p:spPr>
          <a:xfrm>
            <a:off x="5890384" y="3159721"/>
            <a:ext cx="492369" cy="4845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55771E7-2A2A-4D3C-9E2D-6092E49D0354}"/>
              </a:ext>
            </a:extLst>
          </p:cNvPr>
          <p:cNvSpPr txBox="1"/>
          <p:nvPr/>
        </p:nvSpPr>
        <p:spPr>
          <a:xfrm>
            <a:off x="56417" y="3605084"/>
            <a:ext cx="4090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  <a:ea typeface="Cambria Math" panose="02040503050406030204" pitchFamily="18" charset="0"/>
              </a:rPr>
              <a:t>Draw the (C |D|E)* “operator NFA”</a:t>
            </a:r>
            <a:endParaRPr lang="en-US" b="1" dirty="0">
              <a:latin typeface="Bradley Hand ITC" panose="03070402050302030203" pitchFamily="66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0F4F1D2-E8AF-4AAE-98AB-86AD9EF84170}"/>
              </a:ext>
            </a:extLst>
          </p:cNvPr>
          <p:cNvSpPr/>
          <p:nvPr/>
        </p:nvSpPr>
        <p:spPr>
          <a:xfrm>
            <a:off x="102573" y="3974416"/>
            <a:ext cx="4044577" cy="26930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99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2A9C6226-45E4-4916-A49E-F4C0F52B75F1}"/>
              </a:ext>
            </a:extLst>
          </p:cNvPr>
          <p:cNvCxnSpPr>
            <a:cxnSpLocks/>
          </p:cNvCxnSpPr>
          <p:nvPr/>
        </p:nvCxnSpPr>
        <p:spPr>
          <a:xfrm>
            <a:off x="4087158" y="1125573"/>
            <a:ext cx="1912662" cy="349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BA3AE9A7-3F90-4C04-A41B-593412B0E7EF}"/>
              </a:ext>
            </a:extLst>
          </p:cNvPr>
          <p:cNvSpPr/>
          <p:nvPr/>
        </p:nvSpPr>
        <p:spPr>
          <a:xfrm>
            <a:off x="5157727" y="944157"/>
            <a:ext cx="3717611" cy="32397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0D2319C0-B1AD-4C76-9F1E-E8B5B5C12707}"/>
              </a:ext>
            </a:extLst>
          </p:cNvPr>
          <p:cNvCxnSpPr>
            <a:cxnSpLocks/>
          </p:cNvCxnSpPr>
          <p:nvPr/>
        </p:nvCxnSpPr>
        <p:spPr>
          <a:xfrm flipH="1">
            <a:off x="1840519" y="1102868"/>
            <a:ext cx="1980367" cy="437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96A65E4D-D107-471B-A93C-9ECC23E8BBDF}"/>
              </a:ext>
            </a:extLst>
          </p:cNvPr>
          <p:cNvSpPr/>
          <p:nvPr/>
        </p:nvSpPr>
        <p:spPr>
          <a:xfrm>
            <a:off x="127216" y="1473575"/>
            <a:ext cx="2808325" cy="1949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E332110C-93E3-49C4-8007-747870D50763}"/>
              </a:ext>
            </a:extLst>
          </p:cNvPr>
          <p:cNvSpPr txBox="1"/>
          <p:nvPr/>
        </p:nvSpPr>
        <p:spPr>
          <a:xfrm>
            <a:off x="3770027" y="582801"/>
            <a:ext cx="317131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b="1" dirty="0"/>
              <a:t>.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4B994DB9-A781-4775-A550-A704BBAA9F2C}"/>
              </a:ext>
            </a:extLst>
          </p:cNvPr>
          <p:cNvSpPr txBox="1"/>
          <p:nvPr/>
        </p:nvSpPr>
        <p:spPr>
          <a:xfrm>
            <a:off x="6398564" y="1201717"/>
            <a:ext cx="11530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(C|D|E)*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BD102CD-4675-43AC-B5A5-BE0DB8CC0730}"/>
              </a:ext>
            </a:extLst>
          </p:cNvPr>
          <p:cNvSpPr txBox="1"/>
          <p:nvPr/>
        </p:nvSpPr>
        <p:spPr>
          <a:xfrm>
            <a:off x="3203267" y="1375125"/>
            <a:ext cx="1592370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(A|B).(C|D|E)*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65EFA37-BCBC-4A05-9F1F-69E4E09C1988}"/>
              </a:ext>
            </a:extLst>
          </p:cNvPr>
          <p:cNvSpPr/>
          <p:nvPr/>
        </p:nvSpPr>
        <p:spPr>
          <a:xfrm>
            <a:off x="899219" y="1829790"/>
            <a:ext cx="492369" cy="4845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74A885D-FC65-4E60-8EB2-673FF4CFA31A}"/>
              </a:ext>
            </a:extLst>
          </p:cNvPr>
          <p:cNvCxnSpPr>
            <a:cxnSpLocks/>
            <a:stCxn id="57" idx="6"/>
            <a:endCxn id="60" idx="2"/>
          </p:cNvCxnSpPr>
          <p:nvPr/>
        </p:nvCxnSpPr>
        <p:spPr>
          <a:xfrm>
            <a:off x="1391588" y="2072067"/>
            <a:ext cx="505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D218578-10BC-484C-AC16-B806A06932F8}"/>
              </a:ext>
            </a:extLst>
          </p:cNvPr>
          <p:cNvGrpSpPr/>
          <p:nvPr/>
        </p:nvGrpSpPr>
        <p:grpSpPr>
          <a:xfrm>
            <a:off x="1897141" y="1829790"/>
            <a:ext cx="492369" cy="484554"/>
            <a:chOff x="2829621" y="5367419"/>
            <a:chExt cx="492369" cy="484554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00B4452-3C5E-4C22-9713-BEF2DCE1ACD0}"/>
                </a:ext>
              </a:extLst>
            </p:cNvPr>
            <p:cNvSpPr/>
            <p:nvPr/>
          </p:nvSpPr>
          <p:spPr>
            <a:xfrm>
              <a:off x="2829621" y="5367419"/>
              <a:ext cx="492369" cy="48455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218A945-DF8D-4320-89EE-DB7DAAA1CE35}"/>
                </a:ext>
              </a:extLst>
            </p:cNvPr>
            <p:cNvSpPr/>
            <p:nvPr/>
          </p:nvSpPr>
          <p:spPr>
            <a:xfrm>
              <a:off x="2871677" y="5415612"/>
              <a:ext cx="403986" cy="38816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7847A430-62D7-4A8A-B1F5-5964CAEC7334}"/>
              </a:ext>
            </a:extLst>
          </p:cNvPr>
          <p:cNvSpPr txBox="1"/>
          <p:nvPr/>
        </p:nvSpPr>
        <p:spPr>
          <a:xfrm>
            <a:off x="1338697" y="1654541"/>
            <a:ext cx="69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letter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CAB9E9E-24B4-4A38-8505-430ADFA67DDE}"/>
              </a:ext>
            </a:extLst>
          </p:cNvPr>
          <p:cNvSpPr/>
          <p:nvPr/>
        </p:nvSpPr>
        <p:spPr>
          <a:xfrm>
            <a:off x="894779" y="2750271"/>
            <a:ext cx="492369" cy="4845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74C675D-CB26-457C-A323-CAD2E4EC8DD6}"/>
              </a:ext>
            </a:extLst>
          </p:cNvPr>
          <p:cNvCxnSpPr>
            <a:cxnSpLocks/>
            <a:stCxn id="63" idx="6"/>
            <a:endCxn id="66" idx="2"/>
          </p:cNvCxnSpPr>
          <p:nvPr/>
        </p:nvCxnSpPr>
        <p:spPr>
          <a:xfrm>
            <a:off x="1387148" y="2992548"/>
            <a:ext cx="505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ED1DE97-4D0E-4B4F-91F9-42B34014D043}"/>
              </a:ext>
            </a:extLst>
          </p:cNvPr>
          <p:cNvGrpSpPr/>
          <p:nvPr/>
        </p:nvGrpSpPr>
        <p:grpSpPr>
          <a:xfrm>
            <a:off x="1892701" y="2750271"/>
            <a:ext cx="492369" cy="484554"/>
            <a:chOff x="2829621" y="5367419"/>
            <a:chExt cx="492369" cy="484554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ABC5380-28E0-434E-B451-80A989CE4E5D}"/>
                </a:ext>
              </a:extLst>
            </p:cNvPr>
            <p:cNvSpPr/>
            <p:nvPr/>
          </p:nvSpPr>
          <p:spPr>
            <a:xfrm>
              <a:off x="2829621" y="5367419"/>
              <a:ext cx="492369" cy="48455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E18D964-B604-451B-9C97-10C915830FBA}"/>
                </a:ext>
              </a:extLst>
            </p:cNvPr>
            <p:cNvSpPr/>
            <p:nvPr/>
          </p:nvSpPr>
          <p:spPr>
            <a:xfrm>
              <a:off x="2871677" y="5415612"/>
              <a:ext cx="403986" cy="38816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2B9AAE26-F322-428F-A20D-9C055BAEB9E4}"/>
              </a:ext>
            </a:extLst>
          </p:cNvPr>
          <p:cNvSpPr txBox="1"/>
          <p:nvPr/>
        </p:nvSpPr>
        <p:spPr>
          <a:xfrm>
            <a:off x="1334257" y="25750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‘_’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36D09C8-C275-4B14-804A-23F8882FACC9}"/>
              </a:ext>
            </a:extLst>
          </p:cNvPr>
          <p:cNvSpPr/>
          <p:nvPr/>
        </p:nvSpPr>
        <p:spPr>
          <a:xfrm>
            <a:off x="268662" y="2275134"/>
            <a:ext cx="492369" cy="4845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5E890F5-77AA-4760-9CE5-60274D0CD444}"/>
              </a:ext>
            </a:extLst>
          </p:cNvPr>
          <p:cNvCxnSpPr>
            <a:cxnSpLocks/>
            <a:stCxn id="69" idx="7"/>
            <a:endCxn id="57" idx="2"/>
          </p:cNvCxnSpPr>
          <p:nvPr/>
        </p:nvCxnSpPr>
        <p:spPr>
          <a:xfrm flipV="1">
            <a:off x="688925" y="2072067"/>
            <a:ext cx="210294" cy="274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54D518A-8DF8-4071-A24F-B4BDC1F65E55}"/>
                  </a:ext>
                </a:extLst>
              </p:cNvPr>
              <p:cNvSpPr txBox="1"/>
              <p:nvPr/>
            </p:nvSpPr>
            <p:spPr>
              <a:xfrm>
                <a:off x="498617" y="1896818"/>
                <a:ext cx="350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54D518A-8DF8-4071-A24F-B4BDC1F65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17" y="1896818"/>
                <a:ext cx="35067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856FE67-2CC9-4BC2-9D42-766768C9B0F6}"/>
              </a:ext>
            </a:extLst>
          </p:cNvPr>
          <p:cNvCxnSpPr>
            <a:cxnSpLocks/>
            <a:stCxn id="69" idx="5"/>
            <a:endCxn id="63" idx="2"/>
          </p:cNvCxnSpPr>
          <p:nvPr/>
        </p:nvCxnSpPr>
        <p:spPr>
          <a:xfrm>
            <a:off x="688925" y="2688727"/>
            <a:ext cx="205854" cy="303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38C29B8-89D2-48E2-A3EE-A2B35F16BC61}"/>
                  </a:ext>
                </a:extLst>
              </p:cNvPr>
              <p:cNvSpPr txBox="1"/>
              <p:nvPr/>
            </p:nvSpPr>
            <p:spPr>
              <a:xfrm>
                <a:off x="473259" y="2718305"/>
                <a:ext cx="350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38C29B8-89D2-48E2-A3EE-A2B35F16B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59" y="2718305"/>
                <a:ext cx="35067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01D6E404-8F1D-49A3-A87D-7C37A036A5A8}"/>
              </a:ext>
            </a:extLst>
          </p:cNvPr>
          <p:cNvSpPr txBox="1"/>
          <p:nvPr/>
        </p:nvSpPr>
        <p:spPr>
          <a:xfrm>
            <a:off x="849343" y="1290687"/>
            <a:ext cx="54854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A|B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18946E7-3570-4FDC-8D00-6C2930A0DDEA}"/>
              </a:ext>
            </a:extLst>
          </p:cNvPr>
          <p:cNvGrpSpPr/>
          <p:nvPr/>
        </p:nvGrpSpPr>
        <p:grpSpPr>
          <a:xfrm>
            <a:off x="5265047" y="1817098"/>
            <a:ext cx="3380336" cy="2254511"/>
            <a:chOff x="435501" y="4230677"/>
            <a:chExt cx="3380336" cy="2254511"/>
          </a:xfrm>
        </p:grpSpPr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66FD71FB-9C9E-4F74-8ADB-D27660C33C37}"/>
                </a:ext>
              </a:extLst>
            </p:cNvPr>
            <p:cNvCxnSpPr>
              <a:cxnSpLocks/>
              <a:stCxn id="142" idx="6"/>
              <a:endCxn id="151" idx="2"/>
            </p:cNvCxnSpPr>
            <p:nvPr/>
          </p:nvCxnSpPr>
          <p:spPr>
            <a:xfrm flipV="1">
              <a:off x="1933193" y="5214207"/>
              <a:ext cx="498028" cy="81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EE4FA8C4-9A1D-4B10-A0D6-1013C47E5E19}"/>
                </a:ext>
              </a:extLst>
            </p:cNvPr>
            <p:cNvSpPr txBox="1"/>
            <p:nvPr/>
          </p:nvSpPr>
          <p:spPr>
            <a:xfrm>
              <a:off x="2015145" y="487560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‘_’</a:t>
              </a: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1B8FE1D2-D2A7-47B2-83E1-9480B7EB3B12}"/>
                </a:ext>
              </a:extLst>
            </p:cNvPr>
            <p:cNvCxnSpPr>
              <a:cxnSpLocks/>
              <a:stCxn id="142" idx="5"/>
              <a:endCxn id="152" idx="1"/>
            </p:cNvCxnSpPr>
            <p:nvPr/>
          </p:nvCxnSpPr>
          <p:spPr>
            <a:xfrm>
              <a:off x="1832290" y="5452432"/>
              <a:ext cx="627911" cy="2522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CA7675F3-22F2-4889-9044-BCAF1BD06AAB}"/>
                </a:ext>
              </a:extLst>
            </p:cNvPr>
            <p:cNvSpPr txBox="1"/>
            <p:nvPr/>
          </p:nvSpPr>
          <p:spPr>
            <a:xfrm>
              <a:off x="1590374" y="5495343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digit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22EB935-0B81-456C-ABA3-734CCEE49662}"/>
                </a:ext>
              </a:extLst>
            </p:cNvPr>
            <p:cNvSpPr txBox="1"/>
            <p:nvPr/>
          </p:nvSpPr>
          <p:spPr>
            <a:xfrm>
              <a:off x="1536057" y="4445431"/>
              <a:ext cx="695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letter</a:t>
              </a:r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077C94E4-129B-4D36-A860-4503D6F37A05}"/>
                </a:ext>
              </a:extLst>
            </p:cNvPr>
            <p:cNvCxnSpPr>
              <a:cxnSpLocks/>
              <a:stCxn id="142" idx="7"/>
              <a:endCxn id="150" idx="2"/>
            </p:cNvCxnSpPr>
            <p:nvPr/>
          </p:nvCxnSpPr>
          <p:spPr>
            <a:xfrm flipV="1">
              <a:off x="1832290" y="4612157"/>
              <a:ext cx="595959" cy="380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8B59ACBF-EA01-4A20-8BB6-D39F7F9BD730}"/>
                </a:ext>
              </a:extLst>
            </p:cNvPr>
            <p:cNvSpPr/>
            <p:nvPr/>
          </p:nvSpPr>
          <p:spPr>
            <a:xfrm>
              <a:off x="1244187" y="4896871"/>
              <a:ext cx="689006" cy="65088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SCDE</a:t>
              </a:r>
            </a:p>
          </p:txBody>
        </p: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117520DE-EF24-44B7-AA72-350100493887}"/>
                </a:ext>
              </a:extLst>
            </p:cNvPr>
            <p:cNvCxnSpPr>
              <a:cxnSpLocks/>
              <a:stCxn id="150" idx="6"/>
              <a:endCxn id="148" idx="1"/>
            </p:cNvCxnSpPr>
            <p:nvPr/>
          </p:nvCxnSpPr>
          <p:spPr>
            <a:xfrm>
              <a:off x="2920618" y="4612157"/>
              <a:ext cx="474956" cy="4754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083BA97F-3611-40C7-8CD8-2A8922572E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3590" y="5260303"/>
              <a:ext cx="399878" cy="37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9DD86F67-E678-4D03-8243-1760AABB5A40}"/>
                </a:ext>
              </a:extLst>
            </p:cNvPr>
            <p:cNvCxnSpPr>
              <a:cxnSpLocks/>
              <a:endCxn id="148" idx="3"/>
            </p:cNvCxnSpPr>
            <p:nvPr/>
          </p:nvCxnSpPr>
          <p:spPr>
            <a:xfrm flipV="1">
              <a:off x="2877439" y="5430272"/>
              <a:ext cx="518135" cy="4143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0581C76C-0930-4B28-B5D7-D7DEDBB9A534}"/>
                </a:ext>
              </a:extLst>
            </p:cNvPr>
            <p:cNvGrpSpPr/>
            <p:nvPr/>
          </p:nvGrpSpPr>
          <p:grpSpPr>
            <a:xfrm>
              <a:off x="3323468" y="5016679"/>
              <a:ext cx="492369" cy="484554"/>
              <a:chOff x="2829621" y="5367419"/>
              <a:chExt cx="492369" cy="484554"/>
            </a:xfrm>
          </p:grpSpPr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31FAB64D-C758-430F-8624-7718589B9EBD}"/>
                  </a:ext>
                </a:extLst>
              </p:cNvPr>
              <p:cNvSpPr/>
              <p:nvPr/>
            </p:nvSpPr>
            <p:spPr>
              <a:xfrm>
                <a:off x="2829621" y="5367419"/>
                <a:ext cx="492369" cy="48455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E61B80FE-ACA2-44B3-AAA3-3CE7926D94B2}"/>
                  </a:ext>
                </a:extLst>
              </p:cNvPr>
              <p:cNvSpPr/>
              <p:nvPr/>
            </p:nvSpPr>
            <p:spPr>
              <a:xfrm>
                <a:off x="2871677" y="5415612"/>
                <a:ext cx="403986" cy="38816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</p:grp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2CAC0D4A-5E56-44DC-A9ED-7408F0B6F8F0}"/>
                </a:ext>
              </a:extLst>
            </p:cNvPr>
            <p:cNvSpPr/>
            <p:nvPr/>
          </p:nvSpPr>
          <p:spPr>
            <a:xfrm>
              <a:off x="2428249" y="4369880"/>
              <a:ext cx="492369" cy="48455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8C0D26B8-5D2D-4CD4-A227-FA3B414FBAF3}"/>
                </a:ext>
              </a:extLst>
            </p:cNvPr>
            <p:cNvSpPr/>
            <p:nvPr/>
          </p:nvSpPr>
          <p:spPr>
            <a:xfrm>
              <a:off x="2431221" y="4971930"/>
              <a:ext cx="492369" cy="48455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895820B0-C81F-48A7-92C4-7CA00B81F60E}"/>
                </a:ext>
              </a:extLst>
            </p:cNvPr>
            <p:cNvSpPr/>
            <p:nvPr/>
          </p:nvSpPr>
          <p:spPr>
            <a:xfrm>
              <a:off x="2388095" y="5633716"/>
              <a:ext cx="492369" cy="48455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D0691F61-358D-4650-A724-82C00B476D2B}"/>
                    </a:ext>
                  </a:extLst>
                </p:cNvPr>
                <p:cNvSpPr txBox="1"/>
                <p:nvPr/>
              </p:nvSpPr>
              <p:spPr>
                <a:xfrm>
                  <a:off x="3029123" y="4524311"/>
                  <a:ext cx="3506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D0691F61-358D-4650-A724-82C00B476D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9123" y="4524311"/>
                  <a:ext cx="35067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567FD7B6-7A6F-4677-BAE1-50DFD93DE511}"/>
                    </a:ext>
                  </a:extLst>
                </p:cNvPr>
                <p:cNvSpPr txBox="1"/>
                <p:nvPr/>
              </p:nvSpPr>
              <p:spPr>
                <a:xfrm>
                  <a:off x="2895813" y="4932204"/>
                  <a:ext cx="3506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567FD7B6-7A6F-4677-BAE1-50DFD93DE5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813" y="4932204"/>
                  <a:ext cx="35067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B35E0F35-0C33-413E-B119-A9B50A5839F5}"/>
                    </a:ext>
                  </a:extLst>
                </p:cNvPr>
                <p:cNvSpPr txBox="1"/>
                <p:nvPr/>
              </p:nvSpPr>
              <p:spPr>
                <a:xfrm>
                  <a:off x="3039954" y="5530368"/>
                  <a:ext cx="3506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B35E0F35-0C33-413E-B119-A9B50A5839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954" y="5530368"/>
                  <a:ext cx="35067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6FCA10D1-D2F0-4E6E-8294-340881E8BCE9}"/>
                </a:ext>
              </a:extLst>
            </p:cNvPr>
            <p:cNvSpPr/>
            <p:nvPr/>
          </p:nvSpPr>
          <p:spPr>
            <a:xfrm>
              <a:off x="435501" y="4925479"/>
              <a:ext cx="654520" cy="63049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34" name="Connector: Curved 33">
              <a:extLst>
                <a:ext uri="{FF2B5EF4-FFF2-40B4-BE49-F238E27FC236}">
                  <a16:creationId xmlns:a16="http://schemas.microsoft.com/office/drawing/2014/main" id="{89255117-DF94-4891-A169-A6FC40BD3285}"/>
                </a:ext>
              </a:extLst>
            </p:cNvPr>
            <p:cNvCxnSpPr>
              <a:cxnSpLocks/>
              <a:stCxn id="148" idx="4"/>
              <a:endCxn id="159" idx="4"/>
            </p:cNvCxnSpPr>
            <p:nvPr/>
          </p:nvCxnSpPr>
          <p:spPr>
            <a:xfrm rot="5400000">
              <a:off x="2138836" y="4125158"/>
              <a:ext cx="54743" cy="2806892"/>
            </a:xfrm>
            <a:prstGeom prst="curvedConnector3">
              <a:avLst>
                <a:gd name="adj1" fmla="val 185155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ctor: Curved 159">
              <a:extLst>
                <a:ext uri="{FF2B5EF4-FFF2-40B4-BE49-F238E27FC236}">
                  <a16:creationId xmlns:a16="http://schemas.microsoft.com/office/drawing/2014/main" id="{C90389C8-502E-4E38-A7C9-AD67C6F0AC96}"/>
                </a:ext>
              </a:extLst>
            </p:cNvPr>
            <p:cNvCxnSpPr>
              <a:cxnSpLocks/>
              <a:stCxn id="148" idx="0"/>
              <a:endCxn id="159" idx="0"/>
            </p:cNvCxnSpPr>
            <p:nvPr/>
          </p:nvCxnSpPr>
          <p:spPr>
            <a:xfrm rot="16200000" flipV="1">
              <a:off x="2120607" y="3567633"/>
              <a:ext cx="91200" cy="2806892"/>
            </a:xfrm>
            <a:prstGeom prst="curvedConnector3">
              <a:avLst>
                <a:gd name="adj1" fmla="val 991228"/>
              </a:avLst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A769516B-CF0A-42F4-81CE-E7286CADDBF2}"/>
                    </a:ext>
                  </a:extLst>
                </p:cNvPr>
                <p:cNvSpPr txBox="1"/>
                <p:nvPr/>
              </p:nvSpPr>
              <p:spPr>
                <a:xfrm>
                  <a:off x="568184" y="4230677"/>
                  <a:ext cx="3506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A769516B-CF0A-42F4-81CE-E7286CADDB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184" y="4230677"/>
                  <a:ext cx="35067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FF88E597-B1BC-4D22-992E-678995A91D10}"/>
                    </a:ext>
                  </a:extLst>
                </p:cNvPr>
                <p:cNvSpPr txBox="1"/>
                <p:nvPr/>
              </p:nvSpPr>
              <p:spPr>
                <a:xfrm>
                  <a:off x="3071149" y="6115856"/>
                  <a:ext cx="3506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FF88E597-B1BC-4D22-992E-678995A91D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1149" y="6115856"/>
                  <a:ext cx="350672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6189BD62-4C6A-4F88-928A-806CB30ACC1A}"/>
              </a:ext>
            </a:extLst>
          </p:cNvPr>
          <p:cNvCxnSpPr>
            <a:cxnSpLocks/>
            <a:stCxn id="159" idx="6"/>
            <a:endCxn id="142" idx="2"/>
          </p:cNvCxnSpPr>
          <p:nvPr/>
        </p:nvCxnSpPr>
        <p:spPr>
          <a:xfrm flipV="1">
            <a:off x="5919567" y="2808732"/>
            <a:ext cx="154166" cy="18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D7A50D00-6EDA-4470-BC3B-1C0174FC43FC}"/>
                  </a:ext>
                </a:extLst>
              </p:cNvPr>
              <p:cNvSpPr txBox="1"/>
              <p:nvPr/>
            </p:nvSpPr>
            <p:spPr>
              <a:xfrm>
                <a:off x="5776043" y="2381790"/>
                <a:ext cx="350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D7A50D00-6EDA-4470-BC3B-1C0174FC4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043" y="2381790"/>
                <a:ext cx="35067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Oval 177">
            <a:extLst>
              <a:ext uri="{FF2B5EF4-FFF2-40B4-BE49-F238E27FC236}">
                <a16:creationId xmlns:a16="http://schemas.microsoft.com/office/drawing/2014/main" id="{9DF0F481-00AD-4D69-90B9-38ECA7DC39D5}"/>
              </a:ext>
            </a:extLst>
          </p:cNvPr>
          <p:cNvSpPr/>
          <p:nvPr/>
        </p:nvSpPr>
        <p:spPr>
          <a:xfrm>
            <a:off x="6407220" y="1139791"/>
            <a:ext cx="1121675" cy="484553"/>
          </a:xfrm>
          <a:prstGeom prst="ellipse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93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2A9C6226-45E4-4916-A49E-F4C0F52B75F1}"/>
              </a:ext>
            </a:extLst>
          </p:cNvPr>
          <p:cNvCxnSpPr>
            <a:cxnSpLocks/>
          </p:cNvCxnSpPr>
          <p:nvPr/>
        </p:nvCxnSpPr>
        <p:spPr>
          <a:xfrm>
            <a:off x="4087158" y="1125573"/>
            <a:ext cx="1912662" cy="349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BA3AE9A7-3F90-4C04-A41B-593412B0E7EF}"/>
              </a:ext>
            </a:extLst>
          </p:cNvPr>
          <p:cNvSpPr/>
          <p:nvPr/>
        </p:nvSpPr>
        <p:spPr>
          <a:xfrm>
            <a:off x="5157727" y="944157"/>
            <a:ext cx="3717611" cy="32397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0D2319C0-B1AD-4C76-9F1E-E8B5B5C12707}"/>
              </a:ext>
            </a:extLst>
          </p:cNvPr>
          <p:cNvCxnSpPr>
            <a:cxnSpLocks/>
          </p:cNvCxnSpPr>
          <p:nvPr/>
        </p:nvCxnSpPr>
        <p:spPr>
          <a:xfrm flipH="1">
            <a:off x="1840519" y="1102868"/>
            <a:ext cx="1980367" cy="437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96A65E4D-D107-471B-A93C-9ECC23E8BBDF}"/>
              </a:ext>
            </a:extLst>
          </p:cNvPr>
          <p:cNvSpPr/>
          <p:nvPr/>
        </p:nvSpPr>
        <p:spPr>
          <a:xfrm>
            <a:off x="127216" y="1473575"/>
            <a:ext cx="2808325" cy="1949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E332110C-93E3-49C4-8007-747870D50763}"/>
              </a:ext>
            </a:extLst>
          </p:cNvPr>
          <p:cNvSpPr txBox="1"/>
          <p:nvPr/>
        </p:nvSpPr>
        <p:spPr>
          <a:xfrm>
            <a:off x="3770027" y="582801"/>
            <a:ext cx="317131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b="1" dirty="0"/>
              <a:t>.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4B994DB9-A781-4775-A550-A704BBAA9F2C}"/>
              </a:ext>
            </a:extLst>
          </p:cNvPr>
          <p:cNvSpPr txBox="1"/>
          <p:nvPr/>
        </p:nvSpPr>
        <p:spPr>
          <a:xfrm>
            <a:off x="6398564" y="1201717"/>
            <a:ext cx="11530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(C|D|E)*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BD102CD-4675-43AC-B5A5-BE0DB8CC0730}"/>
              </a:ext>
            </a:extLst>
          </p:cNvPr>
          <p:cNvSpPr txBox="1"/>
          <p:nvPr/>
        </p:nvSpPr>
        <p:spPr>
          <a:xfrm>
            <a:off x="3203267" y="1375125"/>
            <a:ext cx="1592370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(A|B).(C|D|E)*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65EFA37-BCBC-4A05-9F1F-69E4E09C1988}"/>
              </a:ext>
            </a:extLst>
          </p:cNvPr>
          <p:cNvSpPr/>
          <p:nvPr/>
        </p:nvSpPr>
        <p:spPr>
          <a:xfrm>
            <a:off x="899219" y="1829790"/>
            <a:ext cx="492369" cy="4845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74A885D-FC65-4E60-8EB2-673FF4CFA31A}"/>
              </a:ext>
            </a:extLst>
          </p:cNvPr>
          <p:cNvCxnSpPr>
            <a:cxnSpLocks/>
            <a:stCxn id="57" idx="6"/>
            <a:endCxn id="60" idx="2"/>
          </p:cNvCxnSpPr>
          <p:nvPr/>
        </p:nvCxnSpPr>
        <p:spPr>
          <a:xfrm>
            <a:off x="1391588" y="2072067"/>
            <a:ext cx="505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D218578-10BC-484C-AC16-B806A06932F8}"/>
              </a:ext>
            </a:extLst>
          </p:cNvPr>
          <p:cNvGrpSpPr/>
          <p:nvPr/>
        </p:nvGrpSpPr>
        <p:grpSpPr>
          <a:xfrm>
            <a:off x="1897141" y="1829790"/>
            <a:ext cx="492369" cy="484554"/>
            <a:chOff x="2829621" y="5367419"/>
            <a:chExt cx="492369" cy="484554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00B4452-3C5E-4C22-9713-BEF2DCE1ACD0}"/>
                </a:ext>
              </a:extLst>
            </p:cNvPr>
            <p:cNvSpPr/>
            <p:nvPr/>
          </p:nvSpPr>
          <p:spPr>
            <a:xfrm>
              <a:off x="2829621" y="5367419"/>
              <a:ext cx="492369" cy="48455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218A945-DF8D-4320-89EE-DB7DAAA1CE35}"/>
                </a:ext>
              </a:extLst>
            </p:cNvPr>
            <p:cNvSpPr/>
            <p:nvPr/>
          </p:nvSpPr>
          <p:spPr>
            <a:xfrm>
              <a:off x="2871677" y="5415612"/>
              <a:ext cx="403986" cy="38816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7847A430-62D7-4A8A-B1F5-5964CAEC7334}"/>
              </a:ext>
            </a:extLst>
          </p:cNvPr>
          <p:cNvSpPr txBox="1"/>
          <p:nvPr/>
        </p:nvSpPr>
        <p:spPr>
          <a:xfrm>
            <a:off x="1338697" y="1654541"/>
            <a:ext cx="69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letter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CAB9E9E-24B4-4A38-8505-430ADFA67DDE}"/>
              </a:ext>
            </a:extLst>
          </p:cNvPr>
          <p:cNvSpPr/>
          <p:nvPr/>
        </p:nvSpPr>
        <p:spPr>
          <a:xfrm>
            <a:off x="894779" y="2750271"/>
            <a:ext cx="492369" cy="4845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74C675D-CB26-457C-A323-CAD2E4EC8DD6}"/>
              </a:ext>
            </a:extLst>
          </p:cNvPr>
          <p:cNvCxnSpPr>
            <a:cxnSpLocks/>
            <a:stCxn id="63" idx="6"/>
            <a:endCxn id="66" idx="2"/>
          </p:cNvCxnSpPr>
          <p:nvPr/>
        </p:nvCxnSpPr>
        <p:spPr>
          <a:xfrm>
            <a:off x="1387148" y="2992548"/>
            <a:ext cx="505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ED1DE97-4D0E-4B4F-91F9-42B34014D043}"/>
              </a:ext>
            </a:extLst>
          </p:cNvPr>
          <p:cNvGrpSpPr/>
          <p:nvPr/>
        </p:nvGrpSpPr>
        <p:grpSpPr>
          <a:xfrm>
            <a:off x="1892701" y="2750271"/>
            <a:ext cx="492369" cy="484554"/>
            <a:chOff x="2829621" y="5367419"/>
            <a:chExt cx="492369" cy="484554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ABC5380-28E0-434E-B451-80A989CE4E5D}"/>
                </a:ext>
              </a:extLst>
            </p:cNvPr>
            <p:cNvSpPr/>
            <p:nvPr/>
          </p:nvSpPr>
          <p:spPr>
            <a:xfrm>
              <a:off x="2829621" y="5367419"/>
              <a:ext cx="492369" cy="48455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E18D964-B604-451B-9C97-10C915830FBA}"/>
                </a:ext>
              </a:extLst>
            </p:cNvPr>
            <p:cNvSpPr/>
            <p:nvPr/>
          </p:nvSpPr>
          <p:spPr>
            <a:xfrm>
              <a:off x="2871677" y="5415612"/>
              <a:ext cx="403986" cy="38816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2B9AAE26-F322-428F-A20D-9C055BAEB9E4}"/>
              </a:ext>
            </a:extLst>
          </p:cNvPr>
          <p:cNvSpPr txBox="1"/>
          <p:nvPr/>
        </p:nvSpPr>
        <p:spPr>
          <a:xfrm>
            <a:off x="1334257" y="25750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‘_’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36D09C8-C275-4B14-804A-23F8882FACC9}"/>
              </a:ext>
            </a:extLst>
          </p:cNvPr>
          <p:cNvSpPr/>
          <p:nvPr/>
        </p:nvSpPr>
        <p:spPr>
          <a:xfrm>
            <a:off x="268662" y="2275134"/>
            <a:ext cx="492369" cy="4845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5E890F5-77AA-4760-9CE5-60274D0CD444}"/>
              </a:ext>
            </a:extLst>
          </p:cNvPr>
          <p:cNvCxnSpPr>
            <a:cxnSpLocks/>
            <a:stCxn id="69" idx="7"/>
            <a:endCxn id="57" idx="2"/>
          </p:cNvCxnSpPr>
          <p:nvPr/>
        </p:nvCxnSpPr>
        <p:spPr>
          <a:xfrm flipV="1">
            <a:off x="688925" y="2072067"/>
            <a:ext cx="210294" cy="274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54D518A-8DF8-4071-A24F-B4BDC1F65E55}"/>
                  </a:ext>
                </a:extLst>
              </p:cNvPr>
              <p:cNvSpPr txBox="1"/>
              <p:nvPr/>
            </p:nvSpPr>
            <p:spPr>
              <a:xfrm>
                <a:off x="498617" y="1896818"/>
                <a:ext cx="350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54D518A-8DF8-4071-A24F-B4BDC1F65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17" y="1896818"/>
                <a:ext cx="35067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856FE67-2CC9-4BC2-9D42-766768C9B0F6}"/>
              </a:ext>
            </a:extLst>
          </p:cNvPr>
          <p:cNvCxnSpPr>
            <a:cxnSpLocks/>
            <a:stCxn id="69" idx="5"/>
            <a:endCxn id="63" idx="2"/>
          </p:cNvCxnSpPr>
          <p:nvPr/>
        </p:nvCxnSpPr>
        <p:spPr>
          <a:xfrm>
            <a:off x="688925" y="2688727"/>
            <a:ext cx="205854" cy="303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38C29B8-89D2-48E2-A3EE-A2B35F16BC61}"/>
                  </a:ext>
                </a:extLst>
              </p:cNvPr>
              <p:cNvSpPr txBox="1"/>
              <p:nvPr/>
            </p:nvSpPr>
            <p:spPr>
              <a:xfrm>
                <a:off x="473259" y="2718305"/>
                <a:ext cx="350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38C29B8-89D2-48E2-A3EE-A2B35F16B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59" y="2718305"/>
                <a:ext cx="35067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01D6E404-8F1D-49A3-A87D-7C37A036A5A8}"/>
              </a:ext>
            </a:extLst>
          </p:cNvPr>
          <p:cNvSpPr txBox="1"/>
          <p:nvPr/>
        </p:nvSpPr>
        <p:spPr>
          <a:xfrm>
            <a:off x="849343" y="1290687"/>
            <a:ext cx="54854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A|B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18946E7-3570-4FDC-8D00-6C2930A0DDEA}"/>
              </a:ext>
            </a:extLst>
          </p:cNvPr>
          <p:cNvGrpSpPr/>
          <p:nvPr/>
        </p:nvGrpSpPr>
        <p:grpSpPr>
          <a:xfrm>
            <a:off x="5265047" y="1817098"/>
            <a:ext cx="3380336" cy="2254511"/>
            <a:chOff x="435501" y="4230677"/>
            <a:chExt cx="3380336" cy="2254511"/>
          </a:xfrm>
        </p:grpSpPr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66FD71FB-9C9E-4F74-8ADB-D27660C33C37}"/>
                </a:ext>
              </a:extLst>
            </p:cNvPr>
            <p:cNvCxnSpPr>
              <a:cxnSpLocks/>
              <a:stCxn id="142" idx="6"/>
              <a:endCxn id="151" idx="2"/>
            </p:cNvCxnSpPr>
            <p:nvPr/>
          </p:nvCxnSpPr>
          <p:spPr>
            <a:xfrm flipV="1">
              <a:off x="1933193" y="5214207"/>
              <a:ext cx="498028" cy="81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EE4FA8C4-9A1D-4B10-A0D6-1013C47E5E19}"/>
                </a:ext>
              </a:extLst>
            </p:cNvPr>
            <p:cNvSpPr txBox="1"/>
            <p:nvPr/>
          </p:nvSpPr>
          <p:spPr>
            <a:xfrm>
              <a:off x="2015145" y="487560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‘_’</a:t>
              </a: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1B8FE1D2-D2A7-47B2-83E1-9480B7EB3B12}"/>
                </a:ext>
              </a:extLst>
            </p:cNvPr>
            <p:cNvCxnSpPr>
              <a:cxnSpLocks/>
              <a:stCxn id="142" idx="5"/>
              <a:endCxn id="152" idx="1"/>
            </p:cNvCxnSpPr>
            <p:nvPr/>
          </p:nvCxnSpPr>
          <p:spPr>
            <a:xfrm>
              <a:off x="1832290" y="5452432"/>
              <a:ext cx="627911" cy="2522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CA7675F3-22F2-4889-9044-BCAF1BD06AAB}"/>
                </a:ext>
              </a:extLst>
            </p:cNvPr>
            <p:cNvSpPr txBox="1"/>
            <p:nvPr/>
          </p:nvSpPr>
          <p:spPr>
            <a:xfrm>
              <a:off x="1590374" y="5495343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digit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22EB935-0B81-456C-ABA3-734CCEE49662}"/>
                </a:ext>
              </a:extLst>
            </p:cNvPr>
            <p:cNvSpPr txBox="1"/>
            <p:nvPr/>
          </p:nvSpPr>
          <p:spPr>
            <a:xfrm>
              <a:off x="1536057" y="4445431"/>
              <a:ext cx="695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letter</a:t>
              </a:r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077C94E4-129B-4D36-A860-4503D6F37A05}"/>
                </a:ext>
              </a:extLst>
            </p:cNvPr>
            <p:cNvCxnSpPr>
              <a:cxnSpLocks/>
              <a:stCxn id="142" idx="7"/>
              <a:endCxn id="150" idx="2"/>
            </p:cNvCxnSpPr>
            <p:nvPr/>
          </p:nvCxnSpPr>
          <p:spPr>
            <a:xfrm flipV="1">
              <a:off x="1832290" y="4612157"/>
              <a:ext cx="595959" cy="380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8B59ACBF-EA01-4A20-8BB6-D39F7F9BD730}"/>
                </a:ext>
              </a:extLst>
            </p:cNvPr>
            <p:cNvSpPr/>
            <p:nvPr/>
          </p:nvSpPr>
          <p:spPr>
            <a:xfrm>
              <a:off x="1244187" y="4896871"/>
              <a:ext cx="689006" cy="65088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SCDE</a:t>
              </a:r>
            </a:p>
          </p:txBody>
        </p: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117520DE-EF24-44B7-AA72-350100493887}"/>
                </a:ext>
              </a:extLst>
            </p:cNvPr>
            <p:cNvCxnSpPr>
              <a:cxnSpLocks/>
              <a:stCxn id="150" idx="6"/>
              <a:endCxn id="148" idx="1"/>
            </p:cNvCxnSpPr>
            <p:nvPr/>
          </p:nvCxnSpPr>
          <p:spPr>
            <a:xfrm>
              <a:off x="2920618" y="4612157"/>
              <a:ext cx="474956" cy="4754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083BA97F-3611-40C7-8CD8-2A8922572E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3590" y="5260303"/>
              <a:ext cx="399878" cy="37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9DD86F67-E678-4D03-8243-1760AABB5A40}"/>
                </a:ext>
              </a:extLst>
            </p:cNvPr>
            <p:cNvCxnSpPr>
              <a:cxnSpLocks/>
              <a:endCxn id="148" idx="3"/>
            </p:cNvCxnSpPr>
            <p:nvPr/>
          </p:nvCxnSpPr>
          <p:spPr>
            <a:xfrm flipV="1">
              <a:off x="2877439" y="5430272"/>
              <a:ext cx="518135" cy="4143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0581C76C-0930-4B28-B5D7-D7DEDBB9A534}"/>
                </a:ext>
              </a:extLst>
            </p:cNvPr>
            <p:cNvGrpSpPr/>
            <p:nvPr/>
          </p:nvGrpSpPr>
          <p:grpSpPr>
            <a:xfrm>
              <a:off x="3323468" y="5016679"/>
              <a:ext cx="492369" cy="484554"/>
              <a:chOff x="2829621" y="5367419"/>
              <a:chExt cx="492369" cy="484554"/>
            </a:xfrm>
          </p:grpSpPr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31FAB64D-C758-430F-8624-7718589B9EBD}"/>
                  </a:ext>
                </a:extLst>
              </p:cNvPr>
              <p:cNvSpPr/>
              <p:nvPr/>
            </p:nvSpPr>
            <p:spPr>
              <a:xfrm>
                <a:off x="2829621" y="5367419"/>
                <a:ext cx="492369" cy="48455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E61B80FE-ACA2-44B3-AAA3-3CE7926D94B2}"/>
                  </a:ext>
                </a:extLst>
              </p:cNvPr>
              <p:cNvSpPr/>
              <p:nvPr/>
            </p:nvSpPr>
            <p:spPr>
              <a:xfrm>
                <a:off x="2871677" y="5415612"/>
                <a:ext cx="403986" cy="38816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</p:grp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2CAC0D4A-5E56-44DC-A9ED-7408F0B6F8F0}"/>
                </a:ext>
              </a:extLst>
            </p:cNvPr>
            <p:cNvSpPr/>
            <p:nvPr/>
          </p:nvSpPr>
          <p:spPr>
            <a:xfrm>
              <a:off x="2428249" y="4369880"/>
              <a:ext cx="492369" cy="48455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8C0D26B8-5D2D-4CD4-A227-FA3B414FBAF3}"/>
                </a:ext>
              </a:extLst>
            </p:cNvPr>
            <p:cNvSpPr/>
            <p:nvPr/>
          </p:nvSpPr>
          <p:spPr>
            <a:xfrm>
              <a:off x="2431221" y="4971930"/>
              <a:ext cx="492369" cy="48455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895820B0-C81F-48A7-92C4-7CA00B81F60E}"/>
                </a:ext>
              </a:extLst>
            </p:cNvPr>
            <p:cNvSpPr/>
            <p:nvPr/>
          </p:nvSpPr>
          <p:spPr>
            <a:xfrm>
              <a:off x="2388095" y="5633716"/>
              <a:ext cx="492369" cy="48455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D0691F61-358D-4650-A724-82C00B476D2B}"/>
                    </a:ext>
                  </a:extLst>
                </p:cNvPr>
                <p:cNvSpPr txBox="1"/>
                <p:nvPr/>
              </p:nvSpPr>
              <p:spPr>
                <a:xfrm>
                  <a:off x="3029123" y="4524311"/>
                  <a:ext cx="3506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D0691F61-358D-4650-A724-82C00B476D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9123" y="4524311"/>
                  <a:ext cx="35067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567FD7B6-7A6F-4677-BAE1-50DFD93DE511}"/>
                    </a:ext>
                  </a:extLst>
                </p:cNvPr>
                <p:cNvSpPr txBox="1"/>
                <p:nvPr/>
              </p:nvSpPr>
              <p:spPr>
                <a:xfrm>
                  <a:off x="2895813" y="4932204"/>
                  <a:ext cx="3506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567FD7B6-7A6F-4677-BAE1-50DFD93DE5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813" y="4932204"/>
                  <a:ext cx="35067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B35E0F35-0C33-413E-B119-A9B50A5839F5}"/>
                    </a:ext>
                  </a:extLst>
                </p:cNvPr>
                <p:cNvSpPr txBox="1"/>
                <p:nvPr/>
              </p:nvSpPr>
              <p:spPr>
                <a:xfrm>
                  <a:off x="3039954" y="5530368"/>
                  <a:ext cx="3506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B35E0F35-0C33-413E-B119-A9B50A5839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954" y="5530368"/>
                  <a:ext cx="35067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6FCA10D1-D2F0-4E6E-8294-340881E8BCE9}"/>
                </a:ext>
              </a:extLst>
            </p:cNvPr>
            <p:cNvSpPr/>
            <p:nvPr/>
          </p:nvSpPr>
          <p:spPr>
            <a:xfrm>
              <a:off x="435501" y="4925479"/>
              <a:ext cx="654520" cy="63049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34" name="Connector: Curved 33">
              <a:extLst>
                <a:ext uri="{FF2B5EF4-FFF2-40B4-BE49-F238E27FC236}">
                  <a16:creationId xmlns:a16="http://schemas.microsoft.com/office/drawing/2014/main" id="{89255117-DF94-4891-A169-A6FC40BD3285}"/>
                </a:ext>
              </a:extLst>
            </p:cNvPr>
            <p:cNvCxnSpPr>
              <a:cxnSpLocks/>
              <a:stCxn id="148" idx="4"/>
              <a:endCxn id="159" idx="4"/>
            </p:cNvCxnSpPr>
            <p:nvPr/>
          </p:nvCxnSpPr>
          <p:spPr>
            <a:xfrm rot="5400000">
              <a:off x="2138836" y="4125158"/>
              <a:ext cx="54743" cy="2806892"/>
            </a:xfrm>
            <a:prstGeom prst="curvedConnector3">
              <a:avLst>
                <a:gd name="adj1" fmla="val 185155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ctor: Curved 159">
              <a:extLst>
                <a:ext uri="{FF2B5EF4-FFF2-40B4-BE49-F238E27FC236}">
                  <a16:creationId xmlns:a16="http://schemas.microsoft.com/office/drawing/2014/main" id="{C90389C8-502E-4E38-A7C9-AD67C6F0AC96}"/>
                </a:ext>
              </a:extLst>
            </p:cNvPr>
            <p:cNvCxnSpPr>
              <a:cxnSpLocks/>
              <a:stCxn id="148" idx="0"/>
              <a:endCxn id="159" idx="0"/>
            </p:cNvCxnSpPr>
            <p:nvPr/>
          </p:nvCxnSpPr>
          <p:spPr>
            <a:xfrm rot="16200000" flipV="1">
              <a:off x="2120607" y="3567633"/>
              <a:ext cx="91200" cy="2806892"/>
            </a:xfrm>
            <a:prstGeom prst="curvedConnector3">
              <a:avLst>
                <a:gd name="adj1" fmla="val 991228"/>
              </a:avLst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A769516B-CF0A-42F4-81CE-E7286CADDBF2}"/>
                    </a:ext>
                  </a:extLst>
                </p:cNvPr>
                <p:cNvSpPr txBox="1"/>
                <p:nvPr/>
              </p:nvSpPr>
              <p:spPr>
                <a:xfrm>
                  <a:off x="568184" y="4230677"/>
                  <a:ext cx="3506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A769516B-CF0A-42F4-81CE-E7286CADDB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184" y="4230677"/>
                  <a:ext cx="35067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FF88E597-B1BC-4D22-992E-678995A91D10}"/>
                    </a:ext>
                  </a:extLst>
                </p:cNvPr>
                <p:cNvSpPr txBox="1"/>
                <p:nvPr/>
              </p:nvSpPr>
              <p:spPr>
                <a:xfrm>
                  <a:off x="3071149" y="6115856"/>
                  <a:ext cx="3506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FF88E597-B1BC-4D22-992E-678995A91D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1149" y="6115856"/>
                  <a:ext cx="350672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6189BD62-4C6A-4F88-928A-806CB30ACC1A}"/>
              </a:ext>
            </a:extLst>
          </p:cNvPr>
          <p:cNvCxnSpPr>
            <a:cxnSpLocks/>
            <a:stCxn id="159" idx="6"/>
            <a:endCxn id="142" idx="2"/>
          </p:cNvCxnSpPr>
          <p:nvPr/>
        </p:nvCxnSpPr>
        <p:spPr>
          <a:xfrm flipV="1">
            <a:off x="5919567" y="2808732"/>
            <a:ext cx="154166" cy="18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D7A50D00-6EDA-4470-BC3B-1C0174FC43FC}"/>
                  </a:ext>
                </a:extLst>
              </p:cNvPr>
              <p:cNvSpPr txBox="1"/>
              <p:nvPr/>
            </p:nvSpPr>
            <p:spPr>
              <a:xfrm>
                <a:off x="5776043" y="2381790"/>
                <a:ext cx="350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D7A50D00-6EDA-4470-BC3B-1C0174FC4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043" y="2381790"/>
                <a:ext cx="35067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65220B1-1799-4ABD-BF01-7B28347CEC2A}"/>
              </a:ext>
            </a:extLst>
          </p:cNvPr>
          <p:cNvSpPr/>
          <p:nvPr/>
        </p:nvSpPr>
        <p:spPr>
          <a:xfrm>
            <a:off x="3157837" y="1340014"/>
            <a:ext cx="1592370" cy="435629"/>
          </a:xfrm>
          <a:prstGeom prst="round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371EAEC-CF95-4340-8FDA-44581C606B68}"/>
              </a:ext>
            </a:extLst>
          </p:cNvPr>
          <p:cNvSpPr/>
          <p:nvPr/>
        </p:nvSpPr>
        <p:spPr>
          <a:xfrm>
            <a:off x="102573" y="3968066"/>
            <a:ext cx="6133127" cy="27692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20B46E9-CDB1-46C2-958E-ED10400644BF}"/>
              </a:ext>
            </a:extLst>
          </p:cNvPr>
          <p:cNvSpPr txBox="1"/>
          <p:nvPr/>
        </p:nvSpPr>
        <p:spPr>
          <a:xfrm>
            <a:off x="56416" y="3605084"/>
            <a:ext cx="4907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  <a:ea typeface="Cambria Math" panose="02040503050406030204" pitchFamily="18" charset="0"/>
              </a:rPr>
              <a:t>Draw the (A|B).(C |D|E)* “operator NFA”</a:t>
            </a:r>
            <a:endParaRPr lang="en-US" b="1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998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>
            <a:extLst>
              <a:ext uri="{FF2B5EF4-FFF2-40B4-BE49-F238E27FC236}">
                <a16:creationId xmlns:a16="http://schemas.microsoft.com/office/drawing/2014/main" id="{6759F20A-402D-4F7A-9FAE-A4D52AB643EA}"/>
              </a:ext>
            </a:extLst>
          </p:cNvPr>
          <p:cNvSpPr/>
          <p:nvPr/>
        </p:nvSpPr>
        <p:spPr>
          <a:xfrm>
            <a:off x="1294449" y="711200"/>
            <a:ext cx="6477951" cy="2789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BD102CD-4675-43AC-B5A5-BE0DB8CC0730}"/>
              </a:ext>
            </a:extLst>
          </p:cNvPr>
          <p:cNvSpPr txBox="1"/>
          <p:nvPr/>
        </p:nvSpPr>
        <p:spPr>
          <a:xfrm>
            <a:off x="1497298" y="283543"/>
            <a:ext cx="1592370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(A|B).(C|D|E)*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447543B-59F7-478C-8BD5-380682B97A9F}"/>
              </a:ext>
            </a:extLst>
          </p:cNvPr>
          <p:cNvGrpSpPr/>
          <p:nvPr/>
        </p:nvGrpSpPr>
        <p:grpSpPr>
          <a:xfrm>
            <a:off x="1729910" y="916007"/>
            <a:ext cx="5684179" cy="2254511"/>
            <a:chOff x="217895" y="4294207"/>
            <a:chExt cx="5684179" cy="2254511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227289A5-A34C-41C6-B8CE-5068228FB12F}"/>
                </a:ext>
              </a:extLst>
            </p:cNvPr>
            <p:cNvSpPr/>
            <p:nvPr/>
          </p:nvSpPr>
          <p:spPr>
            <a:xfrm>
              <a:off x="848452" y="4705987"/>
              <a:ext cx="492369" cy="48455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AS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A15F47D9-A045-4C9C-844F-475CB3CDE2C5}"/>
                </a:ext>
              </a:extLst>
            </p:cNvPr>
            <p:cNvCxnSpPr>
              <a:cxnSpLocks/>
              <a:stCxn id="98" idx="6"/>
            </p:cNvCxnSpPr>
            <p:nvPr/>
          </p:nvCxnSpPr>
          <p:spPr>
            <a:xfrm>
              <a:off x="1340821" y="4948264"/>
              <a:ext cx="5055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E73DAD2-9B00-4ED8-B7B5-8391C7B2D4D8}"/>
                </a:ext>
              </a:extLst>
            </p:cNvPr>
            <p:cNvSpPr txBox="1"/>
            <p:nvPr/>
          </p:nvSpPr>
          <p:spPr>
            <a:xfrm>
              <a:off x="1287930" y="4530738"/>
              <a:ext cx="695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letter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93161C8B-AA66-41A9-B5F1-A90E7DEF7E83}"/>
                </a:ext>
              </a:extLst>
            </p:cNvPr>
            <p:cNvSpPr/>
            <p:nvPr/>
          </p:nvSpPr>
          <p:spPr>
            <a:xfrm>
              <a:off x="844012" y="5626468"/>
              <a:ext cx="492369" cy="48455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BS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891DD054-D116-4247-9472-8C6AA4E21D0D}"/>
                </a:ext>
              </a:extLst>
            </p:cNvPr>
            <p:cNvCxnSpPr>
              <a:cxnSpLocks/>
              <a:stCxn id="105" idx="6"/>
            </p:cNvCxnSpPr>
            <p:nvPr/>
          </p:nvCxnSpPr>
          <p:spPr>
            <a:xfrm>
              <a:off x="1336381" y="5868745"/>
              <a:ext cx="5055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C8C5188-EB73-4567-BC1D-AE6158108DEA}"/>
                </a:ext>
              </a:extLst>
            </p:cNvPr>
            <p:cNvSpPr txBox="1"/>
            <p:nvPr/>
          </p:nvSpPr>
          <p:spPr>
            <a:xfrm>
              <a:off x="1334290" y="545121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‘_’</a:t>
              </a: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11025BD1-A8B4-4A1C-89AA-D57D032F60C7}"/>
                </a:ext>
              </a:extLst>
            </p:cNvPr>
            <p:cNvSpPr/>
            <p:nvPr/>
          </p:nvSpPr>
          <p:spPr>
            <a:xfrm>
              <a:off x="217895" y="5151331"/>
              <a:ext cx="492369" cy="48455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7FE6A571-8FDB-4DCF-8D88-DD0B1B7F2A10}"/>
                </a:ext>
              </a:extLst>
            </p:cNvPr>
            <p:cNvCxnSpPr>
              <a:cxnSpLocks/>
              <a:stCxn id="111" idx="7"/>
              <a:endCxn id="98" idx="2"/>
            </p:cNvCxnSpPr>
            <p:nvPr/>
          </p:nvCxnSpPr>
          <p:spPr>
            <a:xfrm flipV="1">
              <a:off x="638158" y="4948264"/>
              <a:ext cx="210294" cy="2740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1A7A9F4B-B62E-444C-A50C-CDA11C3DA4EB}"/>
                    </a:ext>
                  </a:extLst>
                </p:cNvPr>
                <p:cNvSpPr txBox="1"/>
                <p:nvPr/>
              </p:nvSpPr>
              <p:spPr>
                <a:xfrm>
                  <a:off x="447850" y="4773015"/>
                  <a:ext cx="3506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1A7A9F4B-B62E-444C-A50C-CDA11C3DA4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850" y="4773015"/>
                  <a:ext cx="35067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9612B0D6-8186-4EC8-AD78-CDF1EA3CF465}"/>
                </a:ext>
              </a:extLst>
            </p:cNvPr>
            <p:cNvCxnSpPr>
              <a:cxnSpLocks/>
              <a:stCxn id="111" idx="5"/>
              <a:endCxn id="105" idx="2"/>
            </p:cNvCxnSpPr>
            <p:nvPr/>
          </p:nvCxnSpPr>
          <p:spPr>
            <a:xfrm>
              <a:off x="638158" y="5564924"/>
              <a:ext cx="205854" cy="3038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D041E8F4-FA42-4573-9706-5CAC4EBAF757}"/>
                    </a:ext>
                  </a:extLst>
                </p:cNvPr>
                <p:cNvSpPr txBox="1"/>
                <p:nvPr/>
              </p:nvSpPr>
              <p:spPr>
                <a:xfrm>
                  <a:off x="422492" y="5594502"/>
                  <a:ext cx="3506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D041E8F4-FA42-4573-9706-5CAC4EBAF7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492" y="5594502"/>
                  <a:ext cx="35067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522010BA-C8AF-45CB-BCF2-97C50B6407CC}"/>
                </a:ext>
              </a:extLst>
            </p:cNvPr>
            <p:cNvSpPr/>
            <p:nvPr/>
          </p:nvSpPr>
          <p:spPr>
            <a:xfrm>
              <a:off x="1856901" y="4705987"/>
              <a:ext cx="492369" cy="48455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1935C24C-29C3-4EF8-B752-538B114E0809}"/>
                </a:ext>
              </a:extLst>
            </p:cNvPr>
            <p:cNvSpPr/>
            <p:nvPr/>
          </p:nvSpPr>
          <p:spPr>
            <a:xfrm>
              <a:off x="1856901" y="5614736"/>
              <a:ext cx="492369" cy="48455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383DC793-8475-4E30-80B3-3C1B0F76860F}"/>
                </a:ext>
              </a:extLst>
            </p:cNvPr>
            <p:cNvCxnSpPr>
              <a:cxnSpLocks/>
              <a:stCxn id="125" idx="6"/>
              <a:endCxn id="134" idx="2"/>
            </p:cNvCxnSpPr>
            <p:nvPr/>
          </p:nvCxnSpPr>
          <p:spPr>
            <a:xfrm flipV="1">
              <a:off x="4019430" y="5277737"/>
              <a:ext cx="498028" cy="81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29D0486-57F8-44C5-83B6-CAEFAAA9ADD1}"/>
                </a:ext>
              </a:extLst>
            </p:cNvPr>
            <p:cNvSpPr txBox="1"/>
            <p:nvPr/>
          </p:nvSpPr>
          <p:spPr>
            <a:xfrm>
              <a:off x="4101382" y="493913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‘_’</a:t>
              </a: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06ABF7ED-8733-46B2-B295-16BF9E7DB192}"/>
                </a:ext>
              </a:extLst>
            </p:cNvPr>
            <p:cNvCxnSpPr>
              <a:cxnSpLocks/>
              <a:stCxn id="125" idx="5"/>
              <a:endCxn id="135" idx="1"/>
            </p:cNvCxnSpPr>
            <p:nvPr/>
          </p:nvCxnSpPr>
          <p:spPr>
            <a:xfrm>
              <a:off x="3918527" y="5515962"/>
              <a:ext cx="627911" cy="2522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F385785-0040-44C6-80FD-D252B2D3E019}"/>
                </a:ext>
              </a:extLst>
            </p:cNvPr>
            <p:cNvSpPr txBox="1"/>
            <p:nvPr/>
          </p:nvSpPr>
          <p:spPr>
            <a:xfrm>
              <a:off x="3676611" y="5558873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digit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F48AD62B-58EF-4655-AF6E-4083BBF2AE43}"/>
                </a:ext>
              </a:extLst>
            </p:cNvPr>
            <p:cNvSpPr txBox="1"/>
            <p:nvPr/>
          </p:nvSpPr>
          <p:spPr>
            <a:xfrm>
              <a:off x="3622294" y="4508961"/>
              <a:ext cx="695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letter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9B6AD78E-EC52-4C68-83D8-8D026B5D0661}"/>
                </a:ext>
              </a:extLst>
            </p:cNvPr>
            <p:cNvCxnSpPr>
              <a:cxnSpLocks/>
              <a:stCxn id="125" idx="7"/>
              <a:endCxn id="133" idx="2"/>
            </p:cNvCxnSpPr>
            <p:nvPr/>
          </p:nvCxnSpPr>
          <p:spPr>
            <a:xfrm flipV="1">
              <a:off x="3918527" y="4675687"/>
              <a:ext cx="595959" cy="380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F07CC067-38DE-4034-B156-C5368A9357A2}"/>
                </a:ext>
              </a:extLst>
            </p:cNvPr>
            <p:cNvSpPr/>
            <p:nvPr/>
          </p:nvSpPr>
          <p:spPr>
            <a:xfrm>
              <a:off x="3330424" y="4960401"/>
              <a:ext cx="689006" cy="65088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SCDE</a:t>
              </a:r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CA2DCA7F-0777-47A9-BE94-50C4FDC0A211}"/>
                </a:ext>
              </a:extLst>
            </p:cNvPr>
            <p:cNvCxnSpPr>
              <a:cxnSpLocks/>
              <a:stCxn id="133" idx="6"/>
              <a:endCxn id="167" idx="1"/>
            </p:cNvCxnSpPr>
            <p:nvPr/>
          </p:nvCxnSpPr>
          <p:spPr>
            <a:xfrm>
              <a:off x="5006855" y="4675687"/>
              <a:ext cx="474956" cy="4754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9B281EF7-A6D5-46EF-AE75-DB86849A70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9827" y="5323833"/>
              <a:ext cx="399878" cy="37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0182B290-A841-4D97-9639-3DAE9E7DDB68}"/>
                </a:ext>
              </a:extLst>
            </p:cNvPr>
            <p:cNvCxnSpPr>
              <a:cxnSpLocks/>
              <a:endCxn id="167" idx="3"/>
            </p:cNvCxnSpPr>
            <p:nvPr/>
          </p:nvCxnSpPr>
          <p:spPr>
            <a:xfrm flipV="1">
              <a:off x="4963676" y="5493802"/>
              <a:ext cx="518135" cy="4143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539D6DDF-BB23-4354-BE49-C92D9F10B342}"/>
                </a:ext>
              </a:extLst>
            </p:cNvPr>
            <p:cNvGrpSpPr/>
            <p:nvPr/>
          </p:nvGrpSpPr>
          <p:grpSpPr>
            <a:xfrm>
              <a:off x="5409705" y="5080209"/>
              <a:ext cx="492369" cy="484554"/>
              <a:chOff x="2829621" y="5367419"/>
              <a:chExt cx="492369" cy="484554"/>
            </a:xfrm>
          </p:grpSpPr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34473439-D807-4AE6-B71A-0DDBDBD26E69}"/>
                  </a:ext>
                </a:extLst>
              </p:cNvPr>
              <p:cNvSpPr/>
              <p:nvPr/>
            </p:nvSpPr>
            <p:spPr>
              <a:xfrm>
                <a:off x="2829621" y="5367419"/>
                <a:ext cx="492369" cy="48455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2488BF27-C0E2-473E-936D-6C406B281883}"/>
                  </a:ext>
                </a:extLst>
              </p:cNvPr>
              <p:cNvSpPr/>
              <p:nvPr/>
            </p:nvSpPr>
            <p:spPr>
              <a:xfrm>
                <a:off x="2871677" y="5415612"/>
                <a:ext cx="403986" cy="38816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</p:grp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5ECD9444-9648-4A66-85D0-DD421EDBB006}"/>
                </a:ext>
              </a:extLst>
            </p:cNvPr>
            <p:cNvSpPr/>
            <p:nvPr/>
          </p:nvSpPr>
          <p:spPr>
            <a:xfrm>
              <a:off x="4514486" y="4433410"/>
              <a:ext cx="492369" cy="48455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C406D9C7-3264-46AC-A900-AED2BC6E5BCF}"/>
                </a:ext>
              </a:extLst>
            </p:cNvPr>
            <p:cNvSpPr/>
            <p:nvPr/>
          </p:nvSpPr>
          <p:spPr>
            <a:xfrm>
              <a:off x="4517458" y="5035460"/>
              <a:ext cx="492369" cy="48455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BA0386DE-310F-4A67-A5EA-9D8E8791507A}"/>
                </a:ext>
              </a:extLst>
            </p:cNvPr>
            <p:cNvSpPr/>
            <p:nvPr/>
          </p:nvSpPr>
          <p:spPr>
            <a:xfrm>
              <a:off x="4474332" y="5697246"/>
              <a:ext cx="492369" cy="48455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41FC41AF-1A44-433B-BC6B-06A7183F6DED}"/>
                    </a:ext>
                  </a:extLst>
                </p:cNvPr>
                <p:cNvSpPr txBox="1"/>
                <p:nvPr/>
              </p:nvSpPr>
              <p:spPr>
                <a:xfrm>
                  <a:off x="5115360" y="4587841"/>
                  <a:ext cx="3506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41FC41AF-1A44-433B-BC6B-06A7183F6D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5360" y="4587841"/>
                  <a:ext cx="35067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0D610D74-EEBE-4F2A-A6A0-C299B215ABAC}"/>
                    </a:ext>
                  </a:extLst>
                </p:cNvPr>
                <p:cNvSpPr txBox="1"/>
                <p:nvPr/>
              </p:nvSpPr>
              <p:spPr>
                <a:xfrm>
                  <a:off x="4982050" y="4995734"/>
                  <a:ext cx="3506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0D610D74-EEBE-4F2A-A6A0-C299B215AB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2050" y="4995734"/>
                  <a:ext cx="35067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D92FAAD9-09BD-4F47-AD9F-CB95DD03C022}"/>
                    </a:ext>
                  </a:extLst>
                </p:cNvPr>
                <p:cNvSpPr txBox="1"/>
                <p:nvPr/>
              </p:nvSpPr>
              <p:spPr>
                <a:xfrm>
                  <a:off x="5126191" y="5593898"/>
                  <a:ext cx="3506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D92FAAD9-09BD-4F47-AD9F-CB95DD03C0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6191" y="5593898"/>
                  <a:ext cx="35067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82A45A4E-B198-4F8E-8CF0-AD79EB6BE9E9}"/>
                </a:ext>
              </a:extLst>
            </p:cNvPr>
            <p:cNvSpPr/>
            <p:nvPr/>
          </p:nvSpPr>
          <p:spPr>
            <a:xfrm>
              <a:off x="2521738" y="4989009"/>
              <a:ext cx="654520" cy="63049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163" name="Connector: Curved 162">
              <a:extLst>
                <a:ext uri="{FF2B5EF4-FFF2-40B4-BE49-F238E27FC236}">
                  <a16:creationId xmlns:a16="http://schemas.microsoft.com/office/drawing/2014/main" id="{EBAF556F-E424-48C4-8B3E-6B0440037308}"/>
                </a:ext>
              </a:extLst>
            </p:cNvPr>
            <p:cNvCxnSpPr>
              <a:cxnSpLocks/>
              <a:stCxn id="167" idx="4"/>
              <a:endCxn id="146" idx="4"/>
            </p:cNvCxnSpPr>
            <p:nvPr/>
          </p:nvCxnSpPr>
          <p:spPr>
            <a:xfrm rot="5400000">
              <a:off x="4225073" y="4188688"/>
              <a:ext cx="54743" cy="2806892"/>
            </a:xfrm>
            <a:prstGeom prst="curvedConnector3">
              <a:avLst>
                <a:gd name="adj1" fmla="val 185155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ctor: Curved 163">
              <a:extLst>
                <a:ext uri="{FF2B5EF4-FFF2-40B4-BE49-F238E27FC236}">
                  <a16:creationId xmlns:a16="http://schemas.microsoft.com/office/drawing/2014/main" id="{51266D1A-BB8F-41C1-80CB-BCDD76959DFB}"/>
                </a:ext>
              </a:extLst>
            </p:cNvPr>
            <p:cNvCxnSpPr>
              <a:cxnSpLocks/>
              <a:stCxn id="167" idx="0"/>
              <a:endCxn id="146" idx="0"/>
            </p:cNvCxnSpPr>
            <p:nvPr/>
          </p:nvCxnSpPr>
          <p:spPr>
            <a:xfrm rot="16200000" flipV="1">
              <a:off x="4206844" y="3631163"/>
              <a:ext cx="91200" cy="2806892"/>
            </a:xfrm>
            <a:prstGeom prst="curvedConnector3">
              <a:avLst>
                <a:gd name="adj1" fmla="val 991228"/>
              </a:avLst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CCB8457D-A8A4-466F-9D15-AD95FA86CB64}"/>
                    </a:ext>
                  </a:extLst>
                </p:cNvPr>
                <p:cNvSpPr txBox="1"/>
                <p:nvPr/>
              </p:nvSpPr>
              <p:spPr>
                <a:xfrm>
                  <a:off x="2654421" y="4294207"/>
                  <a:ext cx="3506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CCB8457D-A8A4-466F-9D15-AD95FA86CB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4421" y="4294207"/>
                  <a:ext cx="35067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60B89295-054E-4506-93E2-D4752A75E16C}"/>
                    </a:ext>
                  </a:extLst>
                </p:cNvPr>
                <p:cNvSpPr txBox="1"/>
                <p:nvPr/>
              </p:nvSpPr>
              <p:spPr>
                <a:xfrm>
                  <a:off x="5157386" y="6179386"/>
                  <a:ext cx="3506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60B89295-054E-4506-93E2-D4752A75E1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386" y="6179386"/>
                  <a:ext cx="350672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C00C2C61-8575-497B-8582-CED3A7C95CF7}"/>
                </a:ext>
              </a:extLst>
            </p:cNvPr>
            <p:cNvCxnSpPr>
              <a:cxnSpLocks/>
              <a:stCxn id="116" idx="6"/>
              <a:endCxn id="146" idx="1"/>
            </p:cNvCxnSpPr>
            <p:nvPr/>
          </p:nvCxnSpPr>
          <p:spPr>
            <a:xfrm>
              <a:off x="2349270" y="4948264"/>
              <a:ext cx="268320" cy="1330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DC47AFC3-CB28-403A-9831-6A4E7BC9801E}"/>
                </a:ext>
              </a:extLst>
            </p:cNvPr>
            <p:cNvCxnSpPr>
              <a:cxnSpLocks/>
              <a:stCxn id="117" idx="6"/>
              <a:endCxn id="146" idx="3"/>
            </p:cNvCxnSpPr>
            <p:nvPr/>
          </p:nvCxnSpPr>
          <p:spPr>
            <a:xfrm flipV="1">
              <a:off x="2349270" y="5527172"/>
              <a:ext cx="268320" cy="3298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10C930B8-0C0D-4BEC-8C3A-048224783922}"/>
                    </a:ext>
                  </a:extLst>
                </p:cNvPr>
                <p:cNvSpPr txBox="1"/>
                <p:nvPr/>
              </p:nvSpPr>
              <p:spPr>
                <a:xfrm>
                  <a:off x="2335201" y="4674804"/>
                  <a:ext cx="3506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10C930B8-0C0D-4BEC-8C3A-0482247839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5201" y="4674804"/>
                  <a:ext cx="350672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0943EA3E-97B8-4CAF-802B-3D020E124F75}"/>
                    </a:ext>
                  </a:extLst>
                </p:cNvPr>
                <p:cNvSpPr txBox="1"/>
                <p:nvPr/>
              </p:nvSpPr>
              <p:spPr>
                <a:xfrm>
                  <a:off x="2348894" y="5650377"/>
                  <a:ext cx="3506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0943EA3E-97B8-4CAF-802B-3D020E124F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8894" y="5650377"/>
                  <a:ext cx="350672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43C153C0-E90F-4D5E-A2F2-D238BCB49FC6}"/>
                    </a:ext>
                  </a:extLst>
                </p:cNvPr>
                <p:cNvSpPr txBox="1"/>
                <p:nvPr/>
              </p:nvSpPr>
              <p:spPr>
                <a:xfrm>
                  <a:off x="3089668" y="4848029"/>
                  <a:ext cx="3506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43C153C0-E90F-4D5E-A2F2-D238BCB49F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9668" y="4848029"/>
                  <a:ext cx="350672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FD0C3D44-E036-4794-9F22-8BBDA0E3F412}"/>
                </a:ext>
              </a:extLst>
            </p:cNvPr>
            <p:cNvCxnSpPr>
              <a:cxnSpLocks/>
              <a:stCxn id="146" idx="6"/>
              <a:endCxn id="125" idx="2"/>
            </p:cNvCxnSpPr>
            <p:nvPr/>
          </p:nvCxnSpPr>
          <p:spPr>
            <a:xfrm flipV="1">
              <a:off x="3176258" y="5285841"/>
              <a:ext cx="154166" cy="184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5850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D6C3C-3DA2-42CA-9E71-CE24C7C7E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3331"/>
            <a:ext cx="7886700" cy="2611627"/>
          </a:xfrm>
        </p:spPr>
        <p:txBody>
          <a:bodyPr>
            <a:normAutofit/>
          </a:bodyPr>
          <a:lstStyle/>
          <a:p>
            <a:r>
              <a:rPr lang="en-US" dirty="0"/>
              <a:t>We can now use a state transition table-based DFA engine to recognize regular languages</a:t>
            </a:r>
          </a:p>
          <a:p>
            <a:r>
              <a:rPr lang="en-US" dirty="0"/>
              <a:t>There are practical uses for such systems straight up</a:t>
            </a:r>
          </a:p>
          <a:p>
            <a:pPr lvl="1"/>
            <a:r>
              <a:rPr lang="en-US" dirty="0"/>
              <a:t>Signature detection</a:t>
            </a:r>
          </a:p>
          <a:p>
            <a:pPr lvl="1"/>
            <a:r>
              <a:rPr lang="en-US" dirty="0"/>
              <a:t>Policy Automata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E26B341-D407-4617-B6E0-1B0851518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7886700" cy="1325563"/>
          </a:xfrm>
          <a:noFill/>
          <a:ln w="12700">
            <a:noFill/>
          </a:ln>
        </p:spPr>
        <p:txBody>
          <a:bodyPr>
            <a:normAutofit fontScale="90000"/>
          </a:bodyPr>
          <a:lstStyle/>
          <a:p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	Keep Building the Toolchain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DA18A8C5-0654-4F6F-B533-7C5E3E40719F}"/>
              </a:ext>
            </a:extLst>
          </p:cNvPr>
          <p:cNvSpPr/>
          <p:nvPr/>
        </p:nvSpPr>
        <p:spPr>
          <a:xfrm rot="5400000">
            <a:off x="3657592" y="5120134"/>
            <a:ext cx="316523" cy="969070"/>
          </a:xfrm>
          <a:prstGeom prst="leftBrace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46DCF2-38E0-47D4-A006-4DD01AEB57D1}"/>
              </a:ext>
            </a:extLst>
          </p:cNvPr>
          <p:cNvSpPr/>
          <p:nvPr/>
        </p:nvSpPr>
        <p:spPr>
          <a:xfrm>
            <a:off x="1130533" y="4360984"/>
            <a:ext cx="949813" cy="9641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RegEx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26344C-3C66-4CCA-BE59-16A47B4FFFDE}"/>
              </a:ext>
            </a:extLst>
          </p:cNvPr>
          <p:cNvSpPr/>
          <p:nvPr/>
        </p:nvSpPr>
        <p:spPr>
          <a:xfrm>
            <a:off x="3434854" y="4360986"/>
            <a:ext cx="762001" cy="9641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NFA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0EBE3B-2D18-412C-85AC-40743D48C31E}"/>
              </a:ext>
            </a:extLst>
          </p:cNvPr>
          <p:cNvSpPr/>
          <p:nvPr/>
        </p:nvSpPr>
        <p:spPr>
          <a:xfrm>
            <a:off x="5947744" y="4360984"/>
            <a:ext cx="762001" cy="9641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DFA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D373567-3C31-4521-99B2-B9575998DCE3}"/>
              </a:ext>
            </a:extLst>
          </p:cNvPr>
          <p:cNvCxnSpPr>
            <a:cxnSpLocks/>
          </p:cNvCxnSpPr>
          <p:nvPr/>
        </p:nvCxnSpPr>
        <p:spPr>
          <a:xfrm>
            <a:off x="4400055" y="4843035"/>
            <a:ext cx="1414585" cy="0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0BC0A77-832B-4FD1-8536-96077B1A28ED}"/>
              </a:ext>
            </a:extLst>
          </p:cNvPr>
          <p:cNvCxnSpPr>
            <a:cxnSpLocks/>
          </p:cNvCxnSpPr>
          <p:nvPr/>
        </p:nvCxnSpPr>
        <p:spPr>
          <a:xfrm>
            <a:off x="2188301" y="4843035"/>
            <a:ext cx="1140560" cy="0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D5E5647-84E1-463E-A9EA-F5467DCB2EF5}"/>
                  </a:ext>
                </a:extLst>
              </p:cNvPr>
              <p:cNvSpPr txBox="1"/>
              <p:nvPr/>
            </p:nvSpPr>
            <p:spPr>
              <a:xfrm>
                <a:off x="2765169" y="5762931"/>
                <a:ext cx="917815" cy="64633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With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-edges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D5E5647-84E1-463E-A9EA-F5467DCB2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169" y="5762931"/>
                <a:ext cx="917815" cy="646331"/>
              </a:xfrm>
              <a:prstGeom prst="rect">
                <a:avLst/>
              </a:prstGeom>
              <a:blipFill>
                <a:blip r:embed="rId3"/>
                <a:stretch>
                  <a:fillRect t="-3704" r="-5263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FF62780-C377-4AAD-9825-072C73ADC515}"/>
                  </a:ext>
                </a:extLst>
              </p:cNvPr>
              <p:cNvSpPr txBox="1"/>
              <p:nvPr/>
            </p:nvSpPr>
            <p:spPr>
              <a:xfrm>
                <a:off x="3984385" y="5762931"/>
                <a:ext cx="1015022" cy="64633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Without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-edges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FF62780-C377-4AAD-9825-072C73ADC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385" y="5762931"/>
                <a:ext cx="1015022" cy="646331"/>
              </a:xfrm>
              <a:prstGeom prst="rect">
                <a:avLst/>
              </a:prstGeom>
              <a:blipFill>
                <a:blip r:embed="rId4"/>
                <a:stretch>
                  <a:fillRect l="-4762" t="-3704" r="-3571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AA0A094-D732-49C3-A631-E66912FC454C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3682984" y="6086097"/>
            <a:ext cx="301401" cy="0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8736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D6C3C-3DA2-42CA-9E71-CE24C7C7E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092" y="1253331"/>
            <a:ext cx="7757258" cy="5077131"/>
          </a:xfrm>
        </p:spPr>
        <p:txBody>
          <a:bodyPr>
            <a:normAutofit/>
          </a:bodyPr>
          <a:lstStyle/>
          <a:p>
            <a:r>
              <a:rPr lang="en-US" dirty="0"/>
              <a:t>Loaded with a library of signatures</a:t>
            </a:r>
          </a:p>
          <a:p>
            <a:r>
              <a:rPr lang="en-US" dirty="0"/>
              <a:t>Matches network traffic, flags on acceptance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E26B341-D407-4617-B6E0-1B0851518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7886700" cy="1325563"/>
          </a:xfrm>
          <a:noFill/>
          <a:ln w="12700">
            <a:noFill/>
          </a:ln>
        </p:spPr>
        <p:txBody>
          <a:bodyPr>
            <a:normAutofit/>
          </a:bodyPr>
          <a:lstStyle/>
          <a:p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    Signature Based NIDS*</a:t>
            </a:r>
          </a:p>
        </p:txBody>
      </p:sp>
      <p:pic>
        <p:nvPicPr>
          <p:cNvPr id="2050" name="Picture 2" descr="Image result for snort IDS">
            <a:extLst>
              <a:ext uri="{FF2B5EF4-FFF2-40B4-BE49-F238E27FC236}">
                <a16:creationId xmlns:a16="http://schemas.microsoft.com/office/drawing/2014/main" id="{ABDB3E3D-6182-4D80-B73B-298C16A72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2232819"/>
            <a:ext cx="605790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9C9D8C3-7EAE-492D-9552-0F2074A42CEA}"/>
              </a:ext>
            </a:extLst>
          </p:cNvPr>
          <p:cNvSpPr/>
          <p:nvPr/>
        </p:nvSpPr>
        <p:spPr>
          <a:xfrm>
            <a:off x="33104" y="6124338"/>
            <a:ext cx="902567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/>
              <a:t>*Snort actually uses </a:t>
            </a:r>
            <a:r>
              <a:rPr lang="en-US" sz="2200" dirty="0" err="1"/>
              <a:t>Aho-Corasick</a:t>
            </a:r>
            <a:r>
              <a:rPr lang="en-US" sz="2200" dirty="0"/>
              <a:t> due to the size of the combined signatures,</a:t>
            </a:r>
          </a:p>
          <a:p>
            <a:r>
              <a:rPr lang="en-US" sz="2200" dirty="0"/>
              <a:t>  but that’s largely an implementation detail</a:t>
            </a:r>
          </a:p>
        </p:txBody>
      </p:sp>
    </p:spTree>
    <p:extLst>
      <p:ext uri="{BB962C8B-B14F-4D97-AF65-F5344CB8AC3E}">
        <p14:creationId xmlns:p14="http://schemas.microsoft.com/office/powerpoint/2010/main" val="35794560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D6C3C-3DA2-42CA-9E71-CE24C7C7E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092" y="1253331"/>
            <a:ext cx="4376616" cy="5077131"/>
          </a:xfrm>
        </p:spPr>
        <p:txBody>
          <a:bodyPr>
            <a:normAutofit/>
          </a:bodyPr>
          <a:lstStyle/>
          <a:p>
            <a:r>
              <a:rPr lang="en-US" dirty="0"/>
              <a:t>Express allowable behavior as transitions</a:t>
            </a:r>
          </a:p>
          <a:p>
            <a:r>
              <a:rPr lang="en-US" dirty="0"/>
              <a:t>System state is forwarded to the automaton</a:t>
            </a:r>
          </a:p>
          <a:p>
            <a:r>
              <a:rPr lang="en-US" dirty="0"/>
              <a:t>Kills the process if a violation is encountered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E26B341-D407-4617-B6E0-1B0851518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7886700" cy="1325563"/>
          </a:xfrm>
          <a:noFill/>
          <a:ln w="12700">
            <a:noFill/>
          </a:ln>
        </p:spPr>
        <p:txBody>
          <a:bodyPr>
            <a:normAutofit/>
          </a:bodyPr>
          <a:lstStyle/>
          <a:p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    Policy Automata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484A96-F1DB-4A4C-A62A-A85CF26FFB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479" t="21932" r="15533"/>
          <a:stretch/>
        </p:blipFill>
        <p:spPr>
          <a:xfrm>
            <a:off x="758092" y="4118708"/>
            <a:ext cx="3380643" cy="23437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D35936-EBA9-4EEE-B07B-03236A6A7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4708" y="607523"/>
            <a:ext cx="3946769" cy="58548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13049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D6C3C-3DA2-42CA-9E71-CE24C7C7E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092" y="1253331"/>
            <a:ext cx="4306277" cy="5077131"/>
          </a:xfrm>
        </p:spPr>
        <p:txBody>
          <a:bodyPr>
            <a:normAutofit/>
          </a:bodyPr>
          <a:lstStyle/>
          <a:p>
            <a:r>
              <a:rPr lang="en-US" dirty="0"/>
              <a:t>It’s not enough for us to </a:t>
            </a:r>
            <a:r>
              <a:rPr lang="en-US" i="1" dirty="0"/>
              <a:t>recognize</a:t>
            </a:r>
            <a:r>
              <a:rPr lang="en-US" dirty="0"/>
              <a:t> the language</a:t>
            </a:r>
          </a:p>
          <a:p>
            <a:pPr lvl="1"/>
            <a:r>
              <a:rPr lang="en-US" dirty="0"/>
              <a:t>FSMs only check for language membership of a string</a:t>
            </a:r>
          </a:p>
          <a:p>
            <a:r>
              <a:rPr lang="en-US" dirty="0"/>
              <a:t>The Scanner needs to</a:t>
            </a:r>
          </a:p>
          <a:p>
            <a:pPr lvl="1"/>
            <a:r>
              <a:rPr lang="en-US" dirty="0"/>
              <a:t>Tokenize the stream of many different tokens and find the longest match</a:t>
            </a:r>
          </a:p>
          <a:p>
            <a:pPr lvl="1"/>
            <a:r>
              <a:rPr lang="en-US" dirty="0"/>
              <a:t>Know what characters comprise the token</a:t>
            </a:r>
          </a:p>
          <a:p>
            <a:pPr lvl="1"/>
            <a:r>
              <a:rPr lang="en-US" dirty="0"/>
              <a:t>For that we need to go beyond recognition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E26B341-D407-4617-B6E0-1B0851518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7886700" cy="1325563"/>
          </a:xfrm>
          <a:noFill/>
          <a:ln w="12700">
            <a:noFill/>
          </a:ln>
        </p:spPr>
        <p:txBody>
          <a:bodyPr>
            <a:normAutofit fontScale="90000"/>
          </a:bodyPr>
          <a:lstStyle/>
          <a:p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	From FSMs to Tokenization </a:t>
            </a:r>
          </a:p>
        </p:txBody>
      </p:sp>
      <p:pic>
        <p:nvPicPr>
          <p:cNvPr id="4" name="Picture 2" descr="http://ridleypearson.com/wp-content/uploads/2014/01/beyond-recognition-small.jpg">
            <a:extLst>
              <a:ext uri="{FF2B5EF4-FFF2-40B4-BE49-F238E27FC236}">
                <a16:creationId xmlns:a16="http://schemas.microsoft.com/office/drawing/2014/main" id="{3E7D359E-0FB1-4DA8-9A25-009208D83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789" y="1087834"/>
            <a:ext cx="3567957" cy="560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04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D6C3C-3DA2-42CA-9E71-CE24C7C7E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092" y="1253331"/>
            <a:ext cx="4376616" cy="5077131"/>
          </a:xfrm>
        </p:spPr>
        <p:txBody>
          <a:bodyPr>
            <a:normAutofit/>
          </a:bodyPr>
          <a:lstStyle/>
          <a:p>
            <a:r>
              <a:rPr lang="en-US" dirty="0"/>
              <a:t>Key idea: fire an action when you enter the accepting state</a:t>
            </a:r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E26B341-D407-4617-B6E0-1B0851518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5"/>
            <a:ext cx="9081477" cy="1325563"/>
          </a:xfrm>
          <a:noFill/>
          <a:ln w="12700">
            <a:noFill/>
          </a:ln>
        </p:spPr>
        <p:txBody>
          <a:bodyPr>
            <a:normAutofit fontScale="90000"/>
          </a:bodyPr>
          <a:lstStyle/>
          <a:p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    Actions on State Transition Tables</a:t>
            </a:r>
          </a:p>
        </p:txBody>
      </p:sp>
    </p:spTree>
    <p:extLst>
      <p:ext uri="{BB962C8B-B14F-4D97-AF65-F5344CB8AC3E}">
        <p14:creationId xmlns:p14="http://schemas.microsoft.com/office/powerpoint/2010/main" val="11347354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B5404513-B81E-489C-8845-1C790A48EA69}"/>
              </a:ext>
            </a:extLst>
          </p:cNvPr>
          <p:cNvSpPr txBox="1"/>
          <p:nvPr/>
        </p:nvSpPr>
        <p:spPr>
          <a:xfrm>
            <a:off x="5555423" y="6051885"/>
            <a:ext cx="3179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might need that next token!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7177B29-CF47-47AA-BDE3-BD5C7C53C0A0}"/>
              </a:ext>
            </a:extLst>
          </p:cNvPr>
          <p:cNvSpPr txBox="1"/>
          <p:nvPr/>
        </p:nvSpPr>
        <p:spPr>
          <a:xfrm>
            <a:off x="6185715" y="3574728"/>
            <a:ext cx="206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Not Longest Match!</a:t>
            </a:r>
          </a:p>
        </p:txBody>
      </p:sp>
      <p:sp>
        <p:nvSpPr>
          <p:cNvPr id="7" name="hide2_2">
            <a:extLst>
              <a:ext uri="{FF2B5EF4-FFF2-40B4-BE49-F238E27FC236}">
                <a16:creationId xmlns:a16="http://schemas.microsoft.com/office/drawing/2014/main" id="{36627195-6DC3-40AF-94EC-76D2B9B45E1A}"/>
              </a:ext>
            </a:extLst>
          </p:cNvPr>
          <p:cNvSpPr/>
          <p:nvPr/>
        </p:nvSpPr>
        <p:spPr>
          <a:xfrm>
            <a:off x="4800609" y="5899224"/>
            <a:ext cx="3800813" cy="646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4B05423-8696-4C1B-B3BE-B59D6AC56AA4}"/>
              </a:ext>
            </a:extLst>
          </p:cNvPr>
          <p:cNvGrpSpPr/>
          <p:nvPr/>
        </p:nvGrpSpPr>
        <p:grpSpPr>
          <a:xfrm>
            <a:off x="810991" y="2834446"/>
            <a:ext cx="8253047" cy="793857"/>
            <a:chOff x="5646623" y="3192107"/>
            <a:chExt cx="8253047" cy="79385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555AE7C-857C-4FBF-923F-5BC44736C9D9}"/>
                </a:ext>
              </a:extLst>
            </p:cNvPr>
            <p:cNvSpPr/>
            <p:nvPr/>
          </p:nvSpPr>
          <p:spPr>
            <a:xfrm>
              <a:off x="11135875" y="3668385"/>
              <a:ext cx="2763795" cy="317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B9E24A2-7DEA-4590-9ADC-2021F551C8E1}"/>
                </a:ext>
              </a:extLst>
            </p:cNvPr>
            <p:cNvSpPr/>
            <p:nvPr/>
          </p:nvSpPr>
          <p:spPr>
            <a:xfrm>
              <a:off x="5646623" y="3355588"/>
              <a:ext cx="492369" cy="48455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5A163E2-FDCC-4A56-AB34-590AA75D45FE}"/>
                </a:ext>
              </a:extLst>
            </p:cNvPr>
            <p:cNvSpPr txBox="1"/>
            <p:nvPr/>
          </p:nvSpPr>
          <p:spPr>
            <a:xfrm flipH="1">
              <a:off x="6109335" y="3192107"/>
              <a:ext cx="817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letter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6B9D795-72F0-4758-9190-18AA76CA9333}"/>
                </a:ext>
              </a:extLst>
            </p:cNvPr>
            <p:cNvCxnSpPr>
              <a:cxnSpLocks/>
              <a:stCxn id="8" idx="6"/>
              <a:endCxn id="12" idx="2"/>
            </p:cNvCxnSpPr>
            <p:nvPr/>
          </p:nvCxnSpPr>
          <p:spPr>
            <a:xfrm flipV="1">
              <a:off x="6138992" y="3592243"/>
              <a:ext cx="714683" cy="562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8C7DBDC-A4B9-4BE1-8816-F6D7D8BE8F86}"/>
                </a:ext>
              </a:extLst>
            </p:cNvPr>
            <p:cNvGrpSpPr/>
            <p:nvPr/>
          </p:nvGrpSpPr>
          <p:grpSpPr>
            <a:xfrm>
              <a:off x="6853675" y="3349966"/>
              <a:ext cx="492369" cy="484554"/>
              <a:chOff x="2829621" y="4413944"/>
              <a:chExt cx="492369" cy="484554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3D26766-F25C-4EA4-9D54-E2872DAC64F6}"/>
                  </a:ext>
                </a:extLst>
              </p:cNvPr>
              <p:cNvSpPr/>
              <p:nvPr/>
            </p:nvSpPr>
            <p:spPr>
              <a:xfrm>
                <a:off x="2829621" y="4413944"/>
                <a:ext cx="492369" cy="48455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823AB35-F337-4BF8-8E60-FEED367AFBE7}"/>
                  </a:ext>
                </a:extLst>
              </p:cNvPr>
              <p:cNvSpPr/>
              <p:nvPr/>
            </p:nvSpPr>
            <p:spPr>
              <a:xfrm>
                <a:off x="2871677" y="4462137"/>
                <a:ext cx="403986" cy="38816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E49C4CC-64DB-4E75-B5BF-37D639AEE841}"/>
                </a:ext>
              </a:extLst>
            </p:cNvPr>
            <p:cNvSpPr txBox="1"/>
            <p:nvPr/>
          </p:nvSpPr>
          <p:spPr>
            <a:xfrm flipH="1">
              <a:off x="7723840" y="3269076"/>
              <a:ext cx="8171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letter,</a:t>
              </a:r>
            </a:p>
            <a:p>
              <a:r>
                <a:rPr lang="en-US" dirty="0"/>
                <a:t>digit</a:t>
              </a:r>
            </a:p>
          </p:txBody>
        </p:sp>
        <p:cxnSp>
          <p:nvCxnSpPr>
            <p:cNvPr id="16" name="Connector: Curved 15">
              <a:extLst>
                <a:ext uri="{FF2B5EF4-FFF2-40B4-BE49-F238E27FC236}">
                  <a16:creationId xmlns:a16="http://schemas.microsoft.com/office/drawing/2014/main" id="{DE55715B-0AC9-4864-96E3-2272B4237F78}"/>
                </a:ext>
              </a:extLst>
            </p:cNvPr>
            <p:cNvCxnSpPr>
              <a:stCxn id="12" idx="5"/>
              <a:endCxn id="12" idx="7"/>
            </p:cNvCxnSpPr>
            <p:nvPr/>
          </p:nvCxnSpPr>
          <p:spPr>
            <a:xfrm rot="5400000" flipH="1">
              <a:off x="7102622" y="3592243"/>
              <a:ext cx="342632" cy="12700"/>
            </a:xfrm>
            <a:prstGeom prst="curvedConnector5">
              <a:avLst>
                <a:gd name="adj1" fmla="val -25827"/>
                <a:gd name="adj2" fmla="val -3032236"/>
                <a:gd name="adj3" fmla="val 136588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2E866499-49C8-4480-8C8E-C31D7E137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505169"/>
              </p:ext>
            </p:extLst>
          </p:nvPr>
        </p:nvGraphicFramePr>
        <p:xfrm>
          <a:off x="6375738" y="2733962"/>
          <a:ext cx="19934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497">
                  <a:extLst>
                    <a:ext uri="{9D8B030D-6E8A-4147-A177-3AD203B41FA5}">
                      <a16:colId xmlns:a16="http://schemas.microsoft.com/office/drawing/2014/main" val="927037782"/>
                    </a:ext>
                  </a:extLst>
                </a:gridCol>
                <a:gridCol w="1201993">
                  <a:extLst>
                    <a:ext uri="{9D8B030D-6E8A-4147-A177-3AD203B41FA5}">
                      <a16:colId xmlns:a16="http://schemas.microsoft.com/office/drawing/2014/main" val="3739319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521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489745"/>
                  </a:ext>
                </a:extLst>
              </a:tr>
            </a:tbl>
          </a:graphicData>
        </a:graphic>
      </p:graphicFrame>
      <p:sp>
        <p:nvSpPr>
          <p:cNvPr id="23" name="hide1_1">
            <a:extLst>
              <a:ext uri="{FF2B5EF4-FFF2-40B4-BE49-F238E27FC236}">
                <a16:creationId xmlns:a16="http://schemas.microsoft.com/office/drawing/2014/main" id="{4B71F31A-21F6-4ED7-91F4-1DD3CB9553B8}"/>
              </a:ext>
            </a:extLst>
          </p:cNvPr>
          <p:cNvSpPr/>
          <p:nvPr/>
        </p:nvSpPr>
        <p:spPr>
          <a:xfrm>
            <a:off x="6003874" y="3621269"/>
            <a:ext cx="2763795" cy="317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C95EF1D-D79F-4915-8EA4-7D46DE88D87B}"/>
              </a:ext>
            </a:extLst>
          </p:cNvPr>
          <p:cNvGrpSpPr/>
          <p:nvPr/>
        </p:nvGrpSpPr>
        <p:grpSpPr>
          <a:xfrm>
            <a:off x="832625" y="4811743"/>
            <a:ext cx="4014311" cy="1723079"/>
            <a:chOff x="832625" y="4811743"/>
            <a:chExt cx="4014311" cy="1723079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CBA2F8B-C44D-47DB-9568-6EFC30733B86}"/>
                </a:ext>
              </a:extLst>
            </p:cNvPr>
            <p:cNvSpPr/>
            <p:nvPr/>
          </p:nvSpPr>
          <p:spPr>
            <a:xfrm>
              <a:off x="832625" y="5020057"/>
              <a:ext cx="492369" cy="48455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579853A-281D-4A01-B7D2-4788C29732FC}"/>
                    </a:ext>
                  </a:extLst>
                </p:cNvPr>
                <p:cNvSpPr txBox="1"/>
                <p:nvPr/>
              </p:nvSpPr>
              <p:spPr>
                <a:xfrm flipH="1">
                  <a:off x="2825765" y="4811743"/>
                  <a:ext cx="15720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</m:oMath>
                  </a14:m>
                  <a:r>
                    <a:rPr lang="en-US" dirty="0"/>
                    <a:t> (letter, digit)</a:t>
                  </a:r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579853A-281D-4A01-B7D2-4788C29732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825765" y="4811743"/>
                  <a:ext cx="1572063" cy="369332"/>
                </a:xfrm>
                <a:prstGeom prst="rect">
                  <a:avLst/>
                </a:prstGeom>
                <a:blipFill>
                  <a:blip r:embed="rId2"/>
                  <a:stretch>
                    <a:fillRect t="-8197" r="-31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1C2AA43-00AB-441E-8E54-B0C16999C95E}"/>
                </a:ext>
              </a:extLst>
            </p:cNvPr>
            <p:cNvCxnSpPr>
              <a:cxnSpLocks/>
              <a:stCxn id="24" idx="6"/>
              <a:endCxn id="32" idx="2"/>
            </p:cNvCxnSpPr>
            <p:nvPr/>
          </p:nvCxnSpPr>
          <p:spPr>
            <a:xfrm flipV="1">
              <a:off x="1324994" y="5248368"/>
              <a:ext cx="1137777" cy="139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238062E-210C-4561-A65B-44C3F4C38BDA}"/>
                </a:ext>
              </a:extLst>
            </p:cNvPr>
            <p:cNvGrpSpPr/>
            <p:nvPr/>
          </p:nvGrpSpPr>
          <p:grpSpPr>
            <a:xfrm>
              <a:off x="4354567" y="5001365"/>
              <a:ext cx="492369" cy="484554"/>
              <a:chOff x="2829621" y="4413944"/>
              <a:chExt cx="492369" cy="484554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31DA64D-94A2-4933-9A4F-9B7485AAE3C1}"/>
                  </a:ext>
                </a:extLst>
              </p:cNvPr>
              <p:cNvSpPr/>
              <p:nvPr/>
            </p:nvSpPr>
            <p:spPr>
              <a:xfrm>
                <a:off x="2829621" y="4413944"/>
                <a:ext cx="492369" cy="48455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F42FADDF-BEB0-48EF-99F5-5D8B11479211}"/>
                  </a:ext>
                </a:extLst>
              </p:cNvPr>
              <p:cNvSpPr/>
              <p:nvPr/>
            </p:nvSpPr>
            <p:spPr>
              <a:xfrm>
                <a:off x="2871677" y="4462137"/>
                <a:ext cx="403986" cy="38816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049C6CA-CAEB-4E8D-918B-B69CAA0A4019}"/>
                </a:ext>
              </a:extLst>
            </p:cNvPr>
            <p:cNvSpPr txBox="1"/>
            <p:nvPr/>
          </p:nvSpPr>
          <p:spPr>
            <a:xfrm flipH="1">
              <a:off x="2373048" y="5888491"/>
              <a:ext cx="8171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letter,</a:t>
              </a:r>
            </a:p>
            <a:p>
              <a:r>
                <a:rPr lang="en-US" dirty="0"/>
                <a:t>digit</a:t>
              </a:r>
            </a:p>
          </p:txBody>
        </p:sp>
        <p:cxnSp>
          <p:nvCxnSpPr>
            <p:cNvPr id="29" name="Connector: Curved 28">
              <a:extLst>
                <a:ext uri="{FF2B5EF4-FFF2-40B4-BE49-F238E27FC236}">
                  <a16:creationId xmlns:a16="http://schemas.microsoft.com/office/drawing/2014/main" id="{1F85B92F-5EB1-4EB3-8423-EB8625801649}"/>
                </a:ext>
              </a:extLst>
            </p:cNvPr>
            <p:cNvCxnSpPr>
              <a:cxnSpLocks/>
              <a:stCxn id="32" idx="5"/>
              <a:endCxn id="32" idx="3"/>
            </p:cNvCxnSpPr>
            <p:nvPr/>
          </p:nvCxnSpPr>
          <p:spPr>
            <a:xfrm rot="5400000">
              <a:off x="2708956" y="5245606"/>
              <a:ext cx="12700" cy="348157"/>
            </a:xfrm>
            <a:prstGeom prst="curvedConnector3">
              <a:avLst>
                <a:gd name="adj1" fmla="val 381589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C8B6F37-FB35-4388-BD22-521F31A3E297}"/>
                </a:ext>
              </a:extLst>
            </p:cNvPr>
            <p:cNvSpPr/>
            <p:nvPr/>
          </p:nvSpPr>
          <p:spPr>
            <a:xfrm>
              <a:off x="2462771" y="5006091"/>
              <a:ext cx="492369" cy="48455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  <a:r>
                <a:rPr lang="en-US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8A2DAB7-8863-4DE2-98E6-927E9BDAE684}"/>
                </a:ext>
              </a:extLst>
            </p:cNvPr>
            <p:cNvSpPr txBox="1"/>
            <p:nvPr/>
          </p:nvSpPr>
          <p:spPr>
            <a:xfrm flipH="1">
              <a:off x="1540276" y="4837114"/>
              <a:ext cx="817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letter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AA3A8E1-24EA-4C58-8296-6FA543B4CBC5}"/>
                </a:ext>
              </a:extLst>
            </p:cNvPr>
            <p:cNvCxnSpPr>
              <a:cxnSpLocks/>
              <a:stCxn id="32" idx="6"/>
              <a:endCxn id="30" idx="2"/>
            </p:cNvCxnSpPr>
            <p:nvPr/>
          </p:nvCxnSpPr>
          <p:spPr>
            <a:xfrm flipV="1">
              <a:off x="2955140" y="5243642"/>
              <a:ext cx="1399427" cy="472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8F0222D2-DEBA-4CD6-9B92-87C92BD8A5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501296"/>
              </p:ext>
            </p:extLst>
          </p:nvPr>
        </p:nvGraphicFramePr>
        <p:xfrm>
          <a:off x="6375738" y="5066885"/>
          <a:ext cx="19934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497">
                  <a:extLst>
                    <a:ext uri="{9D8B030D-6E8A-4147-A177-3AD203B41FA5}">
                      <a16:colId xmlns:a16="http://schemas.microsoft.com/office/drawing/2014/main" val="927037782"/>
                    </a:ext>
                  </a:extLst>
                </a:gridCol>
                <a:gridCol w="1201993">
                  <a:extLst>
                    <a:ext uri="{9D8B030D-6E8A-4147-A177-3AD203B41FA5}">
                      <a16:colId xmlns:a16="http://schemas.microsoft.com/office/drawing/2014/main" val="3739319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521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489745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863858DD-1A15-42D9-B4CE-6FDEFC25CF45}"/>
              </a:ext>
            </a:extLst>
          </p:cNvPr>
          <p:cNvSpPr txBox="1"/>
          <p:nvPr/>
        </p:nvSpPr>
        <p:spPr>
          <a:xfrm>
            <a:off x="728308" y="3767400"/>
            <a:ext cx="50928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Accounting for longest matches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8311A7-5729-4250-9349-D74668FB671A}"/>
              </a:ext>
            </a:extLst>
          </p:cNvPr>
          <p:cNvSpPr txBox="1"/>
          <p:nvPr/>
        </p:nvSpPr>
        <p:spPr>
          <a:xfrm>
            <a:off x="766210" y="1677127"/>
            <a:ext cx="67737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Consider the language of Pascal identifiers</a:t>
            </a:r>
          </a:p>
        </p:txBody>
      </p:sp>
      <p:sp>
        <p:nvSpPr>
          <p:cNvPr id="60" name="Title 1">
            <a:extLst>
              <a:ext uri="{FF2B5EF4-FFF2-40B4-BE49-F238E27FC236}">
                <a16:creationId xmlns:a16="http://schemas.microsoft.com/office/drawing/2014/main" id="{B9A187C6-EE2B-484B-BCC9-08F77CD7A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5"/>
            <a:ext cx="9081477" cy="1325563"/>
          </a:xfrm>
          <a:noFill/>
          <a:ln w="12700">
            <a:noFill/>
          </a:ln>
        </p:spPr>
        <p:txBody>
          <a:bodyPr>
            <a:normAutofit/>
          </a:bodyPr>
          <a:lstStyle/>
          <a:p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	A First Try at Actions</a:t>
            </a:r>
          </a:p>
        </p:txBody>
      </p:sp>
      <p:sp>
        <p:nvSpPr>
          <p:cNvPr id="3" name="hide1">
            <a:extLst>
              <a:ext uri="{FF2B5EF4-FFF2-40B4-BE49-F238E27FC236}">
                <a16:creationId xmlns:a16="http://schemas.microsoft.com/office/drawing/2014/main" id="{9E220570-1486-4789-A7BD-5CBC66C40AF3}"/>
              </a:ext>
            </a:extLst>
          </p:cNvPr>
          <p:cNvSpPr/>
          <p:nvPr/>
        </p:nvSpPr>
        <p:spPr>
          <a:xfrm>
            <a:off x="510535" y="2170776"/>
            <a:ext cx="8002094" cy="1680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ide2">
            <a:extLst>
              <a:ext uri="{FF2B5EF4-FFF2-40B4-BE49-F238E27FC236}">
                <a16:creationId xmlns:a16="http://schemas.microsoft.com/office/drawing/2014/main" id="{950C446A-5691-47E1-AF3D-7A9CB95B283E}"/>
              </a:ext>
            </a:extLst>
          </p:cNvPr>
          <p:cNvSpPr/>
          <p:nvPr/>
        </p:nvSpPr>
        <p:spPr>
          <a:xfrm>
            <a:off x="510535" y="4427846"/>
            <a:ext cx="8002094" cy="2339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83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3" grpId="0" animBg="1"/>
      <p:bldP spid="3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lil c">
            <a:extLst>
              <a:ext uri="{FF2B5EF4-FFF2-40B4-BE49-F238E27FC236}">
                <a16:creationId xmlns:a16="http://schemas.microsoft.com/office/drawing/2014/main" id="{784C202E-9715-40E6-9CDC-DCABC37D0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300" y="2470418"/>
            <a:ext cx="4089400" cy="3441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0461225-B114-481D-8B6A-8FA6FE0603A5}"/>
              </a:ext>
            </a:extLst>
          </p:cNvPr>
          <p:cNvSpPr/>
          <p:nvPr/>
        </p:nvSpPr>
        <p:spPr>
          <a:xfrm>
            <a:off x="2393950" y="2374900"/>
            <a:ext cx="4362450" cy="3663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E26B341-D407-4617-B6E0-1B085151859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w="12700">
            <a:noFill/>
          </a:ln>
        </p:spPr>
        <p:txBody>
          <a:bodyPr>
            <a:normAutofit/>
          </a:bodyPr>
          <a:lstStyle/>
          <a:p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Administrivia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529F3F-441F-4EEF-9657-F4B3F58DF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Lil’ C wins the source language poll!</a:t>
            </a:r>
          </a:p>
          <a:p>
            <a:pPr lvl="1"/>
            <a:r>
              <a:rPr lang="en-US" dirty="0"/>
              <a:t>Will be denoted </a:t>
            </a:r>
            <a:r>
              <a:rPr lang="en-US" dirty="0" err="1"/>
              <a:t>lilc</a:t>
            </a:r>
            <a:r>
              <a:rPr lang="en-US" dirty="0"/>
              <a:t> when necessary</a:t>
            </a:r>
          </a:p>
          <a:p>
            <a:r>
              <a:rPr lang="en-US" dirty="0"/>
              <a:t>Entry Survey Closed</a:t>
            </a:r>
          </a:p>
          <a:p>
            <a:pPr lvl="1"/>
            <a:r>
              <a:rPr lang="en-US" dirty="0"/>
              <a:t>I’ll address common themes on Piazza</a:t>
            </a:r>
          </a:p>
          <a:p>
            <a:r>
              <a:rPr lang="en-US" dirty="0"/>
              <a:t>Doc Cam vs </a:t>
            </a:r>
            <a:r>
              <a:rPr lang="en-US" dirty="0" err="1"/>
              <a:t>Powerpoint</a:t>
            </a:r>
            <a:endParaRPr lang="en-US" dirty="0"/>
          </a:p>
          <a:p>
            <a:pPr lvl="1"/>
            <a:r>
              <a:rPr lang="en-US" dirty="0"/>
              <a:t>Pretty even results!</a:t>
            </a:r>
          </a:p>
          <a:p>
            <a:pPr lvl="1"/>
            <a:r>
              <a:rPr lang="en-US" dirty="0"/>
              <a:t>I’ll try to split the difference?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156ACCF8-24B5-4624-84E4-482F21507CAB}"/>
              </a:ext>
            </a:extLst>
          </p:cNvPr>
          <p:cNvSpPr/>
          <p:nvPr/>
        </p:nvSpPr>
        <p:spPr>
          <a:xfrm rot="699210">
            <a:off x="6010299" y="451087"/>
            <a:ext cx="2834750" cy="1654567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6B78A2-815D-447F-A0EA-E7B062C07609}"/>
              </a:ext>
            </a:extLst>
          </p:cNvPr>
          <p:cNvSpPr/>
          <p:nvPr/>
        </p:nvSpPr>
        <p:spPr>
          <a:xfrm>
            <a:off x="6054725" y="537633"/>
            <a:ext cx="2857500" cy="1507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bg1"/>
                </a:solidFill>
              </a:rPr>
              <a:t>Live Assignments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P1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H1</a:t>
            </a:r>
          </a:p>
        </p:txBody>
      </p:sp>
    </p:spTree>
    <p:extLst>
      <p:ext uri="{BB962C8B-B14F-4D97-AF65-F5344CB8AC3E}">
        <p14:creationId xmlns:p14="http://schemas.microsoft.com/office/powerpoint/2010/main" val="41654121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FEC33C0-FA88-466A-9D6D-69C7AC70E2D0}"/>
              </a:ext>
            </a:extLst>
          </p:cNvPr>
          <p:cNvGrpSpPr/>
          <p:nvPr/>
        </p:nvGrpSpPr>
        <p:grpSpPr>
          <a:xfrm>
            <a:off x="919711" y="2074674"/>
            <a:ext cx="4014311" cy="1723079"/>
            <a:chOff x="832625" y="4811743"/>
            <a:chExt cx="4014311" cy="172307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B964CC9-9E7A-4BD1-993F-94BE51ADA624}"/>
                </a:ext>
              </a:extLst>
            </p:cNvPr>
            <p:cNvSpPr/>
            <p:nvPr/>
          </p:nvSpPr>
          <p:spPr>
            <a:xfrm>
              <a:off x="832625" y="5020057"/>
              <a:ext cx="492369" cy="48455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C9AF004-C3B4-4D0A-BF77-09A609905493}"/>
                    </a:ext>
                  </a:extLst>
                </p:cNvPr>
                <p:cNvSpPr txBox="1"/>
                <p:nvPr/>
              </p:nvSpPr>
              <p:spPr>
                <a:xfrm flipH="1">
                  <a:off x="2825765" y="4811743"/>
                  <a:ext cx="15720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</m:oMath>
                  </a14:m>
                  <a:r>
                    <a:rPr lang="en-US" dirty="0"/>
                    <a:t> (letter, digit)</a:t>
                  </a:r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C9AF004-C3B4-4D0A-BF77-09A6099054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825765" y="4811743"/>
                  <a:ext cx="1572063" cy="369332"/>
                </a:xfrm>
                <a:prstGeom prst="rect">
                  <a:avLst/>
                </a:prstGeom>
                <a:blipFill>
                  <a:blip r:embed="rId2"/>
                  <a:stretch>
                    <a:fillRect t="-8197" r="-27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A42337F-5693-4F50-8CAE-D16BA2F10E2B}"/>
                </a:ext>
              </a:extLst>
            </p:cNvPr>
            <p:cNvCxnSpPr>
              <a:cxnSpLocks/>
              <a:stCxn id="7" idx="6"/>
              <a:endCxn id="13" idx="2"/>
            </p:cNvCxnSpPr>
            <p:nvPr/>
          </p:nvCxnSpPr>
          <p:spPr>
            <a:xfrm flipV="1">
              <a:off x="1324994" y="5248368"/>
              <a:ext cx="1137777" cy="139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429E823-9252-4218-8226-002BB2FB3FDF}"/>
                </a:ext>
              </a:extLst>
            </p:cNvPr>
            <p:cNvGrpSpPr/>
            <p:nvPr/>
          </p:nvGrpSpPr>
          <p:grpSpPr>
            <a:xfrm>
              <a:off x="4354567" y="5001365"/>
              <a:ext cx="492369" cy="484554"/>
              <a:chOff x="2829621" y="4413944"/>
              <a:chExt cx="492369" cy="484554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FEFC9B4-519C-4447-8A93-3D582F70C98F}"/>
                  </a:ext>
                </a:extLst>
              </p:cNvPr>
              <p:cNvSpPr/>
              <p:nvPr/>
            </p:nvSpPr>
            <p:spPr>
              <a:xfrm>
                <a:off x="2829621" y="4413944"/>
                <a:ext cx="492369" cy="48455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B80EABFF-9D40-4B43-8F55-FDDB7D4B98DD}"/>
                  </a:ext>
                </a:extLst>
              </p:cNvPr>
              <p:cNvSpPr/>
              <p:nvPr/>
            </p:nvSpPr>
            <p:spPr>
              <a:xfrm>
                <a:off x="2871677" y="4462137"/>
                <a:ext cx="403986" cy="38816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1A8B0E9-170E-412C-A900-86B2BABB9998}"/>
                </a:ext>
              </a:extLst>
            </p:cNvPr>
            <p:cNvSpPr txBox="1"/>
            <p:nvPr/>
          </p:nvSpPr>
          <p:spPr>
            <a:xfrm flipH="1">
              <a:off x="2373048" y="5888491"/>
              <a:ext cx="8171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letter,</a:t>
              </a:r>
            </a:p>
            <a:p>
              <a:r>
                <a:rPr lang="en-US" dirty="0"/>
                <a:t>digit</a:t>
              </a:r>
            </a:p>
          </p:txBody>
        </p:sp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92EB39F9-2CCC-4D09-870E-B9D0E16C9F1E}"/>
                </a:ext>
              </a:extLst>
            </p:cNvPr>
            <p:cNvCxnSpPr>
              <a:cxnSpLocks/>
              <a:stCxn id="13" idx="5"/>
              <a:endCxn id="13" idx="3"/>
            </p:cNvCxnSpPr>
            <p:nvPr/>
          </p:nvCxnSpPr>
          <p:spPr>
            <a:xfrm rot="5400000">
              <a:off x="2708956" y="5245606"/>
              <a:ext cx="12700" cy="348157"/>
            </a:xfrm>
            <a:prstGeom prst="curvedConnector3">
              <a:avLst>
                <a:gd name="adj1" fmla="val 381589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DEB3BF9-2D99-409E-8367-FC47D43BB315}"/>
                </a:ext>
              </a:extLst>
            </p:cNvPr>
            <p:cNvSpPr/>
            <p:nvPr/>
          </p:nvSpPr>
          <p:spPr>
            <a:xfrm>
              <a:off x="2462771" y="5006091"/>
              <a:ext cx="492369" cy="48455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  <a:r>
                <a:rPr lang="en-US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C88557-16BB-4032-9F47-48C9104853EC}"/>
                </a:ext>
              </a:extLst>
            </p:cNvPr>
            <p:cNvSpPr txBox="1"/>
            <p:nvPr/>
          </p:nvSpPr>
          <p:spPr>
            <a:xfrm flipH="1">
              <a:off x="1540276" y="4837114"/>
              <a:ext cx="817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letter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245339E-7817-4C10-80C7-32C10A573E49}"/>
                </a:ext>
              </a:extLst>
            </p:cNvPr>
            <p:cNvCxnSpPr>
              <a:cxnSpLocks/>
              <a:stCxn id="13" idx="6"/>
              <a:endCxn id="16" idx="2"/>
            </p:cNvCxnSpPr>
            <p:nvPr/>
          </p:nvCxnSpPr>
          <p:spPr>
            <a:xfrm flipV="1">
              <a:off x="2955140" y="5243642"/>
              <a:ext cx="1399427" cy="472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0A8F3A2B-F95C-4E2A-BBA8-5D73CB983A6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w="12700">
            <a:noFill/>
          </a:ln>
        </p:spPr>
        <p:txBody>
          <a:bodyPr>
            <a:normAutofit/>
          </a:bodyPr>
          <a:lstStyle/>
          <a:p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	A Second Try at Actions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F9447E0C-D3C4-439E-8244-E1089B31C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337" y="1553481"/>
            <a:ext cx="7886700" cy="4351338"/>
          </a:xfrm>
        </p:spPr>
        <p:txBody>
          <a:bodyPr>
            <a:normAutofit/>
          </a:bodyPr>
          <a:lstStyle/>
          <a:p>
            <a:r>
              <a:rPr lang="en-US" sz="3000" dirty="0"/>
              <a:t>Give our FSMs the ability to put chars back</a:t>
            </a:r>
          </a:p>
        </p:txBody>
      </p:sp>
      <p:sp>
        <p:nvSpPr>
          <p:cNvPr id="21" name="Content Placeholder 19">
            <a:extLst>
              <a:ext uri="{FF2B5EF4-FFF2-40B4-BE49-F238E27FC236}">
                <a16:creationId xmlns:a16="http://schemas.microsoft.com/office/drawing/2014/main" id="{326EA06B-9F06-4B6B-A7FE-97FF40380C50}"/>
              </a:ext>
            </a:extLst>
          </p:cNvPr>
          <p:cNvSpPr txBox="1">
            <a:spLocks/>
          </p:cNvSpPr>
          <p:nvPr/>
        </p:nvSpPr>
        <p:spPr>
          <a:xfrm>
            <a:off x="400051" y="4082483"/>
            <a:ext cx="7886700" cy="2368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Since we are allowing our FSM to “peek” at characters past the end of a valid token, it’s also convenient to add an EOF (end of file) alphabet symbol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8469D71B-F16A-45CF-8C63-2C7296A5D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971411"/>
              </p:ext>
            </p:extLst>
          </p:nvPr>
        </p:nvGraphicFramePr>
        <p:xfrm>
          <a:off x="5738430" y="2506227"/>
          <a:ext cx="19934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497">
                  <a:extLst>
                    <a:ext uri="{9D8B030D-6E8A-4147-A177-3AD203B41FA5}">
                      <a16:colId xmlns:a16="http://schemas.microsoft.com/office/drawing/2014/main" val="927037782"/>
                    </a:ext>
                  </a:extLst>
                </a:gridCol>
                <a:gridCol w="1201993">
                  <a:extLst>
                    <a:ext uri="{9D8B030D-6E8A-4147-A177-3AD203B41FA5}">
                      <a16:colId xmlns:a16="http://schemas.microsoft.com/office/drawing/2014/main" val="3739319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521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489745"/>
                  </a:ext>
                </a:extLst>
              </a:tr>
            </a:tbl>
          </a:graphicData>
        </a:graphic>
      </p:graphicFrame>
      <p:sp>
        <p:nvSpPr>
          <p:cNvPr id="5" name="hide2">
            <a:extLst>
              <a:ext uri="{FF2B5EF4-FFF2-40B4-BE49-F238E27FC236}">
                <a16:creationId xmlns:a16="http://schemas.microsoft.com/office/drawing/2014/main" id="{FFCF5352-3C9C-4229-AC93-BAE0A450B8D7}"/>
              </a:ext>
            </a:extLst>
          </p:cNvPr>
          <p:cNvSpPr/>
          <p:nvPr/>
        </p:nvSpPr>
        <p:spPr>
          <a:xfrm>
            <a:off x="440195" y="4015190"/>
            <a:ext cx="8250511" cy="2209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hide1">
            <a:extLst>
              <a:ext uri="{FF2B5EF4-FFF2-40B4-BE49-F238E27FC236}">
                <a16:creationId xmlns:a16="http://schemas.microsoft.com/office/drawing/2014/main" id="{61994AD3-D9C8-4AB3-A1E2-C3F93B437086}"/>
              </a:ext>
            </a:extLst>
          </p:cNvPr>
          <p:cNvSpPr/>
          <p:nvPr/>
        </p:nvSpPr>
        <p:spPr>
          <a:xfrm>
            <a:off x="446744" y="1558570"/>
            <a:ext cx="8250511" cy="22391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34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E26B341-D407-4617-B6E0-1B085151859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w="12700">
            <a:noFill/>
          </a:ln>
        </p:spPr>
        <p:txBody>
          <a:bodyPr>
            <a:normAutofit/>
          </a:bodyPr>
          <a:lstStyle/>
          <a:p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Our First 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AB360-50EA-44D5-874A-F916928F8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4407" y="1825625"/>
            <a:ext cx="4435719" cy="4351338"/>
          </a:xfrm>
        </p:spPr>
        <p:txBody>
          <a:bodyPr/>
          <a:lstStyle/>
          <a:p>
            <a:r>
              <a:rPr lang="en-US" dirty="0"/>
              <a:t>Consider a language with 2 statement types </a:t>
            </a:r>
          </a:p>
          <a:p>
            <a:pPr lvl="1"/>
            <a:r>
              <a:rPr lang="en-US" dirty="0"/>
              <a:t>Assignment: ID = expr</a:t>
            </a:r>
          </a:p>
          <a:p>
            <a:pPr lvl="1"/>
            <a:r>
              <a:rPr lang="en-US" dirty="0"/>
              <a:t>Increment: ID += expr</a:t>
            </a:r>
          </a:p>
          <a:p>
            <a:r>
              <a:rPr lang="en-US" dirty="0"/>
              <a:t>Where expr is of the form</a:t>
            </a:r>
          </a:p>
          <a:p>
            <a:pPr lvl="1"/>
            <a:r>
              <a:rPr lang="en-US" dirty="0"/>
              <a:t>ID + ID</a:t>
            </a:r>
          </a:p>
          <a:p>
            <a:pPr lvl="1"/>
            <a:r>
              <a:rPr lang="en-US" dirty="0"/>
              <a:t>ID &lt; ID</a:t>
            </a:r>
          </a:p>
          <a:p>
            <a:pPr lvl="1"/>
            <a:r>
              <a:rPr lang="en-US" dirty="0"/>
              <a:t>ID &lt;= ID</a:t>
            </a:r>
          </a:p>
          <a:p>
            <a:r>
              <a:rPr lang="en-US" dirty="0"/>
              <a:t>Identifiers follow C conventions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480192-03E9-4ED5-AB39-445DC904AEF4}"/>
              </a:ext>
            </a:extLst>
          </p:cNvPr>
          <p:cNvSpPr txBox="1"/>
          <p:nvPr/>
        </p:nvSpPr>
        <p:spPr>
          <a:xfrm>
            <a:off x="171933" y="2722310"/>
            <a:ext cx="3119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Draw the Token to Regex table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D4CCFE-BD32-4F7D-A308-A8B1799C3B3A}"/>
              </a:ext>
            </a:extLst>
          </p:cNvPr>
          <p:cNvSpPr/>
          <p:nvPr/>
        </p:nvSpPr>
        <p:spPr>
          <a:xfrm>
            <a:off x="273538" y="3091642"/>
            <a:ext cx="2844800" cy="3613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979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E26B341-D407-4617-B6E0-1B085151859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w="12700">
            <a:noFill/>
          </a:ln>
        </p:spPr>
        <p:txBody>
          <a:bodyPr>
            <a:normAutofit/>
          </a:bodyPr>
          <a:lstStyle/>
          <a:p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Our First 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AB360-50EA-44D5-874A-F916928F8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4407" y="1825625"/>
            <a:ext cx="4435719" cy="4351338"/>
          </a:xfrm>
        </p:spPr>
        <p:txBody>
          <a:bodyPr/>
          <a:lstStyle/>
          <a:p>
            <a:r>
              <a:rPr lang="en-US" dirty="0"/>
              <a:t>Consider a language with 2 statement types </a:t>
            </a:r>
          </a:p>
          <a:p>
            <a:pPr lvl="1"/>
            <a:r>
              <a:rPr lang="en-US" dirty="0"/>
              <a:t>Assignment: ID = expr</a:t>
            </a:r>
          </a:p>
          <a:p>
            <a:pPr lvl="1"/>
            <a:r>
              <a:rPr lang="en-US" dirty="0"/>
              <a:t>Increment: ID += expr</a:t>
            </a:r>
          </a:p>
          <a:p>
            <a:r>
              <a:rPr lang="en-US" dirty="0"/>
              <a:t>Where expr is of the form</a:t>
            </a:r>
          </a:p>
          <a:p>
            <a:pPr lvl="1"/>
            <a:r>
              <a:rPr lang="en-US" dirty="0"/>
              <a:t>ID + ID</a:t>
            </a:r>
          </a:p>
          <a:p>
            <a:pPr lvl="1"/>
            <a:r>
              <a:rPr lang="en-US" dirty="0"/>
              <a:t>ID &lt; ID</a:t>
            </a:r>
          </a:p>
          <a:p>
            <a:pPr lvl="1"/>
            <a:r>
              <a:rPr lang="en-US" dirty="0"/>
              <a:t>ID &lt;= ID</a:t>
            </a:r>
          </a:p>
          <a:p>
            <a:r>
              <a:rPr lang="en-US" dirty="0"/>
              <a:t>Identifiers follow C conventions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EC544BC-8B49-4CCA-9E0D-DE2DF33A9AC9}"/>
              </a:ext>
            </a:extLst>
          </p:cNvPr>
          <p:cNvGraphicFramePr>
            <a:graphicFrameLocks noGrp="1"/>
          </p:cNvGraphicFramePr>
          <p:nvPr/>
        </p:nvGraphicFramePr>
        <p:xfrm>
          <a:off x="159317" y="3244336"/>
          <a:ext cx="2907321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83">
                  <a:extLst>
                    <a:ext uri="{9D8B030D-6E8A-4147-A177-3AD203B41FA5}">
                      <a16:colId xmlns:a16="http://schemas.microsoft.com/office/drawing/2014/main" val="3137861932"/>
                    </a:ext>
                  </a:extLst>
                </a:gridCol>
                <a:gridCol w="1899138">
                  <a:extLst>
                    <a:ext uri="{9D8B030D-6E8A-4147-A177-3AD203B41FA5}">
                      <a16:colId xmlns:a16="http://schemas.microsoft.com/office/drawing/2014/main" val="220116595"/>
                    </a:ext>
                  </a:extLst>
                </a:gridCol>
              </a:tblGrid>
              <a:tr h="211203">
                <a:tc>
                  <a:txBody>
                    <a:bodyPr/>
                    <a:lstStyle/>
                    <a:p>
                      <a:r>
                        <a:rPr lang="en-US" sz="2000" dirty="0"/>
                        <a:t>Token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RegEx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45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ASSIGN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“=“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037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INC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“+=“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431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PLUS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“+”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917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“&lt;“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025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LEQ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“&lt;=“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765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(letter|_) .  (</a:t>
                      </a:r>
                      <a:r>
                        <a:rPr lang="en-US" sz="2000" dirty="0" err="1"/>
                        <a:t>letter|digit</a:t>
                      </a:r>
                      <a:r>
                        <a:rPr lang="en-US" sz="2000" dirty="0"/>
                        <a:t>|_)*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194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20555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EC544BC-8B49-4CCA-9E0D-DE2DF33A9AC9}"/>
              </a:ext>
            </a:extLst>
          </p:cNvPr>
          <p:cNvGraphicFramePr>
            <a:graphicFrameLocks noGrp="1"/>
          </p:cNvGraphicFramePr>
          <p:nvPr/>
        </p:nvGraphicFramePr>
        <p:xfrm>
          <a:off x="159317" y="3244336"/>
          <a:ext cx="2907321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83">
                  <a:extLst>
                    <a:ext uri="{9D8B030D-6E8A-4147-A177-3AD203B41FA5}">
                      <a16:colId xmlns:a16="http://schemas.microsoft.com/office/drawing/2014/main" val="3137861932"/>
                    </a:ext>
                  </a:extLst>
                </a:gridCol>
                <a:gridCol w="1899138">
                  <a:extLst>
                    <a:ext uri="{9D8B030D-6E8A-4147-A177-3AD203B41FA5}">
                      <a16:colId xmlns:a16="http://schemas.microsoft.com/office/drawing/2014/main" val="220116595"/>
                    </a:ext>
                  </a:extLst>
                </a:gridCol>
              </a:tblGrid>
              <a:tr h="211203">
                <a:tc>
                  <a:txBody>
                    <a:bodyPr/>
                    <a:lstStyle/>
                    <a:p>
                      <a:r>
                        <a:rPr lang="en-US" sz="2000" dirty="0"/>
                        <a:t>Token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RegEx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45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ASSIGN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“=“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037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INC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“+=“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431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PLUS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“+”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917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“&lt;“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025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LEQ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“&lt;=“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765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(letter|_) .  (</a:t>
                      </a:r>
                      <a:r>
                        <a:rPr lang="en-US" sz="2000" dirty="0" err="1"/>
                        <a:t>letter|digit</a:t>
                      </a:r>
                      <a:r>
                        <a:rPr lang="en-US" sz="2000" dirty="0"/>
                        <a:t>|_)*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194607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D40A779D-D4B4-414C-95E7-E12653B3A588}"/>
              </a:ext>
            </a:extLst>
          </p:cNvPr>
          <p:cNvSpPr/>
          <p:nvPr/>
        </p:nvSpPr>
        <p:spPr>
          <a:xfrm>
            <a:off x="5506515" y="4612673"/>
            <a:ext cx="492369" cy="4845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D104495-F2DE-4036-8EE3-6D4FBDE660D8}"/>
              </a:ext>
            </a:extLst>
          </p:cNvPr>
          <p:cNvSpPr/>
          <p:nvPr/>
        </p:nvSpPr>
        <p:spPr>
          <a:xfrm>
            <a:off x="5944690" y="5609233"/>
            <a:ext cx="492369" cy="45505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E7D9BA8-06CD-482C-A002-EA7BAD3CFFFA}"/>
              </a:ext>
            </a:extLst>
          </p:cNvPr>
          <p:cNvSpPr/>
          <p:nvPr/>
        </p:nvSpPr>
        <p:spPr>
          <a:xfrm>
            <a:off x="7210643" y="3581135"/>
            <a:ext cx="492369" cy="4845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592045D-8891-4AED-970B-ACC0C40116BA}"/>
              </a:ext>
            </a:extLst>
          </p:cNvPr>
          <p:cNvSpPr/>
          <p:nvPr/>
        </p:nvSpPr>
        <p:spPr>
          <a:xfrm>
            <a:off x="5752700" y="3541970"/>
            <a:ext cx="492369" cy="4845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363B53-2B95-4A3F-87EB-F1578E777E18}"/>
              </a:ext>
            </a:extLst>
          </p:cNvPr>
          <p:cNvSpPr txBox="1"/>
          <p:nvPr/>
        </p:nvSpPr>
        <p:spPr>
          <a:xfrm flipH="1">
            <a:off x="7412415" y="4523320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‘=‘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DDDAC2-86D2-4B99-9299-F4EDD8E90586}"/>
              </a:ext>
            </a:extLst>
          </p:cNvPr>
          <p:cNvSpPr txBox="1"/>
          <p:nvPr/>
        </p:nvSpPr>
        <p:spPr>
          <a:xfrm>
            <a:off x="5356907" y="412625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‘+‘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C72C6B-73C0-4F3C-BA55-6582567F1BC1}"/>
              </a:ext>
            </a:extLst>
          </p:cNvPr>
          <p:cNvSpPr txBox="1"/>
          <p:nvPr/>
        </p:nvSpPr>
        <p:spPr>
          <a:xfrm>
            <a:off x="6641282" y="39013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‘&lt;‘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EC23A6-8E39-410F-8458-862B67A1E3F0}"/>
              </a:ext>
            </a:extLst>
          </p:cNvPr>
          <p:cNvSpPr txBox="1"/>
          <p:nvPr/>
        </p:nvSpPr>
        <p:spPr>
          <a:xfrm>
            <a:off x="5906528" y="5125811"/>
            <a:ext cx="2110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‘_’ |</a:t>
            </a:r>
            <a:r>
              <a:rPr lang="en-US" dirty="0" err="1"/>
              <a:t>letter|digit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76EE3-F575-4F01-95FE-FCDCBC3D1E00}"/>
              </a:ext>
            </a:extLst>
          </p:cNvPr>
          <p:cNvCxnSpPr>
            <a:cxnSpLocks/>
            <a:stCxn id="9" idx="0"/>
            <a:endCxn id="12" idx="3"/>
          </p:cNvCxnSpPr>
          <p:nvPr/>
        </p:nvCxnSpPr>
        <p:spPr>
          <a:xfrm flipV="1">
            <a:off x="5752700" y="3955563"/>
            <a:ext cx="72106" cy="657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04AB1D-3EEB-4BDB-A1B1-EFE242BD88FC}"/>
              </a:ext>
            </a:extLst>
          </p:cNvPr>
          <p:cNvCxnSpPr>
            <a:cxnSpLocks/>
            <a:stCxn id="9" idx="6"/>
            <a:endCxn id="26" idx="2"/>
          </p:cNvCxnSpPr>
          <p:nvPr/>
        </p:nvCxnSpPr>
        <p:spPr>
          <a:xfrm flipV="1">
            <a:off x="5998884" y="4484155"/>
            <a:ext cx="1941425" cy="370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9956797-A453-4A14-A5DA-3C4CBE26331C}"/>
              </a:ext>
            </a:extLst>
          </p:cNvPr>
          <p:cNvCxnSpPr>
            <a:cxnSpLocks/>
            <a:stCxn id="9" idx="7"/>
            <a:endCxn id="11" idx="3"/>
          </p:cNvCxnSpPr>
          <p:nvPr/>
        </p:nvCxnSpPr>
        <p:spPr>
          <a:xfrm flipV="1">
            <a:off x="5926778" y="3994728"/>
            <a:ext cx="1355971" cy="688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2D50DF-E7EE-47F0-9AD8-95C25DD69EE4}"/>
              </a:ext>
            </a:extLst>
          </p:cNvPr>
          <p:cNvCxnSpPr>
            <a:cxnSpLocks/>
            <a:stCxn id="9" idx="4"/>
            <a:endCxn id="10" idx="1"/>
          </p:cNvCxnSpPr>
          <p:nvPr/>
        </p:nvCxnSpPr>
        <p:spPr>
          <a:xfrm>
            <a:off x="5752700" y="5097227"/>
            <a:ext cx="264096" cy="578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ED34B19-1259-4DEA-B297-13DFD1A04EB7}"/>
              </a:ext>
            </a:extLst>
          </p:cNvPr>
          <p:cNvCxnSpPr>
            <a:cxnSpLocks/>
            <a:stCxn id="12" idx="1"/>
            <a:endCxn id="34" idx="5"/>
          </p:cNvCxnSpPr>
          <p:nvPr/>
        </p:nvCxnSpPr>
        <p:spPr>
          <a:xfrm flipH="1" flipV="1">
            <a:off x="5715800" y="3107946"/>
            <a:ext cx="109006" cy="504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31071B3-7627-49F5-90CA-4D44363C19E7}"/>
              </a:ext>
            </a:extLst>
          </p:cNvPr>
          <p:cNvSpPr txBox="1"/>
          <p:nvPr/>
        </p:nvSpPr>
        <p:spPr>
          <a:xfrm>
            <a:off x="5381601" y="33053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‘=‘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E5A00B8-9CB9-4CF7-ABF9-83F556CBC67D}"/>
              </a:ext>
            </a:extLst>
          </p:cNvPr>
          <p:cNvCxnSpPr>
            <a:cxnSpLocks/>
            <a:stCxn id="12" idx="7"/>
            <a:endCxn id="37" idx="4"/>
          </p:cNvCxnSpPr>
          <p:nvPr/>
        </p:nvCxnSpPr>
        <p:spPr>
          <a:xfrm flipV="1">
            <a:off x="6172963" y="2989538"/>
            <a:ext cx="77255" cy="62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364646B-1A2A-4702-BDF1-591F79E08F7B}"/>
              </a:ext>
            </a:extLst>
          </p:cNvPr>
          <p:cNvCxnSpPr>
            <a:cxnSpLocks/>
            <a:stCxn id="10" idx="5"/>
            <a:endCxn id="47" idx="1"/>
          </p:cNvCxnSpPr>
          <p:nvPr/>
        </p:nvCxnSpPr>
        <p:spPr>
          <a:xfrm>
            <a:off x="6364953" y="5997645"/>
            <a:ext cx="254551" cy="291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AF9D58B-62D0-47EB-89A0-FFD02A6A4F3B}"/>
              </a:ext>
            </a:extLst>
          </p:cNvPr>
          <p:cNvGrpSpPr/>
          <p:nvPr/>
        </p:nvGrpSpPr>
        <p:grpSpPr>
          <a:xfrm>
            <a:off x="7940309" y="4241878"/>
            <a:ext cx="492369" cy="484554"/>
            <a:chOff x="2829621" y="4413944"/>
            <a:chExt cx="492369" cy="484554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CD3EF9A-6FE5-4476-BC41-DA366C7B5BA8}"/>
                </a:ext>
              </a:extLst>
            </p:cNvPr>
            <p:cNvSpPr/>
            <p:nvPr/>
          </p:nvSpPr>
          <p:spPr>
            <a:xfrm>
              <a:off x="2829621" y="4413944"/>
              <a:ext cx="492369" cy="48455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52032A1-A1BB-4BCA-907E-5BEEDFC09E42}"/>
                </a:ext>
              </a:extLst>
            </p:cNvPr>
            <p:cNvSpPr/>
            <p:nvPr/>
          </p:nvSpPr>
          <p:spPr>
            <a:xfrm>
              <a:off x="2871677" y="4462137"/>
              <a:ext cx="403986" cy="38816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7B7363-4CC8-496D-ADE5-D51680F2091D}"/>
              </a:ext>
            </a:extLst>
          </p:cNvPr>
          <p:cNvCxnSpPr>
            <a:cxnSpLocks/>
            <a:stCxn id="11" idx="0"/>
            <a:endCxn id="40" idx="4"/>
          </p:cNvCxnSpPr>
          <p:nvPr/>
        </p:nvCxnSpPr>
        <p:spPr>
          <a:xfrm flipH="1" flipV="1">
            <a:off x="7256840" y="3046040"/>
            <a:ext cx="199988" cy="535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4CDEBEE-398C-487E-AD4C-22E5C6F28031}"/>
              </a:ext>
            </a:extLst>
          </p:cNvPr>
          <p:cNvSpPr txBox="1"/>
          <p:nvPr/>
        </p:nvSpPr>
        <p:spPr>
          <a:xfrm>
            <a:off x="7301026" y="31465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‘=‘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636F14C-C288-42EB-91B6-8B4FEE946FFE}"/>
              </a:ext>
            </a:extLst>
          </p:cNvPr>
          <p:cNvCxnSpPr>
            <a:cxnSpLocks/>
            <a:stCxn id="11" idx="6"/>
            <a:endCxn id="44" idx="3"/>
          </p:cNvCxnSpPr>
          <p:nvPr/>
        </p:nvCxnSpPr>
        <p:spPr>
          <a:xfrm flipV="1">
            <a:off x="7703012" y="2990418"/>
            <a:ext cx="307970" cy="832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DA6FA36-CBDB-491B-82EE-7B20E236AE5F}"/>
                  </a:ext>
                </a:extLst>
              </p:cNvPr>
              <p:cNvSpPr txBox="1"/>
              <p:nvPr/>
            </p:nvSpPr>
            <p:spPr>
              <a:xfrm>
                <a:off x="7814776" y="3300612"/>
                <a:ext cx="7296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/>
                  <a:t>(‘=‘)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DA6FA36-CBDB-491B-82EE-7B20E236A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776" y="3300612"/>
                <a:ext cx="729687" cy="369332"/>
              </a:xfrm>
              <a:prstGeom prst="rect">
                <a:avLst/>
              </a:prstGeom>
              <a:blipFill>
                <a:blip r:embed="rId3"/>
                <a:stretch>
                  <a:fillRect t="-8197" r="-58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6B01D6A-D835-48EE-A98F-B01A0EFB5794}"/>
                  </a:ext>
                </a:extLst>
              </p:cNvPr>
              <p:cNvSpPr txBox="1"/>
              <p:nvPr/>
            </p:nvSpPr>
            <p:spPr>
              <a:xfrm>
                <a:off x="6450075" y="5814094"/>
                <a:ext cx="18656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/>
                  <a:t>(‘=‘|</a:t>
                </a:r>
                <a:r>
                  <a:rPr lang="en-US" dirty="0" err="1"/>
                  <a:t>letter|digit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6B01D6A-D835-48EE-A98F-B01A0EFB5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075" y="5814094"/>
                <a:ext cx="1865639" cy="369332"/>
              </a:xfrm>
              <a:prstGeom prst="rect">
                <a:avLst/>
              </a:prstGeom>
              <a:blipFill>
                <a:blip r:embed="rId4"/>
                <a:stretch>
                  <a:fillRect t="-10000" r="-294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4C9E76FA-5C84-4FEF-945A-71F859EA9FB0}"/>
              </a:ext>
            </a:extLst>
          </p:cNvPr>
          <p:cNvGrpSpPr/>
          <p:nvPr/>
        </p:nvGrpSpPr>
        <p:grpSpPr>
          <a:xfrm>
            <a:off x="5295537" y="2694353"/>
            <a:ext cx="492369" cy="484554"/>
            <a:chOff x="2829621" y="4413944"/>
            <a:chExt cx="492369" cy="484554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ACC0F85-43E6-462A-8A7E-168923DB5B41}"/>
                </a:ext>
              </a:extLst>
            </p:cNvPr>
            <p:cNvSpPr/>
            <p:nvPr/>
          </p:nvSpPr>
          <p:spPr>
            <a:xfrm>
              <a:off x="2829621" y="4413944"/>
              <a:ext cx="492369" cy="48455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8BE02FD-9EEB-42D1-8BFB-3F0150573C50}"/>
                </a:ext>
              </a:extLst>
            </p:cNvPr>
            <p:cNvSpPr/>
            <p:nvPr/>
          </p:nvSpPr>
          <p:spPr>
            <a:xfrm>
              <a:off x="2871677" y="4462137"/>
              <a:ext cx="403986" cy="38816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FBC193C-E7FF-418A-BEFA-6A7DBFB254C1}"/>
              </a:ext>
            </a:extLst>
          </p:cNvPr>
          <p:cNvGrpSpPr/>
          <p:nvPr/>
        </p:nvGrpSpPr>
        <p:grpSpPr>
          <a:xfrm>
            <a:off x="6004033" y="2504984"/>
            <a:ext cx="492369" cy="484554"/>
            <a:chOff x="2829621" y="4413944"/>
            <a:chExt cx="492369" cy="484554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2EB49F5-02E5-421E-8520-CDA39909A9CD}"/>
                </a:ext>
              </a:extLst>
            </p:cNvPr>
            <p:cNvSpPr/>
            <p:nvPr/>
          </p:nvSpPr>
          <p:spPr>
            <a:xfrm>
              <a:off x="2829621" y="4413944"/>
              <a:ext cx="492369" cy="48455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CA31564-FC18-4F00-A0C3-40A4236E5FAF}"/>
                </a:ext>
              </a:extLst>
            </p:cNvPr>
            <p:cNvSpPr/>
            <p:nvPr/>
          </p:nvSpPr>
          <p:spPr>
            <a:xfrm>
              <a:off x="2871677" y="4462137"/>
              <a:ext cx="403986" cy="38816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A1BEE5F-9761-4451-8AD1-7C21F4894D4A}"/>
              </a:ext>
            </a:extLst>
          </p:cNvPr>
          <p:cNvGrpSpPr/>
          <p:nvPr/>
        </p:nvGrpSpPr>
        <p:grpSpPr>
          <a:xfrm>
            <a:off x="7010655" y="2561486"/>
            <a:ext cx="492369" cy="484554"/>
            <a:chOff x="2829621" y="4413944"/>
            <a:chExt cx="492369" cy="484554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20C0FEB-0730-470D-A5D6-63A83678904A}"/>
                </a:ext>
              </a:extLst>
            </p:cNvPr>
            <p:cNvSpPr/>
            <p:nvPr/>
          </p:nvSpPr>
          <p:spPr>
            <a:xfrm>
              <a:off x="2829621" y="4413944"/>
              <a:ext cx="492369" cy="48455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9680EDD-BB6C-4CED-96C0-2EB0D3B91E00}"/>
                </a:ext>
              </a:extLst>
            </p:cNvPr>
            <p:cNvSpPr/>
            <p:nvPr/>
          </p:nvSpPr>
          <p:spPr>
            <a:xfrm>
              <a:off x="2871677" y="4462137"/>
              <a:ext cx="403986" cy="38816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A7BB916-045D-4B2A-A51C-8DC1AB1482DD}"/>
              </a:ext>
            </a:extLst>
          </p:cNvPr>
          <p:cNvGrpSpPr/>
          <p:nvPr/>
        </p:nvGrpSpPr>
        <p:grpSpPr>
          <a:xfrm>
            <a:off x="7909764" y="2610904"/>
            <a:ext cx="492369" cy="484554"/>
            <a:chOff x="2829621" y="4413944"/>
            <a:chExt cx="492369" cy="484554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54FEA9D-91B0-41AF-9A5F-B7AE84BB9B12}"/>
                </a:ext>
              </a:extLst>
            </p:cNvPr>
            <p:cNvSpPr/>
            <p:nvPr/>
          </p:nvSpPr>
          <p:spPr>
            <a:xfrm>
              <a:off x="2829621" y="4413944"/>
              <a:ext cx="492369" cy="48455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B7F86BA-BF27-4969-B7BE-ADC4E2308460}"/>
                </a:ext>
              </a:extLst>
            </p:cNvPr>
            <p:cNvSpPr/>
            <p:nvPr/>
          </p:nvSpPr>
          <p:spPr>
            <a:xfrm>
              <a:off x="2871677" y="4462137"/>
              <a:ext cx="403986" cy="38816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B5E6535-02FF-4087-B509-06F3654D463A}"/>
              </a:ext>
            </a:extLst>
          </p:cNvPr>
          <p:cNvGrpSpPr/>
          <p:nvPr/>
        </p:nvGrpSpPr>
        <p:grpSpPr>
          <a:xfrm>
            <a:off x="6518286" y="6183712"/>
            <a:ext cx="492369" cy="484554"/>
            <a:chOff x="2829621" y="4413944"/>
            <a:chExt cx="492369" cy="484554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5A16121-A22A-4A3F-A357-299EFF714111}"/>
                </a:ext>
              </a:extLst>
            </p:cNvPr>
            <p:cNvSpPr/>
            <p:nvPr/>
          </p:nvSpPr>
          <p:spPr>
            <a:xfrm>
              <a:off x="2829621" y="4413944"/>
              <a:ext cx="492369" cy="48455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1E21DB0-74AC-4F4C-9AF2-4CA927F887D4}"/>
                </a:ext>
              </a:extLst>
            </p:cNvPr>
            <p:cNvSpPr/>
            <p:nvPr/>
          </p:nvSpPr>
          <p:spPr>
            <a:xfrm>
              <a:off x="2871677" y="4462137"/>
              <a:ext cx="403986" cy="38816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DCE6707-8744-4BF8-B28C-20E85BC0F082}"/>
                  </a:ext>
                </a:extLst>
              </p:cNvPr>
              <p:cNvSpPr txBox="1"/>
              <p:nvPr/>
            </p:nvSpPr>
            <p:spPr>
              <a:xfrm>
                <a:off x="6169205" y="3211181"/>
                <a:ext cx="7296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/>
                  <a:t>(‘=‘)</a:t>
                </a: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DCE6707-8744-4BF8-B28C-20E85BC0F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9205" y="3211181"/>
                <a:ext cx="729687" cy="369332"/>
              </a:xfrm>
              <a:prstGeom prst="rect">
                <a:avLst/>
              </a:prstGeom>
              <a:blipFill>
                <a:blip r:embed="rId5"/>
                <a:stretch>
                  <a:fillRect t="-10000" r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D93A97E6-B388-4C3E-8F8B-A80B06BF2307}"/>
              </a:ext>
            </a:extLst>
          </p:cNvPr>
          <p:cNvSpPr txBox="1"/>
          <p:nvPr/>
        </p:nvSpPr>
        <p:spPr>
          <a:xfrm>
            <a:off x="5353499" y="2015613"/>
            <a:ext cx="2488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Draw the Combined NFA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F915770-2A7E-4A93-A8D5-07982F250D67}"/>
              </a:ext>
            </a:extLst>
          </p:cNvPr>
          <p:cNvSpPr/>
          <p:nvPr/>
        </p:nvSpPr>
        <p:spPr>
          <a:xfrm>
            <a:off x="4329689" y="2384945"/>
            <a:ext cx="4654993" cy="43831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655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EC544BC-8B49-4CCA-9E0D-DE2DF33A9AC9}"/>
              </a:ext>
            </a:extLst>
          </p:cNvPr>
          <p:cNvGraphicFramePr>
            <a:graphicFrameLocks noGrp="1"/>
          </p:cNvGraphicFramePr>
          <p:nvPr/>
        </p:nvGraphicFramePr>
        <p:xfrm>
          <a:off x="159317" y="3244336"/>
          <a:ext cx="2907321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83">
                  <a:extLst>
                    <a:ext uri="{9D8B030D-6E8A-4147-A177-3AD203B41FA5}">
                      <a16:colId xmlns:a16="http://schemas.microsoft.com/office/drawing/2014/main" val="3137861932"/>
                    </a:ext>
                  </a:extLst>
                </a:gridCol>
                <a:gridCol w="1899138">
                  <a:extLst>
                    <a:ext uri="{9D8B030D-6E8A-4147-A177-3AD203B41FA5}">
                      <a16:colId xmlns:a16="http://schemas.microsoft.com/office/drawing/2014/main" val="220116595"/>
                    </a:ext>
                  </a:extLst>
                </a:gridCol>
              </a:tblGrid>
              <a:tr h="211203">
                <a:tc>
                  <a:txBody>
                    <a:bodyPr/>
                    <a:lstStyle/>
                    <a:p>
                      <a:r>
                        <a:rPr lang="en-US" sz="2000" dirty="0"/>
                        <a:t>Token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RegEx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45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ASSIGN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“=“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037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INC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“+=“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431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PLUS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“+”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917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“&lt;“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025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LEQ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“&lt;=“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765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(letter|_) .  (</a:t>
                      </a:r>
                      <a:r>
                        <a:rPr lang="en-US" sz="2000" dirty="0" err="1"/>
                        <a:t>letter|digit</a:t>
                      </a:r>
                      <a:r>
                        <a:rPr lang="en-US" sz="2000" dirty="0"/>
                        <a:t>|_)*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194607"/>
                  </a:ext>
                </a:extLst>
              </a:tr>
            </a:tbl>
          </a:graphicData>
        </a:graphic>
      </p:graphicFrame>
      <p:grpSp>
        <p:nvGrpSpPr>
          <p:cNvPr id="49" name="Group 48">
            <a:extLst>
              <a:ext uri="{FF2B5EF4-FFF2-40B4-BE49-F238E27FC236}">
                <a16:creationId xmlns:a16="http://schemas.microsoft.com/office/drawing/2014/main" id="{18961F8F-C41C-48F1-A425-CBA710EB8F50}"/>
              </a:ext>
            </a:extLst>
          </p:cNvPr>
          <p:cNvGrpSpPr/>
          <p:nvPr/>
        </p:nvGrpSpPr>
        <p:grpSpPr>
          <a:xfrm>
            <a:off x="5295537" y="2504984"/>
            <a:ext cx="3248926" cy="4261256"/>
            <a:chOff x="5295537" y="2504984"/>
            <a:chExt cx="3248926" cy="4261256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E567C45-792A-4D41-BB87-BC8FADD84C7B}"/>
                </a:ext>
              </a:extLst>
            </p:cNvPr>
            <p:cNvSpPr/>
            <p:nvPr/>
          </p:nvSpPr>
          <p:spPr>
            <a:xfrm>
              <a:off x="5506515" y="4612673"/>
              <a:ext cx="492369" cy="48455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010B8AF-430A-4229-B6C4-8EA66B3EAAB8}"/>
                </a:ext>
              </a:extLst>
            </p:cNvPr>
            <p:cNvSpPr/>
            <p:nvPr/>
          </p:nvSpPr>
          <p:spPr>
            <a:xfrm>
              <a:off x="5944690" y="5609233"/>
              <a:ext cx="492369" cy="45505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01D28B3-0E09-442F-B72B-5FE93E565B04}"/>
                </a:ext>
              </a:extLst>
            </p:cNvPr>
            <p:cNvSpPr/>
            <p:nvPr/>
          </p:nvSpPr>
          <p:spPr>
            <a:xfrm>
              <a:off x="7210643" y="3581135"/>
              <a:ext cx="492369" cy="48455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39BD6ED-0E3D-4879-84CD-5759CB7058C0}"/>
                </a:ext>
              </a:extLst>
            </p:cNvPr>
            <p:cNvSpPr/>
            <p:nvPr/>
          </p:nvSpPr>
          <p:spPr>
            <a:xfrm>
              <a:off x="5752700" y="3541970"/>
              <a:ext cx="492369" cy="48455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CE5937A-2E1D-4EA8-8528-5C884F615FBB}"/>
                </a:ext>
              </a:extLst>
            </p:cNvPr>
            <p:cNvSpPr txBox="1"/>
            <p:nvPr/>
          </p:nvSpPr>
          <p:spPr>
            <a:xfrm flipH="1">
              <a:off x="7412415" y="4523320"/>
              <a:ext cx="41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‘=‘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F1F3635-0220-47C7-8C26-0F5FF9FB722C}"/>
                </a:ext>
              </a:extLst>
            </p:cNvPr>
            <p:cNvSpPr txBox="1"/>
            <p:nvPr/>
          </p:nvSpPr>
          <p:spPr>
            <a:xfrm>
              <a:off x="5356907" y="412625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‘+‘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E48BA08-60D2-4E43-8533-75B370862D87}"/>
                </a:ext>
              </a:extLst>
            </p:cNvPr>
            <p:cNvSpPr txBox="1"/>
            <p:nvPr/>
          </p:nvSpPr>
          <p:spPr>
            <a:xfrm>
              <a:off x="6641282" y="390136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‘&lt;‘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425B2F0-78E5-42DB-9529-AE37195069D3}"/>
                </a:ext>
              </a:extLst>
            </p:cNvPr>
            <p:cNvSpPr txBox="1"/>
            <p:nvPr/>
          </p:nvSpPr>
          <p:spPr>
            <a:xfrm>
              <a:off x="5841213" y="5016951"/>
              <a:ext cx="10801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‘_’ |letter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6A699F0-AB47-4096-A1E4-A3E2D59DD07F}"/>
                </a:ext>
              </a:extLst>
            </p:cNvPr>
            <p:cNvCxnSpPr>
              <a:cxnSpLocks/>
              <a:stCxn id="50" idx="0"/>
              <a:endCxn id="53" idx="3"/>
            </p:cNvCxnSpPr>
            <p:nvPr/>
          </p:nvCxnSpPr>
          <p:spPr>
            <a:xfrm flipV="1">
              <a:off x="5752700" y="3955563"/>
              <a:ext cx="72106" cy="6571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DD71072-1950-4177-B7D8-24DD3A5A3CB3}"/>
                </a:ext>
              </a:extLst>
            </p:cNvPr>
            <p:cNvCxnSpPr>
              <a:cxnSpLocks/>
              <a:stCxn id="50" idx="6"/>
              <a:endCxn id="90" idx="2"/>
            </p:cNvCxnSpPr>
            <p:nvPr/>
          </p:nvCxnSpPr>
          <p:spPr>
            <a:xfrm flipV="1">
              <a:off x="5998884" y="4484155"/>
              <a:ext cx="1941425" cy="3707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1C58CD9-20F3-4DB9-959B-770418F76E95}"/>
                </a:ext>
              </a:extLst>
            </p:cNvPr>
            <p:cNvCxnSpPr>
              <a:cxnSpLocks/>
              <a:stCxn id="50" idx="7"/>
              <a:endCxn id="52" idx="3"/>
            </p:cNvCxnSpPr>
            <p:nvPr/>
          </p:nvCxnSpPr>
          <p:spPr>
            <a:xfrm flipV="1">
              <a:off x="5926778" y="3994728"/>
              <a:ext cx="1355971" cy="68890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D4806FD-7C87-42DD-B424-F79C36120138}"/>
                </a:ext>
              </a:extLst>
            </p:cNvPr>
            <p:cNvCxnSpPr>
              <a:cxnSpLocks/>
              <a:stCxn id="50" idx="4"/>
              <a:endCxn id="51" idx="1"/>
            </p:cNvCxnSpPr>
            <p:nvPr/>
          </p:nvCxnSpPr>
          <p:spPr>
            <a:xfrm>
              <a:off x="5752700" y="5097227"/>
              <a:ext cx="264096" cy="57864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60330F52-B3C5-4453-A8B9-F791AF362376}"/>
                </a:ext>
              </a:extLst>
            </p:cNvPr>
            <p:cNvCxnSpPr>
              <a:cxnSpLocks/>
              <a:stCxn id="53" idx="1"/>
              <a:endCxn id="88" idx="5"/>
            </p:cNvCxnSpPr>
            <p:nvPr/>
          </p:nvCxnSpPr>
          <p:spPr>
            <a:xfrm flipH="1" flipV="1">
              <a:off x="5715800" y="3107946"/>
              <a:ext cx="109006" cy="50498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EB8EC02-7F28-4131-B4BA-E6BB78C93308}"/>
                </a:ext>
              </a:extLst>
            </p:cNvPr>
            <p:cNvSpPr txBox="1"/>
            <p:nvPr/>
          </p:nvSpPr>
          <p:spPr>
            <a:xfrm>
              <a:off x="5381601" y="330532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‘=‘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7C9E39F-AE29-437A-A75B-A9C8339F0406}"/>
                </a:ext>
              </a:extLst>
            </p:cNvPr>
            <p:cNvCxnSpPr>
              <a:cxnSpLocks/>
              <a:stCxn id="53" idx="7"/>
              <a:endCxn id="86" idx="4"/>
            </p:cNvCxnSpPr>
            <p:nvPr/>
          </p:nvCxnSpPr>
          <p:spPr>
            <a:xfrm flipV="1">
              <a:off x="6172963" y="2989538"/>
              <a:ext cx="77255" cy="62339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C7A3F9B6-153D-4F20-950F-D185DC81E918}"/>
                </a:ext>
              </a:extLst>
            </p:cNvPr>
            <p:cNvCxnSpPr>
              <a:cxnSpLocks/>
              <a:stCxn id="51" idx="5"/>
              <a:endCxn id="80" idx="0"/>
            </p:cNvCxnSpPr>
            <p:nvPr/>
          </p:nvCxnSpPr>
          <p:spPr>
            <a:xfrm>
              <a:off x="6364953" y="5997645"/>
              <a:ext cx="225345" cy="2840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CF99C42-DAB3-45CA-9905-752ACA3DD22F}"/>
                </a:ext>
              </a:extLst>
            </p:cNvPr>
            <p:cNvGrpSpPr/>
            <p:nvPr/>
          </p:nvGrpSpPr>
          <p:grpSpPr>
            <a:xfrm>
              <a:off x="7940309" y="4241878"/>
              <a:ext cx="492369" cy="484554"/>
              <a:chOff x="2829621" y="4413944"/>
              <a:chExt cx="492369" cy="484554"/>
            </a:xfrm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48E4FD3F-D020-409B-99AE-E82181BAE259}"/>
                  </a:ext>
                </a:extLst>
              </p:cNvPr>
              <p:cNvSpPr/>
              <p:nvPr/>
            </p:nvSpPr>
            <p:spPr>
              <a:xfrm>
                <a:off x="2829621" y="4413944"/>
                <a:ext cx="492369" cy="48455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E8A47367-D8BA-4756-A35B-4E9A1B44C8B2}"/>
                  </a:ext>
                </a:extLst>
              </p:cNvPr>
              <p:cNvSpPr/>
              <p:nvPr/>
            </p:nvSpPr>
            <p:spPr>
              <a:xfrm>
                <a:off x="2871677" y="4462137"/>
                <a:ext cx="403986" cy="38816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6CE3321-BFF8-4FCC-B0BD-742051EEA36F}"/>
                </a:ext>
              </a:extLst>
            </p:cNvPr>
            <p:cNvCxnSpPr>
              <a:cxnSpLocks/>
              <a:stCxn id="52" idx="0"/>
              <a:endCxn id="84" idx="4"/>
            </p:cNvCxnSpPr>
            <p:nvPr/>
          </p:nvCxnSpPr>
          <p:spPr>
            <a:xfrm flipH="1" flipV="1">
              <a:off x="7256840" y="3046040"/>
              <a:ext cx="199988" cy="5350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3C6B338-4211-462B-86C1-7CC8F4E73F9D}"/>
                </a:ext>
              </a:extLst>
            </p:cNvPr>
            <p:cNvSpPr txBox="1"/>
            <p:nvPr/>
          </p:nvSpPr>
          <p:spPr>
            <a:xfrm>
              <a:off x="7301026" y="314652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‘=‘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5E6F5D9E-C2EB-49AD-AE0D-2880E1FF9865}"/>
                </a:ext>
              </a:extLst>
            </p:cNvPr>
            <p:cNvCxnSpPr>
              <a:cxnSpLocks/>
              <a:stCxn id="52" idx="6"/>
              <a:endCxn id="82" idx="3"/>
            </p:cNvCxnSpPr>
            <p:nvPr/>
          </p:nvCxnSpPr>
          <p:spPr>
            <a:xfrm flipV="1">
              <a:off x="7703012" y="3060994"/>
              <a:ext cx="302528" cy="7624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DD259B48-F16B-4542-9413-1803182B4722}"/>
                    </a:ext>
                  </a:extLst>
                </p:cNvPr>
                <p:cNvSpPr txBox="1"/>
                <p:nvPr/>
              </p:nvSpPr>
              <p:spPr>
                <a:xfrm>
                  <a:off x="7814776" y="3300612"/>
                  <a:ext cx="7296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</m:oMath>
                  </a14:m>
                  <a:r>
                    <a:rPr lang="en-US" dirty="0"/>
                    <a:t>(‘=‘)</a:t>
                  </a:r>
                </a:p>
              </p:txBody>
            </p:sp>
          </mc:Choice>
          <mc:Fallback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DD259B48-F16B-4542-9413-1803182B47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4776" y="3300612"/>
                  <a:ext cx="729687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8197" r="-58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C7D76743-C62F-4721-A6B2-5427BE38930A}"/>
                    </a:ext>
                  </a:extLst>
                </p:cNvPr>
                <p:cNvSpPr txBox="1"/>
                <p:nvPr/>
              </p:nvSpPr>
              <p:spPr>
                <a:xfrm>
                  <a:off x="6479595" y="5910484"/>
                  <a:ext cx="18656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</m:oMath>
                  </a14:m>
                  <a:r>
                    <a:rPr lang="en-US" dirty="0"/>
                    <a:t>(‘_‘|</a:t>
                  </a:r>
                  <a:r>
                    <a:rPr lang="en-US" dirty="0" err="1"/>
                    <a:t>letter|digit</a:t>
                  </a:r>
                  <a:r>
                    <a:rPr lang="en-US" dirty="0"/>
                    <a:t>)</a:t>
                  </a:r>
                </a:p>
              </p:txBody>
            </p:sp>
          </mc:Choice>
          <mc:Fallback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C7D76743-C62F-4721-A6B2-5427BE3893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9595" y="5910484"/>
                  <a:ext cx="1865639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10000" r="-2614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58EDBB4D-1FAC-4916-8206-6F0741C30054}"/>
                </a:ext>
              </a:extLst>
            </p:cNvPr>
            <p:cNvGrpSpPr/>
            <p:nvPr/>
          </p:nvGrpSpPr>
          <p:grpSpPr>
            <a:xfrm>
              <a:off x="5295537" y="2694353"/>
              <a:ext cx="492369" cy="484554"/>
              <a:chOff x="2829621" y="4413944"/>
              <a:chExt cx="492369" cy="484554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1EC1DE21-E66F-495B-B59B-9509324B9258}"/>
                  </a:ext>
                </a:extLst>
              </p:cNvPr>
              <p:cNvSpPr/>
              <p:nvPr/>
            </p:nvSpPr>
            <p:spPr>
              <a:xfrm>
                <a:off x="2829621" y="4413944"/>
                <a:ext cx="492369" cy="48455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217A610E-BD70-40CE-8AC5-BCF7BE4B476C}"/>
                  </a:ext>
                </a:extLst>
              </p:cNvPr>
              <p:cNvSpPr/>
              <p:nvPr/>
            </p:nvSpPr>
            <p:spPr>
              <a:xfrm>
                <a:off x="2871677" y="4462137"/>
                <a:ext cx="403986" cy="38816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310563A-B2CB-4A47-92C1-445DB6CA727C}"/>
                </a:ext>
              </a:extLst>
            </p:cNvPr>
            <p:cNvGrpSpPr/>
            <p:nvPr/>
          </p:nvGrpSpPr>
          <p:grpSpPr>
            <a:xfrm>
              <a:off x="6004033" y="2504984"/>
              <a:ext cx="492369" cy="484554"/>
              <a:chOff x="2829621" y="4413944"/>
              <a:chExt cx="492369" cy="484554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963143F7-51B8-40D8-B0E5-CDF6F3BF6666}"/>
                  </a:ext>
                </a:extLst>
              </p:cNvPr>
              <p:cNvSpPr/>
              <p:nvPr/>
            </p:nvSpPr>
            <p:spPr>
              <a:xfrm>
                <a:off x="2829621" y="4413944"/>
                <a:ext cx="492369" cy="48455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B97B66B3-550A-4035-9299-573098EEC4FF}"/>
                  </a:ext>
                </a:extLst>
              </p:cNvPr>
              <p:cNvSpPr/>
              <p:nvPr/>
            </p:nvSpPr>
            <p:spPr>
              <a:xfrm>
                <a:off x="2871677" y="4462137"/>
                <a:ext cx="403986" cy="38816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B46D6F7A-8E5D-496C-A57F-39D2D762EEBC}"/>
                </a:ext>
              </a:extLst>
            </p:cNvPr>
            <p:cNvGrpSpPr/>
            <p:nvPr/>
          </p:nvGrpSpPr>
          <p:grpSpPr>
            <a:xfrm>
              <a:off x="7010655" y="2561486"/>
              <a:ext cx="492369" cy="484554"/>
              <a:chOff x="2829621" y="4413944"/>
              <a:chExt cx="492369" cy="484554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2BE63BEE-9985-485D-828C-01B73560D434}"/>
                  </a:ext>
                </a:extLst>
              </p:cNvPr>
              <p:cNvSpPr/>
              <p:nvPr/>
            </p:nvSpPr>
            <p:spPr>
              <a:xfrm>
                <a:off x="2829621" y="4413944"/>
                <a:ext cx="492369" cy="48455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3BF39ECA-8FA2-4278-950F-1EA7C4D7D3B5}"/>
                  </a:ext>
                </a:extLst>
              </p:cNvPr>
              <p:cNvSpPr/>
              <p:nvPr/>
            </p:nvSpPr>
            <p:spPr>
              <a:xfrm>
                <a:off x="2871677" y="4462137"/>
                <a:ext cx="403986" cy="38816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300858FA-D53C-4E07-A90C-33BFD402B400}"/>
                </a:ext>
              </a:extLst>
            </p:cNvPr>
            <p:cNvGrpSpPr/>
            <p:nvPr/>
          </p:nvGrpSpPr>
          <p:grpSpPr>
            <a:xfrm>
              <a:off x="7933434" y="2647401"/>
              <a:ext cx="492369" cy="484554"/>
              <a:chOff x="2829621" y="4413944"/>
              <a:chExt cx="492369" cy="484554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D02D8FFA-FD23-4E68-8961-DF7ADFE13954}"/>
                  </a:ext>
                </a:extLst>
              </p:cNvPr>
              <p:cNvSpPr/>
              <p:nvPr/>
            </p:nvSpPr>
            <p:spPr>
              <a:xfrm>
                <a:off x="2829621" y="4413944"/>
                <a:ext cx="492369" cy="48455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868FD6CD-E04A-429D-B16E-EE304C15FAB1}"/>
                  </a:ext>
                </a:extLst>
              </p:cNvPr>
              <p:cNvSpPr/>
              <p:nvPr/>
            </p:nvSpPr>
            <p:spPr>
              <a:xfrm>
                <a:off x="2871677" y="4462137"/>
                <a:ext cx="403986" cy="38816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9D4ED8EA-7D83-4D74-87A0-32BAA8C22A93}"/>
                </a:ext>
              </a:extLst>
            </p:cNvPr>
            <p:cNvGrpSpPr/>
            <p:nvPr/>
          </p:nvGrpSpPr>
          <p:grpSpPr>
            <a:xfrm>
              <a:off x="6344113" y="6281686"/>
              <a:ext cx="492369" cy="484554"/>
              <a:chOff x="2829621" y="4413944"/>
              <a:chExt cx="492369" cy="484554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85E507C0-7EE5-4B70-B454-77E37C2DE4E1}"/>
                  </a:ext>
                </a:extLst>
              </p:cNvPr>
              <p:cNvSpPr/>
              <p:nvPr/>
            </p:nvSpPr>
            <p:spPr>
              <a:xfrm>
                <a:off x="2829621" y="4413944"/>
                <a:ext cx="492369" cy="48455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2D7AEC58-EAA3-4B64-9403-70D64F5736A8}"/>
                  </a:ext>
                </a:extLst>
              </p:cNvPr>
              <p:cNvSpPr/>
              <p:nvPr/>
            </p:nvSpPr>
            <p:spPr>
              <a:xfrm>
                <a:off x="2871677" y="4462137"/>
                <a:ext cx="403986" cy="38816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FF0BED0B-887C-4284-8D10-EDA97F70E227}"/>
                    </a:ext>
                  </a:extLst>
                </p:cNvPr>
                <p:cNvSpPr txBox="1"/>
                <p:nvPr/>
              </p:nvSpPr>
              <p:spPr>
                <a:xfrm>
                  <a:off x="6169205" y="3211181"/>
                  <a:ext cx="7296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</m:oMath>
                  </a14:m>
                  <a:r>
                    <a:rPr lang="en-US" dirty="0"/>
                    <a:t>(‘=‘)</a:t>
                  </a:r>
                </a:p>
              </p:txBody>
            </p:sp>
          </mc:Choice>
          <mc:Fallback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FF0BED0B-887C-4284-8D10-EDA97F70E2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9205" y="3211181"/>
                  <a:ext cx="729687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0000" r="-66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9867E0B-2B2B-4288-BB51-0A779893272C}"/>
                </a:ext>
              </a:extLst>
            </p:cNvPr>
            <p:cNvSpPr txBox="1"/>
            <p:nvPr/>
          </p:nvSpPr>
          <p:spPr>
            <a:xfrm>
              <a:off x="6588162" y="5367699"/>
              <a:ext cx="1551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‘_‘|</a:t>
              </a:r>
              <a:r>
                <a:rPr lang="en-US" dirty="0" err="1"/>
                <a:t>letter|digit</a:t>
              </a:r>
              <a:endParaRPr lang="en-US" dirty="0"/>
            </a:p>
          </p:txBody>
        </p:sp>
        <p:cxnSp>
          <p:nvCxnSpPr>
            <p:cNvPr id="79" name="Connector: Curved 78">
              <a:extLst>
                <a:ext uri="{FF2B5EF4-FFF2-40B4-BE49-F238E27FC236}">
                  <a16:creationId xmlns:a16="http://schemas.microsoft.com/office/drawing/2014/main" id="{304FC1B6-F3E8-4835-BBE5-445A83EEEB4E}"/>
                </a:ext>
              </a:extLst>
            </p:cNvPr>
            <p:cNvCxnSpPr>
              <a:stCxn id="51" idx="6"/>
              <a:endCxn id="51" idx="7"/>
            </p:cNvCxnSpPr>
            <p:nvPr/>
          </p:nvCxnSpPr>
          <p:spPr>
            <a:xfrm flipH="1" flipV="1">
              <a:off x="6364953" y="5675874"/>
              <a:ext cx="72106" cy="160886"/>
            </a:xfrm>
            <a:prstGeom prst="curvedConnector4">
              <a:avLst>
                <a:gd name="adj1" fmla="val -299420"/>
                <a:gd name="adj2" fmla="val 204571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1146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B2E108C3-95A7-4E50-95F2-77E5E4F50347}"/>
                  </a:ext>
                </a:extLst>
              </p:cNvPr>
              <p:cNvSpPr txBox="1"/>
              <p:nvPr/>
            </p:nvSpPr>
            <p:spPr>
              <a:xfrm>
                <a:off x="3050641" y="6298934"/>
                <a:ext cx="25038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any other character)</a:t>
                </a:r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B2E108C3-95A7-4E50-95F2-77E5E4F50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641" y="6298934"/>
                <a:ext cx="2503891" cy="369332"/>
              </a:xfrm>
              <a:prstGeom prst="rect">
                <a:avLst/>
              </a:prstGeom>
              <a:blipFill>
                <a:blip r:embed="rId5"/>
                <a:stretch>
                  <a:fillRect l="-1946" t="-8197" r="-14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B0DA7144-D1ED-49CA-AB95-F61AB335DB2A}"/>
              </a:ext>
            </a:extLst>
          </p:cNvPr>
          <p:cNvGraphicFramePr>
            <a:graphicFrameLocks noGrp="1"/>
          </p:cNvGraphicFramePr>
          <p:nvPr/>
        </p:nvGraphicFramePr>
        <p:xfrm>
          <a:off x="159317" y="3244336"/>
          <a:ext cx="2907321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83">
                  <a:extLst>
                    <a:ext uri="{9D8B030D-6E8A-4147-A177-3AD203B41FA5}">
                      <a16:colId xmlns:a16="http://schemas.microsoft.com/office/drawing/2014/main" val="3137861932"/>
                    </a:ext>
                  </a:extLst>
                </a:gridCol>
                <a:gridCol w="1899138">
                  <a:extLst>
                    <a:ext uri="{9D8B030D-6E8A-4147-A177-3AD203B41FA5}">
                      <a16:colId xmlns:a16="http://schemas.microsoft.com/office/drawing/2014/main" val="220116595"/>
                    </a:ext>
                  </a:extLst>
                </a:gridCol>
              </a:tblGrid>
              <a:tr h="211203">
                <a:tc>
                  <a:txBody>
                    <a:bodyPr/>
                    <a:lstStyle/>
                    <a:p>
                      <a:r>
                        <a:rPr lang="en-US" sz="2000" dirty="0"/>
                        <a:t>Token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RegEx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45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ASSIGN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“=“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037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INC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“+=“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431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PLUS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“+”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917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“&lt;“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025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LEQ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“&lt;=“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765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(letter|_) .  (</a:t>
                      </a:r>
                      <a:r>
                        <a:rPr lang="en-US" sz="2000" dirty="0" err="1"/>
                        <a:t>letter|digit</a:t>
                      </a:r>
                      <a:r>
                        <a:rPr lang="en-US" sz="2000" dirty="0"/>
                        <a:t>|_)*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194607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30A52A83-B51C-4379-A476-8630B924E5F2}"/>
              </a:ext>
            </a:extLst>
          </p:cNvPr>
          <p:cNvSpPr/>
          <p:nvPr/>
        </p:nvSpPr>
        <p:spPr>
          <a:xfrm>
            <a:off x="3066638" y="3046040"/>
            <a:ext cx="2257939" cy="32427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FCA4564-FCE2-4A8E-A74B-1FD16E9241FF}"/>
              </a:ext>
            </a:extLst>
          </p:cNvPr>
          <p:cNvSpPr txBox="1"/>
          <p:nvPr/>
        </p:nvSpPr>
        <p:spPr>
          <a:xfrm>
            <a:off x="3409626" y="2413510"/>
            <a:ext cx="1665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  <a:ea typeface="Cambria Math" panose="02040503050406030204" pitchFamily="18" charset="0"/>
              </a:rPr>
              <a:t>Draw the State </a:t>
            </a:r>
          </a:p>
          <a:p>
            <a:pPr algn="ctr"/>
            <a:r>
              <a:rPr lang="en-US" b="1" dirty="0">
                <a:latin typeface="Bradley Hand ITC" panose="03070402050302030203" pitchFamily="66" charset="0"/>
                <a:ea typeface="Cambria Math" panose="02040503050406030204" pitchFamily="18" charset="0"/>
              </a:rPr>
              <a:t>Action table</a:t>
            </a:r>
            <a:endParaRPr lang="en-US" b="1" dirty="0">
              <a:latin typeface="Bradley Hand ITC" panose="03070402050302030203" pitchFamily="66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A88D621-E1D5-4101-AC9E-C0F861FFE3DB}"/>
              </a:ext>
            </a:extLst>
          </p:cNvPr>
          <p:cNvGrpSpPr/>
          <p:nvPr/>
        </p:nvGrpSpPr>
        <p:grpSpPr>
          <a:xfrm>
            <a:off x="5295537" y="2504984"/>
            <a:ext cx="3248926" cy="4261256"/>
            <a:chOff x="5295537" y="2504984"/>
            <a:chExt cx="3248926" cy="426125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73180BD-4D92-4C2A-9552-342F97385411}"/>
                </a:ext>
              </a:extLst>
            </p:cNvPr>
            <p:cNvSpPr/>
            <p:nvPr/>
          </p:nvSpPr>
          <p:spPr>
            <a:xfrm>
              <a:off x="5506515" y="4612673"/>
              <a:ext cx="492369" cy="48455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734E667-F5A8-4B9E-B5F7-16C7776B24D4}"/>
                </a:ext>
              </a:extLst>
            </p:cNvPr>
            <p:cNvSpPr/>
            <p:nvPr/>
          </p:nvSpPr>
          <p:spPr>
            <a:xfrm>
              <a:off x="5944690" y="5609233"/>
              <a:ext cx="492369" cy="45505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554DB8E-55C2-4B2C-BC3E-1E40EAF7DB8C}"/>
                </a:ext>
              </a:extLst>
            </p:cNvPr>
            <p:cNvSpPr/>
            <p:nvPr/>
          </p:nvSpPr>
          <p:spPr>
            <a:xfrm>
              <a:off x="7210643" y="3581135"/>
              <a:ext cx="492369" cy="48455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5A30C18-795D-4DE8-87B6-BF431E48D26B}"/>
                </a:ext>
              </a:extLst>
            </p:cNvPr>
            <p:cNvSpPr/>
            <p:nvPr/>
          </p:nvSpPr>
          <p:spPr>
            <a:xfrm>
              <a:off x="5752700" y="3541970"/>
              <a:ext cx="492369" cy="48455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01F4957-628A-4917-902F-AAFA311A233F}"/>
                </a:ext>
              </a:extLst>
            </p:cNvPr>
            <p:cNvSpPr txBox="1"/>
            <p:nvPr/>
          </p:nvSpPr>
          <p:spPr>
            <a:xfrm flipH="1">
              <a:off x="7412415" y="4523320"/>
              <a:ext cx="41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‘=‘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E480900-AE30-403F-BDA9-BA13E292F923}"/>
                </a:ext>
              </a:extLst>
            </p:cNvPr>
            <p:cNvSpPr txBox="1"/>
            <p:nvPr/>
          </p:nvSpPr>
          <p:spPr>
            <a:xfrm>
              <a:off x="5356907" y="412625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‘+‘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DBF7A97-3E16-479E-9711-6A9B2395BCD1}"/>
                </a:ext>
              </a:extLst>
            </p:cNvPr>
            <p:cNvSpPr txBox="1"/>
            <p:nvPr/>
          </p:nvSpPr>
          <p:spPr>
            <a:xfrm>
              <a:off x="6641282" y="390136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‘&lt;‘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6F39142-7D2F-4A65-89B5-F039ACEB4DFF}"/>
                </a:ext>
              </a:extLst>
            </p:cNvPr>
            <p:cNvSpPr txBox="1"/>
            <p:nvPr/>
          </p:nvSpPr>
          <p:spPr>
            <a:xfrm>
              <a:off x="5841213" y="5016951"/>
              <a:ext cx="10801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‘_’ |letter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6607028-2D96-4B9A-BC02-065346D19485}"/>
                </a:ext>
              </a:extLst>
            </p:cNvPr>
            <p:cNvCxnSpPr>
              <a:cxnSpLocks/>
              <a:stCxn id="47" idx="0"/>
              <a:endCxn id="53" idx="3"/>
            </p:cNvCxnSpPr>
            <p:nvPr/>
          </p:nvCxnSpPr>
          <p:spPr>
            <a:xfrm flipV="1">
              <a:off x="5752700" y="3955563"/>
              <a:ext cx="72106" cy="6571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E17F409D-3DF6-405A-9E59-9F229EF8CCCF}"/>
                </a:ext>
              </a:extLst>
            </p:cNvPr>
            <p:cNvCxnSpPr>
              <a:cxnSpLocks/>
              <a:stCxn id="47" idx="6"/>
              <a:endCxn id="96" idx="2"/>
            </p:cNvCxnSpPr>
            <p:nvPr/>
          </p:nvCxnSpPr>
          <p:spPr>
            <a:xfrm flipV="1">
              <a:off x="5998884" y="4484155"/>
              <a:ext cx="1941425" cy="3707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66E33E4-B988-4C86-B104-A083B011D9DB}"/>
                </a:ext>
              </a:extLst>
            </p:cNvPr>
            <p:cNvCxnSpPr>
              <a:cxnSpLocks/>
              <a:stCxn id="47" idx="7"/>
              <a:endCxn id="51" idx="3"/>
            </p:cNvCxnSpPr>
            <p:nvPr/>
          </p:nvCxnSpPr>
          <p:spPr>
            <a:xfrm flipV="1">
              <a:off x="5926778" y="3994728"/>
              <a:ext cx="1355971" cy="68890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9AC74055-2D93-4EC2-B7B9-8A3F4E184D60}"/>
                </a:ext>
              </a:extLst>
            </p:cNvPr>
            <p:cNvCxnSpPr>
              <a:cxnSpLocks/>
              <a:stCxn id="47" idx="4"/>
              <a:endCxn id="50" idx="1"/>
            </p:cNvCxnSpPr>
            <p:nvPr/>
          </p:nvCxnSpPr>
          <p:spPr>
            <a:xfrm>
              <a:off x="5752700" y="5097227"/>
              <a:ext cx="264096" cy="57864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B20D00E6-8E0A-4DB2-9CE4-E4A16F566187}"/>
                </a:ext>
              </a:extLst>
            </p:cNvPr>
            <p:cNvCxnSpPr>
              <a:cxnSpLocks/>
              <a:stCxn id="53" idx="1"/>
              <a:endCxn id="93" idx="5"/>
            </p:cNvCxnSpPr>
            <p:nvPr/>
          </p:nvCxnSpPr>
          <p:spPr>
            <a:xfrm flipH="1" flipV="1">
              <a:off x="5715800" y="3107946"/>
              <a:ext cx="109006" cy="50498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88F9324-CC6C-4DB9-B70E-D39817E9F778}"/>
                </a:ext>
              </a:extLst>
            </p:cNvPr>
            <p:cNvSpPr txBox="1"/>
            <p:nvPr/>
          </p:nvSpPr>
          <p:spPr>
            <a:xfrm>
              <a:off x="5381601" y="330532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‘=‘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2E7940FD-DC47-4F05-AE74-CC9E84E9A9C7}"/>
                </a:ext>
              </a:extLst>
            </p:cNvPr>
            <p:cNvCxnSpPr>
              <a:cxnSpLocks/>
              <a:stCxn id="53" idx="7"/>
              <a:endCxn id="91" idx="4"/>
            </p:cNvCxnSpPr>
            <p:nvPr/>
          </p:nvCxnSpPr>
          <p:spPr>
            <a:xfrm flipV="1">
              <a:off x="6172963" y="2989538"/>
              <a:ext cx="77255" cy="62339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B98D0FDC-AF54-4460-B300-EFE3266B575B}"/>
                </a:ext>
              </a:extLst>
            </p:cNvPr>
            <p:cNvCxnSpPr>
              <a:cxnSpLocks/>
              <a:stCxn id="50" idx="5"/>
              <a:endCxn id="85" idx="0"/>
            </p:cNvCxnSpPr>
            <p:nvPr/>
          </p:nvCxnSpPr>
          <p:spPr>
            <a:xfrm>
              <a:off x="6364953" y="5997645"/>
              <a:ext cx="225345" cy="2840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6712E807-41A7-4268-9E2C-C97036584B86}"/>
                </a:ext>
              </a:extLst>
            </p:cNvPr>
            <p:cNvGrpSpPr/>
            <p:nvPr/>
          </p:nvGrpSpPr>
          <p:grpSpPr>
            <a:xfrm>
              <a:off x="7940309" y="4241878"/>
              <a:ext cx="492369" cy="484554"/>
              <a:chOff x="2829621" y="4413944"/>
              <a:chExt cx="492369" cy="484554"/>
            </a:xfrm>
          </p:grpSpPr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727C4A1B-D96D-4727-8A9A-730485D9C862}"/>
                  </a:ext>
                </a:extLst>
              </p:cNvPr>
              <p:cNvSpPr/>
              <p:nvPr/>
            </p:nvSpPr>
            <p:spPr>
              <a:xfrm>
                <a:off x="2829621" y="4413944"/>
                <a:ext cx="492369" cy="48455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A06BF0DE-7478-46AB-ACB4-E8C79598B36B}"/>
                  </a:ext>
                </a:extLst>
              </p:cNvPr>
              <p:cNvSpPr/>
              <p:nvPr/>
            </p:nvSpPr>
            <p:spPr>
              <a:xfrm>
                <a:off x="2871677" y="4462137"/>
                <a:ext cx="403986" cy="38816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1A6E3ED9-3A59-488B-955A-E7EE7BA9176B}"/>
                </a:ext>
              </a:extLst>
            </p:cNvPr>
            <p:cNvCxnSpPr>
              <a:cxnSpLocks/>
              <a:stCxn id="51" idx="0"/>
              <a:endCxn id="89" idx="4"/>
            </p:cNvCxnSpPr>
            <p:nvPr/>
          </p:nvCxnSpPr>
          <p:spPr>
            <a:xfrm flipH="1" flipV="1">
              <a:off x="7256840" y="3046040"/>
              <a:ext cx="199988" cy="5350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A403587-BB06-411B-85C4-585ADE563C10}"/>
                </a:ext>
              </a:extLst>
            </p:cNvPr>
            <p:cNvSpPr txBox="1"/>
            <p:nvPr/>
          </p:nvSpPr>
          <p:spPr>
            <a:xfrm>
              <a:off x="7301026" y="314652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‘=‘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28CE6315-CF30-42F7-A6D7-26DA1342418F}"/>
                </a:ext>
              </a:extLst>
            </p:cNvPr>
            <p:cNvCxnSpPr>
              <a:cxnSpLocks/>
              <a:stCxn id="51" idx="6"/>
              <a:endCxn id="87" idx="3"/>
            </p:cNvCxnSpPr>
            <p:nvPr/>
          </p:nvCxnSpPr>
          <p:spPr>
            <a:xfrm flipV="1">
              <a:off x="7703012" y="3060994"/>
              <a:ext cx="302528" cy="7624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F345E44-BB32-473B-B6C5-D8B6EF239583}"/>
                    </a:ext>
                  </a:extLst>
                </p:cNvPr>
                <p:cNvSpPr txBox="1"/>
                <p:nvPr/>
              </p:nvSpPr>
              <p:spPr>
                <a:xfrm>
                  <a:off x="7814776" y="3300612"/>
                  <a:ext cx="7296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</m:oMath>
                  </a14:m>
                  <a:r>
                    <a:rPr lang="en-US" dirty="0"/>
                    <a:t>(‘=‘)</a:t>
                  </a:r>
                </a:p>
              </p:txBody>
            </p:sp>
          </mc:Choice>
          <mc:Fallback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F345E44-BB32-473B-B6C5-D8B6EF2395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4776" y="3300612"/>
                  <a:ext cx="729687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8197" r="-58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EDD66083-078C-4A00-834C-EA891DB97E3D}"/>
                    </a:ext>
                  </a:extLst>
                </p:cNvPr>
                <p:cNvSpPr txBox="1"/>
                <p:nvPr/>
              </p:nvSpPr>
              <p:spPr>
                <a:xfrm>
                  <a:off x="6479595" y="5910484"/>
                  <a:ext cx="18656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</m:oMath>
                  </a14:m>
                  <a:r>
                    <a:rPr lang="en-US" dirty="0"/>
                    <a:t>(‘_‘|</a:t>
                  </a:r>
                  <a:r>
                    <a:rPr lang="en-US" dirty="0" err="1"/>
                    <a:t>letter|digit</a:t>
                  </a:r>
                  <a:r>
                    <a:rPr lang="en-US" dirty="0"/>
                    <a:t>)</a:t>
                  </a:r>
                </a:p>
              </p:txBody>
            </p:sp>
          </mc:Choice>
          <mc:Fallback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EDD66083-078C-4A00-834C-EA891DB97E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9595" y="5910484"/>
                  <a:ext cx="1865639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10000" r="-2614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091DE461-7487-4575-BB98-312D2E112EAE}"/>
                </a:ext>
              </a:extLst>
            </p:cNvPr>
            <p:cNvGrpSpPr/>
            <p:nvPr/>
          </p:nvGrpSpPr>
          <p:grpSpPr>
            <a:xfrm>
              <a:off x="5295537" y="2694353"/>
              <a:ext cx="492369" cy="484554"/>
              <a:chOff x="2829621" y="4413944"/>
              <a:chExt cx="492369" cy="484554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7F20B233-0D4B-4B26-A466-0B5F6C38DBB2}"/>
                  </a:ext>
                </a:extLst>
              </p:cNvPr>
              <p:cNvSpPr/>
              <p:nvPr/>
            </p:nvSpPr>
            <p:spPr>
              <a:xfrm>
                <a:off x="2829621" y="4413944"/>
                <a:ext cx="492369" cy="48455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7E8F26F9-13C8-428D-A5F7-6F44E98B6709}"/>
                  </a:ext>
                </a:extLst>
              </p:cNvPr>
              <p:cNvSpPr/>
              <p:nvPr/>
            </p:nvSpPr>
            <p:spPr>
              <a:xfrm>
                <a:off x="2871677" y="4462137"/>
                <a:ext cx="403986" cy="38816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2EB19B80-7517-49B9-A0EE-A303EECAB24A}"/>
                </a:ext>
              </a:extLst>
            </p:cNvPr>
            <p:cNvGrpSpPr/>
            <p:nvPr/>
          </p:nvGrpSpPr>
          <p:grpSpPr>
            <a:xfrm>
              <a:off x="6004033" y="2504984"/>
              <a:ext cx="492369" cy="484554"/>
              <a:chOff x="2829621" y="4413944"/>
              <a:chExt cx="492369" cy="484554"/>
            </a:xfrm>
          </p:grpSpPr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DC7DB7B8-ACF1-41B7-88D6-DBAC655F852B}"/>
                  </a:ext>
                </a:extLst>
              </p:cNvPr>
              <p:cNvSpPr/>
              <p:nvPr/>
            </p:nvSpPr>
            <p:spPr>
              <a:xfrm>
                <a:off x="2829621" y="4413944"/>
                <a:ext cx="492369" cy="48455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BEDB02C8-9DCD-47C4-B473-8958D0314ED0}"/>
                  </a:ext>
                </a:extLst>
              </p:cNvPr>
              <p:cNvSpPr/>
              <p:nvPr/>
            </p:nvSpPr>
            <p:spPr>
              <a:xfrm>
                <a:off x="2871677" y="4462137"/>
                <a:ext cx="403986" cy="38816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29F6D8E3-A1DE-4CB5-B686-020DB012C6C4}"/>
                </a:ext>
              </a:extLst>
            </p:cNvPr>
            <p:cNvGrpSpPr/>
            <p:nvPr/>
          </p:nvGrpSpPr>
          <p:grpSpPr>
            <a:xfrm>
              <a:off x="7010655" y="2561486"/>
              <a:ext cx="492369" cy="484554"/>
              <a:chOff x="2829621" y="4413944"/>
              <a:chExt cx="492369" cy="484554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46B35604-22D4-4AC4-AB86-CA1192164B4F}"/>
                  </a:ext>
                </a:extLst>
              </p:cNvPr>
              <p:cNvSpPr/>
              <p:nvPr/>
            </p:nvSpPr>
            <p:spPr>
              <a:xfrm>
                <a:off x="2829621" y="4413944"/>
                <a:ext cx="492369" cy="48455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7D9DB88E-9E3C-4CE1-9C15-8F141930B8C1}"/>
                  </a:ext>
                </a:extLst>
              </p:cNvPr>
              <p:cNvSpPr/>
              <p:nvPr/>
            </p:nvSpPr>
            <p:spPr>
              <a:xfrm>
                <a:off x="2871677" y="4462137"/>
                <a:ext cx="403986" cy="38816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AD4DA4BC-601B-4116-BA59-8AEAF87DB7BB}"/>
                </a:ext>
              </a:extLst>
            </p:cNvPr>
            <p:cNvGrpSpPr/>
            <p:nvPr/>
          </p:nvGrpSpPr>
          <p:grpSpPr>
            <a:xfrm>
              <a:off x="7933434" y="2647401"/>
              <a:ext cx="492369" cy="484554"/>
              <a:chOff x="2829621" y="4413944"/>
              <a:chExt cx="492369" cy="484554"/>
            </a:xfrm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4EF4D70C-72DA-498E-BDB5-132781587D80}"/>
                  </a:ext>
                </a:extLst>
              </p:cNvPr>
              <p:cNvSpPr/>
              <p:nvPr/>
            </p:nvSpPr>
            <p:spPr>
              <a:xfrm>
                <a:off x="2829621" y="4413944"/>
                <a:ext cx="492369" cy="48455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3651F4CF-40B9-4299-B93B-ABA798B7ABB8}"/>
                  </a:ext>
                </a:extLst>
              </p:cNvPr>
              <p:cNvSpPr/>
              <p:nvPr/>
            </p:nvSpPr>
            <p:spPr>
              <a:xfrm>
                <a:off x="2871677" y="4462137"/>
                <a:ext cx="403986" cy="38816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1321C751-E95A-4AAF-AEC8-FDCD0725BBD2}"/>
                </a:ext>
              </a:extLst>
            </p:cNvPr>
            <p:cNvGrpSpPr/>
            <p:nvPr/>
          </p:nvGrpSpPr>
          <p:grpSpPr>
            <a:xfrm>
              <a:off x="6344113" y="6281686"/>
              <a:ext cx="492369" cy="484554"/>
              <a:chOff x="2829621" y="4413944"/>
              <a:chExt cx="492369" cy="484554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6B3EA831-D981-489E-89EF-40B8880126E8}"/>
                  </a:ext>
                </a:extLst>
              </p:cNvPr>
              <p:cNvSpPr/>
              <p:nvPr/>
            </p:nvSpPr>
            <p:spPr>
              <a:xfrm>
                <a:off x="2829621" y="4413944"/>
                <a:ext cx="492369" cy="48455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571350E8-D974-4479-86C1-F7BE54BDF1B7}"/>
                  </a:ext>
                </a:extLst>
              </p:cNvPr>
              <p:cNvSpPr/>
              <p:nvPr/>
            </p:nvSpPr>
            <p:spPr>
              <a:xfrm>
                <a:off x="2871677" y="4462137"/>
                <a:ext cx="403986" cy="38816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AB24B812-80FB-47DB-8025-DDF77BC2EDCC}"/>
                    </a:ext>
                  </a:extLst>
                </p:cNvPr>
                <p:cNvSpPr txBox="1"/>
                <p:nvPr/>
              </p:nvSpPr>
              <p:spPr>
                <a:xfrm>
                  <a:off x="6169205" y="3211181"/>
                  <a:ext cx="7296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</m:oMath>
                  </a14:m>
                  <a:r>
                    <a:rPr lang="en-US" dirty="0"/>
                    <a:t>(‘=‘)</a:t>
                  </a:r>
                </a:p>
              </p:txBody>
            </p:sp>
          </mc:Choice>
          <mc:Fallback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AB24B812-80FB-47DB-8025-DDF77BC2ED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9205" y="3211181"/>
                  <a:ext cx="729687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0000" r="-66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EDC4E83-D780-4E38-B6FB-3BC3B7DA6EBE}"/>
                </a:ext>
              </a:extLst>
            </p:cNvPr>
            <p:cNvSpPr txBox="1"/>
            <p:nvPr/>
          </p:nvSpPr>
          <p:spPr>
            <a:xfrm>
              <a:off x="6588162" y="5367699"/>
              <a:ext cx="1551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‘_‘|</a:t>
              </a:r>
              <a:r>
                <a:rPr lang="en-US" dirty="0" err="1"/>
                <a:t>letter|digit</a:t>
              </a:r>
              <a:endParaRPr lang="en-US" dirty="0"/>
            </a:p>
          </p:txBody>
        </p:sp>
        <p:cxnSp>
          <p:nvCxnSpPr>
            <p:cNvPr id="84" name="Connector: Curved 83">
              <a:extLst>
                <a:ext uri="{FF2B5EF4-FFF2-40B4-BE49-F238E27FC236}">
                  <a16:creationId xmlns:a16="http://schemas.microsoft.com/office/drawing/2014/main" id="{33395701-6DE5-466B-8068-48EA08A842E3}"/>
                </a:ext>
              </a:extLst>
            </p:cNvPr>
            <p:cNvCxnSpPr>
              <a:stCxn id="50" idx="6"/>
              <a:endCxn id="50" idx="7"/>
            </p:cNvCxnSpPr>
            <p:nvPr/>
          </p:nvCxnSpPr>
          <p:spPr>
            <a:xfrm flipH="1" flipV="1">
              <a:off x="6364953" y="5675874"/>
              <a:ext cx="72106" cy="160886"/>
            </a:xfrm>
            <a:prstGeom prst="curvedConnector4">
              <a:avLst>
                <a:gd name="adj1" fmla="val -299420"/>
                <a:gd name="adj2" fmla="val 204571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15044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8E1E02D-665F-468E-9765-D0CCD09E9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94997"/>
              </p:ext>
            </p:extLst>
          </p:nvPr>
        </p:nvGraphicFramePr>
        <p:xfrm>
          <a:off x="3130097" y="3244336"/>
          <a:ext cx="1718023" cy="2793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018">
                  <a:extLst>
                    <a:ext uri="{9D8B030D-6E8A-4147-A177-3AD203B41FA5}">
                      <a16:colId xmlns:a16="http://schemas.microsoft.com/office/drawing/2014/main" val="3137861932"/>
                    </a:ext>
                  </a:extLst>
                </a:gridCol>
                <a:gridCol w="1288005">
                  <a:extLst>
                    <a:ext uri="{9D8B030D-6E8A-4147-A177-3AD203B41FA5}">
                      <a16:colId xmlns:a16="http://schemas.microsoft.com/office/drawing/2014/main" val="220116595"/>
                    </a:ext>
                  </a:extLst>
                </a:gridCol>
              </a:tblGrid>
              <a:tr h="416169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45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0,ASSIGN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037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0,INC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431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1,PLUS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025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0,LEQ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765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1,LT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194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1,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64923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B2E108C3-95A7-4E50-95F2-77E5E4F50347}"/>
                  </a:ext>
                </a:extLst>
              </p:cNvPr>
              <p:cNvSpPr txBox="1"/>
              <p:nvPr/>
            </p:nvSpPr>
            <p:spPr>
              <a:xfrm>
                <a:off x="3050641" y="6298934"/>
                <a:ext cx="25038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any other character)</a:t>
                </a:r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B2E108C3-95A7-4E50-95F2-77E5E4F50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641" y="6298934"/>
                <a:ext cx="2503891" cy="369332"/>
              </a:xfrm>
              <a:prstGeom prst="rect">
                <a:avLst/>
              </a:prstGeom>
              <a:blipFill>
                <a:blip r:embed="rId5"/>
                <a:stretch>
                  <a:fillRect l="-1946" t="-8197" r="-14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B0DA7144-D1ED-49CA-AB95-F61AB335DB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198093"/>
              </p:ext>
            </p:extLst>
          </p:nvPr>
        </p:nvGraphicFramePr>
        <p:xfrm>
          <a:off x="159317" y="3244336"/>
          <a:ext cx="2907321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83">
                  <a:extLst>
                    <a:ext uri="{9D8B030D-6E8A-4147-A177-3AD203B41FA5}">
                      <a16:colId xmlns:a16="http://schemas.microsoft.com/office/drawing/2014/main" val="3137861932"/>
                    </a:ext>
                  </a:extLst>
                </a:gridCol>
                <a:gridCol w="1899138">
                  <a:extLst>
                    <a:ext uri="{9D8B030D-6E8A-4147-A177-3AD203B41FA5}">
                      <a16:colId xmlns:a16="http://schemas.microsoft.com/office/drawing/2014/main" val="220116595"/>
                    </a:ext>
                  </a:extLst>
                </a:gridCol>
              </a:tblGrid>
              <a:tr h="211203">
                <a:tc>
                  <a:txBody>
                    <a:bodyPr/>
                    <a:lstStyle/>
                    <a:p>
                      <a:r>
                        <a:rPr lang="en-US" sz="2000" dirty="0"/>
                        <a:t>Token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RegEx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45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ASSIGN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“=“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037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INC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“+=“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431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PLUS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“+”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917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“&lt;“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025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LEQ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“&lt;=“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765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(letter|_) .  (</a:t>
                      </a:r>
                      <a:r>
                        <a:rPr lang="en-US" sz="2000" dirty="0" err="1"/>
                        <a:t>letter|digit</a:t>
                      </a:r>
                      <a:r>
                        <a:rPr lang="en-US" sz="2000" dirty="0"/>
                        <a:t>|_)*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194607"/>
                  </a:ext>
                </a:extLst>
              </a:tr>
            </a:tbl>
          </a:graphicData>
        </a:graphic>
      </p:graphicFrame>
      <p:grpSp>
        <p:nvGrpSpPr>
          <p:cNvPr id="46" name="Group 45">
            <a:extLst>
              <a:ext uri="{FF2B5EF4-FFF2-40B4-BE49-F238E27FC236}">
                <a16:creationId xmlns:a16="http://schemas.microsoft.com/office/drawing/2014/main" id="{C2EFF08C-B3FC-4426-B5D2-73132CB11155}"/>
              </a:ext>
            </a:extLst>
          </p:cNvPr>
          <p:cNvGrpSpPr/>
          <p:nvPr/>
        </p:nvGrpSpPr>
        <p:grpSpPr>
          <a:xfrm>
            <a:off x="5295537" y="2504984"/>
            <a:ext cx="3248926" cy="4261256"/>
            <a:chOff x="5295537" y="2504984"/>
            <a:chExt cx="3248926" cy="426125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4382AB3-6E6A-4665-AD62-E5873802C43A}"/>
                </a:ext>
              </a:extLst>
            </p:cNvPr>
            <p:cNvSpPr/>
            <p:nvPr/>
          </p:nvSpPr>
          <p:spPr>
            <a:xfrm>
              <a:off x="5506515" y="4612673"/>
              <a:ext cx="492369" cy="48455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BEA18EA-93FE-49FE-BB82-A6CCDE341C67}"/>
                </a:ext>
              </a:extLst>
            </p:cNvPr>
            <p:cNvSpPr/>
            <p:nvPr/>
          </p:nvSpPr>
          <p:spPr>
            <a:xfrm>
              <a:off x="5944690" y="5609233"/>
              <a:ext cx="492369" cy="45505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B165B1E-0591-453C-8D6C-4A3340D30267}"/>
                </a:ext>
              </a:extLst>
            </p:cNvPr>
            <p:cNvSpPr/>
            <p:nvPr/>
          </p:nvSpPr>
          <p:spPr>
            <a:xfrm>
              <a:off x="7210643" y="3581135"/>
              <a:ext cx="492369" cy="48455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780536B-7B41-4BF2-9B3D-EC1922EA7CC9}"/>
                </a:ext>
              </a:extLst>
            </p:cNvPr>
            <p:cNvSpPr/>
            <p:nvPr/>
          </p:nvSpPr>
          <p:spPr>
            <a:xfrm>
              <a:off x="5752700" y="3541970"/>
              <a:ext cx="492369" cy="48455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0923C48-DEFC-4A7D-920A-6BF29C76E1F1}"/>
                </a:ext>
              </a:extLst>
            </p:cNvPr>
            <p:cNvSpPr txBox="1"/>
            <p:nvPr/>
          </p:nvSpPr>
          <p:spPr>
            <a:xfrm flipH="1">
              <a:off x="7412415" y="4523320"/>
              <a:ext cx="41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‘=‘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EFB6D91-7BE4-4CE8-BBFA-25024950EC0E}"/>
                </a:ext>
              </a:extLst>
            </p:cNvPr>
            <p:cNvSpPr txBox="1"/>
            <p:nvPr/>
          </p:nvSpPr>
          <p:spPr>
            <a:xfrm>
              <a:off x="5356907" y="412625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‘+‘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2D72E07-868C-42B8-927D-3DF59D31D4B8}"/>
                </a:ext>
              </a:extLst>
            </p:cNvPr>
            <p:cNvSpPr txBox="1"/>
            <p:nvPr/>
          </p:nvSpPr>
          <p:spPr>
            <a:xfrm>
              <a:off x="6641282" y="390136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‘&lt;‘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377AEA9-0930-485D-8B4F-6A8BC97EE063}"/>
                </a:ext>
              </a:extLst>
            </p:cNvPr>
            <p:cNvSpPr txBox="1"/>
            <p:nvPr/>
          </p:nvSpPr>
          <p:spPr>
            <a:xfrm>
              <a:off x="5841213" y="5016951"/>
              <a:ext cx="10801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‘_’ |letter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7A31932-9D1B-422D-9D26-79D4A02AB865}"/>
                </a:ext>
              </a:extLst>
            </p:cNvPr>
            <p:cNvCxnSpPr>
              <a:cxnSpLocks/>
              <a:stCxn id="47" idx="0"/>
              <a:endCxn id="51" idx="3"/>
            </p:cNvCxnSpPr>
            <p:nvPr/>
          </p:nvCxnSpPr>
          <p:spPr>
            <a:xfrm flipV="1">
              <a:off x="5752700" y="3955563"/>
              <a:ext cx="72106" cy="6571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957EC2C-41ED-4873-8C5D-3EAD47995302}"/>
                </a:ext>
              </a:extLst>
            </p:cNvPr>
            <p:cNvCxnSpPr>
              <a:cxnSpLocks/>
              <a:stCxn id="47" idx="6"/>
              <a:endCxn id="95" idx="2"/>
            </p:cNvCxnSpPr>
            <p:nvPr/>
          </p:nvCxnSpPr>
          <p:spPr>
            <a:xfrm flipV="1">
              <a:off x="5998884" y="4484155"/>
              <a:ext cx="1941425" cy="3707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BE5593E8-B364-4E18-9321-BD0778462C4F}"/>
                </a:ext>
              </a:extLst>
            </p:cNvPr>
            <p:cNvCxnSpPr>
              <a:cxnSpLocks/>
              <a:stCxn id="47" idx="7"/>
              <a:endCxn id="50" idx="3"/>
            </p:cNvCxnSpPr>
            <p:nvPr/>
          </p:nvCxnSpPr>
          <p:spPr>
            <a:xfrm flipV="1">
              <a:off x="5926778" y="3994728"/>
              <a:ext cx="1355971" cy="68890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A9BA832-D7FE-48AC-8DC0-42F0F4DED2A5}"/>
                </a:ext>
              </a:extLst>
            </p:cNvPr>
            <p:cNvCxnSpPr>
              <a:cxnSpLocks/>
              <a:stCxn id="47" idx="4"/>
              <a:endCxn id="49" idx="1"/>
            </p:cNvCxnSpPr>
            <p:nvPr/>
          </p:nvCxnSpPr>
          <p:spPr>
            <a:xfrm>
              <a:off x="5752700" y="5097227"/>
              <a:ext cx="264096" cy="57864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2C296B73-DB29-4BC9-945E-12B0A3C87B3B}"/>
                </a:ext>
              </a:extLst>
            </p:cNvPr>
            <p:cNvCxnSpPr>
              <a:cxnSpLocks/>
              <a:stCxn id="51" idx="1"/>
              <a:endCxn id="92" idx="5"/>
            </p:cNvCxnSpPr>
            <p:nvPr/>
          </p:nvCxnSpPr>
          <p:spPr>
            <a:xfrm flipH="1" flipV="1">
              <a:off x="5715800" y="3107946"/>
              <a:ext cx="109006" cy="50498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D16B2DB-5C3D-4EE9-9FC7-DA81F6C24C45}"/>
                </a:ext>
              </a:extLst>
            </p:cNvPr>
            <p:cNvSpPr txBox="1"/>
            <p:nvPr/>
          </p:nvSpPr>
          <p:spPr>
            <a:xfrm>
              <a:off x="5381601" y="330532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‘=‘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85CBD01C-EACD-46C5-8499-B71B1ECBD7C9}"/>
                </a:ext>
              </a:extLst>
            </p:cNvPr>
            <p:cNvCxnSpPr>
              <a:cxnSpLocks/>
              <a:stCxn id="51" idx="7"/>
              <a:endCxn id="90" idx="4"/>
            </p:cNvCxnSpPr>
            <p:nvPr/>
          </p:nvCxnSpPr>
          <p:spPr>
            <a:xfrm flipV="1">
              <a:off x="6172963" y="2989538"/>
              <a:ext cx="77255" cy="62339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C19BEE1-52FB-4A14-A947-66DB3889E788}"/>
                </a:ext>
              </a:extLst>
            </p:cNvPr>
            <p:cNvCxnSpPr>
              <a:cxnSpLocks/>
              <a:stCxn id="49" idx="5"/>
              <a:endCxn id="84" idx="0"/>
            </p:cNvCxnSpPr>
            <p:nvPr/>
          </p:nvCxnSpPr>
          <p:spPr>
            <a:xfrm>
              <a:off x="6364953" y="5997645"/>
              <a:ext cx="225345" cy="2840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C93CE33A-3417-42FE-BC35-2520F741B94E}"/>
                </a:ext>
              </a:extLst>
            </p:cNvPr>
            <p:cNvGrpSpPr/>
            <p:nvPr/>
          </p:nvGrpSpPr>
          <p:grpSpPr>
            <a:xfrm>
              <a:off x="7940309" y="4241878"/>
              <a:ext cx="492369" cy="484554"/>
              <a:chOff x="2829621" y="4413944"/>
              <a:chExt cx="492369" cy="484554"/>
            </a:xfrm>
          </p:grpSpPr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4D053DDF-38AA-426B-BA39-3FEAABC76FE3}"/>
                  </a:ext>
                </a:extLst>
              </p:cNvPr>
              <p:cNvSpPr/>
              <p:nvPr/>
            </p:nvSpPr>
            <p:spPr>
              <a:xfrm>
                <a:off x="2829621" y="4413944"/>
                <a:ext cx="492369" cy="48455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5AC8F0AD-F07F-4BAF-9FD2-0935BD74BF31}"/>
                  </a:ext>
                </a:extLst>
              </p:cNvPr>
              <p:cNvSpPr/>
              <p:nvPr/>
            </p:nvSpPr>
            <p:spPr>
              <a:xfrm>
                <a:off x="2871677" y="4462137"/>
                <a:ext cx="403986" cy="38816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CB055D9-B8D9-48CD-A00B-A1709364D36B}"/>
                </a:ext>
              </a:extLst>
            </p:cNvPr>
            <p:cNvCxnSpPr>
              <a:cxnSpLocks/>
              <a:stCxn id="50" idx="0"/>
              <a:endCxn id="88" idx="4"/>
            </p:cNvCxnSpPr>
            <p:nvPr/>
          </p:nvCxnSpPr>
          <p:spPr>
            <a:xfrm flipH="1" flipV="1">
              <a:off x="7256840" y="3046040"/>
              <a:ext cx="199988" cy="5350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DA9034B-35BD-4DB1-9A3C-84FAFFECB205}"/>
                </a:ext>
              </a:extLst>
            </p:cNvPr>
            <p:cNvSpPr txBox="1"/>
            <p:nvPr/>
          </p:nvSpPr>
          <p:spPr>
            <a:xfrm>
              <a:off x="7301026" y="314652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‘=‘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6744A449-CC45-4EE1-9B5D-83574133ADDF}"/>
                </a:ext>
              </a:extLst>
            </p:cNvPr>
            <p:cNvCxnSpPr>
              <a:cxnSpLocks/>
              <a:stCxn id="50" idx="6"/>
              <a:endCxn id="86" idx="3"/>
            </p:cNvCxnSpPr>
            <p:nvPr/>
          </p:nvCxnSpPr>
          <p:spPr>
            <a:xfrm flipV="1">
              <a:off x="7703012" y="3060994"/>
              <a:ext cx="302528" cy="7624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41AE5B37-49CF-405E-AA5A-118313AF8E3E}"/>
                    </a:ext>
                  </a:extLst>
                </p:cNvPr>
                <p:cNvSpPr txBox="1"/>
                <p:nvPr/>
              </p:nvSpPr>
              <p:spPr>
                <a:xfrm>
                  <a:off x="7814776" y="3300612"/>
                  <a:ext cx="7296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</m:oMath>
                  </a14:m>
                  <a:r>
                    <a:rPr lang="en-US" dirty="0"/>
                    <a:t>(‘=‘)</a:t>
                  </a:r>
                </a:p>
              </p:txBody>
            </p:sp>
          </mc:Choice>
          <mc:Fallback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41AE5B37-49CF-405E-AA5A-118313AF8E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4776" y="3300612"/>
                  <a:ext cx="729687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8197" r="-58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B31C2889-4657-451A-A3D2-5B191937B708}"/>
                    </a:ext>
                  </a:extLst>
                </p:cNvPr>
                <p:cNvSpPr txBox="1"/>
                <p:nvPr/>
              </p:nvSpPr>
              <p:spPr>
                <a:xfrm>
                  <a:off x="6479595" y="5910484"/>
                  <a:ext cx="18656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</m:oMath>
                  </a14:m>
                  <a:r>
                    <a:rPr lang="en-US" dirty="0"/>
                    <a:t>(‘_‘|</a:t>
                  </a:r>
                  <a:r>
                    <a:rPr lang="en-US" dirty="0" err="1"/>
                    <a:t>letter|digit</a:t>
                  </a:r>
                  <a:r>
                    <a:rPr lang="en-US" dirty="0"/>
                    <a:t>)</a:t>
                  </a:r>
                </a:p>
              </p:txBody>
            </p:sp>
          </mc:Choice>
          <mc:Fallback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B31C2889-4657-451A-A3D2-5B191937B7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9595" y="5910484"/>
                  <a:ext cx="1865639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10000" r="-2614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2CEFBE02-8C77-4763-8759-72AAC872089F}"/>
                </a:ext>
              </a:extLst>
            </p:cNvPr>
            <p:cNvGrpSpPr/>
            <p:nvPr/>
          </p:nvGrpSpPr>
          <p:grpSpPr>
            <a:xfrm>
              <a:off x="5295537" y="2694353"/>
              <a:ext cx="492369" cy="484554"/>
              <a:chOff x="2829621" y="4413944"/>
              <a:chExt cx="492369" cy="484554"/>
            </a:xfrm>
          </p:grpSpPr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1A71CE1C-3CF1-4488-A31C-A7AA3EBF72A7}"/>
                  </a:ext>
                </a:extLst>
              </p:cNvPr>
              <p:cNvSpPr/>
              <p:nvPr/>
            </p:nvSpPr>
            <p:spPr>
              <a:xfrm>
                <a:off x="2829621" y="4413944"/>
                <a:ext cx="492369" cy="48455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FBEA55FC-AF85-42B9-9058-8A74182A7AF7}"/>
                  </a:ext>
                </a:extLst>
              </p:cNvPr>
              <p:cNvSpPr/>
              <p:nvPr/>
            </p:nvSpPr>
            <p:spPr>
              <a:xfrm>
                <a:off x="2871677" y="4462137"/>
                <a:ext cx="403986" cy="38816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867D9E5D-BC86-4F3F-915C-16BAFF16569A}"/>
                </a:ext>
              </a:extLst>
            </p:cNvPr>
            <p:cNvGrpSpPr/>
            <p:nvPr/>
          </p:nvGrpSpPr>
          <p:grpSpPr>
            <a:xfrm>
              <a:off x="6004033" y="2504984"/>
              <a:ext cx="492369" cy="484554"/>
              <a:chOff x="2829621" y="4413944"/>
              <a:chExt cx="492369" cy="484554"/>
            </a:xfrm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03991F16-527B-407B-804C-5213C78ADD06}"/>
                  </a:ext>
                </a:extLst>
              </p:cNvPr>
              <p:cNvSpPr/>
              <p:nvPr/>
            </p:nvSpPr>
            <p:spPr>
              <a:xfrm>
                <a:off x="2829621" y="4413944"/>
                <a:ext cx="492369" cy="48455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FC936943-6201-4E60-BF42-ACABB2B38AA6}"/>
                  </a:ext>
                </a:extLst>
              </p:cNvPr>
              <p:cNvSpPr/>
              <p:nvPr/>
            </p:nvSpPr>
            <p:spPr>
              <a:xfrm>
                <a:off x="2871677" y="4462137"/>
                <a:ext cx="403986" cy="38816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CD4703FA-BB1B-43A2-AEF4-9B7B5FD7B8A6}"/>
                </a:ext>
              </a:extLst>
            </p:cNvPr>
            <p:cNvGrpSpPr/>
            <p:nvPr/>
          </p:nvGrpSpPr>
          <p:grpSpPr>
            <a:xfrm>
              <a:off x="7010655" y="2561486"/>
              <a:ext cx="492369" cy="484554"/>
              <a:chOff x="2829621" y="4413944"/>
              <a:chExt cx="492369" cy="484554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8E3C3339-A2C0-4D78-BE0A-E486257A2C19}"/>
                  </a:ext>
                </a:extLst>
              </p:cNvPr>
              <p:cNvSpPr/>
              <p:nvPr/>
            </p:nvSpPr>
            <p:spPr>
              <a:xfrm>
                <a:off x="2829621" y="4413944"/>
                <a:ext cx="492369" cy="48455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EC7455A1-5475-4F74-82E1-C949F84957FE}"/>
                  </a:ext>
                </a:extLst>
              </p:cNvPr>
              <p:cNvSpPr/>
              <p:nvPr/>
            </p:nvSpPr>
            <p:spPr>
              <a:xfrm>
                <a:off x="2871677" y="4462137"/>
                <a:ext cx="403986" cy="38816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13836C82-7EC0-4556-B333-05B786CBF5D7}"/>
                </a:ext>
              </a:extLst>
            </p:cNvPr>
            <p:cNvGrpSpPr/>
            <p:nvPr/>
          </p:nvGrpSpPr>
          <p:grpSpPr>
            <a:xfrm>
              <a:off x="7933434" y="2647401"/>
              <a:ext cx="492369" cy="484554"/>
              <a:chOff x="2829621" y="4413944"/>
              <a:chExt cx="492369" cy="484554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7751310C-5A11-483D-A863-F883D8FF7A90}"/>
                  </a:ext>
                </a:extLst>
              </p:cNvPr>
              <p:cNvSpPr/>
              <p:nvPr/>
            </p:nvSpPr>
            <p:spPr>
              <a:xfrm>
                <a:off x="2829621" y="4413944"/>
                <a:ext cx="492369" cy="48455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BF8958D4-B9A0-44AC-B729-7B764CD06630}"/>
                  </a:ext>
                </a:extLst>
              </p:cNvPr>
              <p:cNvSpPr/>
              <p:nvPr/>
            </p:nvSpPr>
            <p:spPr>
              <a:xfrm>
                <a:off x="2871677" y="4462137"/>
                <a:ext cx="403986" cy="38816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C0EE6955-1E31-4F84-A9D3-3861D6BDCFEF}"/>
                </a:ext>
              </a:extLst>
            </p:cNvPr>
            <p:cNvGrpSpPr/>
            <p:nvPr/>
          </p:nvGrpSpPr>
          <p:grpSpPr>
            <a:xfrm>
              <a:off x="6344113" y="6281686"/>
              <a:ext cx="492369" cy="484554"/>
              <a:chOff x="2829621" y="4413944"/>
              <a:chExt cx="492369" cy="484554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D218E14B-1E26-4380-AD86-027AEDD52C13}"/>
                  </a:ext>
                </a:extLst>
              </p:cNvPr>
              <p:cNvSpPr/>
              <p:nvPr/>
            </p:nvSpPr>
            <p:spPr>
              <a:xfrm>
                <a:off x="2829621" y="4413944"/>
                <a:ext cx="492369" cy="48455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476B6D3C-0E0C-4923-8DC0-F3296C892C2D}"/>
                  </a:ext>
                </a:extLst>
              </p:cNvPr>
              <p:cNvSpPr/>
              <p:nvPr/>
            </p:nvSpPr>
            <p:spPr>
              <a:xfrm>
                <a:off x="2871677" y="4462137"/>
                <a:ext cx="403986" cy="38816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A45C6FBB-D2B1-4334-BC24-9B33BEA75D4D}"/>
                    </a:ext>
                  </a:extLst>
                </p:cNvPr>
                <p:cNvSpPr txBox="1"/>
                <p:nvPr/>
              </p:nvSpPr>
              <p:spPr>
                <a:xfrm>
                  <a:off x="6169205" y="3211181"/>
                  <a:ext cx="7296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</m:oMath>
                  </a14:m>
                  <a:r>
                    <a:rPr lang="en-US" dirty="0"/>
                    <a:t>(‘=‘)</a:t>
                  </a:r>
                </a:p>
              </p:txBody>
            </p:sp>
          </mc:Choice>
          <mc:Fallback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A45C6FBB-D2B1-4334-BC24-9B33BEA75D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9205" y="3211181"/>
                  <a:ext cx="729687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0000" r="-66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113AABD-0B4A-4747-BF35-38A8239D4911}"/>
                </a:ext>
              </a:extLst>
            </p:cNvPr>
            <p:cNvSpPr txBox="1"/>
            <p:nvPr/>
          </p:nvSpPr>
          <p:spPr>
            <a:xfrm>
              <a:off x="6588162" y="5367699"/>
              <a:ext cx="1551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‘_‘|</a:t>
              </a:r>
              <a:r>
                <a:rPr lang="en-US" dirty="0" err="1"/>
                <a:t>letter|digit</a:t>
              </a:r>
              <a:endParaRPr lang="en-US" dirty="0"/>
            </a:p>
          </p:txBody>
        </p:sp>
        <p:cxnSp>
          <p:nvCxnSpPr>
            <p:cNvPr id="83" name="Connector: Curved 82">
              <a:extLst>
                <a:ext uri="{FF2B5EF4-FFF2-40B4-BE49-F238E27FC236}">
                  <a16:creationId xmlns:a16="http://schemas.microsoft.com/office/drawing/2014/main" id="{B438D5B7-8CC4-45D3-B210-2ED8035AF31E}"/>
                </a:ext>
              </a:extLst>
            </p:cNvPr>
            <p:cNvCxnSpPr>
              <a:stCxn id="49" idx="6"/>
              <a:endCxn id="49" idx="7"/>
            </p:cNvCxnSpPr>
            <p:nvPr/>
          </p:nvCxnSpPr>
          <p:spPr>
            <a:xfrm flipH="1" flipV="1">
              <a:off x="6364953" y="5675874"/>
              <a:ext cx="72106" cy="160886"/>
            </a:xfrm>
            <a:prstGeom prst="curvedConnector4">
              <a:avLst>
                <a:gd name="adj1" fmla="val -299420"/>
                <a:gd name="adj2" fmla="val 204571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05760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B2E108C3-95A7-4E50-95F2-77E5E4F50347}"/>
                  </a:ext>
                </a:extLst>
              </p:cNvPr>
              <p:cNvSpPr txBox="1"/>
              <p:nvPr/>
            </p:nvSpPr>
            <p:spPr>
              <a:xfrm>
                <a:off x="3050641" y="6298934"/>
                <a:ext cx="25038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any other character)</a:t>
                </a:r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B2E108C3-95A7-4E50-95F2-77E5E4F50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641" y="6298934"/>
                <a:ext cx="2503891" cy="369332"/>
              </a:xfrm>
              <a:prstGeom prst="rect">
                <a:avLst/>
              </a:prstGeom>
              <a:blipFill>
                <a:blip r:embed="rId5"/>
                <a:stretch>
                  <a:fillRect l="-1946" t="-8197" r="-14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B0DA7144-D1ED-49CA-AB95-F61AB335DB2A}"/>
              </a:ext>
            </a:extLst>
          </p:cNvPr>
          <p:cNvGraphicFramePr>
            <a:graphicFrameLocks noGrp="1"/>
          </p:cNvGraphicFramePr>
          <p:nvPr/>
        </p:nvGraphicFramePr>
        <p:xfrm>
          <a:off x="159317" y="3244336"/>
          <a:ext cx="2907321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83">
                  <a:extLst>
                    <a:ext uri="{9D8B030D-6E8A-4147-A177-3AD203B41FA5}">
                      <a16:colId xmlns:a16="http://schemas.microsoft.com/office/drawing/2014/main" val="3137861932"/>
                    </a:ext>
                  </a:extLst>
                </a:gridCol>
                <a:gridCol w="1899138">
                  <a:extLst>
                    <a:ext uri="{9D8B030D-6E8A-4147-A177-3AD203B41FA5}">
                      <a16:colId xmlns:a16="http://schemas.microsoft.com/office/drawing/2014/main" val="220116595"/>
                    </a:ext>
                  </a:extLst>
                </a:gridCol>
              </a:tblGrid>
              <a:tr h="211203">
                <a:tc>
                  <a:txBody>
                    <a:bodyPr/>
                    <a:lstStyle/>
                    <a:p>
                      <a:r>
                        <a:rPr lang="en-US" sz="2000" dirty="0"/>
                        <a:t>Token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RegEx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45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ASSIGN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“=“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037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INC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“+=“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431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PLUS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“+”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917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“&lt;“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025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LEQ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“&lt;=“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765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(letter|_) .  (</a:t>
                      </a:r>
                      <a:r>
                        <a:rPr lang="en-US" sz="2000" dirty="0" err="1"/>
                        <a:t>letter|digit</a:t>
                      </a:r>
                      <a:r>
                        <a:rPr lang="en-US" sz="2000" dirty="0"/>
                        <a:t>|_)*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194607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9A53FCBD-7758-47DB-9252-9E03B65F01C4}"/>
              </a:ext>
            </a:extLst>
          </p:cNvPr>
          <p:cNvSpPr txBox="1"/>
          <p:nvPr/>
        </p:nvSpPr>
        <p:spPr>
          <a:xfrm>
            <a:off x="472078" y="2380329"/>
            <a:ext cx="3434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  <a:ea typeface="Cambria Math" panose="02040503050406030204" pitchFamily="18" charset="0"/>
              </a:rPr>
              <a:t>Fill in the Transition Action table</a:t>
            </a:r>
            <a:endParaRPr lang="en-US" b="1" dirty="0">
              <a:latin typeface="Bradley Hand ITC" panose="03070402050302030203" pitchFamily="66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B5D94AF-EEF7-45F8-BBF3-65A0C4C686F3}"/>
              </a:ext>
            </a:extLst>
          </p:cNvPr>
          <p:cNvGrpSpPr/>
          <p:nvPr/>
        </p:nvGrpSpPr>
        <p:grpSpPr>
          <a:xfrm>
            <a:off x="5295537" y="2504984"/>
            <a:ext cx="3248926" cy="4261256"/>
            <a:chOff x="5295537" y="2504984"/>
            <a:chExt cx="3248926" cy="4261256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C28FB56-C5A4-4F04-A3A0-4446500188C7}"/>
                </a:ext>
              </a:extLst>
            </p:cNvPr>
            <p:cNvSpPr/>
            <p:nvPr/>
          </p:nvSpPr>
          <p:spPr>
            <a:xfrm>
              <a:off x="5506515" y="4612673"/>
              <a:ext cx="492369" cy="48455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D90CA5C-6A75-4EAB-A05A-733C83456AB5}"/>
                </a:ext>
              </a:extLst>
            </p:cNvPr>
            <p:cNvSpPr/>
            <p:nvPr/>
          </p:nvSpPr>
          <p:spPr>
            <a:xfrm>
              <a:off x="5944690" y="5609233"/>
              <a:ext cx="492369" cy="45505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1C14125-FA51-4264-9584-360A09836565}"/>
                </a:ext>
              </a:extLst>
            </p:cNvPr>
            <p:cNvSpPr/>
            <p:nvPr/>
          </p:nvSpPr>
          <p:spPr>
            <a:xfrm>
              <a:off x="7210643" y="3581135"/>
              <a:ext cx="492369" cy="48455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C9522B6-4C54-4558-A6CB-6A11580A8273}"/>
                </a:ext>
              </a:extLst>
            </p:cNvPr>
            <p:cNvSpPr/>
            <p:nvPr/>
          </p:nvSpPr>
          <p:spPr>
            <a:xfrm>
              <a:off x="5752700" y="3541970"/>
              <a:ext cx="492369" cy="48455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E37246E-B549-4AE1-BCD2-ABF83FD058CF}"/>
                </a:ext>
              </a:extLst>
            </p:cNvPr>
            <p:cNvSpPr txBox="1"/>
            <p:nvPr/>
          </p:nvSpPr>
          <p:spPr>
            <a:xfrm flipH="1">
              <a:off x="7412415" y="4523320"/>
              <a:ext cx="41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‘=‘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24AE5BA-15D2-4673-8D59-9BBB55EE2F09}"/>
                </a:ext>
              </a:extLst>
            </p:cNvPr>
            <p:cNvSpPr txBox="1"/>
            <p:nvPr/>
          </p:nvSpPr>
          <p:spPr>
            <a:xfrm>
              <a:off x="5356907" y="412625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‘+‘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DEBBD03-B206-4FE8-97EC-2C9CB93FEE5D}"/>
                </a:ext>
              </a:extLst>
            </p:cNvPr>
            <p:cNvSpPr txBox="1"/>
            <p:nvPr/>
          </p:nvSpPr>
          <p:spPr>
            <a:xfrm>
              <a:off x="6641282" y="390136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‘&lt;‘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9D26B9C-5756-4F84-8984-F30164FD8B2E}"/>
                </a:ext>
              </a:extLst>
            </p:cNvPr>
            <p:cNvSpPr txBox="1"/>
            <p:nvPr/>
          </p:nvSpPr>
          <p:spPr>
            <a:xfrm>
              <a:off x="5841213" y="5016951"/>
              <a:ext cx="10801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‘_’ |letter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CA0AB2B-38AA-44D5-BC63-737EB2295D3D}"/>
                </a:ext>
              </a:extLst>
            </p:cNvPr>
            <p:cNvCxnSpPr>
              <a:cxnSpLocks/>
              <a:stCxn id="50" idx="0"/>
              <a:endCxn id="54" idx="3"/>
            </p:cNvCxnSpPr>
            <p:nvPr/>
          </p:nvCxnSpPr>
          <p:spPr>
            <a:xfrm flipV="1">
              <a:off x="5752700" y="3955563"/>
              <a:ext cx="72106" cy="6571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2AC8546B-E8AC-4CE5-8753-984919CB1E58}"/>
                </a:ext>
              </a:extLst>
            </p:cNvPr>
            <p:cNvCxnSpPr>
              <a:cxnSpLocks/>
              <a:stCxn id="50" idx="6"/>
              <a:endCxn id="97" idx="2"/>
            </p:cNvCxnSpPr>
            <p:nvPr/>
          </p:nvCxnSpPr>
          <p:spPr>
            <a:xfrm flipV="1">
              <a:off x="5998884" y="4484155"/>
              <a:ext cx="1941425" cy="3707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63807003-28B3-4E54-B284-25AE678C59A4}"/>
                </a:ext>
              </a:extLst>
            </p:cNvPr>
            <p:cNvCxnSpPr>
              <a:cxnSpLocks/>
              <a:stCxn id="50" idx="7"/>
              <a:endCxn id="53" idx="3"/>
            </p:cNvCxnSpPr>
            <p:nvPr/>
          </p:nvCxnSpPr>
          <p:spPr>
            <a:xfrm flipV="1">
              <a:off x="5926778" y="3994728"/>
              <a:ext cx="1355971" cy="68890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5DA703A-7F95-4AD7-83B7-4940104B0E28}"/>
                </a:ext>
              </a:extLst>
            </p:cNvPr>
            <p:cNvCxnSpPr>
              <a:cxnSpLocks/>
              <a:stCxn id="50" idx="4"/>
              <a:endCxn id="51" idx="1"/>
            </p:cNvCxnSpPr>
            <p:nvPr/>
          </p:nvCxnSpPr>
          <p:spPr>
            <a:xfrm>
              <a:off x="5752700" y="5097227"/>
              <a:ext cx="264096" cy="57864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7899E631-D7DC-4553-ABDE-4F6CED896F4C}"/>
                </a:ext>
              </a:extLst>
            </p:cNvPr>
            <p:cNvCxnSpPr>
              <a:cxnSpLocks/>
              <a:stCxn id="54" idx="1"/>
              <a:endCxn id="95" idx="5"/>
            </p:cNvCxnSpPr>
            <p:nvPr/>
          </p:nvCxnSpPr>
          <p:spPr>
            <a:xfrm flipH="1" flipV="1">
              <a:off x="5715800" y="3107946"/>
              <a:ext cx="109006" cy="50498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6F178F6-4FBF-489C-B250-039DAFC38DC5}"/>
                </a:ext>
              </a:extLst>
            </p:cNvPr>
            <p:cNvSpPr txBox="1"/>
            <p:nvPr/>
          </p:nvSpPr>
          <p:spPr>
            <a:xfrm>
              <a:off x="5381601" y="330532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‘=‘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8788227-FD42-43C2-BA75-AE794E9906BF}"/>
                </a:ext>
              </a:extLst>
            </p:cNvPr>
            <p:cNvCxnSpPr>
              <a:cxnSpLocks/>
              <a:stCxn id="54" idx="7"/>
              <a:endCxn id="92" idx="4"/>
            </p:cNvCxnSpPr>
            <p:nvPr/>
          </p:nvCxnSpPr>
          <p:spPr>
            <a:xfrm flipV="1">
              <a:off x="6172963" y="2989538"/>
              <a:ext cx="77255" cy="62339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8B753894-32B5-4D40-A9C3-6217B470CD01}"/>
                </a:ext>
              </a:extLst>
            </p:cNvPr>
            <p:cNvCxnSpPr>
              <a:cxnSpLocks/>
              <a:stCxn id="51" idx="5"/>
              <a:endCxn id="86" idx="0"/>
            </p:cNvCxnSpPr>
            <p:nvPr/>
          </p:nvCxnSpPr>
          <p:spPr>
            <a:xfrm>
              <a:off x="6364953" y="5997645"/>
              <a:ext cx="225345" cy="2840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B4A07B53-AEA0-41CC-8616-4A37F9294310}"/>
                </a:ext>
              </a:extLst>
            </p:cNvPr>
            <p:cNvGrpSpPr/>
            <p:nvPr/>
          </p:nvGrpSpPr>
          <p:grpSpPr>
            <a:xfrm>
              <a:off x="7940309" y="4241878"/>
              <a:ext cx="492369" cy="484554"/>
              <a:chOff x="2829621" y="4413944"/>
              <a:chExt cx="492369" cy="484554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B1D38AFB-594A-42C1-88C9-6ACA3FB4523B}"/>
                  </a:ext>
                </a:extLst>
              </p:cNvPr>
              <p:cNvSpPr/>
              <p:nvPr/>
            </p:nvSpPr>
            <p:spPr>
              <a:xfrm>
                <a:off x="2829621" y="4413944"/>
                <a:ext cx="492369" cy="48455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B7605E74-AAFE-4C51-9923-2496288BE15A}"/>
                  </a:ext>
                </a:extLst>
              </p:cNvPr>
              <p:cNvSpPr/>
              <p:nvPr/>
            </p:nvSpPr>
            <p:spPr>
              <a:xfrm>
                <a:off x="2871677" y="4462137"/>
                <a:ext cx="403986" cy="38816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82AF5CA-F44C-4434-BF71-5ADAEC53B846}"/>
                </a:ext>
              </a:extLst>
            </p:cNvPr>
            <p:cNvCxnSpPr>
              <a:cxnSpLocks/>
              <a:stCxn id="53" idx="0"/>
              <a:endCxn id="90" idx="4"/>
            </p:cNvCxnSpPr>
            <p:nvPr/>
          </p:nvCxnSpPr>
          <p:spPr>
            <a:xfrm flipH="1" flipV="1">
              <a:off x="7256840" y="3046040"/>
              <a:ext cx="199988" cy="5350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CCA8040-5FAD-435D-89A5-8D5F5FFD7FA4}"/>
                </a:ext>
              </a:extLst>
            </p:cNvPr>
            <p:cNvSpPr txBox="1"/>
            <p:nvPr/>
          </p:nvSpPr>
          <p:spPr>
            <a:xfrm>
              <a:off x="7301026" y="314652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‘=‘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2F2D71E-5159-4F7A-B253-8D9AF13B85A5}"/>
                </a:ext>
              </a:extLst>
            </p:cNvPr>
            <p:cNvCxnSpPr>
              <a:cxnSpLocks/>
              <a:stCxn id="53" idx="6"/>
              <a:endCxn id="88" idx="3"/>
            </p:cNvCxnSpPr>
            <p:nvPr/>
          </p:nvCxnSpPr>
          <p:spPr>
            <a:xfrm flipV="1">
              <a:off x="7703012" y="3060994"/>
              <a:ext cx="302528" cy="7624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6A7D94E0-70AB-47BD-857C-D9BB77A323F9}"/>
                    </a:ext>
                  </a:extLst>
                </p:cNvPr>
                <p:cNvSpPr txBox="1"/>
                <p:nvPr/>
              </p:nvSpPr>
              <p:spPr>
                <a:xfrm>
                  <a:off x="7814776" y="3300612"/>
                  <a:ext cx="7296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</m:oMath>
                  </a14:m>
                  <a:r>
                    <a:rPr lang="en-US" dirty="0"/>
                    <a:t>(‘=‘)</a:t>
                  </a:r>
                </a:p>
              </p:txBody>
            </p:sp>
          </mc:Choice>
          <mc:Fallback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6A7D94E0-70AB-47BD-857C-D9BB77A323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4776" y="3300612"/>
                  <a:ext cx="729687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8197" r="-58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86A55CE8-33CE-4E4C-90E9-149CDECB5396}"/>
                    </a:ext>
                  </a:extLst>
                </p:cNvPr>
                <p:cNvSpPr txBox="1"/>
                <p:nvPr/>
              </p:nvSpPr>
              <p:spPr>
                <a:xfrm>
                  <a:off x="6479595" y="5910484"/>
                  <a:ext cx="18656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</m:oMath>
                  </a14:m>
                  <a:r>
                    <a:rPr lang="en-US" dirty="0"/>
                    <a:t>(‘_‘|</a:t>
                  </a:r>
                  <a:r>
                    <a:rPr lang="en-US" dirty="0" err="1"/>
                    <a:t>letter|digit</a:t>
                  </a:r>
                  <a:r>
                    <a:rPr lang="en-US" dirty="0"/>
                    <a:t>)</a:t>
                  </a:r>
                </a:p>
              </p:txBody>
            </p:sp>
          </mc:Choice>
          <mc:Fallback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86A55CE8-33CE-4E4C-90E9-149CDECB53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9595" y="5910484"/>
                  <a:ext cx="1865639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10000" r="-2614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2FEDFAEB-8826-4861-9F03-F1AAAC7CC7BB}"/>
                </a:ext>
              </a:extLst>
            </p:cNvPr>
            <p:cNvGrpSpPr/>
            <p:nvPr/>
          </p:nvGrpSpPr>
          <p:grpSpPr>
            <a:xfrm>
              <a:off x="5295537" y="2694353"/>
              <a:ext cx="492369" cy="484554"/>
              <a:chOff x="2829621" y="4413944"/>
              <a:chExt cx="492369" cy="484554"/>
            </a:xfrm>
          </p:grpSpPr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259F2FDE-459F-4B02-8312-DC6817212ADC}"/>
                  </a:ext>
                </a:extLst>
              </p:cNvPr>
              <p:cNvSpPr/>
              <p:nvPr/>
            </p:nvSpPr>
            <p:spPr>
              <a:xfrm>
                <a:off x="2829621" y="4413944"/>
                <a:ext cx="492369" cy="48455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F29D7916-60E7-4920-BCC0-4EDDA9DC16D1}"/>
                  </a:ext>
                </a:extLst>
              </p:cNvPr>
              <p:cNvSpPr/>
              <p:nvPr/>
            </p:nvSpPr>
            <p:spPr>
              <a:xfrm>
                <a:off x="2871677" y="4462137"/>
                <a:ext cx="403986" cy="38816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E1A18F51-E7BA-4825-A612-A8B0BD2A9BBD}"/>
                </a:ext>
              </a:extLst>
            </p:cNvPr>
            <p:cNvGrpSpPr/>
            <p:nvPr/>
          </p:nvGrpSpPr>
          <p:grpSpPr>
            <a:xfrm>
              <a:off x="6004033" y="2504984"/>
              <a:ext cx="492369" cy="484554"/>
              <a:chOff x="2829621" y="4413944"/>
              <a:chExt cx="492369" cy="484554"/>
            </a:xfrm>
          </p:grpSpPr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219DC071-C069-4CEE-8FCE-AFE9895F2B86}"/>
                  </a:ext>
                </a:extLst>
              </p:cNvPr>
              <p:cNvSpPr/>
              <p:nvPr/>
            </p:nvSpPr>
            <p:spPr>
              <a:xfrm>
                <a:off x="2829621" y="4413944"/>
                <a:ext cx="492369" cy="48455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A6B4AE3D-B422-46ED-9F9F-9AAE81F45220}"/>
                  </a:ext>
                </a:extLst>
              </p:cNvPr>
              <p:cNvSpPr/>
              <p:nvPr/>
            </p:nvSpPr>
            <p:spPr>
              <a:xfrm>
                <a:off x="2871677" y="4462137"/>
                <a:ext cx="403986" cy="38816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28BAC809-3D68-4E98-BD4C-E41503130A55}"/>
                </a:ext>
              </a:extLst>
            </p:cNvPr>
            <p:cNvGrpSpPr/>
            <p:nvPr/>
          </p:nvGrpSpPr>
          <p:grpSpPr>
            <a:xfrm>
              <a:off x="7010655" y="2561486"/>
              <a:ext cx="492369" cy="484554"/>
              <a:chOff x="2829621" y="4413944"/>
              <a:chExt cx="492369" cy="484554"/>
            </a:xfrm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27B801B7-43CC-4614-8E61-B420907710C7}"/>
                  </a:ext>
                </a:extLst>
              </p:cNvPr>
              <p:cNvSpPr/>
              <p:nvPr/>
            </p:nvSpPr>
            <p:spPr>
              <a:xfrm>
                <a:off x="2829621" y="4413944"/>
                <a:ext cx="492369" cy="48455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4364EB53-AD3C-404D-831A-4FC9603E7B01}"/>
                  </a:ext>
                </a:extLst>
              </p:cNvPr>
              <p:cNvSpPr/>
              <p:nvPr/>
            </p:nvSpPr>
            <p:spPr>
              <a:xfrm>
                <a:off x="2871677" y="4462137"/>
                <a:ext cx="403986" cy="38816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99465C9A-1EEF-45C0-8F3B-8F14D0BD607F}"/>
                </a:ext>
              </a:extLst>
            </p:cNvPr>
            <p:cNvGrpSpPr/>
            <p:nvPr/>
          </p:nvGrpSpPr>
          <p:grpSpPr>
            <a:xfrm>
              <a:off x="7933434" y="2647401"/>
              <a:ext cx="492369" cy="484554"/>
              <a:chOff x="2829621" y="4413944"/>
              <a:chExt cx="492369" cy="484554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6057457D-A871-4C9A-866A-5927F6EC68AB}"/>
                  </a:ext>
                </a:extLst>
              </p:cNvPr>
              <p:cNvSpPr/>
              <p:nvPr/>
            </p:nvSpPr>
            <p:spPr>
              <a:xfrm>
                <a:off x="2829621" y="4413944"/>
                <a:ext cx="492369" cy="48455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6604908F-EEC1-46EA-A13C-2AAEB927EEC3}"/>
                  </a:ext>
                </a:extLst>
              </p:cNvPr>
              <p:cNvSpPr/>
              <p:nvPr/>
            </p:nvSpPr>
            <p:spPr>
              <a:xfrm>
                <a:off x="2871677" y="4462137"/>
                <a:ext cx="403986" cy="38816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A02BD969-75D7-40A0-9794-8BD353C821DE}"/>
                </a:ext>
              </a:extLst>
            </p:cNvPr>
            <p:cNvGrpSpPr/>
            <p:nvPr/>
          </p:nvGrpSpPr>
          <p:grpSpPr>
            <a:xfrm>
              <a:off x="6344113" y="6281686"/>
              <a:ext cx="492369" cy="484554"/>
              <a:chOff x="2829621" y="4413944"/>
              <a:chExt cx="492369" cy="484554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710168A6-B4B8-42BA-93EB-63984F70BFAC}"/>
                  </a:ext>
                </a:extLst>
              </p:cNvPr>
              <p:cNvSpPr/>
              <p:nvPr/>
            </p:nvSpPr>
            <p:spPr>
              <a:xfrm>
                <a:off x="2829621" y="4413944"/>
                <a:ext cx="492369" cy="48455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1C357394-1738-42A4-846C-F4B0E866C7E1}"/>
                  </a:ext>
                </a:extLst>
              </p:cNvPr>
              <p:cNvSpPr/>
              <p:nvPr/>
            </p:nvSpPr>
            <p:spPr>
              <a:xfrm>
                <a:off x="2871677" y="4462137"/>
                <a:ext cx="403986" cy="38816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06C9054C-D613-4B1B-8EFA-2D89A9870175}"/>
                    </a:ext>
                  </a:extLst>
                </p:cNvPr>
                <p:cNvSpPr txBox="1"/>
                <p:nvPr/>
              </p:nvSpPr>
              <p:spPr>
                <a:xfrm>
                  <a:off x="6169205" y="3211181"/>
                  <a:ext cx="7296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</m:oMath>
                  </a14:m>
                  <a:r>
                    <a:rPr lang="en-US" dirty="0"/>
                    <a:t>(‘=‘)</a:t>
                  </a:r>
                </a:p>
              </p:txBody>
            </p:sp>
          </mc:Choice>
          <mc:Fallback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06C9054C-D613-4B1B-8EFA-2D89A98701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9205" y="3211181"/>
                  <a:ext cx="729687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0000" r="-66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8E44F3F-4680-4503-B0E9-3223680943B8}"/>
                </a:ext>
              </a:extLst>
            </p:cNvPr>
            <p:cNvSpPr txBox="1"/>
            <p:nvPr/>
          </p:nvSpPr>
          <p:spPr>
            <a:xfrm>
              <a:off x="6588162" y="5367699"/>
              <a:ext cx="1551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‘_‘|</a:t>
              </a:r>
              <a:r>
                <a:rPr lang="en-US" dirty="0" err="1"/>
                <a:t>letter|digit</a:t>
              </a:r>
              <a:endParaRPr lang="en-US" dirty="0"/>
            </a:p>
          </p:txBody>
        </p:sp>
        <p:cxnSp>
          <p:nvCxnSpPr>
            <p:cNvPr id="85" name="Connector: Curved 84">
              <a:extLst>
                <a:ext uri="{FF2B5EF4-FFF2-40B4-BE49-F238E27FC236}">
                  <a16:creationId xmlns:a16="http://schemas.microsoft.com/office/drawing/2014/main" id="{ACBDF4FD-784B-427C-ACC6-308DED34D191}"/>
                </a:ext>
              </a:extLst>
            </p:cNvPr>
            <p:cNvCxnSpPr>
              <a:stCxn id="51" idx="6"/>
              <a:endCxn id="51" idx="7"/>
            </p:cNvCxnSpPr>
            <p:nvPr/>
          </p:nvCxnSpPr>
          <p:spPr>
            <a:xfrm flipH="1" flipV="1">
              <a:off x="6364953" y="5675874"/>
              <a:ext cx="72106" cy="160886"/>
            </a:xfrm>
            <a:prstGeom prst="curvedConnector4">
              <a:avLst>
                <a:gd name="adj1" fmla="val -299420"/>
                <a:gd name="adj2" fmla="val 204571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99" name="Table 98">
            <a:extLst>
              <a:ext uri="{FF2B5EF4-FFF2-40B4-BE49-F238E27FC236}">
                <a16:creationId xmlns:a16="http://schemas.microsoft.com/office/drawing/2014/main" id="{E6604A02-5DCC-4958-98ED-D24E864F6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324530"/>
              </p:ext>
            </p:extLst>
          </p:nvPr>
        </p:nvGraphicFramePr>
        <p:xfrm>
          <a:off x="3130097" y="3244336"/>
          <a:ext cx="1718023" cy="2793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018">
                  <a:extLst>
                    <a:ext uri="{9D8B030D-6E8A-4147-A177-3AD203B41FA5}">
                      <a16:colId xmlns:a16="http://schemas.microsoft.com/office/drawing/2014/main" val="3137861932"/>
                    </a:ext>
                  </a:extLst>
                </a:gridCol>
                <a:gridCol w="1288005">
                  <a:extLst>
                    <a:ext uri="{9D8B030D-6E8A-4147-A177-3AD203B41FA5}">
                      <a16:colId xmlns:a16="http://schemas.microsoft.com/office/drawing/2014/main" val="220116595"/>
                    </a:ext>
                  </a:extLst>
                </a:gridCol>
              </a:tblGrid>
              <a:tr h="416169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45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0,ASSIGN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037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0,INC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431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1,PLUS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025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0,LEQ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765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1,LT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194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1,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649239"/>
                  </a:ext>
                </a:extLst>
              </a:tr>
            </a:tbl>
          </a:graphicData>
        </a:graphic>
      </p:graphicFrame>
      <p:graphicFrame>
        <p:nvGraphicFramePr>
          <p:cNvPr id="100" name="Table 99">
            <a:extLst>
              <a:ext uri="{FF2B5EF4-FFF2-40B4-BE49-F238E27FC236}">
                <a16:creationId xmlns:a16="http://schemas.microsoft.com/office/drawing/2014/main" id="{07578786-20F2-4793-BE09-720DDA1FC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321264"/>
              </p:ext>
            </p:extLst>
          </p:nvPr>
        </p:nvGraphicFramePr>
        <p:xfrm>
          <a:off x="163808" y="242995"/>
          <a:ext cx="8576447" cy="2001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660">
                  <a:extLst>
                    <a:ext uri="{9D8B030D-6E8A-4147-A177-3AD203B41FA5}">
                      <a16:colId xmlns:a16="http://schemas.microsoft.com/office/drawing/2014/main" val="3137861932"/>
                    </a:ext>
                  </a:extLst>
                </a:gridCol>
                <a:gridCol w="1279161">
                  <a:extLst>
                    <a:ext uri="{9D8B030D-6E8A-4147-A177-3AD203B41FA5}">
                      <a16:colId xmlns:a16="http://schemas.microsoft.com/office/drawing/2014/main" val="220116595"/>
                    </a:ext>
                  </a:extLst>
                </a:gridCol>
                <a:gridCol w="960571">
                  <a:extLst>
                    <a:ext uri="{9D8B030D-6E8A-4147-A177-3AD203B41FA5}">
                      <a16:colId xmlns:a16="http://schemas.microsoft.com/office/drawing/2014/main" val="939802178"/>
                    </a:ext>
                  </a:extLst>
                </a:gridCol>
                <a:gridCol w="1005059">
                  <a:extLst>
                    <a:ext uri="{9D8B030D-6E8A-4147-A177-3AD203B41FA5}">
                      <a16:colId xmlns:a16="http://schemas.microsoft.com/office/drawing/2014/main" val="527727248"/>
                    </a:ext>
                  </a:extLst>
                </a:gridCol>
                <a:gridCol w="959543">
                  <a:extLst>
                    <a:ext uri="{9D8B030D-6E8A-4147-A177-3AD203B41FA5}">
                      <a16:colId xmlns:a16="http://schemas.microsoft.com/office/drawing/2014/main" val="1887490385"/>
                    </a:ext>
                  </a:extLst>
                </a:gridCol>
                <a:gridCol w="1117348">
                  <a:extLst>
                    <a:ext uri="{9D8B030D-6E8A-4147-A177-3AD203B41FA5}">
                      <a16:colId xmlns:a16="http://schemas.microsoft.com/office/drawing/2014/main" val="1147180194"/>
                    </a:ext>
                  </a:extLst>
                </a:gridCol>
                <a:gridCol w="1010630">
                  <a:extLst>
                    <a:ext uri="{9D8B030D-6E8A-4147-A177-3AD203B41FA5}">
                      <a16:colId xmlns:a16="http://schemas.microsoft.com/office/drawing/2014/main" val="2248138725"/>
                    </a:ext>
                  </a:extLst>
                </a:gridCol>
                <a:gridCol w="895879">
                  <a:extLst>
                    <a:ext uri="{9D8B030D-6E8A-4147-A177-3AD203B41FA5}">
                      <a16:colId xmlns:a16="http://schemas.microsoft.com/office/drawing/2014/main" val="1414856843"/>
                    </a:ext>
                  </a:extLst>
                </a:gridCol>
                <a:gridCol w="1008596">
                  <a:extLst>
                    <a:ext uri="{9D8B030D-6E8A-4147-A177-3AD203B41FA5}">
                      <a16:colId xmlns:a16="http://schemas.microsoft.com/office/drawing/2014/main" val="638337161"/>
                    </a:ext>
                  </a:extLst>
                </a:gridCol>
              </a:tblGrid>
              <a:tr h="416169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digit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45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037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431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917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025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63334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2A7C4D-E0F9-466C-9CB8-4E1B7912D2ED}"/>
              </a:ext>
            </a:extLst>
          </p:cNvPr>
          <p:cNvGraphicFramePr>
            <a:graphicFrameLocks noGrp="1"/>
          </p:cNvGraphicFramePr>
          <p:nvPr/>
        </p:nvGraphicFramePr>
        <p:xfrm>
          <a:off x="163808" y="242995"/>
          <a:ext cx="8576447" cy="2001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660">
                  <a:extLst>
                    <a:ext uri="{9D8B030D-6E8A-4147-A177-3AD203B41FA5}">
                      <a16:colId xmlns:a16="http://schemas.microsoft.com/office/drawing/2014/main" val="3137861932"/>
                    </a:ext>
                  </a:extLst>
                </a:gridCol>
                <a:gridCol w="1279161">
                  <a:extLst>
                    <a:ext uri="{9D8B030D-6E8A-4147-A177-3AD203B41FA5}">
                      <a16:colId xmlns:a16="http://schemas.microsoft.com/office/drawing/2014/main" val="220116595"/>
                    </a:ext>
                  </a:extLst>
                </a:gridCol>
                <a:gridCol w="960571">
                  <a:extLst>
                    <a:ext uri="{9D8B030D-6E8A-4147-A177-3AD203B41FA5}">
                      <a16:colId xmlns:a16="http://schemas.microsoft.com/office/drawing/2014/main" val="939802178"/>
                    </a:ext>
                  </a:extLst>
                </a:gridCol>
                <a:gridCol w="1005059">
                  <a:extLst>
                    <a:ext uri="{9D8B030D-6E8A-4147-A177-3AD203B41FA5}">
                      <a16:colId xmlns:a16="http://schemas.microsoft.com/office/drawing/2014/main" val="527727248"/>
                    </a:ext>
                  </a:extLst>
                </a:gridCol>
                <a:gridCol w="959543">
                  <a:extLst>
                    <a:ext uri="{9D8B030D-6E8A-4147-A177-3AD203B41FA5}">
                      <a16:colId xmlns:a16="http://schemas.microsoft.com/office/drawing/2014/main" val="1887490385"/>
                    </a:ext>
                  </a:extLst>
                </a:gridCol>
                <a:gridCol w="1117348">
                  <a:extLst>
                    <a:ext uri="{9D8B030D-6E8A-4147-A177-3AD203B41FA5}">
                      <a16:colId xmlns:a16="http://schemas.microsoft.com/office/drawing/2014/main" val="1147180194"/>
                    </a:ext>
                  </a:extLst>
                </a:gridCol>
                <a:gridCol w="1010630">
                  <a:extLst>
                    <a:ext uri="{9D8B030D-6E8A-4147-A177-3AD203B41FA5}">
                      <a16:colId xmlns:a16="http://schemas.microsoft.com/office/drawing/2014/main" val="2248138725"/>
                    </a:ext>
                  </a:extLst>
                </a:gridCol>
                <a:gridCol w="895879">
                  <a:extLst>
                    <a:ext uri="{9D8B030D-6E8A-4147-A177-3AD203B41FA5}">
                      <a16:colId xmlns:a16="http://schemas.microsoft.com/office/drawing/2014/main" val="1414856843"/>
                    </a:ext>
                  </a:extLst>
                </a:gridCol>
                <a:gridCol w="1008596">
                  <a:extLst>
                    <a:ext uri="{9D8B030D-6E8A-4147-A177-3AD203B41FA5}">
                      <a16:colId xmlns:a16="http://schemas.microsoft.com/office/drawing/2014/main" val="638337161"/>
                    </a:ext>
                  </a:extLst>
                </a:gridCol>
              </a:tblGrid>
              <a:tr h="416169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digit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45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0,ASSIGN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0,EOF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037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0,INC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1,PLUS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1,PLUS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1,PLUS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1/PLUS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1/PLUS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1,PLUS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1,PLUS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431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0,LEQ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1,LT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1,LT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1,LT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1,LT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1,LT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1,LT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1,LT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917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1,ID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1,ID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1,ID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1,ID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1,ID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02541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B2E108C3-95A7-4E50-95F2-77E5E4F50347}"/>
                  </a:ext>
                </a:extLst>
              </p:cNvPr>
              <p:cNvSpPr txBox="1"/>
              <p:nvPr/>
            </p:nvSpPr>
            <p:spPr>
              <a:xfrm>
                <a:off x="3050641" y="6298934"/>
                <a:ext cx="25038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any other character)</a:t>
                </a:r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B2E108C3-95A7-4E50-95F2-77E5E4F50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641" y="6298934"/>
                <a:ext cx="2503891" cy="369332"/>
              </a:xfrm>
              <a:prstGeom prst="rect">
                <a:avLst/>
              </a:prstGeom>
              <a:blipFill>
                <a:blip r:embed="rId5"/>
                <a:stretch>
                  <a:fillRect l="-1946" t="-8197" r="-14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B0DA7144-D1ED-49CA-AB95-F61AB335DB2A}"/>
              </a:ext>
            </a:extLst>
          </p:cNvPr>
          <p:cNvGraphicFramePr>
            <a:graphicFrameLocks noGrp="1"/>
          </p:cNvGraphicFramePr>
          <p:nvPr/>
        </p:nvGraphicFramePr>
        <p:xfrm>
          <a:off x="159317" y="3244336"/>
          <a:ext cx="2907321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83">
                  <a:extLst>
                    <a:ext uri="{9D8B030D-6E8A-4147-A177-3AD203B41FA5}">
                      <a16:colId xmlns:a16="http://schemas.microsoft.com/office/drawing/2014/main" val="3137861932"/>
                    </a:ext>
                  </a:extLst>
                </a:gridCol>
                <a:gridCol w="1899138">
                  <a:extLst>
                    <a:ext uri="{9D8B030D-6E8A-4147-A177-3AD203B41FA5}">
                      <a16:colId xmlns:a16="http://schemas.microsoft.com/office/drawing/2014/main" val="220116595"/>
                    </a:ext>
                  </a:extLst>
                </a:gridCol>
              </a:tblGrid>
              <a:tr h="211203">
                <a:tc>
                  <a:txBody>
                    <a:bodyPr/>
                    <a:lstStyle/>
                    <a:p>
                      <a:r>
                        <a:rPr lang="en-US" sz="2000" dirty="0"/>
                        <a:t>Token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RegEx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45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ASSIGN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“=“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037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INC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“+=“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431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PLUS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“+”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917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“&lt;“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025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LEQ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“&lt;=“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765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(letter|_) .  (</a:t>
                      </a:r>
                      <a:r>
                        <a:rPr lang="en-US" sz="2000" dirty="0" err="1"/>
                        <a:t>letter|digit</a:t>
                      </a:r>
                      <a:r>
                        <a:rPr lang="en-US" sz="2000" dirty="0"/>
                        <a:t>|_)*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194607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C2E18FC4-F10A-46AC-B095-8D03AAF154A5}"/>
              </a:ext>
            </a:extLst>
          </p:cNvPr>
          <p:cNvGrpSpPr/>
          <p:nvPr/>
        </p:nvGrpSpPr>
        <p:grpSpPr>
          <a:xfrm>
            <a:off x="5295537" y="2504984"/>
            <a:ext cx="3248926" cy="4261256"/>
            <a:chOff x="5295537" y="2504984"/>
            <a:chExt cx="3248926" cy="426125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AD33E68-4E81-4723-B9C5-B2A2DD7093E1}"/>
                </a:ext>
              </a:extLst>
            </p:cNvPr>
            <p:cNvSpPr/>
            <p:nvPr/>
          </p:nvSpPr>
          <p:spPr>
            <a:xfrm>
              <a:off x="5506515" y="4612673"/>
              <a:ext cx="492369" cy="48455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6370FD-6CC7-42A0-B702-130D9B5F60E5}"/>
                </a:ext>
              </a:extLst>
            </p:cNvPr>
            <p:cNvSpPr/>
            <p:nvPr/>
          </p:nvSpPr>
          <p:spPr>
            <a:xfrm>
              <a:off x="5944690" y="5609233"/>
              <a:ext cx="492369" cy="45505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C48CC49-6D54-46FC-A81B-8AD2242668F8}"/>
                </a:ext>
              </a:extLst>
            </p:cNvPr>
            <p:cNvSpPr/>
            <p:nvPr/>
          </p:nvSpPr>
          <p:spPr>
            <a:xfrm>
              <a:off x="7210643" y="3581135"/>
              <a:ext cx="492369" cy="48455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0700F1C-C5F2-40E9-8075-570BA5B05575}"/>
                </a:ext>
              </a:extLst>
            </p:cNvPr>
            <p:cNvSpPr/>
            <p:nvPr/>
          </p:nvSpPr>
          <p:spPr>
            <a:xfrm>
              <a:off x="5752700" y="3541970"/>
              <a:ext cx="492369" cy="48455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3D1AD36-AFCC-41BF-8711-51773D4A2958}"/>
                </a:ext>
              </a:extLst>
            </p:cNvPr>
            <p:cNvSpPr txBox="1"/>
            <p:nvPr/>
          </p:nvSpPr>
          <p:spPr>
            <a:xfrm flipH="1">
              <a:off x="7412415" y="4523320"/>
              <a:ext cx="41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‘=‘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D45F9B9-5072-48FB-845E-63CF066A644A}"/>
                </a:ext>
              </a:extLst>
            </p:cNvPr>
            <p:cNvSpPr txBox="1"/>
            <p:nvPr/>
          </p:nvSpPr>
          <p:spPr>
            <a:xfrm>
              <a:off x="5356907" y="412625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‘+‘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D32AE39-B53D-43E0-B66B-40E30D168C2E}"/>
                </a:ext>
              </a:extLst>
            </p:cNvPr>
            <p:cNvSpPr txBox="1"/>
            <p:nvPr/>
          </p:nvSpPr>
          <p:spPr>
            <a:xfrm>
              <a:off x="6641282" y="390136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‘&lt;‘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5400B1A-2486-4BFA-B865-B2AB12A4A4BE}"/>
                </a:ext>
              </a:extLst>
            </p:cNvPr>
            <p:cNvSpPr txBox="1"/>
            <p:nvPr/>
          </p:nvSpPr>
          <p:spPr>
            <a:xfrm>
              <a:off x="5841213" y="5016951"/>
              <a:ext cx="10801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‘_’ |letter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92AE4A5-2FC9-4334-8660-C9F70E6FBE35}"/>
                </a:ext>
              </a:extLst>
            </p:cNvPr>
            <p:cNvCxnSpPr>
              <a:cxnSpLocks/>
              <a:stCxn id="8" idx="0"/>
              <a:endCxn id="12" idx="3"/>
            </p:cNvCxnSpPr>
            <p:nvPr/>
          </p:nvCxnSpPr>
          <p:spPr>
            <a:xfrm flipV="1">
              <a:off x="5752700" y="3955563"/>
              <a:ext cx="72106" cy="6571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84FF27B-FE0B-4598-9BE1-39B56F879DFE}"/>
                </a:ext>
              </a:extLst>
            </p:cNvPr>
            <p:cNvCxnSpPr>
              <a:cxnSpLocks/>
              <a:stCxn id="8" idx="6"/>
              <a:endCxn id="13" idx="2"/>
            </p:cNvCxnSpPr>
            <p:nvPr/>
          </p:nvCxnSpPr>
          <p:spPr>
            <a:xfrm flipV="1">
              <a:off x="5998884" y="4484155"/>
              <a:ext cx="1941425" cy="3707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89614D2-C104-4CE8-AD18-89FC851FDC00}"/>
                </a:ext>
              </a:extLst>
            </p:cNvPr>
            <p:cNvCxnSpPr>
              <a:cxnSpLocks/>
              <a:stCxn id="8" idx="7"/>
              <a:endCxn id="10" idx="3"/>
            </p:cNvCxnSpPr>
            <p:nvPr/>
          </p:nvCxnSpPr>
          <p:spPr>
            <a:xfrm flipV="1">
              <a:off x="5926778" y="3994728"/>
              <a:ext cx="1355971" cy="68890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46E6EA2-F2B8-45DD-86B4-23A868DEA4F5}"/>
                </a:ext>
              </a:extLst>
            </p:cNvPr>
            <p:cNvCxnSpPr>
              <a:cxnSpLocks/>
              <a:stCxn id="8" idx="4"/>
              <a:endCxn id="9" idx="1"/>
            </p:cNvCxnSpPr>
            <p:nvPr/>
          </p:nvCxnSpPr>
          <p:spPr>
            <a:xfrm>
              <a:off x="5752700" y="5097227"/>
              <a:ext cx="264096" cy="57864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BCB6FC4-22D2-4F85-821D-5725BF6839D9}"/>
                </a:ext>
              </a:extLst>
            </p:cNvPr>
            <p:cNvCxnSpPr>
              <a:cxnSpLocks/>
              <a:stCxn id="12" idx="1"/>
              <a:endCxn id="169" idx="5"/>
            </p:cNvCxnSpPr>
            <p:nvPr/>
          </p:nvCxnSpPr>
          <p:spPr>
            <a:xfrm flipH="1" flipV="1">
              <a:off x="5715800" y="3107946"/>
              <a:ext cx="109006" cy="50498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8D07AEC-2925-4E1F-ACB5-0DFB22DCC095}"/>
                </a:ext>
              </a:extLst>
            </p:cNvPr>
            <p:cNvSpPr txBox="1"/>
            <p:nvPr/>
          </p:nvSpPr>
          <p:spPr>
            <a:xfrm>
              <a:off x="5381601" y="330532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‘=‘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BF9B453C-9A20-48C5-A46A-2261F19DC490}"/>
                </a:ext>
              </a:extLst>
            </p:cNvPr>
            <p:cNvCxnSpPr>
              <a:cxnSpLocks/>
              <a:stCxn id="12" idx="7"/>
              <a:endCxn id="172" idx="4"/>
            </p:cNvCxnSpPr>
            <p:nvPr/>
          </p:nvCxnSpPr>
          <p:spPr>
            <a:xfrm flipV="1">
              <a:off x="6172963" y="2989538"/>
              <a:ext cx="77255" cy="62339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2F3ABC8-9743-4A81-9320-35C404582979}"/>
                </a:ext>
              </a:extLst>
            </p:cNvPr>
            <p:cNvCxnSpPr>
              <a:cxnSpLocks/>
              <a:stCxn id="9" idx="5"/>
              <a:endCxn id="181" idx="0"/>
            </p:cNvCxnSpPr>
            <p:nvPr/>
          </p:nvCxnSpPr>
          <p:spPr>
            <a:xfrm>
              <a:off x="6364953" y="5997645"/>
              <a:ext cx="225345" cy="2840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315DB946-85CB-4725-8B88-1AC831D1E1E3}"/>
                </a:ext>
              </a:extLst>
            </p:cNvPr>
            <p:cNvGrpSpPr/>
            <p:nvPr/>
          </p:nvGrpSpPr>
          <p:grpSpPr>
            <a:xfrm>
              <a:off x="7940309" y="4241878"/>
              <a:ext cx="492369" cy="484554"/>
              <a:chOff x="2829621" y="4413944"/>
              <a:chExt cx="492369" cy="484554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4940882-E11F-418B-A098-3E93F9702C5C}"/>
                  </a:ext>
                </a:extLst>
              </p:cNvPr>
              <p:cNvSpPr/>
              <p:nvPr/>
            </p:nvSpPr>
            <p:spPr>
              <a:xfrm>
                <a:off x="2829621" y="4413944"/>
                <a:ext cx="492369" cy="48455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6F5ACC44-3258-400A-9818-95C4264513E7}"/>
                  </a:ext>
                </a:extLst>
              </p:cNvPr>
              <p:cNvSpPr/>
              <p:nvPr/>
            </p:nvSpPr>
            <p:spPr>
              <a:xfrm>
                <a:off x="2871677" y="4462137"/>
                <a:ext cx="403986" cy="38816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A46F8579-A1ED-4D28-A8EE-7C6FA68D9CC5}"/>
                </a:ext>
              </a:extLst>
            </p:cNvPr>
            <p:cNvCxnSpPr>
              <a:cxnSpLocks/>
              <a:stCxn id="10" idx="0"/>
              <a:endCxn id="175" idx="4"/>
            </p:cNvCxnSpPr>
            <p:nvPr/>
          </p:nvCxnSpPr>
          <p:spPr>
            <a:xfrm flipH="1" flipV="1">
              <a:off x="7256840" y="3046040"/>
              <a:ext cx="199988" cy="5350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89C6BEB5-8F7B-4820-8CCF-180FD6938E62}"/>
                </a:ext>
              </a:extLst>
            </p:cNvPr>
            <p:cNvSpPr txBox="1"/>
            <p:nvPr/>
          </p:nvSpPr>
          <p:spPr>
            <a:xfrm>
              <a:off x="7301026" y="314652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‘=‘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8B9599A2-37E3-41C7-835D-D7966AEBE9EC}"/>
                </a:ext>
              </a:extLst>
            </p:cNvPr>
            <p:cNvCxnSpPr>
              <a:cxnSpLocks/>
              <a:stCxn id="10" idx="6"/>
              <a:endCxn id="178" idx="3"/>
            </p:cNvCxnSpPr>
            <p:nvPr/>
          </p:nvCxnSpPr>
          <p:spPr>
            <a:xfrm flipV="1">
              <a:off x="7703012" y="3060994"/>
              <a:ext cx="302528" cy="7624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42D5A146-6078-47DE-91F2-ADE54D5B50BB}"/>
                    </a:ext>
                  </a:extLst>
                </p:cNvPr>
                <p:cNvSpPr txBox="1"/>
                <p:nvPr/>
              </p:nvSpPr>
              <p:spPr>
                <a:xfrm>
                  <a:off x="7814776" y="3300612"/>
                  <a:ext cx="7296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</m:oMath>
                  </a14:m>
                  <a:r>
                    <a:rPr lang="en-US" dirty="0"/>
                    <a:t>(‘=‘)</a:t>
                  </a:r>
                </a:p>
              </p:txBody>
            </p:sp>
          </mc:Choice>
          <mc:Fallback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42D5A146-6078-47DE-91F2-ADE54D5B50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4776" y="3300612"/>
                  <a:ext cx="729687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8197" r="-58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3E781BFF-0F5E-4570-8F5E-BEAF6972DB4F}"/>
                    </a:ext>
                  </a:extLst>
                </p:cNvPr>
                <p:cNvSpPr txBox="1"/>
                <p:nvPr/>
              </p:nvSpPr>
              <p:spPr>
                <a:xfrm>
                  <a:off x="6479595" y="5910484"/>
                  <a:ext cx="18656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</m:oMath>
                  </a14:m>
                  <a:r>
                    <a:rPr lang="en-US" dirty="0"/>
                    <a:t>(‘_‘|</a:t>
                  </a:r>
                  <a:r>
                    <a:rPr lang="en-US" dirty="0" err="1"/>
                    <a:t>letter|digit</a:t>
                  </a:r>
                  <a:r>
                    <a:rPr lang="en-US" dirty="0"/>
                    <a:t>)</a:t>
                  </a:r>
                </a:p>
              </p:txBody>
            </p:sp>
          </mc:Choice>
          <mc:Fallback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3E781BFF-0F5E-4570-8F5E-BEAF6972DB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9595" y="5910484"/>
                  <a:ext cx="1865639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10000" r="-2614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8BD08078-CD5B-4E63-998B-CB4DD2ACD61D}"/>
                </a:ext>
              </a:extLst>
            </p:cNvPr>
            <p:cNvGrpSpPr/>
            <p:nvPr/>
          </p:nvGrpSpPr>
          <p:grpSpPr>
            <a:xfrm>
              <a:off x="5295537" y="2694353"/>
              <a:ext cx="492369" cy="484554"/>
              <a:chOff x="2829621" y="4413944"/>
              <a:chExt cx="492369" cy="484554"/>
            </a:xfrm>
          </p:grpSpPr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0FC69B34-8659-40D8-B68D-F9F35A2A6637}"/>
                  </a:ext>
                </a:extLst>
              </p:cNvPr>
              <p:cNvSpPr/>
              <p:nvPr/>
            </p:nvSpPr>
            <p:spPr>
              <a:xfrm>
                <a:off x="2829621" y="4413944"/>
                <a:ext cx="492369" cy="48455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FF12C3A3-7FA3-4487-9483-A8C53DE43381}"/>
                  </a:ext>
                </a:extLst>
              </p:cNvPr>
              <p:cNvSpPr/>
              <p:nvPr/>
            </p:nvSpPr>
            <p:spPr>
              <a:xfrm>
                <a:off x="2871677" y="4462137"/>
                <a:ext cx="403986" cy="38816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95C12B21-0E63-4996-ACEB-52ABE9FA73E8}"/>
                </a:ext>
              </a:extLst>
            </p:cNvPr>
            <p:cNvGrpSpPr/>
            <p:nvPr/>
          </p:nvGrpSpPr>
          <p:grpSpPr>
            <a:xfrm>
              <a:off x="6004033" y="2504984"/>
              <a:ext cx="492369" cy="484554"/>
              <a:chOff x="2829621" y="4413944"/>
              <a:chExt cx="492369" cy="484554"/>
            </a:xfrm>
          </p:grpSpPr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C1BE87F9-AE14-4244-AD13-AE16FB8A7B1D}"/>
                  </a:ext>
                </a:extLst>
              </p:cNvPr>
              <p:cNvSpPr/>
              <p:nvPr/>
            </p:nvSpPr>
            <p:spPr>
              <a:xfrm>
                <a:off x="2829621" y="4413944"/>
                <a:ext cx="492369" cy="48455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AAA4B8EE-044E-4432-AEAD-5B51E15709B1}"/>
                  </a:ext>
                </a:extLst>
              </p:cNvPr>
              <p:cNvSpPr/>
              <p:nvPr/>
            </p:nvSpPr>
            <p:spPr>
              <a:xfrm>
                <a:off x="2871677" y="4462137"/>
                <a:ext cx="403986" cy="38816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EDCB9F79-A484-4135-B4B1-655A7C43D905}"/>
                </a:ext>
              </a:extLst>
            </p:cNvPr>
            <p:cNvGrpSpPr/>
            <p:nvPr/>
          </p:nvGrpSpPr>
          <p:grpSpPr>
            <a:xfrm>
              <a:off x="7010655" y="2561486"/>
              <a:ext cx="492369" cy="484554"/>
              <a:chOff x="2829621" y="4413944"/>
              <a:chExt cx="492369" cy="484554"/>
            </a:xfrm>
          </p:grpSpPr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05D050C7-B23E-4DC8-9447-9AC2D37E0BC2}"/>
                  </a:ext>
                </a:extLst>
              </p:cNvPr>
              <p:cNvSpPr/>
              <p:nvPr/>
            </p:nvSpPr>
            <p:spPr>
              <a:xfrm>
                <a:off x="2829621" y="4413944"/>
                <a:ext cx="492369" cy="48455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BE2A6641-D3B7-4FE1-AA03-A80DF51FE880}"/>
                  </a:ext>
                </a:extLst>
              </p:cNvPr>
              <p:cNvSpPr/>
              <p:nvPr/>
            </p:nvSpPr>
            <p:spPr>
              <a:xfrm>
                <a:off x="2871677" y="4462137"/>
                <a:ext cx="403986" cy="38816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7504F903-E30A-4946-AEE1-39FC589CEB94}"/>
                </a:ext>
              </a:extLst>
            </p:cNvPr>
            <p:cNvGrpSpPr/>
            <p:nvPr/>
          </p:nvGrpSpPr>
          <p:grpSpPr>
            <a:xfrm>
              <a:off x="7933434" y="2647401"/>
              <a:ext cx="492369" cy="484554"/>
              <a:chOff x="2829621" y="4413944"/>
              <a:chExt cx="492369" cy="484554"/>
            </a:xfrm>
          </p:grpSpPr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08103AB5-5347-4E08-AC40-2437B2FA6A86}"/>
                  </a:ext>
                </a:extLst>
              </p:cNvPr>
              <p:cNvSpPr/>
              <p:nvPr/>
            </p:nvSpPr>
            <p:spPr>
              <a:xfrm>
                <a:off x="2829621" y="4413944"/>
                <a:ext cx="492369" cy="48455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A173CE3D-EC7B-4381-AB16-166239406632}"/>
                  </a:ext>
                </a:extLst>
              </p:cNvPr>
              <p:cNvSpPr/>
              <p:nvPr/>
            </p:nvSpPr>
            <p:spPr>
              <a:xfrm>
                <a:off x="2871677" y="4462137"/>
                <a:ext cx="403986" cy="38816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5DF80967-FD1A-4AD3-90DF-23A62E4C724D}"/>
                </a:ext>
              </a:extLst>
            </p:cNvPr>
            <p:cNvGrpSpPr/>
            <p:nvPr/>
          </p:nvGrpSpPr>
          <p:grpSpPr>
            <a:xfrm>
              <a:off x="6344113" y="6281686"/>
              <a:ext cx="492369" cy="484554"/>
              <a:chOff x="2829621" y="4413944"/>
              <a:chExt cx="492369" cy="484554"/>
            </a:xfrm>
          </p:grpSpPr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7F0662D6-0AEE-4309-BD95-20CC5B3A48B6}"/>
                  </a:ext>
                </a:extLst>
              </p:cNvPr>
              <p:cNvSpPr/>
              <p:nvPr/>
            </p:nvSpPr>
            <p:spPr>
              <a:xfrm>
                <a:off x="2829621" y="4413944"/>
                <a:ext cx="492369" cy="48455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5BC41FCF-C98F-4EAC-8F6A-0F60FB5FA81A}"/>
                  </a:ext>
                </a:extLst>
              </p:cNvPr>
              <p:cNvSpPr/>
              <p:nvPr/>
            </p:nvSpPr>
            <p:spPr>
              <a:xfrm>
                <a:off x="2871677" y="4462137"/>
                <a:ext cx="403986" cy="38816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92423B6D-450F-479F-8BD4-6E20BFBA22AA}"/>
                    </a:ext>
                  </a:extLst>
                </p:cNvPr>
                <p:cNvSpPr txBox="1"/>
                <p:nvPr/>
              </p:nvSpPr>
              <p:spPr>
                <a:xfrm>
                  <a:off x="6169205" y="3211181"/>
                  <a:ext cx="7296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</m:oMath>
                  </a14:m>
                  <a:r>
                    <a:rPr lang="en-US" dirty="0"/>
                    <a:t>(‘=‘)</a:t>
                  </a:r>
                </a:p>
              </p:txBody>
            </p:sp>
          </mc:Choice>
          <mc:Fallback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92423B6D-450F-479F-8BD4-6E20BFBA22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9205" y="3211181"/>
                  <a:ext cx="729687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0000" r="-66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DD6C517-BB20-4398-B6AC-D700C90B7AF4}"/>
                </a:ext>
              </a:extLst>
            </p:cNvPr>
            <p:cNvSpPr txBox="1"/>
            <p:nvPr/>
          </p:nvSpPr>
          <p:spPr>
            <a:xfrm>
              <a:off x="6588162" y="5367699"/>
              <a:ext cx="1551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‘_‘|</a:t>
              </a:r>
              <a:r>
                <a:rPr lang="en-US" dirty="0" err="1"/>
                <a:t>letter|digit</a:t>
              </a:r>
              <a:endParaRPr lang="en-US" dirty="0"/>
            </a:p>
          </p:txBody>
        </p:sp>
        <p:cxnSp>
          <p:nvCxnSpPr>
            <p:cNvPr id="11" name="Connector: Curved 10">
              <a:extLst>
                <a:ext uri="{FF2B5EF4-FFF2-40B4-BE49-F238E27FC236}">
                  <a16:creationId xmlns:a16="http://schemas.microsoft.com/office/drawing/2014/main" id="{BAC26D16-1959-4B8A-A2F7-DCD0A6DB0C76}"/>
                </a:ext>
              </a:extLst>
            </p:cNvPr>
            <p:cNvCxnSpPr>
              <a:stCxn id="9" idx="6"/>
              <a:endCxn id="9" idx="7"/>
            </p:cNvCxnSpPr>
            <p:nvPr/>
          </p:nvCxnSpPr>
          <p:spPr>
            <a:xfrm flipH="1" flipV="1">
              <a:off x="6364953" y="5675874"/>
              <a:ext cx="72106" cy="160886"/>
            </a:xfrm>
            <a:prstGeom prst="curvedConnector4">
              <a:avLst>
                <a:gd name="adj1" fmla="val -299420"/>
                <a:gd name="adj2" fmla="val 204571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0652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E26B341-D407-4617-B6E0-1B085151859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w="12700">
            <a:noFill/>
          </a:ln>
        </p:spPr>
        <p:txBody>
          <a:bodyPr>
            <a:normAutofit/>
          </a:bodyPr>
          <a:lstStyle/>
          <a:p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Administrivia II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529F3F-441F-4EEF-9657-F4B3F58DF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5426075" cy="4351338"/>
          </a:xfrm>
        </p:spPr>
        <p:txBody>
          <a:bodyPr/>
          <a:lstStyle/>
          <a:p>
            <a:r>
              <a:rPr lang="en-US" dirty="0"/>
              <a:t>New Office Hours Schedule</a:t>
            </a:r>
          </a:p>
          <a:p>
            <a:pPr lvl="1"/>
            <a:r>
              <a:rPr lang="en-US" dirty="0"/>
              <a:t>Drew</a:t>
            </a:r>
          </a:p>
          <a:p>
            <a:pPr lvl="2"/>
            <a:r>
              <a:rPr lang="en-US" dirty="0"/>
              <a:t>Monday: 9:00 – 10:30</a:t>
            </a:r>
          </a:p>
          <a:p>
            <a:pPr lvl="2"/>
            <a:r>
              <a:rPr lang="en-US" dirty="0"/>
              <a:t>Wednesday: </a:t>
            </a:r>
          </a:p>
          <a:p>
            <a:pPr lvl="3"/>
            <a:r>
              <a:rPr lang="en-US" dirty="0"/>
              <a:t>9:00 - 12:00</a:t>
            </a:r>
          </a:p>
          <a:p>
            <a:pPr lvl="3"/>
            <a:r>
              <a:rPr lang="en-US" dirty="0"/>
              <a:t>4:00 – 5:00</a:t>
            </a:r>
          </a:p>
          <a:p>
            <a:pPr lvl="2"/>
            <a:r>
              <a:rPr lang="en-US" dirty="0"/>
              <a:t>Friday: 9:00 – 10:30</a:t>
            </a:r>
          </a:p>
          <a:p>
            <a:pPr lvl="1"/>
            <a:r>
              <a:rPr lang="en-US" dirty="0"/>
              <a:t>Brad</a:t>
            </a:r>
          </a:p>
          <a:p>
            <a:pPr lvl="2"/>
            <a:r>
              <a:rPr lang="en-US" dirty="0"/>
              <a:t>Thursdays 12:00 – 2:00 (tentative)</a:t>
            </a:r>
          </a:p>
          <a:p>
            <a:pPr lvl="1"/>
            <a:r>
              <a:rPr lang="en-US" dirty="0" err="1"/>
              <a:t>Ruturaj</a:t>
            </a:r>
            <a:endParaRPr lang="en-US" dirty="0"/>
          </a:p>
          <a:p>
            <a:pPr lvl="2"/>
            <a:r>
              <a:rPr lang="en-US" dirty="0"/>
              <a:t>Mondays 11:00 – 1:00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156ACCF8-24B5-4624-84E4-482F21507CAB}"/>
              </a:ext>
            </a:extLst>
          </p:cNvPr>
          <p:cNvSpPr/>
          <p:nvPr/>
        </p:nvSpPr>
        <p:spPr>
          <a:xfrm rot="699210">
            <a:off x="6010299" y="451087"/>
            <a:ext cx="2834750" cy="1654567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6B78A2-815D-447F-A0EA-E7B062C07609}"/>
              </a:ext>
            </a:extLst>
          </p:cNvPr>
          <p:cNvSpPr/>
          <p:nvPr/>
        </p:nvSpPr>
        <p:spPr>
          <a:xfrm>
            <a:off x="6054725" y="537633"/>
            <a:ext cx="2857500" cy="1507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bg1"/>
                </a:solidFill>
              </a:rPr>
              <a:t>Live Assignments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P1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H1</a:t>
            </a:r>
          </a:p>
        </p:txBody>
      </p:sp>
    </p:spTree>
    <p:extLst>
      <p:ext uri="{BB962C8B-B14F-4D97-AF65-F5344CB8AC3E}">
        <p14:creationId xmlns:p14="http://schemas.microsoft.com/office/powerpoint/2010/main" val="3382136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E26B341-D407-4617-B6E0-1B085151859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w="12700">
            <a:noFill/>
          </a:ln>
        </p:spPr>
        <p:txBody>
          <a:bodyPr>
            <a:normAutofit/>
          </a:bodyPr>
          <a:lstStyle/>
          <a:p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Roadmap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1529F3F-441F-4EEF-9657-F4B3F58DFF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Last time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-elimination from NFAs</a:t>
                </a:r>
              </a:p>
              <a:p>
                <a:pPr lvl="1"/>
                <a:r>
                  <a:rPr lang="en-US" dirty="0"/>
                  <a:t>Rules for converting </a:t>
                </a:r>
                <a:r>
                  <a:rPr lang="en-US" dirty="0" err="1"/>
                  <a:t>RegEx</a:t>
                </a:r>
                <a:r>
                  <a:rPr lang="en-US" dirty="0"/>
                  <a:t> to NFAs</a:t>
                </a:r>
              </a:p>
              <a:p>
                <a:r>
                  <a:rPr lang="en-US" dirty="0"/>
                  <a:t>This time</a:t>
                </a:r>
              </a:p>
              <a:p>
                <a:pPr lvl="1"/>
                <a:r>
                  <a:rPr lang="en-US" dirty="0"/>
                  <a:t>Demonstrate the </a:t>
                </a:r>
                <a:r>
                  <a:rPr lang="en-US" dirty="0" err="1"/>
                  <a:t>RegEx</a:t>
                </a:r>
                <a:r>
                  <a:rPr lang="en-US" dirty="0"/>
                  <a:t> -&gt; NFA translation</a:t>
                </a:r>
              </a:p>
              <a:p>
                <a:pPr lvl="1"/>
                <a:r>
                  <a:rPr lang="en-US" dirty="0"/>
                  <a:t>Talk about some other uses for these abstractions</a:t>
                </a:r>
              </a:p>
              <a:p>
                <a:pPr lvl="1"/>
                <a:r>
                  <a:rPr lang="en-US" dirty="0"/>
                  <a:t>Extend DFAs for Scanning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1529F3F-441F-4EEF-9657-F4B3F58DFF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729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E26B341-D407-4617-B6E0-1B0851518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067"/>
            <a:ext cx="7886700" cy="1325563"/>
          </a:xfrm>
          <a:noFill/>
          <a:ln w="12700">
            <a:noFill/>
          </a:ln>
        </p:spPr>
        <p:txBody>
          <a:bodyPr>
            <a:normAutofit/>
          </a:bodyPr>
          <a:lstStyle/>
          <a:p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    </a:t>
            </a:r>
            <a:r>
              <a:rPr lang="en-US" sz="5000" dirty="0" err="1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RegEx</a:t>
            </a:r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 Operator Precedence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9F636D-BB59-4508-B970-B210B8AC2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937" y="2328862"/>
            <a:ext cx="404812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909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10C2F8E0-37BB-4476-B710-CFCBED53439D}"/>
              </a:ext>
            </a:extLst>
          </p:cNvPr>
          <p:cNvGrpSpPr/>
          <p:nvPr/>
        </p:nvGrpSpPr>
        <p:grpSpPr>
          <a:xfrm>
            <a:off x="234462" y="1179879"/>
            <a:ext cx="8542214" cy="5467350"/>
            <a:chOff x="234462" y="1179879"/>
            <a:chExt cx="8542214" cy="546735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91A539D-166C-43F4-B3E4-AE9D1C5ABF0F}"/>
                </a:ext>
              </a:extLst>
            </p:cNvPr>
            <p:cNvGrpSpPr/>
            <p:nvPr/>
          </p:nvGrpSpPr>
          <p:grpSpPr>
            <a:xfrm>
              <a:off x="234462" y="1179879"/>
              <a:ext cx="8542214" cy="5467350"/>
              <a:chOff x="234462" y="1179879"/>
              <a:chExt cx="8542214" cy="5467350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EC0D8EB5-C84D-4C6A-9CE0-04CC24884A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5151" y="1179879"/>
                <a:ext cx="8391525" cy="5467350"/>
              </a:xfrm>
              <a:prstGeom prst="rect">
                <a:avLst/>
              </a:prstGeom>
            </p:spPr>
          </p:pic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612432C-4568-47A2-812B-0A676EB1F9DE}"/>
                  </a:ext>
                </a:extLst>
              </p:cNvPr>
              <p:cNvSpPr/>
              <p:nvPr/>
            </p:nvSpPr>
            <p:spPr>
              <a:xfrm>
                <a:off x="234462" y="2047631"/>
                <a:ext cx="2258646" cy="23211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B410D75-2C6E-47DA-A88A-9ADC039031E6}"/>
                </a:ext>
              </a:extLst>
            </p:cNvPr>
            <p:cNvSpPr/>
            <p:nvPr/>
          </p:nvSpPr>
          <p:spPr>
            <a:xfrm>
              <a:off x="2672861" y="1207119"/>
              <a:ext cx="4251569" cy="1471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4E26B341-D407-4617-B6E0-1B0851518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9067"/>
            <a:ext cx="8148027" cy="1325563"/>
          </a:xfrm>
          <a:noFill/>
          <a:ln w="12700">
            <a:noFill/>
          </a:ln>
        </p:spPr>
        <p:txBody>
          <a:bodyPr>
            <a:normAutofit/>
          </a:bodyPr>
          <a:lstStyle/>
          <a:p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Tree Representation of a </a:t>
            </a:r>
            <a:r>
              <a:rPr lang="en-US" sz="5000" dirty="0" err="1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RegEx</a:t>
            </a:r>
            <a:endParaRPr lang="en-US" sz="5000" dirty="0">
              <a:ln w="12700"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D29CE3-CF60-4D3F-8F62-EC8F4247B193}"/>
              </a:ext>
            </a:extLst>
          </p:cNvPr>
          <p:cNvSpPr txBox="1"/>
          <p:nvPr/>
        </p:nvSpPr>
        <p:spPr>
          <a:xfrm>
            <a:off x="2888540" y="1354630"/>
            <a:ext cx="456144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( letter | ‘_’ )(letter | ‘_’ | digit)*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A9311FB-9455-4190-878E-D8362A88440B}"/>
              </a:ext>
            </a:extLst>
          </p:cNvPr>
          <p:cNvGrpSpPr/>
          <p:nvPr/>
        </p:nvGrpSpPr>
        <p:grpSpPr>
          <a:xfrm>
            <a:off x="3122977" y="1813244"/>
            <a:ext cx="675299" cy="641402"/>
            <a:chOff x="3122977" y="1813244"/>
            <a:chExt cx="675299" cy="641402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BB25DA0C-FB3B-4E9E-8B6A-23815EB31AC1}"/>
                </a:ext>
              </a:extLst>
            </p:cNvPr>
            <p:cNvSpPr/>
            <p:nvPr/>
          </p:nvSpPr>
          <p:spPr>
            <a:xfrm rot="5400000">
              <a:off x="3381009" y="1555212"/>
              <a:ext cx="159235" cy="675299"/>
            </a:xfrm>
            <a:prstGeom prst="rightBrace">
              <a:avLst>
                <a:gd name="adj1" fmla="val 8333"/>
                <a:gd name="adj2" fmla="val 48283"/>
              </a:avLst>
            </a:prstGeom>
            <a:ln w="254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A617AF9-AB61-460F-82AC-DB3123AEAE52}"/>
                </a:ext>
              </a:extLst>
            </p:cNvPr>
            <p:cNvSpPr txBox="1"/>
            <p:nvPr/>
          </p:nvSpPr>
          <p:spPr>
            <a:xfrm>
              <a:off x="3317398" y="2085314"/>
              <a:ext cx="317716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B4204B7-43CC-4A09-BF42-6E0C09287FD3}"/>
              </a:ext>
            </a:extLst>
          </p:cNvPr>
          <p:cNvGrpSpPr/>
          <p:nvPr/>
        </p:nvGrpSpPr>
        <p:grpSpPr>
          <a:xfrm>
            <a:off x="4122797" y="1838856"/>
            <a:ext cx="340197" cy="615790"/>
            <a:chOff x="4122797" y="1838856"/>
            <a:chExt cx="340197" cy="615790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A8BDA8F0-EDF5-4A96-9AD2-BA1B13FD80F0}"/>
                </a:ext>
              </a:extLst>
            </p:cNvPr>
            <p:cNvSpPr/>
            <p:nvPr/>
          </p:nvSpPr>
          <p:spPr>
            <a:xfrm rot="5400000">
              <a:off x="4192945" y="1768708"/>
              <a:ext cx="177419" cy="317715"/>
            </a:xfrm>
            <a:prstGeom prst="rightBrace">
              <a:avLst>
                <a:gd name="adj1" fmla="val 8333"/>
                <a:gd name="adj2" fmla="val 48283"/>
              </a:avLst>
            </a:prstGeom>
            <a:ln w="254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3A92467-9970-4C8A-8B0F-832C5929CB00}"/>
                </a:ext>
              </a:extLst>
            </p:cNvPr>
            <p:cNvSpPr txBox="1"/>
            <p:nvPr/>
          </p:nvSpPr>
          <p:spPr>
            <a:xfrm>
              <a:off x="4145278" y="2085314"/>
              <a:ext cx="317716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C1C6F57-AD05-41FC-82E8-FE1BE79714BD}"/>
              </a:ext>
            </a:extLst>
          </p:cNvPr>
          <p:cNvGrpSpPr/>
          <p:nvPr/>
        </p:nvGrpSpPr>
        <p:grpSpPr>
          <a:xfrm>
            <a:off x="4794562" y="1844504"/>
            <a:ext cx="605868" cy="610142"/>
            <a:chOff x="4794562" y="1844504"/>
            <a:chExt cx="605868" cy="610142"/>
          </a:xfrm>
        </p:grpSpPr>
        <p:sp>
          <p:nvSpPr>
            <p:cNvPr id="14" name="Right Brace 13">
              <a:extLst>
                <a:ext uri="{FF2B5EF4-FFF2-40B4-BE49-F238E27FC236}">
                  <a16:creationId xmlns:a16="http://schemas.microsoft.com/office/drawing/2014/main" id="{4B970033-C533-4A99-83F3-7550A7B3C7EE}"/>
                </a:ext>
              </a:extLst>
            </p:cNvPr>
            <p:cNvSpPr/>
            <p:nvPr/>
          </p:nvSpPr>
          <p:spPr>
            <a:xfrm rot="5400000">
              <a:off x="5033508" y="1605558"/>
              <a:ext cx="127975" cy="605868"/>
            </a:xfrm>
            <a:prstGeom prst="rightBrace">
              <a:avLst>
                <a:gd name="adj1" fmla="val 8333"/>
                <a:gd name="adj2" fmla="val 48283"/>
              </a:avLst>
            </a:prstGeom>
            <a:ln w="254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0161C20-75B6-43E2-9C77-7FBEDCEF4DBE}"/>
                </a:ext>
              </a:extLst>
            </p:cNvPr>
            <p:cNvSpPr txBox="1"/>
            <p:nvPr/>
          </p:nvSpPr>
          <p:spPr>
            <a:xfrm>
              <a:off x="4975902" y="2085314"/>
              <a:ext cx="317716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554F1AF-3F37-48FB-A13C-7C32132B2AEA}"/>
              </a:ext>
            </a:extLst>
          </p:cNvPr>
          <p:cNvGrpSpPr/>
          <p:nvPr/>
        </p:nvGrpSpPr>
        <p:grpSpPr>
          <a:xfrm>
            <a:off x="5723799" y="1865264"/>
            <a:ext cx="389752" cy="589382"/>
            <a:chOff x="5723799" y="1865264"/>
            <a:chExt cx="389752" cy="589382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C515FB1C-E4F3-49EB-898A-504332F4D09F}"/>
                </a:ext>
              </a:extLst>
            </p:cNvPr>
            <p:cNvSpPr/>
            <p:nvPr/>
          </p:nvSpPr>
          <p:spPr>
            <a:xfrm rot="5400000">
              <a:off x="5860199" y="1728864"/>
              <a:ext cx="107218" cy="380017"/>
            </a:xfrm>
            <a:prstGeom prst="rightBrace">
              <a:avLst>
                <a:gd name="adj1" fmla="val 8333"/>
                <a:gd name="adj2" fmla="val 48283"/>
              </a:avLst>
            </a:prstGeom>
            <a:ln w="254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5B67125-E91E-40DC-8427-2D6225AE86D4}"/>
                </a:ext>
              </a:extLst>
            </p:cNvPr>
            <p:cNvSpPr txBox="1"/>
            <p:nvPr/>
          </p:nvSpPr>
          <p:spPr>
            <a:xfrm>
              <a:off x="5795835" y="2085314"/>
              <a:ext cx="317716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511AD0E-DBD1-4990-8F5C-0CF2F51A517B}"/>
              </a:ext>
            </a:extLst>
          </p:cNvPr>
          <p:cNvGrpSpPr/>
          <p:nvPr/>
        </p:nvGrpSpPr>
        <p:grpSpPr>
          <a:xfrm>
            <a:off x="6384196" y="1855479"/>
            <a:ext cx="605869" cy="599167"/>
            <a:chOff x="6384196" y="1855479"/>
            <a:chExt cx="605869" cy="59916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F41BD4B-DFA6-40F7-A2BD-484ACECBAEFF}"/>
                </a:ext>
              </a:extLst>
            </p:cNvPr>
            <p:cNvSpPr txBox="1"/>
            <p:nvPr/>
          </p:nvSpPr>
          <p:spPr>
            <a:xfrm>
              <a:off x="6543903" y="2085314"/>
              <a:ext cx="317716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19" name="Right Brace 18">
              <a:extLst>
                <a:ext uri="{FF2B5EF4-FFF2-40B4-BE49-F238E27FC236}">
                  <a16:creationId xmlns:a16="http://schemas.microsoft.com/office/drawing/2014/main" id="{88BFB4F6-98E5-41F0-96FC-5D145339CEBE}"/>
                </a:ext>
              </a:extLst>
            </p:cNvPr>
            <p:cNvSpPr/>
            <p:nvPr/>
          </p:nvSpPr>
          <p:spPr>
            <a:xfrm rot="5400000">
              <a:off x="6623143" y="1616532"/>
              <a:ext cx="127976" cy="605869"/>
            </a:xfrm>
            <a:prstGeom prst="rightBrace">
              <a:avLst>
                <a:gd name="adj1" fmla="val 8333"/>
                <a:gd name="adj2" fmla="val 48283"/>
              </a:avLst>
            </a:prstGeom>
            <a:ln w="254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5C9191B1-BDF8-45D7-946F-4CE849C357F5}"/>
              </a:ext>
            </a:extLst>
          </p:cNvPr>
          <p:cNvSpPr/>
          <p:nvPr/>
        </p:nvSpPr>
        <p:spPr>
          <a:xfrm>
            <a:off x="734646" y="2962031"/>
            <a:ext cx="7573108" cy="3685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8C75BC-2684-46F9-B560-8812E9685BB4}"/>
              </a:ext>
            </a:extLst>
          </p:cNvPr>
          <p:cNvSpPr txBox="1"/>
          <p:nvPr/>
        </p:nvSpPr>
        <p:spPr>
          <a:xfrm>
            <a:off x="2197289" y="2594136"/>
            <a:ext cx="4561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  <a:ea typeface="Cambria Math" panose="02040503050406030204" pitchFamily="18" charset="0"/>
              </a:rPr>
              <a:t>Draw the Regex Tree</a:t>
            </a:r>
            <a:endParaRPr lang="en-US" b="1" dirty="0">
              <a:latin typeface="Bradley Hand ITC" panose="03070402050302030203" pitchFamily="66" charset="0"/>
            </a:endParaRP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D812980D-3542-471B-A502-DE8901434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233935"/>
              </p:ext>
            </p:extLst>
          </p:nvPr>
        </p:nvGraphicFramePr>
        <p:xfrm>
          <a:off x="554153" y="1331421"/>
          <a:ext cx="18444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709">
                  <a:extLst>
                    <a:ext uri="{9D8B030D-6E8A-4147-A177-3AD203B41FA5}">
                      <a16:colId xmlns:a16="http://schemas.microsoft.com/office/drawing/2014/main" val="3059697012"/>
                    </a:ext>
                  </a:extLst>
                </a:gridCol>
                <a:gridCol w="1281723">
                  <a:extLst>
                    <a:ext uri="{9D8B030D-6E8A-4147-A177-3AD203B41FA5}">
                      <a16:colId xmlns:a16="http://schemas.microsoft.com/office/drawing/2014/main" val="1757140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Precedence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946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</a:t>
                      </a:r>
                      <a:r>
                        <a:rPr lang="en-US" b="1" dirty="0"/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229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38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50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74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E26B341-D407-4617-B6E0-1B0851518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9067"/>
            <a:ext cx="8148027" cy="1325563"/>
          </a:xfrm>
          <a:noFill/>
          <a:ln w="12700">
            <a:noFill/>
          </a:ln>
        </p:spPr>
        <p:txBody>
          <a:bodyPr>
            <a:normAutofit/>
          </a:bodyPr>
          <a:lstStyle/>
          <a:p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Tree Representation of a </a:t>
            </a:r>
            <a:r>
              <a:rPr lang="en-US" sz="5000" dirty="0" err="1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RegEx</a:t>
            </a:r>
            <a:endParaRPr lang="en-US" sz="5000" dirty="0">
              <a:ln w="12700"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C09B0E-51E7-4A55-9D8B-4F4920867F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596799"/>
              </p:ext>
            </p:extLst>
          </p:nvPr>
        </p:nvGraphicFramePr>
        <p:xfrm>
          <a:off x="554153" y="1331421"/>
          <a:ext cx="18444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709">
                  <a:extLst>
                    <a:ext uri="{9D8B030D-6E8A-4147-A177-3AD203B41FA5}">
                      <a16:colId xmlns:a16="http://schemas.microsoft.com/office/drawing/2014/main" val="3059697012"/>
                    </a:ext>
                  </a:extLst>
                </a:gridCol>
                <a:gridCol w="1281723">
                  <a:extLst>
                    <a:ext uri="{9D8B030D-6E8A-4147-A177-3AD203B41FA5}">
                      <a16:colId xmlns:a16="http://schemas.microsoft.com/office/drawing/2014/main" val="1757140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Precedence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946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</a:t>
                      </a:r>
                      <a:r>
                        <a:rPr lang="en-US" b="1" dirty="0"/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229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38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5081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2D29CE3-CF60-4D3F-8F62-EC8F4247B193}"/>
              </a:ext>
            </a:extLst>
          </p:cNvPr>
          <p:cNvSpPr txBox="1"/>
          <p:nvPr/>
        </p:nvSpPr>
        <p:spPr>
          <a:xfrm>
            <a:off x="2888540" y="1354630"/>
            <a:ext cx="456144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( letter | ‘_’ )(letter | ‘_’ | digit)*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A9311FB-9455-4190-878E-D8362A88440B}"/>
              </a:ext>
            </a:extLst>
          </p:cNvPr>
          <p:cNvGrpSpPr/>
          <p:nvPr/>
        </p:nvGrpSpPr>
        <p:grpSpPr>
          <a:xfrm>
            <a:off x="3122977" y="1813244"/>
            <a:ext cx="675299" cy="641402"/>
            <a:chOff x="3122977" y="1813244"/>
            <a:chExt cx="675299" cy="641402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BB25DA0C-FB3B-4E9E-8B6A-23815EB31AC1}"/>
                </a:ext>
              </a:extLst>
            </p:cNvPr>
            <p:cNvSpPr/>
            <p:nvPr/>
          </p:nvSpPr>
          <p:spPr>
            <a:xfrm rot="5400000">
              <a:off x="3381009" y="1555212"/>
              <a:ext cx="159235" cy="675299"/>
            </a:xfrm>
            <a:prstGeom prst="rightBrace">
              <a:avLst>
                <a:gd name="adj1" fmla="val 8333"/>
                <a:gd name="adj2" fmla="val 48283"/>
              </a:avLst>
            </a:prstGeom>
            <a:ln w="254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A617AF9-AB61-460F-82AC-DB3123AEAE52}"/>
                </a:ext>
              </a:extLst>
            </p:cNvPr>
            <p:cNvSpPr txBox="1"/>
            <p:nvPr/>
          </p:nvSpPr>
          <p:spPr>
            <a:xfrm>
              <a:off x="3317398" y="2085314"/>
              <a:ext cx="317716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B4204B7-43CC-4A09-BF42-6E0C09287FD3}"/>
              </a:ext>
            </a:extLst>
          </p:cNvPr>
          <p:cNvGrpSpPr/>
          <p:nvPr/>
        </p:nvGrpSpPr>
        <p:grpSpPr>
          <a:xfrm>
            <a:off x="4122797" y="1838856"/>
            <a:ext cx="340197" cy="615790"/>
            <a:chOff x="4122797" y="1838856"/>
            <a:chExt cx="340197" cy="615790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A8BDA8F0-EDF5-4A96-9AD2-BA1B13FD80F0}"/>
                </a:ext>
              </a:extLst>
            </p:cNvPr>
            <p:cNvSpPr/>
            <p:nvPr/>
          </p:nvSpPr>
          <p:spPr>
            <a:xfrm rot="5400000">
              <a:off x="4192945" y="1768708"/>
              <a:ext cx="177419" cy="317715"/>
            </a:xfrm>
            <a:prstGeom prst="rightBrace">
              <a:avLst>
                <a:gd name="adj1" fmla="val 8333"/>
                <a:gd name="adj2" fmla="val 48283"/>
              </a:avLst>
            </a:prstGeom>
            <a:ln w="254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3A92467-9970-4C8A-8B0F-832C5929CB00}"/>
                </a:ext>
              </a:extLst>
            </p:cNvPr>
            <p:cNvSpPr txBox="1"/>
            <p:nvPr/>
          </p:nvSpPr>
          <p:spPr>
            <a:xfrm>
              <a:off x="4145278" y="2085314"/>
              <a:ext cx="317716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C1C6F57-AD05-41FC-82E8-FE1BE79714BD}"/>
              </a:ext>
            </a:extLst>
          </p:cNvPr>
          <p:cNvGrpSpPr/>
          <p:nvPr/>
        </p:nvGrpSpPr>
        <p:grpSpPr>
          <a:xfrm>
            <a:off x="4794562" y="1844504"/>
            <a:ext cx="605868" cy="610142"/>
            <a:chOff x="4794562" y="1844504"/>
            <a:chExt cx="605868" cy="610142"/>
          </a:xfrm>
        </p:grpSpPr>
        <p:sp>
          <p:nvSpPr>
            <p:cNvPr id="14" name="Right Brace 13">
              <a:extLst>
                <a:ext uri="{FF2B5EF4-FFF2-40B4-BE49-F238E27FC236}">
                  <a16:creationId xmlns:a16="http://schemas.microsoft.com/office/drawing/2014/main" id="{4B970033-C533-4A99-83F3-7550A7B3C7EE}"/>
                </a:ext>
              </a:extLst>
            </p:cNvPr>
            <p:cNvSpPr/>
            <p:nvPr/>
          </p:nvSpPr>
          <p:spPr>
            <a:xfrm rot="5400000">
              <a:off x="5033508" y="1605558"/>
              <a:ext cx="127975" cy="605868"/>
            </a:xfrm>
            <a:prstGeom prst="rightBrace">
              <a:avLst>
                <a:gd name="adj1" fmla="val 8333"/>
                <a:gd name="adj2" fmla="val 48283"/>
              </a:avLst>
            </a:prstGeom>
            <a:ln w="254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0161C20-75B6-43E2-9C77-7FBEDCEF4DBE}"/>
                </a:ext>
              </a:extLst>
            </p:cNvPr>
            <p:cNvSpPr txBox="1"/>
            <p:nvPr/>
          </p:nvSpPr>
          <p:spPr>
            <a:xfrm>
              <a:off x="4975902" y="2085314"/>
              <a:ext cx="317716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554F1AF-3F37-48FB-A13C-7C32132B2AEA}"/>
              </a:ext>
            </a:extLst>
          </p:cNvPr>
          <p:cNvGrpSpPr/>
          <p:nvPr/>
        </p:nvGrpSpPr>
        <p:grpSpPr>
          <a:xfrm>
            <a:off x="5723799" y="1865264"/>
            <a:ext cx="389752" cy="589382"/>
            <a:chOff x="5723799" y="1865264"/>
            <a:chExt cx="389752" cy="589382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C515FB1C-E4F3-49EB-898A-504332F4D09F}"/>
                </a:ext>
              </a:extLst>
            </p:cNvPr>
            <p:cNvSpPr/>
            <p:nvPr/>
          </p:nvSpPr>
          <p:spPr>
            <a:xfrm rot="5400000">
              <a:off x="5860199" y="1728864"/>
              <a:ext cx="107218" cy="380017"/>
            </a:xfrm>
            <a:prstGeom prst="rightBrace">
              <a:avLst>
                <a:gd name="adj1" fmla="val 8333"/>
                <a:gd name="adj2" fmla="val 48283"/>
              </a:avLst>
            </a:prstGeom>
            <a:ln w="254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5B67125-E91E-40DC-8427-2D6225AE86D4}"/>
                </a:ext>
              </a:extLst>
            </p:cNvPr>
            <p:cNvSpPr txBox="1"/>
            <p:nvPr/>
          </p:nvSpPr>
          <p:spPr>
            <a:xfrm>
              <a:off x="5795835" y="2085314"/>
              <a:ext cx="317716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511AD0E-DBD1-4990-8F5C-0CF2F51A517B}"/>
              </a:ext>
            </a:extLst>
          </p:cNvPr>
          <p:cNvGrpSpPr/>
          <p:nvPr/>
        </p:nvGrpSpPr>
        <p:grpSpPr>
          <a:xfrm>
            <a:off x="6384196" y="1855479"/>
            <a:ext cx="605869" cy="599167"/>
            <a:chOff x="6384196" y="1855479"/>
            <a:chExt cx="605869" cy="59916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F41BD4B-DFA6-40F7-A2BD-484ACECBAEFF}"/>
                </a:ext>
              </a:extLst>
            </p:cNvPr>
            <p:cNvSpPr txBox="1"/>
            <p:nvPr/>
          </p:nvSpPr>
          <p:spPr>
            <a:xfrm>
              <a:off x="6543903" y="2085314"/>
              <a:ext cx="317716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19" name="Right Brace 18">
              <a:extLst>
                <a:ext uri="{FF2B5EF4-FFF2-40B4-BE49-F238E27FC236}">
                  <a16:creationId xmlns:a16="http://schemas.microsoft.com/office/drawing/2014/main" id="{88BFB4F6-98E5-41F0-96FC-5D145339CEBE}"/>
                </a:ext>
              </a:extLst>
            </p:cNvPr>
            <p:cNvSpPr/>
            <p:nvPr/>
          </p:nvSpPr>
          <p:spPr>
            <a:xfrm rot="5400000">
              <a:off x="6623143" y="1616532"/>
              <a:ext cx="127976" cy="605869"/>
            </a:xfrm>
            <a:prstGeom prst="rightBrace">
              <a:avLst>
                <a:gd name="adj1" fmla="val 8333"/>
                <a:gd name="adj2" fmla="val 48283"/>
              </a:avLst>
            </a:prstGeom>
            <a:ln w="254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FE69EE1-5087-448B-97CA-2820DB178242}"/>
              </a:ext>
            </a:extLst>
          </p:cNvPr>
          <p:cNvGrpSpPr/>
          <p:nvPr/>
        </p:nvGrpSpPr>
        <p:grpSpPr>
          <a:xfrm>
            <a:off x="365087" y="2500501"/>
            <a:ext cx="8411589" cy="4118244"/>
            <a:chOff x="365087" y="2500501"/>
            <a:chExt cx="8411589" cy="4118244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E21AA77-C918-499A-95BA-8A27670F11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919" y="3020568"/>
              <a:ext cx="1980367" cy="4373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F11E706-A8BF-44A9-B282-F2008F792C7D}"/>
                </a:ext>
              </a:extLst>
            </p:cNvPr>
            <p:cNvCxnSpPr>
              <a:cxnSpLocks/>
            </p:cNvCxnSpPr>
            <p:nvPr/>
          </p:nvCxnSpPr>
          <p:spPr>
            <a:xfrm>
              <a:off x="3985558" y="3043273"/>
              <a:ext cx="1912662" cy="3497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DC43A26-4F36-49B7-9FD4-E82CE59EB88E}"/>
                </a:ext>
              </a:extLst>
            </p:cNvPr>
            <p:cNvSpPr txBox="1"/>
            <p:nvPr/>
          </p:nvSpPr>
          <p:spPr>
            <a:xfrm>
              <a:off x="3668427" y="2500501"/>
              <a:ext cx="317131" cy="7078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4000" b="1" dirty="0"/>
                <a:t>.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0D20EC5-F08F-4A65-A441-88280714B60F}"/>
                </a:ext>
              </a:extLst>
            </p:cNvPr>
            <p:cNvSpPr txBox="1"/>
            <p:nvPr/>
          </p:nvSpPr>
          <p:spPr>
            <a:xfrm>
              <a:off x="1421788" y="3481189"/>
              <a:ext cx="317131" cy="5539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3000" b="1" dirty="0"/>
                <a:t>|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D61FB8E-B278-4FF3-A3FD-E1046F2EFCC2}"/>
                </a:ext>
              </a:extLst>
            </p:cNvPr>
            <p:cNvCxnSpPr/>
            <p:nvPr/>
          </p:nvCxnSpPr>
          <p:spPr>
            <a:xfrm flipH="1">
              <a:off x="763918" y="3975748"/>
              <a:ext cx="656493" cy="6330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D99BC0C-4789-4E98-98A0-B68B76AAB289}"/>
                </a:ext>
              </a:extLst>
            </p:cNvPr>
            <p:cNvSpPr txBox="1"/>
            <p:nvPr/>
          </p:nvSpPr>
          <p:spPr>
            <a:xfrm>
              <a:off x="365087" y="4535640"/>
              <a:ext cx="695447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i="1" dirty="0"/>
                <a:t>letter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2CB7C39-56ED-4D21-8BFE-E14BC9A2BA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38919" y="3988276"/>
              <a:ext cx="658167" cy="5133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8091C2D-8CBA-40FE-ACD2-CC60027754A7}"/>
                </a:ext>
              </a:extLst>
            </p:cNvPr>
            <p:cNvSpPr txBox="1"/>
            <p:nvPr/>
          </p:nvSpPr>
          <p:spPr>
            <a:xfrm>
              <a:off x="2291579" y="4539547"/>
              <a:ext cx="415498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i="1" dirty="0"/>
                <a:t>‘_’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B795566-87FF-4B62-937A-00D730CC7001}"/>
                </a:ext>
              </a:extLst>
            </p:cNvPr>
            <p:cNvSpPr txBox="1"/>
            <p:nvPr/>
          </p:nvSpPr>
          <p:spPr>
            <a:xfrm>
              <a:off x="5871064" y="4094425"/>
              <a:ext cx="317131" cy="5539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3000" b="1" dirty="0"/>
                <a:t>|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58A3CF6-4090-4F88-AF57-0DDC444A61FA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 flipH="1">
              <a:off x="5168738" y="4524201"/>
              <a:ext cx="688566" cy="4656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EB98991-97A9-4C97-9974-B5BF92705D7D}"/>
                </a:ext>
              </a:extLst>
            </p:cNvPr>
            <p:cNvSpPr txBox="1"/>
            <p:nvPr/>
          </p:nvSpPr>
          <p:spPr>
            <a:xfrm>
              <a:off x="4821014" y="4989898"/>
              <a:ext cx="695447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i="1" dirty="0"/>
                <a:t>letter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47106A8-4D9B-4F64-BE07-B1568D4AE5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5353" y="4522853"/>
              <a:ext cx="639847" cy="4378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0299086-426C-4566-AB28-07C27A760500}"/>
                </a:ext>
              </a:extLst>
            </p:cNvPr>
            <p:cNvCxnSpPr>
              <a:cxnSpLocks/>
            </p:cNvCxnSpPr>
            <p:nvPr/>
          </p:nvCxnSpPr>
          <p:spPr>
            <a:xfrm>
              <a:off x="6056785" y="3747490"/>
              <a:ext cx="0" cy="3224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732129C-A855-42E1-B465-2F168F9A7B28}"/>
                </a:ext>
              </a:extLst>
            </p:cNvPr>
            <p:cNvCxnSpPr/>
            <p:nvPr/>
          </p:nvCxnSpPr>
          <p:spPr>
            <a:xfrm flipH="1">
              <a:off x="6198707" y="5380489"/>
              <a:ext cx="656493" cy="6330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0136989-5CC0-4243-9B6B-B52514C95714}"/>
                </a:ext>
              </a:extLst>
            </p:cNvPr>
            <p:cNvSpPr txBox="1"/>
            <p:nvPr/>
          </p:nvSpPr>
          <p:spPr>
            <a:xfrm>
              <a:off x="5799876" y="5940381"/>
              <a:ext cx="415498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i="1" dirty="0"/>
                <a:t>‘_’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B2C567F-0A59-447A-9358-BEAEC2D796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54031" y="5376433"/>
              <a:ext cx="577844" cy="5299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02B1DBF-B7F7-49FA-80BB-0318EF6F635E}"/>
                </a:ext>
              </a:extLst>
            </p:cNvPr>
            <p:cNvSpPr txBox="1"/>
            <p:nvPr/>
          </p:nvSpPr>
          <p:spPr>
            <a:xfrm>
              <a:off x="7726368" y="5944288"/>
              <a:ext cx="604653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i="1" dirty="0"/>
                <a:t>digit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6D5CA7F-87D8-41E6-A584-41510B8C7236}"/>
                </a:ext>
              </a:extLst>
            </p:cNvPr>
            <p:cNvSpPr txBox="1"/>
            <p:nvPr/>
          </p:nvSpPr>
          <p:spPr>
            <a:xfrm>
              <a:off x="6870370" y="4871218"/>
              <a:ext cx="317131" cy="5539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3000" b="1" dirty="0"/>
                <a:t>|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4CE4FD2-F4D1-4EAA-BBC8-051E45DFD60D}"/>
                </a:ext>
              </a:extLst>
            </p:cNvPr>
            <p:cNvSpPr txBox="1"/>
            <p:nvPr/>
          </p:nvSpPr>
          <p:spPr>
            <a:xfrm>
              <a:off x="553952" y="4963551"/>
              <a:ext cx="317716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A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DDC1878-6A53-42A0-B0AC-799850858BA4}"/>
                </a:ext>
              </a:extLst>
            </p:cNvPr>
            <p:cNvSpPr txBox="1"/>
            <p:nvPr/>
          </p:nvSpPr>
          <p:spPr>
            <a:xfrm>
              <a:off x="2291579" y="4946775"/>
              <a:ext cx="309700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B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6FD3638-5B7C-4BBF-A6D4-96C34A59772F}"/>
                </a:ext>
              </a:extLst>
            </p:cNvPr>
            <p:cNvSpPr txBox="1"/>
            <p:nvPr/>
          </p:nvSpPr>
          <p:spPr>
            <a:xfrm>
              <a:off x="4512916" y="5418984"/>
              <a:ext cx="308098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C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5ECC3D6-E0CF-4F4E-B2D3-53C2C30D5DE2}"/>
                </a:ext>
              </a:extLst>
            </p:cNvPr>
            <p:cNvSpPr txBox="1"/>
            <p:nvPr/>
          </p:nvSpPr>
          <p:spPr>
            <a:xfrm>
              <a:off x="6296964" y="6249413"/>
              <a:ext cx="327334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D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710F4AC-29FF-4B6E-BDD7-B86F0000071C}"/>
                </a:ext>
              </a:extLst>
            </p:cNvPr>
            <p:cNvSpPr txBox="1"/>
            <p:nvPr/>
          </p:nvSpPr>
          <p:spPr>
            <a:xfrm>
              <a:off x="8479800" y="6249413"/>
              <a:ext cx="296876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E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910E444-5A4C-4A8C-961F-9DC81356DCE4}"/>
                </a:ext>
              </a:extLst>
            </p:cNvPr>
            <p:cNvSpPr txBox="1"/>
            <p:nvPr/>
          </p:nvSpPr>
          <p:spPr>
            <a:xfrm>
              <a:off x="747743" y="3208387"/>
              <a:ext cx="548548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A|B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218A4D6-38DC-4529-841F-9BC8CC645C43}"/>
                </a:ext>
              </a:extLst>
            </p:cNvPr>
            <p:cNvSpPr txBox="1"/>
            <p:nvPr/>
          </p:nvSpPr>
          <p:spPr>
            <a:xfrm>
              <a:off x="5008452" y="4029460"/>
              <a:ext cx="780332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C|D|E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DF568E9-196C-4BE9-B106-A08B7EED265D}"/>
                </a:ext>
              </a:extLst>
            </p:cNvPr>
            <p:cNvSpPr txBox="1"/>
            <p:nvPr/>
          </p:nvSpPr>
          <p:spPr>
            <a:xfrm>
              <a:off x="7243886" y="4608794"/>
              <a:ext cx="563936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D|E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65E5285-6882-4527-BB69-B1869D658D5D}"/>
                </a:ext>
              </a:extLst>
            </p:cNvPr>
            <p:cNvSpPr txBox="1"/>
            <p:nvPr/>
          </p:nvSpPr>
          <p:spPr>
            <a:xfrm>
              <a:off x="6296964" y="3119417"/>
              <a:ext cx="1153018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(C|D|E)*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9AD292F-B9D0-4622-8836-44A1DE27E618}"/>
                </a:ext>
              </a:extLst>
            </p:cNvPr>
            <p:cNvSpPr txBox="1"/>
            <p:nvPr/>
          </p:nvSpPr>
          <p:spPr>
            <a:xfrm>
              <a:off x="3101667" y="3292825"/>
              <a:ext cx="1592370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(A|B).(C|D|E)*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7AF956C-ACD0-4A25-B070-9592D4DE7086}"/>
                </a:ext>
              </a:extLst>
            </p:cNvPr>
            <p:cNvSpPr txBox="1"/>
            <p:nvPr/>
          </p:nvSpPr>
          <p:spPr>
            <a:xfrm>
              <a:off x="5898220" y="3354712"/>
              <a:ext cx="317131" cy="5539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3000" b="1" dirty="0"/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3038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E26B341-D407-4617-B6E0-1B0851518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973" y="2694113"/>
            <a:ext cx="8148027" cy="1325563"/>
          </a:xfrm>
          <a:noFill/>
          <a:ln w="12700">
            <a:noFill/>
          </a:ln>
        </p:spPr>
        <p:txBody>
          <a:bodyPr>
            <a:normAutofit/>
          </a:bodyPr>
          <a:lstStyle/>
          <a:p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Replace </a:t>
            </a:r>
            <a:r>
              <a:rPr lang="en-US" sz="5000" dirty="0" err="1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RegEx</a:t>
            </a:r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 Bottom-Up</a:t>
            </a:r>
          </a:p>
        </p:txBody>
      </p:sp>
    </p:spTree>
    <p:extLst>
      <p:ext uri="{BB962C8B-B14F-4D97-AF65-F5344CB8AC3E}">
        <p14:creationId xmlns:p14="http://schemas.microsoft.com/office/powerpoint/2010/main" val="127225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5935</TotalTime>
  <Words>1984</Words>
  <Application>Microsoft Office PowerPoint</Application>
  <PresentationFormat>On-screen Show (4:3)</PresentationFormat>
  <Paragraphs>947</Paragraphs>
  <Slides>38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Bookman Old Style</vt:lpstr>
      <vt:lpstr>Bradley Hand ITC</vt:lpstr>
      <vt:lpstr>Calibri</vt:lpstr>
      <vt:lpstr>Calibri Light</vt:lpstr>
      <vt:lpstr>Cambria Math</vt:lpstr>
      <vt:lpstr>Office Theme</vt:lpstr>
      <vt:lpstr>4 – Formal Tokenization</vt:lpstr>
      <vt:lpstr>    Review: Draw the 4 rules      for RegEx -&gt; NFA transformation</vt:lpstr>
      <vt:lpstr>Administrivia</vt:lpstr>
      <vt:lpstr>Administrivia II</vt:lpstr>
      <vt:lpstr>Roadmap</vt:lpstr>
      <vt:lpstr>    RegEx Operator Precedence</vt:lpstr>
      <vt:lpstr>Tree Representation of a RegEx</vt:lpstr>
      <vt:lpstr>Tree Representation of a RegEx</vt:lpstr>
      <vt:lpstr>Replace RegEx Bottom-Up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Keep Building the Toolchain</vt:lpstr>
      <vt:lpstr>    Signature Based NIDS*</vt:lpstr>
      <vt:lpstr>    Policy Automata</vt:lpstr>
      <vt:lpstr> From FSMs to Tokenization </vt:lpstr>
      <vt:lpstr>    Actions on State Transition Tables</vt:lpstr>
      <vt:lpstr> A First Try at Actions</vt:lpstr>
      <vt:lpstr> A Second Try at Actions</vt:lpstr>
      <vt:lpstr>Our First Scanner</vt:lpstr>
      <vt:lpstr>Our First Scanner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700 – Mobile Security</dc:title>
  <dc:creator>drew</dc:creator>
  <cp:lastModifiedBy>drew</cp:lastModifiedBy>
  <cp:revision>213</cp:revision>
  <cp:lastPrinted>2018-08-27T18:51:16Z</cp:lastPrinted>
  <dcterms:created xsi:type="dcterms:W3CDTF">2018-07-19T03:57:05Z</dcterms:created>
  <dcterms:modified xsi:type="dcterms:W3CDTF">2018-08-28T01:49:21Z</dcterms:modified>
</cp:coreProperties>
</file>