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427" r:id="rId3"/>
    <p:sldId id="432" r:id="rId4"/>
    <p:sldId id="428" r:id="rId5"/>
    <p:sldId id="430" r:id="rId6"/>
    <p:sldId id="431" r:id="rId7"/>
    <p:sldId id="433" r:id="rId8"/>
    <p:sldId id="434" r:id="rId9"/>
    <p:sldId id="43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" initials="d" lastIdx="1" clrIdx="0">
    <p:extLst>
      <p:ext uri="{19B8F6BF-5375-455C-9EA6-DF929625EA0E}">
        <p15:presenceInfo xmlns:p15="http://schemas.microsoft.com/office/powerpoint/2012/main" userId="dr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5" autoAdjust="0"/>
    <p:restoredTop sz="93515" autoAdjust="0"/>
  </p:normalViewPr>
  <p:slideViewPr>
    <p:cSldViewPr snapToGrid="0">
      <p:cViewPr varScale="1">
        <p:scale>
          <a:sx n="65" d="100"/>
          <a:sy n="65" d="100"/>
        </p:scale>
        <p:origin x="1557" y="39"/>
      </p:cViewPr>
      <p:guideLst/>
    </p:cSldViewPr>
  </p:slideViewPr>
  <p:outlineViewPr>
    <p:cViewPr>
      <p:scale>
        <a:sx n="33" d="100"/>
        <a:sy n="33" d="100"/>
      </p:scale>
      <p:origin x="0" y="-54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26E36-57A3-47EE-B360-4C01E77DCD2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596C0-D9DC-493D-8AFB-C760AE0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E914-F342-412E-9B6A-1E0B8BCD92E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1.photofunia.com/2/results/y/G/yGlTb48ruKK_-04DaAz2aA_r.jpg">
            <a:extLst>
              <a:ext uri="{FF2B5EF4-FFF2-40B4-BE49-F238E27FC236}">
                <a16:creationId xmlns:a16="http://schemas.microsoft.com/office/drawing/2014/main" id="{E4F3A9B3-B38F-49C3-835B-8A2D4CD2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105" y="7374"/>
            <a:ext cx="9578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7B9F08-CD24-4EB9-B9EC-2A06831B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46" y="4269659"/>
            <a:ext cx="8581292" cy="1954163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 – </a:t>
            </a:r>
            <a:r>
              <a:rPr lang="en-US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Lexers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in Action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09E856A-1E9C-448D-86BC-6F5DAF07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577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 | Fall 2018 | Drew Davidson</a:t>
            </a:r>
          </a:p>
        </p:txBody>
      </p:sp>
    </p:spTree>
    <p:extLst>
      <p:ext uri="{BB962C8B-B14F-4D97-AF65-F5344CB8AC3E}">
        <p14:creationId xmlns:p14="http://schemas.microsoft.com/office/powerpoint/2010/main" val="262396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Pre-class Activities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4BC0C7-D9F9-4362-BC3B-DB7E5520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20096" cy="4351338"/>
          </a:xfrm>
        </p:spPr>
        <p:txBody>
          <a:bodyPr/>
          <a:lstStyle/>
          <a:p>
            <a:r>
              <a:rPr lang="en-US" dirty="0"/>
              <a:t>Turn in HW1??</a:t>
            </a:r>
          </a:p>
          <a:p>
            <a:pPr lvl="1"/>
            <a:r>
              <a:rPr lang="en-US" dirty="0"/>
              <a:t>Not due until Friday, but now would be a good time to turn it in if you’re done</a:t>
            </a:r>
          </a:p>
          <a:p>
            <a:r>
              <a:rPr lang="en-US" dirty="0"/>
              <a:t>Build the DFA for the following regexes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56ACCF8-24B5-4624-84E4-482F21507CAB}"/>
              </a:ext>
            </a:extLst>
          </p:cNvPr>
          <p:cNvSpPr/>
          <p:nvPr/>
        </p:nvSpPr>
        <p:spPr>
          <a:xfrm rot="699210">
            <a:off x="6010299" y="451087"/>
            <a:ext cx="2834750" cy="16545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054725" y="537633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3A99C9-5A01-4A22-BEBA-C0C0FD43E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55800"/>
              </p:ext>
            </p:extLst>
          </p:nvPr>
        </p:nvGraphicFramePr>
        <p:xfrm>
          <a:off x="5719459" y="3109594"/>
          <a:ext cx="290732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Administrivia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529F3F-441F-4EEF-9657-F4B3F58D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469"/>
            <a:ext cx="7886700" cy="4351338"/>
          </a:xfrm>
        </p:spPr>
        <p:txBody>
          <a:bodyPr/>
          <a:lstStyle/>
          <a:p>
            <a:r>
              <a:rPr lang="en-US" dirty="0"/>
              <a:t>Homework 1 is due Friday</a:t>
            </a:r>
          </a:p>
          <a:p>
            <a:r>
              <a:rPr lang="en-US" dirty="0"/>
              <a:t>Project 1 is due Friday</a:t>
            </a:r>
          </a:p>
          <a:p>
            <a:r>
              <a:rPr lang="en-US" dirty="0"/>
              <a:t>Homework 2 is assigned and due 9/7</a:t>
            </a:r>
          </a:p>
          <a:p>
            <a:r>
              <a:rPr lang="en-US" dirty="0"/>
              <a:t>Quiz 1 on 9/7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56ACCF8-24B5-4624-84E4-482F21507CAB}"/>
              </a:ext>
            </a:extLst>
          </p:cNvPr>
          <p:cNvSpPr/>
          <p:nvPr/>
        </p:nvSpPr>
        <p:spPr>
          <a:xfrm rot="699210">
            <a:off x="6010299" y="451087"/>
            <a:ext cx="2834750" cy="16545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054725" y="537633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09D1FD-6BED-4B03-9F99-6E44900C730E}"/>
              </a:ext>
            </a:extLst>
          </p:cNvPr>
          <p:cNvCxnSpPr>
            <a:cxnSpLocks/>
          </p:cNvCxnSpPr>
          <p:nvPr/>
        </p:nvCxnSpPr>
        <p:spPr>
          <a:xfrm flipH="1" flipV="1">
            <a:off x="6137881" y="3222523"/>
            <a:ext cx="756990" cy="86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5021B2-7761-436A-AFF1-EAC09CF40C62}"/>
              </a:ext>
            </a:extLst>
          </p:cNvPr>
          <p:cNvSpPr txBox="1"/>
          <p:nvPr/>
        </p:nvSpPr>
        <p:spPr>
          <a:xfrm>
            <a:off x="6602559" y="4197323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Updated!</a:t>
            </a:r>
          </a:p>
        </p:txBody>
      </p:sp>
    </p:spTree>
    <p:extLst>
      <p:ext uri="{BB962C8B-B14F-4D97-AF65-F5344CB8AC3E}">
        <p14:creationId xmlns:p14="http://schemas.microsoft.com/office/powerpoint/2010/main" val="267463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26B341-D407-4617-B6E0-1B08515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Roadmap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529F3F-441F-4EEF-9657-F4B3F58D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Demonstrate the </a:t>
            </a:r>
            <a:r>
              <a:rPr lang="en-US" dirty="0" err="1"/>
              <a:t>RegEx</a:t>
            </a:r>
            <a:r>
              <a:rPr lang="en-US" dirty="0"/>
              <a:t> -&gt; NFA translation</a:t>
            </a:r>
          </a:p>
          <a:p>
            <a:pPr lvl="1"/>
            <a:r>
              <a:rPr lang="en-US" dirty="0"/>
              <a:t>Talk about some other uses for these abstractions</a:t>
            </a:r>
          </a:p>
          <a:p>
            <a:pPr lvl="1"/>
            <a:r>
              <a:rPr lang="en-US" dirty="0"/>
              <a:t>Extend DFAs for Scanning </a:t>
            </a:r>
          </a:p>
          <a:p>
            <a:r>
              <a:rPr lang="en-US" dirty="0"/>
              <a:t>This time</a:t>
            </a:r>
          </a:p>
          <a:p>
            <a:pPr lvl="1"/>
            <a:r>
              <a:rPr lang="en-US" dirty="0"/>
              <a:t>Merge actions into transition table</a:t>
            </a:r>
          </a:p>
          <a:p>
            <a:pPr lvl="1"/>
            <a:r>
              <a:rPr lang="en-US" dirty="0"/>
              <a:t>Introduce Flex</a:t>
            </a:r>
          </a:p>
        </p:txBody>
      </p:sp>
    </p:spTree>
    <p:extLst>
      <p:ext uri="{BB962C8B-B14F-4D97-AF65-F5344CB8AC3E}">
        <p14:creationId xmlns:p14="http://schemas.microsoft.com/office/powerpoint/2010/main" val="807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/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any other character)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blipFill>
                <a:blip r:embed="rId5"/>
                <a:stretch>
                  <a:fillRect l="-1946" t="-8197" r="-14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0DA7144-D1ED-49CA-AB95-F61AB335DB2A}"/>
              </a:ext>
            </a:extLst>
          </p:cNvPr>
          <p:cNvGraphicFramePr>
            <a:graphicFrameLocks noGrp="1"/>
          </p:cNvGraphicFramePr>
          <p:nvPr/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A53FCBD-7758-47DB-9252-9E03B65F01C4}"/>
              </a:ext>
            </a:extLst>
          </p:cNvPr>
          <p:cNvSpPr txBox="1"/>
          <p:nvPr/>
        </p:nvSpPr>
        <p:spPr>
          <a:xfrm>
            <a:off x="472078" y="2380329"/>
            <a:ext cx="343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  <a:ea typeface="Cambria Math" panose="02040503050406030204" pitchFamily="18" charset="0"/>
              </a:rPr>
              <a:t>Fill in the Transition Action table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5D94AF-EEF7-45F8-BBF3-65A0C4C686F3}"/>
              </a:ext>
            </a:extLst>
          </p:cNvPr>
          <p:cNvGrpSpPr/>
          <p:nvPr/>
        </p:nvGrpSpPr>
        <p:grpSpPr>
          <a:xfrm>
            <a:off x="5295537" y="2504984"/>
            <a:ext cx="3248926" cy="4261256"/>
            <a:chOff x="5295537" y="2504984"/>
            <a:chExt cx="3248926" cy="426125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28FB56-C5A4-4F04-A3A0-4446500188C7}"/>
                </a:ext>
              </a:extLst>
            </p:cNvPr>
            <p:cNvSpPr/>
            <p:nvPr/>
          </p:nvSpPr>
          <p:spPr>
            <a:xfrm>
              <a:off x="5506515" y="4612673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D90CA5C-6A75-4EAB-A05A-733C83456AB5}"/>
                </a:ext>
              </a:extLst>
            </p:cNvPr>
            <p:cNvSpPr/>
            <p:nvPr/>
          </p:nvSpPr>
          <p:spPr>
            <a:xfrm>
              <a:off x="5944690" y="5609233"/>
              <a:ext cx="492369" cy="4550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C14125-FA51-4264-9584-360A09836565}"/>
                </a:ext>
              </a:extLst>
            </p:cNvPr>
            <p:cNvSpPr/>
            <p:nvPr/>
          </p:nvSpPr>
          <p:spPr>
            <a:xfrm>
              <a:off x="7210643" y="3581135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C9522B6-4C54-4558-A6CB-6A11580A8273}"/>
                </a:ext>
              </a:extLst>
            </p:cNvPr>
            <p:cNvSpPr/>
            <p:nvPr/>
          </p:nvSpPr>
          <p:spPr>
            <a:xfrm>
              <a:off x="5752700" y="354197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37246E-B549-4AE1-BCD2-ABF83FD058CF}"/>
                </a:ext>
              </a:extLst>
            </p:cNvPr>
            <p:cNvSpPr txBox="1"/>
            <p:nvPr/>
          </p:nvSpPr>
          <p:spPr>
            <a:xfrm flipH="1">
              <a:off x="7412415" y="45233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4AE5BA-15D2-4673-8D59-9BBB55EE2F09}"/>
                </a:ext>
              </a:extLst>
            </p:cNvPr>
            <p:cNvSpPr txBox="1"/>
            <p:nvPr/>
          </p:nvSpPr>
          <p:spPr>
            <a:xfrm>
              <a:off x="5356907" y="41262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‘+‘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EBBD03-B206-4FE8-97EC-2C9CB93FEE5D}"/>
                </a:ext>
              </a:extLst>
            </p:cNvPr>
            <p:cNvSpPr txBox="1"/>
            <p:nvPr/>
          </p:nvSpPr>
          <p:spPr>
            <a:xfrm>
              <a:off x="6641282" y="39013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‘&lt;‘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D26B9C-5756-4F84-8984-F30164FD8B2E}"/>
                </a:ext>
              </a:extLst>
            </p:cNvPr>
            <p:cNvSpPr txBox="1"/>
            <p:nvPr/>
          </p:nvSpPr>
          <p:spPr>
            <a:xfrm>
              <a:off x="5841213" y="5016951"/>
              <a:ext cx="108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‘_’ |letter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CA0AB2B-38AA-44D5-BC63-737EB2295D3D}"/>
                </a:ext>
              </a:extLst>
            </p:cNvPr>
            <p:cNvCxnSpPr>
              <a:cxnSpLocks/>
              <a:stCxn id="50" idx="0"/>
              <a:endCxn id="54" idx="3"/>
            </p:cNvCxnSpPr>
            <p:nvPr/>
          </p:nvCxnSpPr>
          <p:spPr>
            <a:xfrm flipV="1">
              <a:off x="5752700" y="3955563"/>
              <a:ext cx="72106" cy="65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C8546B-E8AC-4CE5-8753-984919CB1E58}"/>
                </a:ext>
              </a:extLst>
            </p:cNvPr>
            <p:cNvCxnSpPr>
              <a:cxnSpLocks/>
              <a:stCxn id="50" idx="6"/>
              <a:endCxn id="97" idx="2"/>
            </p:cNvCxnSpPr>
            <p:nvPr/>
          </p:nvCxnSpPr>
          <p:spPr>
            <a:xfrm flipV="1">
              <a:off x="5998884" y="4484155"/>
              <a:ext cx="1941425" cy="37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807003-28B3-4E54-B284-25AE678C59A4}"/>
                </a:ext>
              </a:extLst>
            </p:cNvPr>
            <p:cNvCxnSpPr>
              <a:cxnSpLocks/>
              <a:stCxn id="50" idx="7"/>
              <a:endCxn id="53" idx="3"/>
            </p:cNvCxnSpPr>
            <p:nvPr/>
          </p:nvCxnSpPr>
          <p:spPr>
            <a:xfrm flipV="1">
              <a:off x="5926778" y="3994728"/>
              <a:ext cx="1355971" cy="6889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DA703A-7F95-4AD7-83B7-4940104B0E28}"/>
                </a:ext>
              </a:extLst>
            </p:cNvPr>
            <p:cNvCxnSpPr>
              <a:cxnSpLocks/>
              <a:stCxn id="50" idx="4"/>
              <a:endCxn id="51" idx="1"/>
            </p:cNvCxnSpPr>
            <p:nvPr/>
          </p:nvCxnSpPr>
          <p:spPr>
            <a:xfrm>
              <a:off x="5752700" y="5097227"/>
              <a:ext cx="264096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99E631-D7DC-4553-ABDE-4F6CED896F4C}"/>
                </a:ext>
              </a:extLst>
            </p:cNvPr>
            <p:cNvCxnSpPr>
              <a:cxnSpLocks/>
              <a:stCxn id="54" idx="1"/>
              <a:endCxn id="95" idx="5"/>
            </p:cNvCxnSpPr>
            <p:nvPr/>
          </p:nvCxnSpPr>
          <p:spPr>
            <a:xfrm flipH="1" flipV="1">
              <a:off x="5715800" y="3107946"/>
              <a:ext cx="109006" cy="50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F178F6-4FBF-489C-B250-039DAFC38DC5}"/>
                </a:ext>
              </a:extLst>
            </p:cNvPr>
            <p:cNvSpPr txBox="1"/>
            <p:nvPr/>
          </p:nvSpPr>
          <p:spPr>
            <a:xfrm>
              <a:off x="5381601" y="33053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788227-FD42-43C2-BA75-AE794E9906BF}"/>
                </a:ext>
              </a:extLst>
            </p:cNvPr>
            <p:cNvCxnSpPr>
              <a:cxnSpLocks/>
              <a:stCxn id="54" idx="7"/>
              <a:endCxn id="92" idx="4"/>
            </p:cNvCxnSpPr>
            <p:nvPr/>
          </p:nvCxnSpPr>
          <p:spPr>
            <a:xfrm flipV="1">
              <a:off x="6172963" y="2989538"/>
              <a:ext cx="77255" cy="623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B753894-32B5-4D40-A9C3-6217B470CD01}"/>
                </a:ext>
              </a:extLst>
            </p:cNvPr>
            <p:cNvCxnSpPr>
              <a:cxnSpLocks/>
              <a:stCxn id="51" idx="5"/>
              <a:endCxn id="86" idx="0"/>
            </p:cNvCxnSpPr>
            <p:nvPr/>
          </p:nvCxnSpPr>
          <p:spPr>
            <a:xfrm>
              <a:off x="6364953" y="5997645"/>
              <a:ext cx="225345" cy="28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4A07B53-AEA0-41CC-8616-4A37F9294310}"/>
                </a:ext>
              </a:extLst>
            </p:cNvPr>
            <p:cNvGrpSpPr/>
            <p:nvPr/>
          </p:nvGrpSpPr>
          <p:grpSpPr>
            <a:xfrm>
              <a:off x="7940309" y="4241878"/>
              <a:ext cx="492369" cy="484554"/>
              <a:chOff x="2829621" y="4413944"/>
              <a:chExt cx="492369" cy="484554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1D38AFB-594A-42C1-88C9-6ACA3FB4523B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7605E74-AAFE-4C51-9923-2496288BE15A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2AF5CA-F44C-4434-BF71-5ADAEC53B846}"/>
                </a:ext>
              </a:extLst>
            </p:cNvPr>
            <p:cNvCxnSpPr>
              <a:cxnSpLocks/>
              <a:stCxn id="53" idx="0"/>
              <a:endCxn id="90" idx="4"/>
            </p:cNvCxnSpPr>
            <p:nvPr/>
          </p:nvCxnSpPr>
          <p:spPr>
            <a:xfrm flipH="1" flipV="1">
              <a:off x="7256840" y="3046040"/>
              <a:ext cx="199988" cy="535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CA8040-5FAD-435D-89A5-8D5F5FFD7FA4}"/>
                </a:ext>
              </a:extLst>
            </p:cNvPr>
            <p:cNvSpPr txBox="1"/>
            <p:nvPr/>
          </p:nvSpPr>
          <p:spPr>
            <a:xfrm>
              <a:off x="7301026" y="31465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2F2D71E-5159-4F7A-B253-8D9AF13B85A5}"/>
                </a:ext>
              </a:extLst>
            </p:cNvPr>
            <p:cNvCxnSpPr>
              <a:cxnSpLocks/>
              <a:stCxn id="53" idx="6"/>
              <a:endCxn id="88" idx="3"/>
            </p:cNvCxnSpPr>
            <p:nvPr/>
          </p:nvCxnSpPr>
          <p:spPr>
            <a:xfrm flipV="1">
              <a:off x="7703012" y="3060994"/>
              <a:ext cx="302528" cy="76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A7D94E0-70AB-47BD-857C-D9BB77A323F9}"/>
                    </a:ext>
                  </a:extLst>
                </p:cNvPr>
                <p:cNvSpPr txBox="1"/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A7D94E0-70AB-47BD-857C-D9BB77A32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5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6A55CE8-33CE-4E4C-90E9-149CDECB5396}"/>
                    </a:ext>
                  </a:extLst>
                </p:cNvPr>
                <p:cNvSpPr txBox="1"/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(‘_‘|</a:t>
                  </a:r>
                  <a:r>
                    <a:rPr lang="en-US" dirty="0" err="1"/>
                    <a:t>letter|digit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6A55CE8-33CE-4E4C-90E9-149CDECB5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r="-26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FEDFAEB-8826-4861-9F03-F1AAAC7CC7BB}"/>
                </a:ext>
              </a:extLst>
            </p:cNvPr>
            <p:cNvGrpSpPr/>
            <p:nvPr/>
          </p:nvGrpSpPr>
          <p:grpSpPr>
            <a:xfrm>
              <a:off x="5295537" y="2694353"/>
              <a:ext cx="492369" cy="484554"/>
              <a:chOff x="2829621" y="4413944"/>
              <a:chExt cx="492369" cy="484554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59F2FDE-459F-4B02-8312-DC6817212ADC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29D7916-60E7-4920-BCC0-4EDDA9DC16D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1A18F51-E7BA-4825-A612-A8B0BD2A9BBD}"/>
                </a:ext>
              </a:extLst>
            </p:cNvPr>
            <p:cNvGrpSpPr/>
            <p:nvPr/>
          </p:nvGrpSpPr>
          <p:grpSpPr>
            <a:xfrm>
              <a:off x="6004033" y="2504984"/>
              <a:ext cx="492369" cy="484554"/>
              <a:chOff x="2829621" y="4413944"/>
              <a:chExt cx="492369" cy="484554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19DC071-C069-4CEE-8FCE-AFE9895F2B8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6B4AE3D-B422-46ED-9F9F-9AAE81F45220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8BAC809-3D68-4E98-BD4C-E41503130A55}"/>
                </a:ext>
              </a:extLst>
            </p:cNvPr>
            <p:cNvGrpSpPr/>
            <p:nvPr/>
          </p:nvGrpSpPr>
          <p:grpSpPr>
            <a:xfrm>
              <a:off x="7010655" y="2561486"/>
              <a:ext cx="492369" cy="484554"/>
              <a:chOff x="2829621" y="4413944"/>
              <a:chExt cx="492369" cy="48455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7B801B7-43CC-4614-8E61-B420907710C7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364EB53-AD3C-404D-831A-4FC9603E7B0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9465C9A-1EEF-45C0-8F3B-8F14D0BD607F}"/>
                </a:ext>
              </a:extLst>
            </p:cNvPr>
            <p:cNvGrpSpPr/>
            <p:nvPr/>
          </p:nvGrpSpPr>
          <p:grpSpPr>
            <a:xfrm>
              <a:off x="7933434" y="2647401"/>
              <a:ext cx="492369" cy="484554"/>
              <a:chOff x="2829621" y="4413944"/>
              <a:chExt cx="492369" cy="48455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057457D-A871-4C9A-866A-5927F6EC68AB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604908F-EEC1-46EA-A13C-2AAEB927EEC3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02BD969-75D7-40A0-9794-8BD353C821DE}"/>
                </a:ext>
              </a:extLst>
            </p:cNvPr>
            <p:cNvGrpSpPr/>
            <p:nvPr/>
          </p:nvGrpSpPr>
          <p:grpSpPr>
            <a:xfrm>
              <a:off x="6344113" y="6281686"/>
              <a:ext cx="492369" cy="484554"/>
              <a:chOff x="2829621" y="4413944"/>
              <a:chExt cx="492369" cy="484554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0168A6-B4B8-42BA-93EB-63984F70BFAC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C357394-1738-42A4-846C-F4B0E866C7E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6C9054C-D613-4B1B-8EFA-2D89A9870175}"/>
                    </a:ext>
                  </a:extLst>
                </p:cNvPr>
                <p:cNvSpPr txBox="1"/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6C9054C-D613-4B1B-8EFA-2D89A9870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8E44F3F-4680-4503-B0E9-3223680943B8}"/>
                </a:ext>
              </a:extLst>
            </p:cNvPr>
            <p:cNvSpPr txBox="1"/>
            <p:nvPr/>
          </p:nvSpPr>
          <p:spPr>
            <a:xfrm>
              <a:off x="6588162" y="5367699"/>
              <a:ext cx="155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‘_‘|</a:t>
              </a:r>
              <a:r>
                <a:rPr lang="en-US" dirty="0" err="1"/>
                <a:t>letter|digit</a:t>
              </a:r>
              <a:endParaRPr lang="en-US" dirty="0"/>
            </a:p>
          </p:txBody>
        </p:sp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ACBDF4FD-784B-427C-ACC6-308DED34D191}"/>
                </a:ext>
              </a:extLst>
            </p:cNvPr>
            <p:cNvCxnSpPr>
              <a:stCxn id="51" idx="6"/>
              <a:endCxn id="51" idx="7"/>
            </p:cNvCxnSpPr>
            <p:nvPr/>
          </p:nvCxnSpPr>
          <p:spPr>
            <a:xfrm flipH="1" flipV="1">
              <a:off x="6364953" y="5675874"/>
              <a:ext cx="72106" cy="160886"/>
            </a:xfrm>
            <a:prstGeom prst="curvedConnector4">
              <a:avLst>
                <a:gd name="adj1" fmla="val -299420"/>
                <a:gd name="adj2" fmla="val 2045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E6604A02-5DCC-4958-98ED-D24E864F6A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30097" y="3244336"/>
          <a:ext cx="1718023" cy="279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18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288005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4161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0,LEQ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49239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07578786-20F2-4793-BE09-720DDA1FCCA9}"/>
              </a:ext>
            </a:extLst>
          </p:cNvPr>
          <p:cNvGraphicFramePr>
            <a:graphicFrameLocks noGrp="1"/>
          </p:cNvGraphicFramePr>
          <p:nvPr/>
        </p:nvGraphicFramePr>
        <p:xfrm>
          <a:off x="163808" y="242995"/>
          <a:ext cx="8576447" cy="200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0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279161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  <a:gridCol w="960571">
                  <a:extLst>
                    <a:ext uri="{9D8B030D-6E8A-4147-A177-3AD203B41FA5}">
                      <a16:colId xmlns:a16="http://schemas.microsoft.com/office/drawing/2014/main" val="939802178"/>
                    </a:ext>
                  </a:extLst>
                </a:gridCol>
                <a:gridCol w="1005059">
                  <a:extLst>
                    <a:ext uri="{9D8B030D-6E8A-4147-A177-3AD203B41FA5}">
                      <a16:colId xmlns:a16="http://schemas.microsoft.com/office/drawing/2014/main" val="527727248"/>
                    </a:ext>
                  </a:extLst>
                </a:gridCol>
                <a:gridCol w="959543">
                  <a:extLst>
                    <a:ext uri="{9D8B030D-6E8A-4147-A177-3AD203B41FA5}">
                      <a16:colId xmlns:a16="http://schemas.microsoft.com/office/drawing/2014/main" val="1887490385"/>
                    </a:ext>
                  </a:extLst>
                </a:gridCol>
                <a:gridCol w="1117348">
                  <a:extLst>
                    <a:ext uri="{9D8B030D-6E8A-4147-A177-3AD203B41FA5}">
                      <a16:colId xmlns:a16="http://schemas.microsoft.com/office/drawing/2014/main" val="1147180194"/>
                    </a:ext>
                  </a:extLst>
                </a:gridCol>
                <a:gridCol w="1010630">
                  <a:extLst>
                    <a:ext uri="{9D8B030D-6E8A-4147-A177-3AD203B41FA5}">
                      <a16:colId xmlns:a16="http://schemas.microsoft.com/office/drawing/2014/main" val="2248138725"/>
                    </a:ext>
                  </a:extLst>
                </a:gridCol>
                <a:gridCol w="895879">
                  <a:extLst>
                    <a:ext uri="{9D8B030D-6E8A-4147-A177-3AD203B41FA5}">
                      <a16:colId xmlns:a16="http://schemas.microsoft.com/office/drawing/2014/main" val="1414856843"/>
                    </a:ext>
                  </a:extLst>
                </a:gridCol>
                <a:gridCol w="1008596">
                  <a:extLst>
                    <a:ext uri="{9D8B030D-6E8A-4147-A177-3AD203B41FA5}">
                      <a16:colId xmlns:a16="http://schemas.microsoft.com/office/drawing/2014/main" val="638337161"/>
                    </a:ext>
                  </a:extLst>
                </a:gridCol>
              </a:tblGrid>
              <a:tr h="4161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8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2A7C4D-E0F9-466C-9CB8-4E1B7912D2ED}"/>
              </a:ext>
            </a:extLst>
          </p:cNvPr>
          <p:cNvGraphicFramePr>
            <a:graphicFrameLocks noGrp="1"/>
          </p:cNvGraphicFramePr>
          <p:nvPr/>
        </p:nvGraphicFramePr>
        <p:xfrm>
          <a:off x="163808" y="242995"/>
          <a:ext cx="8576447" cy="200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0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279161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  <a:gridCol w="960571">
                  <a:extLst>
                    <a:ext uri="{9D8B030D-6E8A-4147-A177-3AD203B41FA5}">
                      <a16:colId xmlns:a16="http://schemas.microsoft.com/office/drawing/2014/main" val="939802178"/>
                    </a:ext>
                  </a:extLst>
                </a:gridCol>
                <a:gridCol w="1005059">
                  <a:extLst>
                    <a:ext uri="{9D8B030D-6E8A-4147-A177-3AD203B41FA5}">
                      <a16:colId xmlns:a16="http://schemas.microsoft.com/office/drawing/2014/main" val="527727248"/>
                    </a:ext>
                  </a:extLst>
                </a:gridCol>
                <a:gridCol w="959543">
                  <a:extLst>
                    <a:ext uri="{9D8B030D-6E8A-4147-A177-3AD203B41FA5}">
                      <a16:colId xmlns:a16="http://schemas.microsoft.com/office/drawing/2014/main" val="1887490385"/>
                    </a:ext>
                  </a:extLst>
                </a:gridCol>
                <a:gridCol w="1117348">
                  <a:extLst>
                    <a:ext uri="{9D8B030D-6E8A-4147-A177-3AD203B41FA5}">
                      <a16:colId xmlns:a16="http://schemas.microsoft.com/office/drawing/2014/main" val="1147180194"/>
                    </a:ext>
                  </a:extLst>
                </a:gridCol>
                <a:gridCol w="1010630">
                  <a:extLst>
                    <a:ext uri="{9D8B030D-6E8A-4147-A177-3AD203B41FA5}">
                      <a16:colId xmlns:a16="http://schemas.microsoft.com/office/drawing/2014/main" val="2248138725"/>
                    </a:ext>
                  </a:extLst>
                </a:gridCol>
                <a:gridCol w="895879">
                  <a:extLst>
                    <a:ext uri="{9D8B030D-6E8A-4147-A177-3AD203B41FA5}">
                      <a16:colId xmlns:a16="http://schemas.microsoft.com/office/drawing/2014/main" val="1414856843"/>
                    </a:ext>
                  </a:extLst>
                </a:gridCol>
                <a:gridCol w="1008596">
                  <a:extLst>
                    <a:ext uri="{9D8B030D-6E8A-4147-A177-3AD203B41FA5}">
                      <a16:colId xmlns:a16="http://schemas.microsoft.com/office/drawing/2014/main" val="638337161"/>
                    </a:ext>
                  </a:extLst>
                </a:gridCol>
              </a:tblGrid>
              <a:tr h="4161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0,INC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/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any other character)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E108C3-95A7-4E50-95F2-77E5E4F5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1" y="6298934"/>
                <a:ext cx="2503891" cy="369332"/>
              </a:xfrm>
              <a:prstGeom prst="rect">
                <a:avLst/>
              </a:prstGeom>
              <a:blipFill>
                <a:blip r:embed="rId5"/>
                <a:stretch>
                  <a:fillRect l="-1946" t="-8197" r="-14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0DA7144-D1ED-49CA-AB95-F61AB335DB2A}"/>
              </a:ext>
            </a:extLst>
          </p:cNvPr>
          <p:cNvGraphicFramePr>
            <a:graphicFrameLocks noGrp="1"/>
          </p:cNvGraphicFramePr>
          <p:nvPr/>
        </p:nvGraphicFramePr>
        <p:xfrm>
          <a:off x="159317" y="3244336"/>
          <a:ext cx="29073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3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r>
                        <a:rPr lang="en-US" sz="2000" dirty="0"/>
                        <a:t>Token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“&lt;=“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(letter|_) .  (</a:t>
                      </a:r>
                      <a:r>
                        <a:rPr lang="en-US" sz="2000" dirty="0" err="1"/>
                        <a:t>letter|digit</a:t>
                      </a:r>
                      <a:r>
                        <a:rPr lang="en-US" sz="2000" dirty="0"/>
                        <a:t>|_)*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2E18FC4-F10A-46AC-B095-8D03AAF154A5}"/>
              </a:ext>
            </a:extLst>
          </p:cNvPr>
          <p:cNvGrpSpPr/>
          <p:nvPr/>
        </p:nvGrpSpPr>
        <p:grpSpPr>
          <a:xfrm>
            <a:off x="5295537" y="2504984"/>
            <a:ext cx="3248926" cy="4261256"/>
            <a:chOff x="5295537" y="2504984"/>
            <a:chExt cx="3248926" cy="426125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D33E68-4E81-4723-B9C5-B2A2DD7093E1}"/>
                </a:ext>
              </a:extLst>
            </p:cNvPr>
            <p:cNvSpPr/>
            <p:nvPr/>
          </p:nvSpPr>
          <p:spPr>
            <a:xfrm>
              <a:off x="5506515" y="4612673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6370FD-6CC7-42A0-B702-130D9B5F60E5}"/>
                </a:ext>
              </a:extLst>
            </p:cNvPr>
            <p:cNvSpPr/>
            <p:nvPr/>
          </p:nvSpPr>
          <p:spPr>
            <a:xfrm>
              <a:off x="5944690" y="5609233"/>
              <a:ext cx="492369" cy="4550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48CC49-6D54-46FC-A81B-8AD2242668F8}"/>
                </a:ext>
              </a:extLst>
            </p:cNvPr>
            <p:cNvSpPr/>
            <p:nvPr/>
          </p:nvSpPr>
          <p:spPr>
            <a:xfrm>
              <a:off x="7210643" y="3581135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700F1C-C5F2-40E9-8075-570BA5B05575}"/>
                </a:ext>
              </a:extLst>
            </p:cNvPr>
            <p:cNvSpPr/>
            <p:nvPr/>
          </p:nvSpPr>
          <p:spPr>
            <a:xfrm>
              <a:off x="5752700" y="3541970"/>
              <a:ext cx="492369" cy="484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1AD36-AFCC-41BF-8711-51773D4A2958}"/>
                </a:ext>
              </a:extLst>
            </p:cNvPr>
            <p:cNvSpPr txBox="1"/>
            <p:nvPr/>
          </p:nvSpPr>
          <p:spPr>
            <a:xfrm flipH="1">
              <a:off x="7412415" y="4523320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45F9B9-5072-48FB-845E-63CF066A644A}"/>
                </a:ext>
              </a:extLst>
            </p:cNvPr>
            <p:cNvSpPr txBox="1"/>
            <p:nvPr/>
          </p:nvSpPr>
          <p:spPr>
            <a:xfrm>
              <a:off x="5356907" y="41262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‘+‘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32AE39-B53D-43E0-B66B-40E30D168C2E}"/>
                </a:ext>
              </a:extLst>
            </p:cNvPr>
            <p:cNvSpPr txBox="1"/>
            <p:nvPr/>
          </p:nvSpPr>
          <p:spPr>
            <a:xfrm>
              <a:off x="6641282" y="39013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‘&lt;‘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400B1A-2486-4BFA-B865-B2AB12A4A4BE}"/>
                </a:ext>
              </a:extLst>
            </p:cNvPr>
            <p:cNvSpPr txBox="1"/>
            <p:nvPr/>
          </p:nvSpPr>
          <p:spPr>
            <a:xfrm>
              <a:off x="5841213" y="5016951"/>
              <a:ext cx="108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‘_’ |letter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2AE4A5-2FC9-4334-8660-C9F70E6FBE35}"/>
                </a:ext>
              </a:extLst>
            </p:cNvPr>
            <p:cNvCxnSpPr>
              <a:cxnSpLocks/>
              <a:stCxn id="8" idx="0"/>
              <a:endCxn id="12" idx="3"/>
            </p:cNvCxnSpPr>
            <p:nvPr/>
          </p:nvCxnSpPr>
          <p:spPr>
            <a:xfrm flipV="1">
              <a:off x="5752700" y="3955563"/>
              <a:ext cx="72106" cy="65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84FF27B-FE0B-4598-9BE1-39B56F879DF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5998884" y="4484155"/>
              <a:ext cx="1941425" cy="37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9614D2-C104-4CE8-AD18-89FC851FDC00}"/>
                </a:ext>
              </a:extLst>
            </p:cNvPr>
            <p:cNvCxnSpPr>
              <a:cxnSpLocks/>
              <a:stCxn id="8" idx="7"/>
              <a:endCxn id="10" idx="3"/>
            </p:cNvCxnSpPr>
            <p:nvPr/>
          </p:nvCxnSpPr>
          <p:spPr>
            <a:xfrm flipV="1">
              <a:off x="5926778" y="3994728"/>
              <a:ext cx="1355971" cy="6889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46E6EA2-F2B8-45DD-86B4-23A868DEA4F5}"/>
                </a:ext>
              </a:extLst>
            </p:cNvPr>
            <p:cNvCxnSpPr>
              <a:cxnSpLocks/>
              <a:stCxn id="8" idx="4"/>
              <a:endCxn id="9" idx="1"/>
            </p:cNvCxnSpPr>
            <p:nvPr/>
          </p:nvCxnSpPr>
          <p:spPr>
            <a:xfrm>
              <a:off x="5752700" y="5097227"/>
              <a:ext cx="264096" cy="57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BCB6FC4-22D2-4F85-821D-5725BF6839D9}"/>
                </a:ext>
              </a:extLst>
            </p:cNvPr>
            <p:cNvCxnSpPr>
              <a:cxnSpLocks/>
              <a:stCxn id="12" idx="1"/>
              <a:endCxn id="169" idx="5"/>
            </p:cNvCxnSpPr>
            <p:nvPr/>
          </p:nvCxnSpPr>
          <p:spPr>
            <a:xfrm flipH="1" flipV="1">
              <a:off x="5715800" y="3107946"/>
              <a:ext cx="109006" cy="50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D07AEC-2925-4E1F-ACB5-0DFB22DCC095}"/>
                </a:ext>
              </a:extLst>
            </p:cNvPr>
            <p:cNvSpPr txBox="1"/>
            <p:nvPr/>
          </p:nvSpPr>
          <p:spPr>
            <a:xfrm>
              <a:off x="5381601" y="33053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F9B453C-9A20-48C5-A46A-2261F19DC490}"/>
                </a:ext>
              </a:extLst>
            </p:cNvPr>
            <p:cNvCxnSpPr>
              <a:cxnSpLocks/>
              <a:stCxn id="12" idx="7"/>
              <a:endCxn id="172" idx="4"/>
            </p:cNvCxnSpPr>
            <p:nvPr/>
          </p:nvCxnSpPr>
          <p:spPr>
            <a:xfrm flipV="1">
              <a:off x="6172963" y="2989538"/>
              <a:ext cx="77255" cy="623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F3ABC8-9743-4A81-9320-35C404582979}"/>
                </a:ext>
              </a:extLst>
            </p:cNvPr>
            <p:cNvCxnSpPr>
              <a:cxnSpLocks/>
              <a:stCxn id="9" idx="5"/>
              <a:endCxn id="181" idx="0"/>
            </p:cNvCxnSpPr>
            <p:nvPr/>
          </p:nvCxnSpPr>
          <p:spPr>
            <a:xfrm>
              <a:off x="6364953" y="5997645"/>
              <a:ext cx="225345" cy="28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15DB946-85CB-4725-8B88-1AC831D1E1E3}"/>
                </a:ext>
              </a:extLst>
            </p:cNvPr>
            <p:cNvGrpSpPr/>
            <p:nvPr/>
          </p:nvGrpSpPr>
          <p:grpSpPr>
            <a:xfrm>
              <a:off x="7940309" y="4241878"/>
              <a:ext cx="492369" cy="484554"/>
              <a:chOff x="2829621" y="4413944"/>
              <a:chExt cx="492369" cy="4845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4940882-E11F-418B-A098-3E93F9702C5C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F5ACC44-3258-400A-9818-95C4264513E7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46F8579-A1ED-4D28-A8EE-7C6FA68D9CC5}"/>
                </a:ext>
              </a:extLst>
            </p:cNvPr>
            <p:cNvCxnSpPr>
              <a:cxnSpLocks/>
              <a:stCxn id="10" idx="0"/>
              <a:endCxn id="175" idx="4"/>
            </p:cNvCxnSpPr>
            <p:nvPr/>
          </p:nvCxnSpPr>
          <p:spPr>
            <a:xfrm flipH="1" flipV="1">
              <a:off x="7256840" y="3046040"/>
              <a:ext cx="199988" cy="535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9C6BEB5-8F7B-4820-8CCF-180FD6938E62}"/>
                </a:ext>
              </a:extLst>
            </p:cNvPr>
            <p:cNvSpPr txBox="1"/>
            <p:nvPr/>
          </p:nvSpPr>
          <p:spPr>
            <a:xfrm>
              <a:off x="7301026" y="31465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‘=‘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B9599A2-37E3-41C7-835D-D7966AEBE9EC}"/>
                </a:ext>
              </a:extLst>
            </p:cNvPr>
            <p:cNvCxnSpPr>
              <a:cxnSpLocks/>
              <a:stCxn id="10" idx="6"/>
              <a:endCxn id="178" idx="3"/>
            </p:cNvCxnSpPr>
            <p:nvPr/>
          </p:nvCxnSpPr>
          <p:spPr>
            <a:xfrm flipV="1">
              <a:off x="7703012" y="3060994"/>
              <a:ext cx="302528" cy="76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2D5A146-6078-47DE-91F2-ADE54D5B50BB}"/>
                    </a:ext>
                  </a:extLst>
                </p:cNvPr>
                <p:cNvSpPr txBox="1"/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2D5A146-6078-47DE-91F2-ADE54D5B5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776" y="3300612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5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781BFF-0F5E-4570-8F5E-BEAF6972DB4F}"/>
                    </a:ext>
                  </a:extLst>
                </p:cNvPr>
                <p:cNvSpPr txBox="1"/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(‘_‘|</a:t>
                  </a:r>
                  <a:r>
                    <a:rPr lang="en-US" dirty="0" err="1"/>
                    <a:t>letter|digit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781BFF-0F5E-4570-8F5E-BEAF6972D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595" y="5910484"/>
                  <a:ext cx="1865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r="-26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BD08078-CD5B-4E63-998B-CB4DD2ACD61D}"/>
                </a:ext>
              </a:extLst>
            </p:cNvPr>
            <p:cNvGrpSpPr/>
            <p:nvPr/>
          </p:nvGrpSpPr>
          <p:grpSpPr>
            <a:xfrm>
              <a:off x="5295537" y="2694353"/>
              <a:ext cx="492369" cy="484554"/>
              <a:chOff x="2829621" y="4413944"/>
              <a:chExt cx="492369" cy="484554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FC69B34-8659-40D8-B68D-F9F35A2A6637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F12C3A3-7FA3-4487-9483-A8C53DE4338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5C12B21-0E63-4996-ACEB-52ABE9FA73E8}"/>
                </a:ext>
              </a:extLst>
            </p:cNvPr>
            <p:cNvGrpSpPr/>
            <p:nvPr/>
          </p:nvGrpSpPr>
          <p:grpSpPr>
            <a:xfrm>
              <a:off x="6004033" y="2504984"/>
              <a:ext cx="492369" cy="484554"/>
              <a:chOff x="2829621" y="4413944"/>
              <a:chExt cx="492369" cy="48455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1BE87F9-AE14-4244-AD13-AE16FB8A7B1D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AA4B8EE-044E-4432-AEAD-5B51E15709B1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CB9F79-A484-4135-B4B1-655A7C43D905}"/>
                </a:ext>
              </a:extLst>
            </p:cNvPr>
            <p:cNvGrpSpPr/>
            <p:nvPr/>
          </p:nvGrpSpPr>
          <p:grpSpPr>
            <a:xfrm>
              <a:off x="7010655" y="2561486"/>
              <a:ext cx="492369" cy="484554"/>
              <a:chOff x="2829621" y="4413944"/>
              <a:chExt cx="492369" cy="484554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5D050C7-B23E-4DC8-9447-9AC2D37E0BC2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E2A6641-D3B7-4FE1-AA03-A80DF51FE880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504F903-E30A-4946-AEE1-39FC589CEB94}"/>
                </a:ext>
              </a:extLst>
            </p:cNvPr>
            <p:cNvGrpSpPr/>
            <p:nvPr/>
          </p:nvGrpSpPr>
          <p:grpSpPr>
            <a:xfrm>
              <a:off x="7933434" y="2647401"/>
              <a:ext cx="492369" cy="484554"/>
              <a:chOff x="2829621" y="4413944"/>
              <a:chExt cx="492369" cy="484554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8103AB5-5347-4E08-AC40-2437B2FA6A8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173CE3D-EC7B-4381-AB16-166239406632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DF80967-FD1A-4AD3-90DF-23A62E4C724D}"/>
                </a:ext>
              </a:extLst>
            </p:cNvPr>
            <p:cNvGrpSpPr/>
            <p:nvPr/>
          </p:nvGrpSpPr>
          <p:grpSpPr>
            <a:xfrm>
              <a:off x="6344113" y="6281686"/>
              <a:ext cx="492369" cy="484554"/>
              <a:chOff x="2829621" y="4413944"/>
              <a:chExt cx="492369" cy="484554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7F0662D6-0AEE-4309-BD95-20CC5B3A48B6}"/>
                  </a:ext>
                </a:extLst>
              </p:cNvPr>
              <p:cNvSpPr/>
              <p:nvPr/>
            </p:nvSpPr>
            <p:spPr>
              <a:xfrm>
                <a:off x="2829621" y="4413944"/>
                <a:ext cx="492369" cy="4845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BC41FCF-C98F-4EAC-8F6A-0F60FB5FA81A}"/>
                  </a:ext>
                </a:extLst>
              </p:cNvPr>
              <p:cNvSpPr/>
              <p:nvPr/>
            </p:nvSpPr>
            <p:spPr>
              <a:xfrm>
                <a:off x="2871677" y="4462137"/>
                <a:ext cx="403986" cy="3881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cmpd="sng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2423B6D-450F-479F-8BD4-6E20BFBA22AA}"/>
                    </a:ext>
                  </a:extLst>
                </p:cNvPr>
                <p:cNvSpPr txBox="1"/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/>
                    <a:t>(‘=‘)</a:t>
                  </a: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2423B6D-450F-479F-8BD4-6E20BFBA2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205" y="3211181"/>
                  <a:ext cx="72968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D6C517-BB20-4398-B6AC-D700C90B7AF4}"/>
                </a:ext>
              </a:extLst>
            </p:cNvPr>
            <p:cNvSpPr txBox="1"/>
            <p:nvPr/>
          </p:nvSpPr>
          <p:spPr>
            <a:xfrm>
              <a:off x="6588162" y="5367699"/>
              <a:ext cx="155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‘_‘|</a:t>
              </a:r>
              <a:r>
                <a:rPr lang="en-US" dirty="0" err="1"/>
                <a:t>letter|digit</a:t>
              </a:r>
              <a:endParaRPr lang="en-US" dirty="0"/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AC26D16-1959-4B8A-A2F7-DCD0A6DB0C76}"/>
                </a:ext>
              </a:extLst>
            </p:cNvPr>
            <p:cNvCxnSpPr>
              <a:stCxn id="9" idx="6"/>
              <a:endCxn id="9" idx="7"/>
            </p:cNvCxnSpPr>
            <p:nvPr/>
          </p:nvCxnSpPr>
          <p:spPr>
            <a:xfrm flipH="1" flipV="1">
              <a:off x="6364953" y="5675874"/>
              <a:ext cx="72106" cy="160886"/>
            </a:xfrm>
            <a:prstGeom prst="curvedConnector4">
              <a:avLst>
                <a:gd name="adj1" fmla="val -299420"/>
                <a:gd name="adj2" fmla="val 2045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526E537-72ED-480C-B5CB-34C7AB9199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30097" y="3244336"/>
          <a:ext cx="1718023" cy="279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18">
                  <a:extLst>
                    <a:ext uri="{9D8B030D-6E8A-4147-A177-3AD203B41FA5}">
                      <a16:colId xmlns:a16="http://schemas.microsoft.com/office/drawing/2014/main" val="3137861932"/>
                    </a:ext>
                  </a:extLst>
                </a:gridCol>
                <a:gridCol w="1288005">
                  <a:extLst>
                    <a:ext uri="{9D8B030D-6E8A-4147-A177-3AD203B41FA5}">
                      <a16:colId xmlns:a16="http://schemas.microsoft.com/office/drawing/2014/main" val="220116595"/>
                    </a:ext>
                  </a:extLst>
                </a:gridCol>
              </a:tblGrid>
              <a:tr h="4161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0,LEQ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9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4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28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11FDB912-FEED-4F15-80D9-1E75789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92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BAB4-9A5D-4730-99A5-0A7E146F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97311" cy="4351338"/>
          </a:xfrm>
        </p:spPr>
        <p:txBody>
          <a:bodyPr/>
          <a:lstStyle/>
          <a:p>
            <a:r>
              <a:rPr lang="en-US" dirty="0"/>
              <a:t>Declarative Specification</a:t>
            </a:r>
          </a:p>
          <a:p>
            <a:pPr lvl="1"/>
            <a:r>
              <a:rPr lang="en-US" dirty="0"/>
              <a:t>Tell it what you want scanned, it will build the scanner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Set of </a:t>
            </a:r>
            <a:r>
              <a:rPr lang="en-US" dirty="0" err="1"/>
              <a:t>RegExes</a:t>
            </a:r>
            <a:r>
              <a:rPr lang="en-US" dirty="0"/>
              <a:t> + Associated actions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C/C++ Source file</a:t>
            </a:r>
          </a:p>
        </p:txBody>
      </p:sp>
    </p:spTree>
    <p:extLst>
      <p:ext uri="{BB962C8B-B14F-4D97-AF65-F5344CB8AC3E}">
        <p14:creationId xmlns:p14="http://schemas.microsoft.com/office/powerpoint/2010/main" val="66779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11FDB912-FEED-4F15-80D9-1E75789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90"/>
            <a:ext cx="7886700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Flex Spec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D639F-FC72-48FE-A97D-086A5085CEC4}"/>
              </a:ext>
            </a:extLst>
          </p:cNvPr>
          <p:cNvSpPr txBox="1"/>
          <p:nvPr/>
        </p:nvSpPr>
        <p:spPr>
          <a:xfrm>
            <a:off x="545690" y="1526459"/>
            <a:ext cx="8042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num_chars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%option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noyywrap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     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num_chars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    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num_chars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FlexLexer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yyFlexLexer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“%d lines, %d chars\n",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num_chars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44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11FDB912-FEED-4F15-80D9-1E75789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8" y="2673251"/>
            <a:ext cx="4208821" cy="1325563"/>
          </a:xfrm>
          <a:noFill/>
          <a:ln w="12700">
            <a:noFill/>
          </a:ln>
        </p:spPr>
        <p:txBody>
          <a:bodyPr>
            <a:normAutofit/>
          </a:bodyPr>
          <a:lstStyle/>
          <a:p>
            <a:r>
              <a:rPr lang="en-US" sz="50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Flex Demo…</a:t>
            </a:r>
          </a:p>
        </p:txBody>
      </p:sp>
    </p:spTree>
    <p:extLst>
      <p:ext uri="{BB962C8B-B14F-4D97-AF65-F5344CB8AC3E}">
        <p14:creationId xmlns:p14="http://schemas.microsoft.com/office/powerpoint/2010/main" val="290732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6354</TotalTime>
  <Words>525</Words>
  <Application>Microsoft Office PowerPoint</Application>
  <PresentationFormat>On-screen Show (4:3)</PresentationFormat>
  <Paragraphs>231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Cambria Math</vt:lpstr>
      <vt:lpstr>Courier New</vt:lpstr>
      <vt:lpstr>Office Theme</vt:lpstr>
      <vt:lpstr>5 – Lexers in Action</vt:lpstr>
      <vt:lpstr>Pre-class Activities</vt:lpstr>
      <vt:lpstr>Administrivia</vt:lpstr>
      <vt:lpstr>Roadmap</vt:lpstr>
      <vt:lpstr>PowerPoint Presentation</vt:lpstr>
      <vt:lpstr>PowerPoint Presentation</vt:lpstr>
      <vt:lpstr>Flex</vt:lpstr>
      <vt:lpstr>Flex Spec</vt:lpstr>
      <vt:lpstr>Flex 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700 – Mobile Security</dc:title>
  <dc:creator>drew</dc:creator>
  <cp:lastModifiedBy>drew</cp:lastModifiedBy>
  <cp:revision>219</cp:revision>
  <dcterms:created xsi:type="dcterms:W3CDTF">2018-07-19T03:57:05Z</dcterms:created>
  <dcterms:modified xsi:type="dcterms:W3CDTF">2018-08-29T17:57:56Z</dcterms:modified>
</cp:coreProperties>
</file>