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427" r:id="rId3"/>
    <p:sldId id="432" r:id="rId4"/>
    <p:sldId id="428" r:id="rId5"/>
    <p:sldId id="436" r:id="rId6"/>
    <p:sldId id="442" r:id="rId7"/>
    <p:sldId id="435" r:id="rId8"/>
    <p:sldId id="437" r:id="rId9"/>
    <p:sldId id="319" r:id="rId10"/>
    <p:sldId id="351" r:id="rId11"/>
    <p:sldId id="261" r:id="rId12"/>
    <p:sldId id="260" r:id="rId13"/>
    <p:sldId id="262" r:id="rId14"/>
    <p:sldId id="266" r:id="rId15"/>
    <p:sldId id="28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ew" initials="d" lastIdx="1" clrIdx="0">
    <p:extLst>
      <p:ext uri="{19B8F6BF-5375-455C-9EA6-DF929625EA0E}">
        <p15:presenceInfo xmlns:p15="http://schemas.microsoft.com/office/powerpoint/2012/main" userId="dre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5" autoAdjust="0"/>
    <p:restoredTop sz="93515" autoAdjust="0"/>
  </p:normalViewPr>
  <p:slideViewPr>
    <p:cSldViewPr snapToGrid="0">
      <p:cViewPr varScale="1">
        <p:scale>
          <a:sx n="65" d="100"/>
          <a:sy n="65" d="100"/>
        </p:scale>
        <p:origin x="1557" y="54"/>
      </p:cViewPr>
      <p:guideLst/>
    </p:cSldViewPr>
  </p:slideViewPr>
  <p:outlineViewPr>
    <p:cViewPr>
      <p:scale>
        <a:sx n="33" d="100"/>
        <a:sy n="33" d="100"/>
      </p:scale>
      <p:origin x="0" y="-549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7A026E36-57A3-47EE-B360-4C01E77DCD2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7EF596C0-D9DC-493D-8AFB-C760AE05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11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79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4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6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8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2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5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9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9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0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0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1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4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E914-F342-412E-9B6A-1E0B8BCD92E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0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1.photofunia.com/2/results/y/G/yGlTb48ruKK_-04DaAz2aA_r.jpg">
            <a:extLst>
              <a:ext uri="{FF2B5EF4-FFF2-40B4-BE49-F238E27FC236}">
                <a16:creationId xmlns:a16="http://schemas.microsoft.com/office/drawing/2014/main" id="{E4F3A9B3-B38F-49C3-835B-8A2D4CD2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105" y="7374"/>
            <a:ext cx="95782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77B9F08-CD24-4EB9-B9EC-2A06831BC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646" y="4269659"/>
            <a:ext cx="8581292" cy="1954163"/>
          </a:xfrm>
        </p:spPr>
        <p:txBody>
          <a:bodyPr>
            <a:normAutofit/>
          </a:bodyPr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 – Flex Outro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09E856A-1E9C-448D-86BC-6F5DAF07E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5771"/>
            <a:ext cx="6858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KU | Fall 2018 | Drew Davidson</a:t>
            </a:r>
          </a:p>
        </p:txBody>
      </p:sp>
    </p:spTree>
    <p:extLst>
      <p:ext uri="{BB962C8B-B14F-4D97-AF65-F5344CB8AC3E}">
        <p14:creationId xmlns:p14="http://schemas.microsoft.com/office/powerpoint/2010/main" val="262396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Perfect for tokenizing a language</a:t>
            </a:r>
          </a:p>
          <a:p>
            <a:r>
              <a:rPr lang="en-US" dirty="0"/>
              <a:t>They do have some limitations</a:t>
            </a:r>
          </a:p>
          <a:p>
            <a:pPr lvl="1"/>
            <a:r>
              <a:rPr lang="en-US" dirty="0"/>
              <a:t>Limited class of language that cannot specify all programming constructs we need</a:t>
            </a:r>
          </a:p>
          <a:p>
            <a:pPr lvl="1"/>
            <a:r>
              <a:rPr lang="en-US" dirty="0"/>
              <a:t>No notion of structure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Let’s explore both of these issues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392DEC-022C-41A0-AF38-6FA1A310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Regexs</a:t>
            </a:r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are Great!</a:t>
            </a:r>
          </a:p>
        </p:txBody>
      </p:sp>
    </p:spTree>
    <p:extLst>
      <p:ext uri="{BB962C8B-B14F-4D97-AF65-F5344CB8AC3E}">
        <p14:creationId xmlns:p14="http://schemas.microsoft.com/office/powerpoint/2010/main" val="49392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Cannot handle “matching”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language of balanced parentheses</a:t>
            </a:r>
          </a:p>
          <a:p>
            <a:pPr marL="457200" lvl="1" indent="0">
              <a:buNone/>
            </a:pPr>
            <a:r>
              <a:rPr lang="en-US" dirty="0"/>
              <a:t>   L = </a:t>
            </a:r>
            <a:r>
              <a:rPr lang="en-US" b="1" dirty="0"/>
              <a:t>{</a:t>
            </a:r>
            <a:r>
              <a:rPr lang="en-US" dirty="0"/>
              <a:t> (</a:t>
            </a:r>
            <a:r>
              <a:rPr lang="en-US" baseline="30000" dirty="0"/>
              <a:t>x</a:t>
            </a:r>
            <a:r>
              <a:rPr lang="en-US" dirty="0"/>
              <a:t>)</a:t>
            </a:r>
            <a:r>
              <a:rPr lang="en-US" baseline="30000" dirty="0"/>
              <a:t>x</a:t>
            </a:r>
            <a:r>
              <a:rPr lang="en-US" dirty="0"/>
              <a:t>  where x &gt; 1</a:t>
            </a:r>
            <a:r>
              <a:rPr lang="en-US" b="1" dirty="0"/>
              <a:t>}</a:t>
            </a:r>
          </a:p>
          <a:p>
            <a:pPr marL="457200" lvl="1" indent="0">
              <a:buNone/>
            </a:pPr>
            <a:r>
              <a:rPr lang="en-US" b="1" dirty="0"/>
              <a:t>    cannot</a:t>
            </a:r>
            <a:r>
              <a:rPr lang="en-US" dirty="0"/>
              <a:t> be matched</a:t>
            </a:r>
          </a:p>
          <a:p>
            <a:pPr marL="914400" lvl="1" indent="-457200"/>
            <a:r>
              <a:rPr lang="en-US" dirty="0"/>
              <a:t>Intuition:</a:t>
            </a:r>
          </a:p>
          <a:p>
            <a:pPr marL="457200" lvl="1" indent="0">
              <a:buNone/>
            </a:pPr>
            <a:r>
              <a:rPr lang="en-US" dirty="0"/>
              <a:t>      An FSM can only handle a finite depth of    </a:t>
            </a:r>
          </a:p>
          <a:p>
            <a:pPr marL="457200" lvl="1" indent="0">
              <a:buNone/>
            </a:pPr>
            <a:r>
              <a:rPr lang="en-US" dirty="0"/>
              <a:t>      parentheses that we can handle</a:t>
            </a:r>
          </a:p>
          <a:p>
            <a:pPr marL="457200" lvl="1" indent="0">
              <a:buNone/>
            </a:pPr>
            <a:r>
              <a:rPr lang="en-US" dirty="0"/>
              <a:t>      let’s see a diagram…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3AA9D8-F2FB-420C-BBB7-51EFF6CE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Limitations of </a:t>
            </a:r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Regexs</a:t>
            </a:r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07226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114800" cy="5410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Assume F is an FSM that recognized L. Let N be the number of states in F’.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Feed N+1 left </a:t>
            </a:r>
            <a:r>
              <a:rPr lang="en-US" dirty="0" err="1"/>
              <a:t>parens</a:t>
            </a:r>
            <a:r>
              <a:rPr lang="en-US" dirty="0"/>
              <a:t> into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the </a:t>
            </a:r>
            <a:r>
              <a:rPr lang="en-US" dirty="0" err="1"/>
              <a:t>pidgeonhole</a:t>
            </a:r>
            <a:r>
              <a:rPr lang="en-US" dirty="0"/>
              <a:t> principle, we must have revisited some state s on two input characters </a:t>
            </a:r>
            <a:r>
              <a:rPr lang="en-US" dirty="0" err="1"/>
              <a:t>i</a:t>
            </a:r>
            <a:r>
              <a:rPr lang="en-US" dirty="0"/>
              <a:t> and j.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the definition of F, there must be a path from s to a final state. But this means that it accepts some suffix of closed </a:t>
            </a:r>
            <a:r>
              <a:rPr lang="en-US" dirty="0" err="1"/>
              <a:t>parens</a:t>
            </a:r>
            <a:r>
              <a:rPr lang="en-US" dirty="0"/>
              <a:t> at input </a:t>
            </a:r>
            <a:r>
              <a:rPr lang="en-US" dirty="0" err="1"/>
              <a:t>i</a:t>
            </a:r>
            <a:r>
              <a:rPr lang="en-US" dirty="0"/>
              <a:t> and j, but both cannot be correct</a:t>
            </a:r>
          </a:p>
        </p:txBody>
      </p:sp>
      <p:sp>
        <p:nvSpPr>
          <p:cNvPr id="4" name="Oval 3"/>
          <p:cNvSpPr/>
          <p:nvPr/>
        </p:nvSpPr>
        <p:spPr>
          <a:xfrm>
            <a:off x="6629400" y="1676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Oval 4"/>
          <p:cNvSpPr/>
          <p:nvPr/>
        </p:nvSpPr>
        <p:spPr>
          <a:xfrm>
            <a:off x="6629400" y="2895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29400" y="53340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29400" y="4038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>
            <a:off x="6934200" y="2286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stCxn id="5" idx="4"/>
            <a:endCxn id="7" idx="0"/>
          </p:cNvCxnSpPr>
          <p:nvPr/>
        </p:nvCxnSpPr>
        <p:spPr>
          <a:xfrm>
            <a:off x="6934200" y="3505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7" idx="4"/>
            <a:endCxn id="6" idx="0"/>
          </p:cNvCxnSpPr>
          <p:nvPr/>
        </p:nvCxnSpPr>
        <p:spPr>
          <a:xfrm>
            <a:off x="6934200" y="4648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urved Connector 17"/>
          <p:cNvCxnSpPr>
            <a:stCxn id="6" idx="2"/>
            <a:endCxn id="5" idx="2"/>
          </p:cNvCxnSpPr>
          <p:nvPr/>
        </p:nvCxnSpPr>
        <p:spPr>
          <a:xfrm rot="10800000">
            <a:off x="6629400" y="3200400"/>
            <a:ext cx="12700" cy="2438400"/>
          </a:xfrm>
          <a:prstGeom prst="curvedConnector3">
            <a:avLst>
              <a:gd name="adj1" fmla="val 5329409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7239000" y="24061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39000" y="35679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39000" y="48064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38800" y="375261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cxnSp>
        <p:nvCxnSpPr>
          <p:cNvPr id="31" name="Straight Arrow Connector 30"/>
          <p:cNvCxnSpPr>
            <a:stCxn id="6" idx="4"/>
          </p:cNvCxnSpPr>
          <p:nvPr/>
        </p:nvCxnSpPr>
        <p:spPr>
          <a:xfrm>
            <a:off x="6934200" y="5943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6781800" y="6394076"/>
            <a:ext cx="3433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5B2053F-B8E5-4B74-8AF2-77CC14FF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663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Balanced </a:t>
            </a:r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Parens</a:t>
            </a:r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250976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800600" cy="4525963"/>
          </a:xfrm>
        </p:spPr>
        <p:txBody>
          <a:bodyPr>
            <a:normAutofit/>
          </a:bodyPr>
          <a:lstStyle/>
          <a:p>
            <a:r>
              <a:rPr lang="en-US" dirty="0"/>
              <a:t>Our Enhanced-</a:t>
            </a:r>
            <a:r>
              <a:rPr lang="en-US" dirty="0" err="1"/>
              <a:t>RegEx</a:t>
            </a:r>
            <a:r>
              <a:rPr lang="en-US" dirty="0"/>
              <a:t> scanner can emit a stream of tokens: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B07470-DF66-435C-A363-7E0753E48909}"/>
              </a:ext>
            </a:extLst>
          </p:cNvPr>
          <p:cNvSpPr/>
          <p:nvPr/>
        </p:nvSpPr>
        <p:spPr>
          <a:xfrm>
            <a:off x="1150226" y="3322548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41E153-2363-489B-AC77-834E659AB1A3}"/>
              </a:ext>
            </a:extLst>
          </p:cNvPr>
          <p:cNvSpPr/>
          <p:nvPr/>
        </p:nvSpPr>
        <p:spPr>
          <a:xfrm>
            <a:off x="2037888" y="3334354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3AAE8F-342C-4DED-B473-BD549E605431}"/>
              </a:ext>
            </a:extLst>
          </p:cNvPr>
          <p:cNvSpPr/>
          <p:nvPr/>
        </p:nvSpPr>
        <p:spPr>
          <a:xfrm>
            <a:off x="2438400" y="3328492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3A509B-8497-4C4F-ACD8-3CFFA6AAC5FF}"/>
              </a:ext>
            </a:extLst>
          </p:cNvPr>
          <p:cNvSpPr/>
          <p:nvPr/>
        </p:nvSpPr>
        <p:spPr>
          <a:xfrm>
            <a:off x="1622789" y="3334354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23D75C-B266-4882-960C-3889092650B7}"/>
              </a:ext>
            </a:extLst>
          </p:cNvPr>
          <p:cNvSpPr/>
          <p:nvPr/>
        </p:nvSpPr>
        <p:spPr>
          <a:xfrm>
            <a:off x="2752246" y="3312368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89390-05A6-4B87-B53E-87BE532007F7}"/>
              </a:ext>
            </a:extLst>
          </p:cNvPr>
          <p:cNvSpPr/>
          <p:nvPr/>
        </p:nvSpPr>
        <p:spPr>
          <a:xfrm>
            <a:off x="152400" y="5298757"/>
            <a:ext cx="49188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600" dirty="0"/>
              <a:t>… but doesn’t enforce structure</a:t>
            </a:r>
          </a:p>
        </p:txBody>
      </p:sp>
      <p:pic>
        <p:nvPicPr>
          <p:cNvPr id="21" name="Picture 6" descr="http://www.retrorush.com/images/products/tshirts/tekenfilm/He-man_I_Have_The_Power_t-shirt_S.jpg">
            <a:extLst>
              <a:ext uri="{FF2B5EF4-FFF2-40B4-BE49-F238E27FC236}">
                <a16:creationId xmlns:a16="http://schemas.microsoft.com/office/drawing/2014/main" id="{589AD80B-DDB5-4A79-ACE5-3CD5AC2F0E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6" r="10493"/>
          <a:stretch/>
        </p:blipFill>
        <p:spPr bwMode="auto">
          <a:xfrm>
            <a:off x="6109565" y="2150327"/>
            <a:ext cx="2513454" cy="314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EAE5E9-4663-4476-92E1-C05D11FDAA40}"/>
              </a:ext>
            </a:extLst>
          </p:cNvPr>
          <p:cNvSpPr/>
          <p:nvPr/>
        </p:nvSpPr>
        <p:spPr>
          <a:xfrm>
            <a:off x="5945095" y="1475788"/>
            <a:ext cx="27671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We need more power than </a:t>
            </a:r>
          </a:p>
          <a:p>
            <a:pPr algn="ctr"/>
            <a:r>
              <a:rPr lang="en-US" dirty="0" err="1"/>
              <a:t>RegExs</a:t>
            </a:r>
            <a:r>
              <a:rPr lang="en-US" dirty="0"/>
              <a:t> can provide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8390A4A-6380-4F6F-9F96-63BDB0AE0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913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Limitations of Regex Structure</a:t>
            </a:r>
          </a:p>
        </p:txBody>
      </p:sp>
    </p:spTree>
    <p:extLst>
      <p:ext uri="{BB962C8B-B14F-4D97-AF65-F5344CB8AC3E}">
        <p14:creationId xmlns:p14="http://schemas.microsoft.com/office/powerpoint/2010/main" val="2778394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data:image/jpeg;base64,/9j/4AAQSkZJRgABAQAAAQABAAD/2wCEAAkGBxQTEhQUExQWFhUXGB0YFxUXGBocHhgcHRcXGBccHRgaHCggHBolHBwYITEhJSkrLi4uGiAzODQsNygtLisBCgoKDg0OGxAQGzIkICQwMDEuLC8tLCwtLCwsLCwsNCw0LC8wLC8sLCwvLCwsLCwsLC8sLCwsLCwsLCwsLCwsLP/AABEIAOEA4QMBIgACEQEDEQH/xAAcAAACAgMBAQAAAAAAAAAAAAAABwUGAQMEAgj/xABHEAACAQIDBAYDDgUDBAIDAAABAgMAEQQSIQUGMUEHEyJRYXEygZEIFCMzNUJSc4OhsbLBwnKCktHwJWLhFSSi8TRDFqPD/8QAGgEBAAMBAQEAAAAAAAAAAAAAAAECAwQFBv/EADERAAICAQMBBgYBAwUAAAAAAAABAhEDEiExQQQTIlFx8GGBobHB0ZEFFDIjQkPh8f/aAAwDAQACEQMRAD8AeNFFFALjp8P+l/bx/ur54QGvofp7H+l/bx/ur56qAGvfWMx769VhhQHkk99GaiigMhjRm8a6tnYB5pEjiGZ3OVV0FzxtckAcDxqT3h3SnwXV++AqlwSFVgxstrk5bgDW3Hv7qgmiDzUZ/GtyqpA08AfHxq8YvcKKLZi45pZMzxxusYUABpSgAJNyQM1+V7cqCig5z41jMaZm7u5eFfZT42XrDIqTtYMAp6syBfm31yjnS7VSzZFFz6IAAuzE2X1k2HroEjnue/76wT404N7+jjDQYF5YlImiVXds7EEC3W2UkjhmYfw1W+jvdrDY4TRzZ1lQhlKsAChOVhYqdQba/wC4VJHSyh3ouak94dn+9sTPCR8W7KL66XJQ3t9HKfXVx3l6PosNgvffXScIz1bIpN3y6XBGoufZQC7uaDemYvRG7orxYqNlZQwLRsujAFeDNyPdVY3o3KxGCMYkyP1lwhjLHUWuCCosdRbjzoLRW1uSALknQeNTe8O75waQ9bJeWRc5iAPwanhma+pPdarL0bbsP15nnhOWJSyqwtdvm6Hu/wA4VU96cdJPipZJfSLcOSgaKoHIAVroqNsz1XKkRN/GjN40UZayNDN/Gnb7nQ/BY36yP8hpJZad3udB8FjfrI/yGgHBRRRUgKKKKAKKKKAXXTx8l/bx/ur54vX0P08/Jf28f7q+eFFQD0BVi2TuhPPCZowGUGxF9R42twv3VX4XswPcb6/251e91t/JY2AlcsnAggcL66Wtb1VvgjFvfkzyOSXhKnvDs3qJ5Ihc5GI146f5a/Oo0xG1PnaG7eDxl5SDGz6gtpmvrppew7zVG6Q92o8HDhwhBLFyTe9ze3sFh6yavPEt3fyKQy3So89DGyetxxlI7MCF/wCZ7on3dYfVWnpV2t1u0XXXJEBD7AS5/qYj+WrL0W7XgweDld/SZmd+FwiLlQaeIc/zUqtpYlpJHd/SYlm/iYlm+8muZxaW/U6Ium35BhoySUHpE2XzPZH4ivoXevdtsThEwscixBWTVgSLItgAARre3PlSO3ey++sPI3o9Yhb+Q5z6uyKv2+HSJMroMKyrZSZNFe/DJbiALZjbyFRGPhcuhad6lFFj21s33lsOaDNmywsha1gTI+ptc21alx0VbI6/HqxF1hvM3PVTaMf1kN/JUhvFvtJicK0LWu/VgkC1yrqzHhoDbhXJuLt/3kspAu0hGtuSBgo9pY/zDu117iTloXqZ6qhY28FtRMRisbgzqIkjDeIkRs48baD10mN3cSdn7UAkJASVoZPFSerY+XoSfy1M7P3gjgxc2Kj60vLmzZ2FrMwciwXvVQDc6X01qsb3Y4T4l57auAzC1tQAjf8AiFqcuCcI6mMck3Rcul7d4nE4eYDTEFYG/juFT2qSP5BUx0zYrJg4ox86YaeCo7fjlquQ74iXDwRy6tE0bFjr2onVlbzbLr/FwqC3126cSUuxIQMeJ+cVA/WoeNqOvoRFvVXkMzdLFTTbFXqGtiEjaOM9k9qMkIO3cagAa99UneLau1EWBsbGoCTK8TMsYYOgubGI2ylSQQRrbwr30cb3jCxvFJ6LMHU911yv+UH1mte+W+nvuJ4TDZVkzI4a50Yi5FhbMhbv1PrqumoamWV6qogtub6YzEF1eVghPoLoB4aamq0a6pstr6knS9+7Tu/XnXNUSm5cjSoukeaL16tWMtVBi9O73OvxWN+sj/IaSJSnb7nMfBY36yP8hoBw0UUVICiiigCiiigF108D/S/t4/3V88Wr6I6d/kz7eP8AdXz1UA81uw0+Q3sCfEX+6tVYqU2naBYN3cXJJiIkMjC7qPSOl2F6v3TLhVVcOwNzbKinTlppxOoBNLDZUpjkVxoVIIPiNRW7bG1ZJpWebtyH5zFjpytrYDwGlbSzvSov4kRwpvXdV9zZNcIEvoSBa+n+G1Q8inMQRqTwrccT/tT+m/410HENkDCwYHKdBw5cqyzZXOVpV0NYQhpq/iecGwBAZhpcnXvtp58a94iYEtY8QBpw531rm99v9I/dW5Z2MbEsbgjn36UeVrHora7LRUXPUm+PL4epvxEtwMtyQe49xHd66ve727MAhDYoSlpNMPBGDnktbMQNOzYjtkhRfXxrm4OHV53knzGGJCz689MijvZmsoHjTkwUfVJnNjiJQvWNrZFA7ES31CICQNBrcnUms+1f1HuYvJPa9vUy7tOkiE//AAJL5vecKWN1VsZMSbW0a0ZXXXTXzqE3r3OgZT1CPh8QL2gkN1mGuYRSXszWuQuhsPRFXKSexF21JsATxIBJA7zYE+qtskqSxmKZc0Ztc63U3uCp4hgRe44Wrx8P9cUnpmqT+Zd4a3XIgBGY2KyXUg5WvpYj+4/CufFvfNY30HDuub/pTL6TdkNkaS95IQG63S88LHKrNpYyxsuUnuyHnosopjqTqAO4cTw5V7ffN4lFboJRc798HvCGxW/j7ONdbIpOoBPeajWxBPGx8wKOt8F/pFa4s+iOlxv36FJRi3aZ0YmLUgeY/A/pUpu/uzLiVkKoxCoxFh6TAdlR3kmuzcHYJxeJUMoEY1cgW0HK/idPK/dV63x3rhwYbCRJcFMrFGyFSQRe4vrzAq2NKbcmqRnlbjUY8iakUqSDy0rzetmJYEm3CtVqwaplzN6d3ud/isZ9ZH+RqSNqdvudvisb9ZH+Q1AG/RRRUgKKKKAKKKKAXfTt8mfbx/ur56r6F6dvkz7eP91fPVAYNe4WAIJAPgeH3V5r11ZogSkWIhIuylSDwTgw/mJynxF+PDv1bTmSUlo0CZeCgk9mwHE8TfU+ZqNqwbsbCeckghVGhYgnjyCjVja5t4akVt483hSIjKMN5cFfrowpvmXvX7xqP1ppYDosw72viSb8gtjbyL6HzrpXo8wUbqpeYuTYAFR5mxU29tZPFke2n7EwzYotNyX1/Qm6mt1tkHFStFnWNQhkkkbgiIQWb2GmpF0Y4JlOUzZu/scPLJ3VsfdeLBrh44L58TPHFJIbHRQ0gIFraMFNuByAHjR45VuRHLG/C/fBnd7YCJkYDJBCS0URHbmlt8dL3WuQsZvl4nXQTcrE8OJ8L2/vUZtPG9VK8YYIsQ5jQKL2ZieZIY38zUHtTeMwo0r5s1rRqRltf5xH0jyB4C/eQPku2vL2rPS6bJHZHHpjZF7Q3hxGGkdZOqklUfHZ7AAnRVUiykkeiBy1JsDW/ZO9ORM+ImXO5JEYHo6aLfjfzsL2FdGC2EZsEbsomxALs7Lm9IdkX0IstrEHiNQa559nyYaBFaCPESg5Yxl1KqLrdgoJaxFyeS6WJrv/ALXDOOmlfWtvvsl6E+JE3tfErisB1ym4GHxasSD6IeJSLDvcad9jSZnTKirzPaP4D7qciwZdkYtz2i6Ib5bXV5ZXUZbnKArnQfjXjY+4mBmwyYiYyXKgsQy8bcB2OA0517OHC1ijpWy2ObvIJvU6bEsVr3DCWNvv7hTB3k2TsrD5RG8spIPovGcp8bLpVOjxiITljFjoQeY7vPxFayxzXOxEXB73f87lg3S36fA5kWNHiY3ykWN7AXzDXhyqK25MMVNJNFG4UnMwvmykkDiBoL6C9cjwpJqhyk/MY/g+g9R/9snom2Ygw+ImmFowyG7aDsZm4+ZHrHhXRBOtL4+Bhklvr6i62ru7NALyIRopb/Zm9EMeCsRrl461EVZ9995Xxk7MSerBPVpyUeXedKrNY5UlKkXg21uYvTt9zsfgsb9ZH+Q0khTt9zt8VjfrI/yGsyw36KKKkBRRRQBRRRQC76dh/pn28f7q+eq+henb5M+3j/dXz3QGK7cBiipymzKfSU8D/Zu4jUVxijNUxlpdkNWTO09lBAskbZ4mLBWsRYrY5WB4NYg+upbdnGBr4aWwjk7Ia3oNr1bacRmOveD4CtG7m3JAgw6wRT3bMiumYhzYXFuPAaGm9sXdUlY8Rj0iWSMGTOgChRbNZ1As2W173/57scoQ8aZhPU/DRTujzZOJ98yDKcsRyvr2QwPC9/A+yrltfD4KaUSe+Szxn0cOGkse5uqVr8OHgak4MDG0XWTgrATmTDm46y97tMOLs179W3ZF9QTw9T7cfhGqxry0BNvLgK5O0duUZXdGuPs2regwuOhktHBL8MLXRgUew43iezW8bG1b9p7E69gGWyqwkSQGzxyr6Lr435HQ8CCKicZiDNGY51WQcjYAg94birA6gilrvpNjYMyAsYTazrJKPMOmcp4HSxHIX0xh2uE9rLS7M47krt3eKOTFBCyvJ1rGVkvkkyKFQpc8OzwvxXiRYmrvN772gsbegrWseZuAfx+7xqHwMJzsZ10YaHSwN7jUej4VK4jZRFmizCRTmVy1ze99TzvXDmhjjmcls2qT/J0QbcUi+7U21h9nxxITlGiRrqdLi5JAJyqCPHgBeozDYoqZpxiI8RGjAxqrXu0rZEUuQGWxY9ggkZhWzZ23xNFcqonjvnRyouCpDgBtDccjYHkRoRrg2X1xKBRFHHIJ3tbJn7LXtGWCgKBYFvnnwtkktD2eo1b352LVujAJ8NJhpLH4BImAvYmKSVbjwIMZ51I7ffDYfCMkhtEFtlXQnSwA18K4dwcIViklbUMGysuo7UjNYEcbIItRpckcQaXfSFiZ8RizEVZY0tYEGyi1y58LfhXt9kjLQr6fc8zNTnXujn2zszALh1kieZw7EF7r8CeKo8drm4ub3HDTuqrYjDIEuHzNewt5a3BAP/qsjG2JSx6thYjS9rggk/SBAPtFcssJVrcfEcCORHhar5JRlwi0Itcsn9gbpzTywqFIEq5729FMxW587aeqmF0hqcNghhsNlWMaydtQxXXXKTcgmuuHavvLY0Eq9pjGFUnkWv8Ahc0mdqbQeZy8jFmPMn7vAeFXbWNe/wCTNJzlv0ONjXms1g1xHSYvTt9zv8VjPrI/yNSUvTr9zx8VjPrI/wAjUA3qKKKkBRRRQBRRRQC76dfkz7eP91fPlq+hOnX5M+3j/dXz9FEWIVQSxNgBxJOgAoDxVg3Q3ZbGynUJDGM00jGwVeevfxqw7I6N5GN5WCIPTkNyL/OVF0zEHQm5HHQ2q27P2IsCLEmIldMyuyFIhGxXUXyoHOtiLm111B4VSc4w/wAmWjFy4N2w9gLGmbDr71hF7TFAcTOeFxnB6tCL2trqCSuorXjmw63iZZcRIVuVzTTuOYJBYhOdi1gO/QVDb07x4uTEdRfq9OyUNgUHME8Dpa3f3ixqbO8UOEi6jCrckXkkvqzEaln4u3efvrLJlenU3S6Jcs0jBJ1W5wbX2riCgIjljUC13K5vD0WbKPvquRuSwa5zDnc3v58a7cbtaV7gsMp4othf12Jtrzqs4jb6hiACbaZha3DuNecoSyN0jeUkhi7A20ZCY31YC4YcxwNx31YcZg2taReyw4EaEUvNzcfGJVkJFvmk8m7iPupsbVxKzRq4IBU9pbi4v4c6mONVLzROt7eQpNobBXDzBW1hkNkuTZT9E+B/t32HvevZEuFZUaUOhVSpWxyX0VWJXMVNtCTpe3dV02ts9Z43RtLjRh808j53qoYeQyR/CC7WKOp4XUlGFu7ThXXgazQ0y5RhlWh2iM/6QJo2VkzzCxVQoBZDxK5uBHHja2o4Uxdzdsph4cnVvEiKzSxZCWjYelIoF86NxYAlgbmxBJFDxG1lUIhcdZAR1bkSZlAOivZSGFtPEeZqek3vhcFVYKzaenbjx9IA8NOFRiWXHKqtEyUZRsnd/wDbUgwXW4R+xfKzJa6W4qwJBRvC1x4Ui8VtOWTRndhe/aYn12Jp2T7WjmniRF6qSYiO79pJOxIxWUCxcNlABOoJJ86BvvuoquZMIpyi4nhvdsOwJve/aKHipI1FiNDp6feOlFHIopbla3fgV5HRx6UcmpHoFULhvUV18L1yJMxAU6gHQd3l3DwqZ2KBHj4WYEKXQsLX0cLmFudw1j5+qrBurua0mLbrEPVRuwJGoJVrWB5j+1aQxuvQrKaXJNb4OsOxsNCupbLr3GxZvv8AxpTyRmmNv602KmWKGI9VEAqqORJ8fMV3w7hGTCwoLKczNJJl46WBvxygAgC/OtMmO+dvdmcMiS9RSV5qT3h2d73neK5bKbXKlb6fRNRoriknF0zoTtWjzTu9zx8VjPrI/wAjUlKdfuePisZ9ZH+Rqgkb1FFFSAooooAooooBedOY/wBM+2j/AHVRejXdl+tzZfhsoKknSFXbIZLfOktmKjhoCbaXv3TY1tnqTqBiIiR62qrJtBkjeeJhleJELoDmRQLMSBmLCzFr8iuoqUCabayTOyR2VITkjjBsMouoYd9/7Vy4vECO7MCSOyijixbgNfL1AE8L0tMbNicKRnCm+qup0I5EMumoN67dk71dZPH76ZhEuYkqFZgxAAbtDjx11Nie+vPn2fI5Ns6o5oqJK7TDTlSJojMpKxxRre5bUIWZrsDa97AAC/AGt6bBxXVs7dQhGhVpDY8BcuBZRw7JFz4V37Q25h8Q+GlSRvfCuIj2QGkjM8S69ngUBfQi3aGmorRi95MLbFqj360/BsqE5pRGqaaeiCsRzHQ38KrLDKL08/L6bCMlJXwV/ejYuJhRyXiZFClihs1mJX0SSQL6X5+2o/cDYcWMxYhmZguRmAUgFiCvZuQeRY/y1bdp7VwmJadFlUmaFYxofjA0nVqulybty7h312bD3KhwsuFxKTSMwfI6sFFpOsWKQdk+iB1osb6ga109nvTVUZZavYq23t28Ts6dykUkmGJusmUkEW4EqNGGovzqw7q7y9a6QqMzMbKGOUrpfU2N1AF9L+vhU3i9myTP12GnxODlk7RyBpYpO45RwJHMCujZmBxsMivisfPKq69VHhWXPx0Zyl8vh99Tk7PGbtlYZHHg2Y55MJLEmJkjZJywjdQUKsFzZWVmIIIvZrjWwtwNU7euRkE5Q5fhUsR/u6on7yavm8OLw+LAGKw8qJwSVgVKnjcHimvA6+NU7b+5mJWFhh298oSrrqA+hXT6LaDiCPKkcKhPVHy+pbvNSSl5lYxONRssrgCRLZ1uQsqX1Fwbhtb2vfiBevXv6FpesKLGq2IhXPdm4IAJCSe+97dmuXaDEp2oRhiiBWDFs8j39LKx5nwAA77V4weHdySCGZVuFsNRfXLc2J4aHjeqtO02tztUoaJRjJ6ftfvyJBNpSENIx7SSxOgB9EF8hF/Ln4mme+04Z2jWcdW0n/x8UoGZWIvlJsR42N1YA3GlLTaO1xiIn+BijZAMzRKE6z4VLZk+ay2Pt5Vb8SqvsyQn/wCtWZSeTRsWTX1Aeus8mWUZRa6nP3cbkkuDGI3UvjIMSqBWWcJiY19FZB21dAf/AK3GVgOWYeNXrBxCMLGBwzE8rnU/jUbu3izIYmOplw7KxP0oHXIdeZWVtf8AaKk8JcF3ZTbiPwIvzr1MWTvMdnm5ouM0jih2lhrlVK9Z3MQOPs8ao+/2+uW+HiDIV0axsNRceJ43pebw43NiZnTQNIx5d/hUdicYXC34qLX7xyB8uHlYcq1lkhBuuV5kRxN1fB17Y21LiAOtfOV9EsBcDuva9vCoqi9ArklJyds6EkuDFOv3PHxWM+sj/I1JQinZ7nj4rGfWR/kaqkjdoooqQFFFFAFFFFALzp0+TPto/wB1IXA454nVkYgg30J86fXTn8m/bR/ur5/tQFtwu9KZSHQG/GJxeO+pBRhZogSbkWYdwF66sVs/DTrmiGGhYH0jiXtfUi4aHRePsFUe1bIEuasm26IGPgNxZ5QHw/VsSpUu0qle0CrBcnaQWJ1sSb8BU1B0drAiCRcPI5cLfPJ2iQ545RlCi7ZdblQLiqLs1HgYhMTGhuQRdrG2liCluOmvnw1pgYbbMEeHVMW0chkYFkibOLL6LnKbI9+akHhXV/bSavr5GbypMqm7u4zSz9kqLMWCrqyKLst7khLkBQSTqfA2seB2ZNFPNGhmlWO8vVy5QS7BnzcfSLiMcdcxIvV32Fj4ThnbDKEjCswsLEnW5NzqT3nWoPZO8S4iCSeHNnORJCoQFWAIGcyWGTXRlzWLHSsJwa5LRmpcCuwe9+JjskeJkuotlvnsAOHaOltNBVkwHSXjUNnyPbjmUg+wEfhyqN3wXa2ECviJWaOTW4EbRqxuchXLYG3hY8r610bMXCzmFpYlyyBgJILRMrhblHj+KvfTRVv2TqDWOpKST6l62sn26SxIAJoG0N+w4I/pYAffXuHezCDtQyS4ZjrZkvG3fdFLW8wPbVP3piwsE2SA5lABNzezW1UgacvHjXDHvCFsEjivyIgiJ9RdSa6e7jV/lGdsZD7yYLEhYsV1DXNgRZkJ8ARmQ+r2VrPRzhGYS4aRorE+g2dL8wVa/suPVVJkxuKdSuR7HioEag+pSK4YZ5o3sokjI4hWym2oHotewtWHh6SX8ovv5F+2j0ZYgxymKWB3ky30eO4U3v8APGYjy1qD25u7tBR1Zw0xjOjOpDqAfSsiMWva+pA41x4bf3FxHL75fT5si5vK5Zb/AH1PYPpWnHpLC/kSCfvP4VEuy95T59GiVl0kvuNtRWmTDBbPEkztrxzGBVuCLg6tcHUZe4iu/e3aUkavmEioVtnVCwXxsNStuJ5XqPTpBwkxvPg7seeVH+9gDXbht6NnsSollh09EtKoGv0WvF91a4ISwpJx4M8qWTqJOLYc05cxIWRTq57I4gDj5jTxrRi9hTxmxjubkDKQbkakWGt/C19adW2dorGivhcTHM6teKELHmeQkKNIioYjtalLLcsfRBHva+8i3lEkZRnjR7EFHzRvdkWQaFrZchVjrex0rHJNKW5rGLa2EC6kGxBBHEHS1eKcG/O5HXuHhY+kyg5HdrZUdMzLd5Lhj2jci3Ol1tHdXEwk5ozbk3o38lfK33UIIWnT7nf4rG/WR/kakziMOyGzqVPcRanN7nYfBYz6xPyNQDfoooqQFFFFAFFFFALzp0H+mfbR/ur5+Br6D6cfk37aP91fPbC1AZr1DKym6kg17jkFrEescf7V1QrEW1LqOWgb9Vq8Y29mQ2a1dna5JuTcnvJ4mmFuRuW87fDq6R20PDMfCtm5W6uGlIbrjKVsxRFIA10uWsSfAU2MdihCgsQLABRoLmxsNa7VeLZbyZzTmn6Ij8ZgY4MHLFDxMbqoAPHKfvv+lUToc2dMrTFx/wBvIrIyMNJD5HuW4P8AFapMb5ZQxnjC2NwhIu3pCwU6gE2NzpYc9Kn915JJk69wUBUhUIsLm/D/ANVGTE4xblyVhkd0kRu8O8EGBV8Hjw00LoTEQMzPGdAr3PpqQRmJ10PG9kfFikWRrBxCWJC5rlRc5b2sGYA29tNPfSAbUwQkgBbFYRyjxrqzpcAkDieTephSlxmCeJssilWsDY8bEXHtFcU006Z1p2ifxmKw8cBVSJXkFxx7Pixve/hWrdPBYnOJoALi4BMfWeBOW2nnpWzYu6bzYV8ST2QSFUcWt6TeQOlvA8LVY9y+kAQYZcO+CabJ89GsbcgVy8R561y5Juaai/WzWMdNNkj7+2sOHVG2ljA49fZb8Ki9jY9o5p/fMK4iQkMZBlUi9+zkbSwNz33NWNekODX/ALPFp/KG/WtO5W1oGEsjyxpJLIT1TsAyqtwLqTxN2bT6QrhlGaTtJ/I6E03yVPECCbH2MTKojJCuRxFjrlYgqATxNY3YXD4nHyRkhY3B6vQC5AF8oItra/kKid8cQrzs8Z7BJUEcDYkkAjiBmA9RrTuvu5NjHIiIUJYtIbgKeViNc3PTu5V2qu4p7HP/AMnmNmLcqBFNh2naONLCxBLqXIKkcEDk+APdUrtbdvDS4eWVEkQqjspZs2qq1vjMxy+Vq4thRTYFc00nvxnIiQNnWRb8kDFlYEi7G6my31sBXPvptiUdSs5IHWxtLFGSEWO5OQj0pLnKDmsDp2Rc1bFmjjgrlZE4OUuKI99lnARWhVPfbg3lkFyBmOoAOgI4KNNNb0sG2zi7NCZ5iC2UpnY3bMLAC/HNa1qtm929UgxLkKhDgFCWuQLWGYDhrc1O7A2NMRC0URzC7tJNGY41v2gxDWLam9lvy8xhi7yUnJq03tuaTcaq6oi8PsraAjV58TIih7paSHRkBiJN3GoyqttRUrDv1PCpWSZZbDiwgJ4fOEcl7eP96qnSTtsTSrBE+eKEEBvpuTd307z6tTaqW2ld68PQ5+S+bwb3YXExlHwyCQg/CRrkW9ra2kOYeNs3dbjVt9zwPgcX/HH+VqSYFO33PfxWM+sj/K1Q3ZI3KKKKAKKKKAKKKKAXvTl8m/bR/upAU/8Apy+Tfto/3UgBQG3DYNn0AJv3C9drbDmBCmNwTwGU3PlpVi6PMVMuIjEfok9tbDUWPHTlfSm9vVt6PBojTAEaWFgdedvHnXYsUKW138TCWRplZ6KtiyYdZJZgVvoVa4IA5nzvUbvlvbHiHCQvcLcai4Z9AhAIIIB5m3hyrRvp0lCeF4oFKhxZmNgbaaCx/Wl3sfBySzIsYJdj2bd/G/gBxvWiyacidb/ZFe71K2XrdPYjYzGdZfNEhDO7cGIAv3+k2vrpnNtJGkkCuG6qxygi6jKSbjiBcDWovZsKbP2ebsG4ktwDsRYWI+bcgX8KR8W15I5OsVmDXve5111vrrfnTJOLdy44X5KqLlshgbl4n/W3A9GQyX0toe0NP0rnh3MTF46WNmb/AOMJUCEKWPYVTqLaqM1j9IaiuDcDaTiefFKoPUYdmN7nKCy5mUE6kJmspYXta4rhx2MlOLmEHW3QLFcv1bBV0AfqMoOo5H1muPtGRXKS4OrGuEy59GZzYDIb/BSSRsPMh/3V0blbDhy4u6qWixBXKw+aVRgbHTiTrS+/6NispOSNQdScjtcnW5Lq1ye/nWtNiTg2HU37uqUf/wA715ElC221udak6Ww6mwMZGUxrY8soH4CqLs/dOLER4qWRcwV2VDYahEFtePG448qrEUeOi1VrW5JNIn3ZgvtFSWC3vxsKGJhIEYkkdUkg7RJY3jyG5JJuSST31SMF/tl/BaUr5RG7f2HPIgCx6YVOrygWLLmbK/j2coJHMa8amOiXeGHDrLFMtwz57g9odlV0HMdnhx9tMbZsSYmL4NlSRX+CkXNYHqlXq2VwCeygV0PgbhuCq312bCsiTdQwWW+eMNZo5EcpKo4grmB18b869GeK4UjmUqlZct799MPEYWgJBXPcsoLBillKgkkMBmF7fOpVbZ25LipCSSLm4FySTyJPNv8ABXRDi4VzCDCszMtiZSHsCLGwA08xY+NTO6m6BdTiJn6qBBd5LD+hMwsz+0Lz10quHDbuS497KyZz8jo3f2DCV67GH4NCDJcZb6BhGve559w5XIIacpfaOB0+DE4OXXVUv2fWR+NI7eTb/XskUQyYeLSNO88WZu9ibk+dWCTf6SLD4WKAqMiWkJGuYEgC3dltrzvyruxKPK2o5slvY6t4NwlwkfWZ2lflHlABPeWvw46c+HOltiUOY3486bOwukRp84xAXKiFrfS4c7acfvqsb1yYVGEsKrL1ouLv8Wco4opzEg39LTSr5EpR3KwbTplJUU6vc9/FYz6xPytSWNOr3PfxWM+sT8rVyG426KKKkBRRRQBRRRQC96cvk37aP91IfAhesUNfKSM1rXtzt40+OnL5N+2j/dSADW1FTF00wPbc3YmEgjGMXrALXvJbQcxoLeuq7vEuO2pDG0WBfqczPG4kiu6nQGzuCOBOvfUFLve82z3gJyyKY1TKOKZSrc9SMqnWmpuRt4S4BpjCIIYMyIA5a8cSDUnKLEWI8xW2bK3LZlMcKVtCbxO52KhMfXYaVeskEaDPDd3YHKos5sTY6kWrfjMHi8NJHC0MkBmIWONTHmkuQgBZXJNy1u0bamrzu/t99rbRwuaHqlwiyTsubOC7BY4tco1GYnhxBrEjDGbxAAgrhrXHHSJC1/A9dKP6awWSUf8AFm9J7SS2OTebb85hTBTbPkjkmURxBpIzdgy2IA0HaNuXEa1Tm3Ax5v8A9pN7Yv1kpgbR/wC53iiTiuHUXH8CNJfzzyp7K7t7uklcFiHw/vfrMmXMwkCm7ANYLlOoBHPnRylLZsqko8L7inSabAieEgqX+DnibQlbXy5kY2BuAbG9tLjWu/dXB4nEF1wefrCA8hE7Rk6kC/bF8p52vqKiNu7S98YqWXUCV5GAPEBnJQHxAC1fuguA9biG5LGi+tpHNv8AxH3Vk1ez8zV0vEl0+uxF7ZwG1sGnWSSTBOBdcTK6rfQZrSXGvO1vGonAb5YvP2pHY6DtESc9AA6liSdAA2t6ce7u3Y9ox4qNosojkaFgWzB1NwGvYcRfTl3mqV0P7vgvJipAD1LGKIn6aj4STzsVAPLtUliUlRVTrdkg2C2rNGre9MOh42YiORvNVJUX7iQR4VVdp7flhbLJhxHLGRmV+yVN73vwK873IIqy4zpbAnKxQCSEH0i9ncX1ZFtlAtqATc+FSPSdgIsVgY8bFZsoVgw+fDJYEHwBZW8LHvNc8uxYW7S3RvDPJOpLZ/Qrm8m0tp4ZYZpokiRJmZSJEYM8rvIcwDns+lyFhRvI2Jhb31icCkZkexaPEtlZinEokhF8qcbcuZqZxre/d3s5N3iiBbvzYdssmniqt/VWWdsdu/mNzJFHe9tWaBrE+OZVP9Vdlutmc6avdddysbuxyYx36nCRTCPKSskxVbPmy3VSocdk6NfhXVtDZu0NqKygRKmHkaFoo5QqIyWDCwU3Hrqf6FsPlw2JlIFjIFB71jjU/izVq6F8d1hxve8iTnzlz3PtWqptpWy0nTdJbfAo21ujrFYaF55UjyJbNllJaxIW4GQXsTc68Kk9h9F0mIgjmEsKrIgdfjHNmF7H0QD7a3b078Y51xUEmHj6n4SF2EcqlQWMSMJGcrfNlI01qz9H+Mlk2MwibLNEJkRrA2YXkj0YWOjoNanSrorraXC/hCv3l3ZxGz2KyAZXBAddVcaEgEjRhYGxse69Vsmn7i4n2jsTPNHlmMRlAKle3HmKsAdQGA4dzUhJhYn/ADxqWynO54NOn3PfxWM+sj/I1JWnV7nr4rGfWR/lahA3KKKKkBRRRQBRRRQC96cfk37aP91INVp+9OHyb9tH+6kIKA6cJcKSLWBuw5+HqNX7aG8Ig2WuDQjMwCNbU2N5JjppYns2/wB9UTZsV2A7zc+S/wDNq69rSDNY8FFv3H9PbWscaWGWR+dI01apxj8xodDOHWODE4qQgBiFzH6MalnPlmdv6avextqYTEBpcPJE4vlZ0tx0NibX5g0iItqPHgve4JGfsm1/nsWk563BIo2btt4cI6xkqZGZtLalgUU3/hyj1X42q/8AbST0+Stmcp6vF5ui8dG0q4jaOPxZ4WOU94klZlt/JElHSbtTCnCy9V1BmkljRnTIXsCHOZhra0ZHqqlbt7VaCOVYzbO3G1+ygCjQ8Rx04a1V5MHa2oNiBwOutqp3E1jU65VlnNPJS6fg0Ylu0bcqcXQviAseJLaMZFFvBUBv7WNJttW8z+tWTZu2nhhfqyQWz66cb2U277WqmHHrlXkhOez+LGdicfhtlYSUYcszM7G7m7PKRZLkAaCw0FuHmar27m3BDsSWEEh+qms19SWeQe3+1LvGY5nftMzNcDMx5dw7hXXgsQwDx37NzpfSx14Xt31fEo5MmlfIicXGNvz3Isk9Z6/uH/FOqKYru12uLYY5fKRz1X3MlK3AbOBYB2GTTMAO0R9Et3cvLuq07172CbDrhgoCDIzkWtlj1VbA8S4UjwWqywTxxcpqiykpyUYvlk90S4nPDjMM2ozZ9foyp1beq6H+qrluTsoYbA4fDvqwUhh9IszM2nrNIndDeB8NMHBsGBjcd4JDjlyYVbdu78v1+DkRjljcs/kwCG4HIBieNVxwei/IjK7m667lxiwB2ZsXERj0lWex5nM7rGfYUqp9DOJtjJowfSgP/wCqUL+D1jfPfQz4cQ6jOyg+IV+sJ/8AED11TN0Ntthp0lXjaRfUwDW9qionjamo+9//AAtB/wCnJ+f4r9jN6UN6MMYcTg2duuAVgMjZcwySoM9suoA5864ehTHg++4h9JJB6wY2P/itU/eDGRYqZpXzXYANZgAbAKpGnEC2laNg7Z96YwvEtlZcmS/KyniTxup499aywyTT+Rmp+Fod3/V8PimxGDEpEi5o5UvkcLaxZDzFiNRe19bUjt+t2Hwc7ITnW2ZHtbOnC5A0DqbBgPA6XtWNubVMuLfERkpJ2XVr2IZVykgjkbAEcwda37d3iOKgTrbZ01U8OOjL5EcOPLuqjxttrqiy8KV8P39Co06fc9fFYz6xPytSYdLeR4H/ADnTn9z38VjPrE/K1URDVDcoooqSAooooAooooBf9N3yb9tH+6kRBa/a18Ke/Td8m/bJ+6kBmsdKhlounZ2GcKxKvx/2WtWDJmPp3JsSCp5eXEaCudlDejx+j/atSvY6cRS5VV8F9STtrn1/Z3TYovxkAI4EK3davTT5gE6xABaxs3Lh+lckihrsv8w7vHyrnNW72bvxPfkq9Krwr6/slROydnOmnffXzrSZyRxXQ308q5yMy35rof0Na42sQad9kcdLYaipWkbljy6kjNyBPD/mvYmOXLdfb660z8vZ/b7q01WMmuGJVdUb2W5uLX4n217SazHWxBNjy8jWmHS/lRiT22I4XqqtPYltabJB8a1uKDxBJ+6uR5uy3HU2vzPff1VymtsxsFXwufM1fJknOtTsiFJNxVBhh6WtgBe/dY6V0LMuuZyRYr6PI/8ANc7GyAc21PlyH61pqm7TV7FtWmttyRjkzEdtjbU3AsNLH1VpmmW4ykgAWAA4V5mORcg9I6sfwWucLfQUtt6my0pUtCXr+vfU6YpLm2Z/aBQ8iX0zsfpZrfpevErgDImt/SbvPd5UL8Hr8/8AL/zS2+o2W23xdfRe/obHKjit27iTp5n9K8RsWNlRfZw8ya1RpfUmw5k/5qa9Sz6ZV0X7z4n+1RQ1dXsvlbNk8thlBB7zYAerw8acPuevisZ9ZH+RqShNOr3PPxWM+sj/ACNVkqMpScnY3aKKKsVCiiigCiiigF904n/Tfto/3V8+Zq+genT5M+2j/dXz+tAZzkcK3ZTJqLZuY4X8a0mvGaqtFlKtnwdUWHkBuF4eVeJoSNbaGtN6yWqKZLlGqr6/9HpQe41hlPcaM57zR1h76krsbALr5fp/xWm1bDiG7zWOvbvqFZZuLCMHXyNeZENzpzr0JW76BM3fTcXGqMR4ZiQLHXwoaNi3AgX591DTt9I+2sHENTcm4V1MtE51yn/OFb8PhmFyRr80XHHvNcplPh7Kx1hqGmyYygne57dCDrxrGttPXXnOe+t+GnAPauQeeulS7oiKi3V0EUR5cTzr00AUXYkn6IB+8nhy9tbWxo1/58e+uXEYjN5f57KotTZtLu4x23Z5llLceA4DurXagUXrQ5m292FOv3PPxWM+sj/I1JQmnX7nn4rGfWR/kapIG7RRRUgKKKKAKKKKAX3Th8m/bR/upCUUUAPXhqKKgHocKxWaKAxWaKKgA1YWs0UAVhqKKkGDWDRRUAwazyoooArFFFAFAoooDBrFFFAeqc/uffisZ/HH+VqxRUgbdFFFSAoooo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25745" y="442482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20945" y="381522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Context-Free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68545" y="320562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Context-Sensitive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6920" y="2596029"/>
            <a:ext cx="266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Recursively enumerable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311745" y="2596029"/>
            <a:ext cx="0" cy="23569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30745" y="2057400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49945" y="2098114"/>
            <a:ext cx="107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607145" y="2596029"/>
            <a:ext cx="0" cy="23569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05200" y="2057400"/>
            <a:ext cx="19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LANGUAGE CLASS:</a:t>
            </a:r>
          </a:p>
        </p:txBody>
      </p:sp>
      <p:sp>
        <p:nvSpPr>
          <p:cNvPr id="5" name="AutoShape 2" descr="data:image/jpeg;base64,/9j/4AAQSkZJRgABAQAAAQABAAD/2wCEAAkGBxQTEhUUExQVFRUXGRoYGBgXFhUcGxcYGBgcHRgdGBoaHCggGholGxgYIjEhJSkrLi4uFx8zODMsNygtLisBCgoKDg0OGhAQFywcHCQsLCwsLCwsLCwsLCwsLCwsLCwsLCwsLCwsLCwsLCwsLCwsLCwsLCwsLCwsLCwsLCwsLP/AABEIAOEA4QMBIgACEQEDEQH/xAAcAAACAgMBAQAAAAAAAAAAAAAABAMFAQIHBgj/xABMEAABAwIDBAcFBAYGCAcBAAABAAIRAyEEMUESUWFxBSKBkaGx8AYTMsHRB0Jy4RQjUmKC8TODkqLC0hVDU3OTo7KzFiQ0VISU4gj/xAAYAQEBAQEBAAAAAAAAAAAAAAAAAQIDBP/EAB4RAQEBAAIDAAMAAAAAAAAAAAABESFBAhIxAxNR/9oADAMBAAIRAxEAPwDuKEIQCEIQCELCDKEIQCEKOvXawS9zWje4gDvKCRCpcR7UYduRc/8AC0+ZgHsVVU9syRLKbY3ucfk2PFDHr0LwNb2zrZg0gP8AduPnU+SWqe2WJBtsERPwcee5XFx0dC5zhvbbFHSjvu11+54hS0vtCqNj3lFhGR2XObHe1yiOgoXk8P7f4YkCoKlOdS3aHYWEk9y9BgOlKNYTSqMfwBEjmMx2oHEIQgEIQgEIQgEIQgEIQgEIQgEIQgELCIQCyhaveACSQALknRBslMb0jTpfG4A6DMnsVF0t7SzLaNh+3Fz+EHIcT+a8zWqucbyXHMzf165Gp4rrpX2rqGRRAbpJufoPV1QVA552qpL3abTieN9wi/LmpcHhSZ5wBpPHgMzyUpbEuz0by3niTJPIqauEsSCeqBJMaHXIcL7/AKzjFtDW7IgT4gfU+AClw1K5dqIAz+J1vDNRVn7VSBlOyP4bDxVgTxzSA0CN57f5juWcQw3G4Af3frKnqtDiSN+7uUGMeQ94/e8L/ktaIKAb7wEcRr61WnSADSZFj5HM9kSo9s7ZvcDauNbzO+6d6aZ1QRB0vxy+fepbyipY2/u3ZHI6hw3c7KNwLTedpt5aYP4mxcHeEYnD7TabgToJ1lpi98y3xWOk+kKbQNt0VR90XIPGLAcCiLzo324xWHgPcKzNPef5xcHidocF7zoD23w2JIYT7mqfuVIEn9x2TuWfBcXHSdN0th+ybiQLdzslGAHdUmWn4Tu4GUH0khcS9nPtAxGDIp1pr0RoT12t/cccwP2XHkQF17oXpmjiqQq0Hh7TnvadzhmDwKiH0IQgEIQgEIQgEIQgEIQgEIUeIrtY0ucYaMz6zPBBjE4htNpc8wBmV47pTpR+IIAtTmzZu8/vcPXFQdK9IOxD79Wm37s+ehJW2Bp3LjYxvs0JrcmIsRQDBoXnw4pdtIgWzJgDVTe8DnbUTIm50GUZZm+tk3SaYcQPhECALuOZy0TarU0obsjM9Uf4j327EvWp2sD+WngJ/iKl9y8mL9vrmsNoETyOvcs5YFdsN2ZIkbTzJGcQ0eJVdSMOBhuRM24x4wm3dGFx2g6CTuNh3qE4HrASTnkP56q4I8HhzpGe8G3NQYpkuOVzJuZzKtMK3ZDhubOnHhwVLinbO060SAIMb9w4J2hethyHjeQRfsmyexZa6loSI5T6lQPZIY4WALrSDYhiirNLWtMyN2dtyYio9pcb+jUWtaB7x5OyYFmixcOJEd53LxdJk3Jubq69sKpfVaTPVpNHe98+Som1CCqHaDRuiArbBscBaDG/nvVVTqWPJXHRw8YWKh92BFUR8D8x9R+SQwWOxPR9f3lIljhG0w3a4cRk5p8NCCvS4PDhwhw5b+wi4PFNVOi21WGnVILr7D9/Mb941zEZCeP5M+rjoHsZ7X0sfTJb1KzY95SJkt4tP3mHQ9hg2Xo18wh9fA4kFjjTq0z1TmIOYI+8xwiRrnY5d79iPaun0hQ2xDKrIFWnN2OOo3sMGDwOoK61l6NCEKAQhCAQhCAQhCAXjPaPpI1H7LSNhpgX+J2U8dQO06iLj2n6R92z3YMOeDJGbWD4jzMwOfBeOoMLgSOzcNBnw+SNRgtlzbjZb4nerUAikBF3ndprPCPNJ4XC7VtoQ31paZT+Krja2f2RGffks700Xay40GfdkO/zVm1mwxoGtz2qJlMbDCRc58hpfjBUhqE3nfv3KwZqtJiBr5Ir0y+YA0HnPy7lHMmd3803RENeRr5wrbRXFtrQbJOkyHTuFwJNk/XfDTyjTeq6i4kzIAyN4tM70ERsH2N2wLHdy4qn6YwpDRJzIzB47p3qyxLIMyLi1wbegPRUHtGLDIwCYI5hZ7Sk5bsNEgkZ2O4cOCjbh3FoIE9W0kXvzCHAkSY+6e2L6qxwt2t/i80tweD9rMHk8AQQ5hggw5p943Le01R3LyTQukYrB7fvGk7IIa4EZte13VcOR03SNV4LH4M03kEbPCZDTqAdRcEHVpB3qxEDqztBbXs08le+zWM237DhH7J+XNefL9MryO1MdGYjYe0zwMbvrr2LHksdW6PAbciT8tPkmnNDhzuOGoPNaYGoH0qb9S1viB9UzGyRa3zXn3lvFB7V9GCvhzVAHvaPxx95mvcOsOE714zoDpyrgcS2tTPWFnNybUYbua7uz0IB0XTaVcCs0EWqNcHDQ7N/EGOxcp6bwvu6r2fsPc28yQ0nZNt4APavV+O7Mc6+muhOlqeKoMr0TLHiRvB1adxBkHknlwb7H/an9GxP6NUd+prkRP3Kxs08nWaeIbxXeVpkIQhAIQhALBMLKpfazG+7oED4nnYHbn4W7UHlulsd7x73x8Rho/cbl8zG9LUWPcYzOgtp5KOvbZG7TfyTGFq7Ie/ItEXOpP5LLot8FQ2G9aJmewXPzUAEwQL67+PmpalQ+6mb7F+biPzSfRx23gCbkTJ0JANtc/BSf0WuP6uw21mx26/JQutszrl2FMY9s1Dv5bgIg96WqEOc0Xs09/orc+CSmZBAI4+uSZa8CgTFjfLiB8kmPr9E1iCP0cDf5Ss+VFUa8uIyy3b53Jcv1+hW+x8dsjn2cVq0jd53TRBj3w1uWV7A+YsoenCCQDu56rbpI9Uc4z9BY6YAnI5C40zzTsVlZ94NxMaDQxpKawtms5u+ZVdiH5jWZz1HarDDnqsnOT5FPL4ioxPxuJ0EeJy7VS9K4MVbGA4CAfk7hMwdJOYJCvMU4F7hGU/MlKVj1jEXJtsz22kx9FpHhMVhnNJY8QRofWu9LHCOtB6vkvbYnDNqM/WNBbfZIPWbe+yfkbKmxPQ1SmTs/rGcLOjiNexSw16vorpYBjWmRAFuI+SszimkbQOvgudYLHe7dsu2hukGVcYfpYwQ0d4geMDxXP8AXyvs9PTxU4mk0ZNDnHhMbP8A0kdo3rwfT+IFTEVnC4dUeBxgwD4eKs3dKGkx4Z8bp2n6MB/ZP3nZXyyyAAVJXAgRYQO5dfDxxLVZtRvj6HwK+lvs49o/07BU6jjNVn6ur+NoF/4mlrv4l81Ykmcp+nqF777EOnPc400HHqYhuz/WMks7xtjiS1aqV39CELKBCEIBeJ9scTtYmlTGTBtHnn5Bq9suZ9I4jbxVd2cEgdnVHgEqwrVJ2ibQee+Pko20tqd517/omKeEe7fzOWuROd1Y4ToqCCXagxnlx/JZ3G9XVKmDIIBHVEcv5pfoVk1CYtOkRYyp34hlME1HtYMyXua0W5pPD+1nRtP4a9N5mIoh9Yz/AFTXFYiWxYYpxL/4shKhNFxd8Lj1f2SoXe3FI/0eHxtT8OFewTzq7KhHtdXcYZ0bio31H4dg8HuV2kpv9EqR8J7hw4puvhne6a0C9tct6pn9OdIn4cBRHF+L+QpHzUR6S6UP+owbP62q/wCTVLdXTX+jal5zn9qfkov0FwmY11P05JB9fpY/e6PHKliCf+8oJ6TnrVcF2Ua3zq7k2hrF9HvcAARY+tFF0ng3PcCIyjON/DikXs6T/wBvhM/9jUy/4nNQPZ0npWwn/Bq/51dprer0ZUv8JneT9M75pinSIDQYkEm3IqseOlP28Ef6ut/mS9Wr0mNMEf8AjD/ErbqJsXhHFxMWnSOP1SOJwrpyJ7BnzBWamMx4zoYd34arh5hK1OlMWM8GD+Guz6K7UaVaJFtiNJAdfjdTYlhLbZ2StXpuoB1sJX/hh3kl3e0TPvU6zPxUz8irqNq7X9aYddsW74BmBvSkkEdUCXETA45fVT/6coEx7yDuIcPMQsnFU3fC9p5ELUorMWZcRBntPMxNvyUNQDZGeUXztmna9AEzrGfzsk6rIEZrURW1zMd449vcouj8W6lVp1WfExzajfxMcHN8Qt8Q3LdN+U6KIaflu/mp20+ucBi21aVOqy7ajWvbycAR4FMLxX2PY/3vRdEH4qRfSPJriWf8tzF7VZZCEIQYJXJK3SdHDdas/wDWVLimBtPcdzWC55rqfSdQto1XNguDHEA5SGmJ7VyXozC0qG08nbqmPeVXXe4nK/3W2s0WG5Z8momp9JY6t/RUKeGbo/EO2nx/uqZseblKzoGvU/8AUY7EP/dpbNFv/LEntKbpY3hxz4wt/wBJLgdB9Cs5WsjGF9lMDTId7hjnD79Ql7u95JKu8M+kLM2GgfsgADwhVeMqQGclozEGHa58ckzYLt+Oa21zrbctT0iLQ3OdYy5hVNWp8O7Z8pWjamXL6fVZ9YL7C4zb+7HalsbjnNcQAPXalcA+5vp9FBi39c3PoKScqYdjHXyhRYeu5xIKRe6Qb5fVS4J/WdyHmVrOEZxOJI74yUVHEEzJ1AFhkUt0jWMD8UdsKDAVLEE/eC3nAcrVzJ4HglK2JPnooMZiOsbX62vd80lWx0HKZG8iNO1WYzTdTEdVxtZVbse6SIE7hN1IKs03dirMSYdG618vAA5pkRM7pHrEbMdpvPYon48ag94Se313ZG43xlzUlaoTN7nO7uV5PqFrIjarWY4SWyJi7ZudElWwlB33Gzwt5LWo69hIkZDanvgjIlRB3WJtYHyKuQRP6OZ9xz2/hclcSyoMnAjiPmpMGIJmdxvEduiWxNUiBPz1TIpd1R2re660sfNTA2mxWhYHCfEfVOVdm+wHE/qcVT3VGVB/GzZP/bXV1xL7AKhGIxTDcGmx0/heRfj1121ZZoQhCBXpQfqav4H/APSVxnBnapvGvVJ7z9V22syWkbwR3hcM6LcQ1wOexP8AZKVYvqJE5Xt3SPr4JhhseZHzVXSq3EbtJta3inGVza8XAtGonis1s30hUhrDfIxzgQtKdXODv8QVFijNNv4h4/zS+GqX0vxG7d3rAsHVj1JuCL8bn5FaNuBEnPwS9StDWnju4NP1SVOoJabi72meaovcA/rnPXzHFaY1/Wdllx4JXo6t1rnOe23rvWvSjuvHLyMqZyMbVyLakAGANeeSmwFXrujKAqyo74gN0HjB0UvRlTruv90eN/mrfiNatclxG5xNt63oOFjBFxn2fn3qurztuOV+PZ3gSpsM7iPiHdpp64LXQhx7gC64+I+SV98MiItbO5JzC3xmJO07dJGiWrvJMmMgYI55dyrKQO/VO5j5KsfUO0TY33D1qmqtYii4gXmctwB+SQ2xDjAuRbtHDdNlYMMLdSCNozAduPK+meqhpui433lwBz4nctaZECALcc5NuzktasbVxb90g8t/cqFHVes1oBmxBnXaPDgt2ky6bWOdhPEKBxl8A245ZWnNbhwDSQYyGWV94QLU6pAMixMmM/V/FLYg5cvmpXOMTtA8MzfMkEcAoH3dl4Ac01UrKRiIM3y5j6KBoN/HkfJNEdVsi0XsYs21+fmtA7K+Wh4H8/BUdJ+wBv8A5rEHdRaP7T//AMruK43/APz/AIbr4ypwot8ahPyXZFlKEIQiBcMxjPdYypTNgKlRnYXHZ8IXc1xz7RsGaePc/JrwyqDxA2SP7knmhFcyvYEiC03idDB8CmqTtBcjLmOW5LVKtNrXmLkyLSDIkWy3rZ9e0zaYIG5wjzCw6atG7RZUbF7Fuk8u7xSjGOkGWgj94cxkTpKawdUFodF779/1lV1cw5w3HyP0jvUn00+6hDDLhs7VjfiN26En7poMl2Tps2bai5BTDXzRdna/de3Z5quFWZ4Abtw+cpImrag9odtS7qiYiJgQdcyCFpXxTahL7jZbMb/UpLC1ZeZtLY722HcFDhq0lzZza4Adn5JhrYYsOym43jepMNjA0kgE2AueXBU2HqiL+Hgh77AA6HfaJ+i3iLbFPA1JnrZ7xyyHzUNHEQ3I2eBf6xwyUWJrWb+EeRS9Vw2T1pl45XB35Z+Cg2kPqRe4LiZFr5QtcQ60yesAYEWAPK+cBR4Y9cm87LuyNn6lR4twIbI+4N9p5FXtGH0/es93JbBDpIzg5Qkcaw5bRAaZysfFPdH/AHjJyHzSdd22/Z2s7RFruOkbkC+CxEgdYltrX04dy3LSdog/izHHUcEvg6VnncI4DvGdtN6nZUaGOA18loINp3ce6CPFYrf0ZzJJ3ExHqO1ZL1Gwy4K4IqjbnIgQNeWkDj2hKtN+J+dvmncSc92/eTHbYab0s217WWcG1V42rZ5Eds/IBZLuJg79CPLmsSDzz7OKySALdvr1kiu5/YVhNnA1ap/1tZ0fhY1rf+rbXSFQewXRn6N0fhqREOFMOcP36kvf/ecVfoyEIQgF4H7W+j9qhTrD7jtl34X5f3gB/EvfJLpno9uIoVKLsntIncc2nscAexBwbDv2mgHTqHsu3wkKbDmWlu8bPI6eIHelHRTqOpvlrgdlw/Zew59keanOIG0ercbyfCOPyWWjuCxRDZIibnhO6Vr0rUgg9h5iAf8AD3KKjiqeztQGk3Nszrc77qLGYlwLS1xIyMGLi44XBCnYe6LrkkgzBEd35KBrXXlrpvk3M8eE3UL8U6Wlutx2gndlf+6pGYnPrcRcxBuPor2J6DX7QOyQBGYAy7eK1oUSKm1YCTuy09clr7+0hwn+L6KPGPkHiPl9YTAg3BPmwuD+0299Fk4Z4LpG8gbTddUv72zZOZO6O+Z8s1Lha3Wm1wePrJVDr6ZIbMCAASTrOXNRObAguaJIIO0BFs8hPJR4mr+r0sRy+IT2KlxjobzcYsD4zbuQXFFrg5xkO6pAg6ofJtNtkDPOEngakF3L5qHGEkgAwQ0axzv3Ih/D9UG47DOn1SbnG52TO/rWEDLrc1X4en1wZnL5kqwxVWM1YpRjIBs4TwzvrfkVE5xi83PkP5dynLhAvHfc5wLRu71oypbXtM/IKhMlYp2vvUj6kk2sBJ3xOnFLVSQNONx5ZoCoIsdob5nystdBIN9yywyL6ejnrwUm0IgejlbeoNALzb+f8lb+xXQ5xWNoUYkOqBz/APdt61SebRs83BVZECBE+p9cV2D7CugdllXGPF3/AKqkf3Wn9YRwLwG/1ZQdYCEIRAhCEAhCEHHvtg6B91Wbi2DqVYbU4VGjqn+Jojm3ivFsxRLQd0B1+4+faF9EdM9GU8TQqUKollRsHeNxG5wMEHeAvnHpjAVMFXqYeqJLTcxZ7D8L28DE8DI0KlWJ6lfQwZmOPh6lSUn7bCLyB5SW+EjuSgq8bHdOXYB3KNlUhxM21ytxud6immVbAgEkHhrf696kp1bZXFgJ0mR4SOwJH3g25BkGxHHUDz7lpTrC7ZO60nK4NmjdxsqizqYiJyMzBkyB3+a2991Rwt3X+QVSzE5mRYk2DraiBHDJSUcUI1gwQfK/IeCUYrVyARYwTv1ynuWcJV6wMAXNpOo0vMJTE05Mg5xkJnTQ71htW4fOs2GQBjfyQWeLcPdvAyB8JB1JVXja1hcOEk5u156JgEGm4A2PySfvQQIkZ5bXzcRx7EDzK4mpA0tx9QocfVEm0mDBnKw071DSrWded5jjeb3PWChrO2iSDmdxQT4R3WHAfKFLXrXsRui9vCEph3i8GTbzj5hQmtMwbnifp6hXQxWrzAE2l08SYH+HxWjqqWD/AFx7ty0LwcyeyPmmmJjUysbmXAyJjLXifyUNV20ZA59u7x7lo9x0m/PLTVFMEKKnaLxIAF5n5eK3ZqSItu9ab1DPI9g7BOfYtn1BETbU8uaIsvZ7ol+LxNOjTHWe6Af2W5ueeDRJ45bl9Q9GYBlClTo0xDKbQ1o4Aa8dV4f7IvY/9Fo/pFZsV6wEAi9OlmGnc51ieTRouhKoEIQgEIQgEIQgF5L7Q/ZAY+jLIbiKYJpu3g5scdGmM9DBykH1qEHylUD2ONKqC17SQQ6Za4WIKw2psnsvaLetTwXcPtL+z5uOb76hDcU0a2FUD7rjo4aO7DaCOEVaT2OdTe1zHsMOa4QQRodxUaZcYcLk5XnPiN2SzihJ2tDqZiVEGk2jxCA11wRbLOeVlBOwXBB7N/aez+0sBzd35X1v2aZKFtM6x6y81kl1pg5jsOltEE7ndWCCde0m15y7Bl2qDa6sN379CMu8LVtM3uByn1mEAmSTF72m5zE8MkDdCtLYn1CRFQADXu1AUtN0ADdx4k/NQhmU7MDcInnx4oNzXMHq6cbTAB4GAtPecL5zuWHieFgM849DuQXZA3Go4TJju9Qgw91hcHsjXLK/81o6vJn1vJ7ySsF+efDtH8+9R7VoG+T8o9bkGdr164KUZDKQfXo7kuGlSNGWu9FS1H2EExvgDLKL8+0qODne99e9YLiZzjs+i2a63rh67O8jYk8l077JPYQ4h7cZiG/qWGaTSP6V4PxEfsNI7SNwun9mP2eOxhbiMQ0twou1twa5G7dT3u1yG8d8pUw1oa0BrWgAAAAACwAAyACsSt0IQqgQhCAQhCAQhCAQhCAXkPbv2Co9IN2gfdYgCG1QM9zag+83xGmoPr0IPlD2h6IxGBq+6xLCx33TMteBqx33h4ibgKvGJX1j0z0RRxVI0cRTbUpnRwyO8HNrhvF1xX2w+xmtSJqYB3vmZ+6eQKjfwuMNeOcHmVmxqVzk1Ue+S9dr6bjTqMfTePiY9rmuB4tMEKIvv+agbOI4rU1UsDrPcsAjITHrwQNGstRUSxd6K2Y+PPx8rIqYPWrnKMkEnt9cllxg39FNRtKFG0blISBHDxRWQt2qJ86nxyXsPZL7PcZjoc1hpUf9tVBaCP3G/E/nl+8rEeXYwkgAEkkAAAkknIAC5JOi677A/ZOTs1+kG2sW4ffxrHd+4O05he69jvYLC9HjaYDUra1nxtXzDBkxvAX3kr1SuMsNaAAAIAsANBwWUIVAhCEAhCEAhCEAhCEAhCEAhCEAhCEFV097OYXGM2MTRZVGhI6zfwvEOb2ELmfT32G0zLsHiHM3MrDabyD2w4DmHLsKEHzB0r9mfSeHzwxqtH3qLhUB/hEP/uryuMw1SkYqsfTO6o1zD/eAK+yVpUpNcIcARuIB81MXXxqDPFbsHBfWmJ9mMFU/pMJhn/ioUj5tS3/gno7/ANhhP/r0v8qnqa+VWtQBLoFydBc9y+rafsb0e24wOEH/AMel/lVphsDSp/0dNjPwta3yCuGvlnov2Nx9f+iwld24uZsN/tVNlvivc9CfYriXwcVWp0R+zTmo+NxJhrTx6y7qhMNeQ9nPs3wGEIc2l72oMqlYh5BGrRAa08QAV69CFUCEIQCEIQCEIQCEIQCEIQCEIQCEIQCEIQCEIQCEIQCEIQCEIQCEIQCEIQCEIQCEIQCEIQCEIQCEIQCEIQ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462D5A-90D6-4DC9-89D5-1D323279B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The Chomsky </a:t>
            </a:r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Heirarchy</a:t>
            </a:r>
            <a:endParaRPr lang="en-US" sz="5000" dirty="0">
              <a:ln w="12700"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94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data:image/jpeg;base64,/9j/4AAQSkZJRgABAQAAAQABAAD/2wCEAAkGBxQTEhQUExQWFhUXGB0YFxUXGBocHhgcHRcXGBccHRgaHCggHBolHBwYITEhJSkrLi4uGiAzODQsNygtLisBCgoKDg0OGxAQGzIkICQwMDEuLC8tLCwtLCwsLCwsNCw0LC8wLC8sLCwvLCwsLCwsLC8sLCwsLCwsLCwsLCwsLP/AABEIAOEA4QMBIgACEQEDEQH/xAAcAAACAgMBAQAAAAAAAAAAAAAABwUGAQMEAgj/xABHEAACAQIDBAYDDgUDBAIDAAABAgMAEQQSIQUGMUEHEyJRYXEygZEIFCMzNUJSc4OhsbLBwnKCktHwJWLhFSSi8TRDFqPD/8QAGgEBAAMBAQEAAAAAAAAAAAAAAAECAwQFBv/EADERAAICAQMBBgYBAwUAAAAAAAABAhEDEiExQQQTIlFx8GGBobHB0ZEFFDIjQkPh8f/aAAwDAQACEQMRAD8AeNFFFALjp8P+l/bx/ur54QGvofp7H+l/bx/ur56qAGvfWMx769VhhQHkk99GaiigMhjRm8a6tnYB5pEjiGZ3OVV0FzxtckAcDxqT3h3SnwXV++AqlwSFVgxstrk5bgDW3Hv7qgmiDzUZ/GtyqpA08AfHxq8YvcKKLZi45pZMzxxusYUABpSgAJNyQM1+V7cqCig5z41jMaZm7u5eFfZT42XrDIqTtYMAp6syBfm31yjnS7VSzZFFz6IAAuzE2X1k2HroEjnue/76wT404N7+jjDQYF5YlImiVXds7EEC3W2UkjhmYfw1W+jvdrDY4TRzZ1lQhlKsAChOVhYqdQba/wC4VJHSyh3ouak94dn+9sTPCR8W7KL66XJQ3t9HKfXVx3l6PosNgvffXScIz1bIpN3y6XBGoufZQC7uaDemYvRG7orxYqNlZQwLRsujAFeDNyPdVY3o3KxGCMYkyP1lwhjLHUWuCCosdRbjzoLRW1uSALknQeNTe8O75waQ9bJeWRc5iAPwanhma+pPdarL0bbsP15nnhOWJSyqwtdvm6Hu/wA4VU96cdJPipZJfSLcOSgaKoHIAVroqNsz1XKkRN/GjN40UZayNDN/Gnb7nQ/BY36yP8hpJZad3udB8FjfrI/yGgHBRRRUgKKKKAKKKKAXXTx8l/bx/ur54vX0P08/Jf28f7q+eFFQD0BVi2TuhPPCZowGUGxF9R42twv3VX4XswPcb6/251e91t/JY2AlcsnAggcL66Wtb1VvgjFvfkzyOSXhKnvDs3qJ5Ihc5GI146f5a/Oo0xG1PnaG7eDxl5SDGz6gtpmvrppew7zVG6Q92o8HDhwhBLFyTe9ze3sFh6yavPEt3fyKQy3So89DGyetxxlI7MCF/wCZ7on3dYfVWnpV2t1u0XXXJEBD7AS5/qYj+WrL0W7XgweDld/SZmd+FwiLlQaeIc/zUqtpYlpJHd/SYlm/iYlm+8muZxaW/U6Ium35BhoySUHpE2XzPZH4ivoXevdtsThEwscixBWTVgSLItgAARre3PlSO3ey++sPI3o9Yhb+Q5z6uyKv2+HSJMroMKyrZSZNFe/DJbiALZjbyFRGPhcuhad6lFFj21s33lsOaDNmywsha1gTI+ptc21alx0VbI6/HqxF1hvM3PVTaMf1kN/JUhvFvtJicK0LWu/VgkC1yrqzHhoDbhXJuLt/3kspAu0hGtuSBgo9pY/zDu117iTloXqZ6qhY28FtRMRisbgzqIkjDeIkRs48baD10mN3cSdn7UAkJASVoZPFSerY+XoSfy1M7P3gjgxc2Kj60vLmzZ2FrMwciwXvVQDc6X01qsb3Y4T4l57auAzC1tQAjf8AiFqcuCcI6mMck3Rcul7d4nE4eYDTEFYG/juFT2qSP5BUx0zYrJg4ox86YaeCo7fjlquQ74iXDwRy6tE0bFjr2onVlbzbLr/FwqC3126cSUuxIQMeJ+cVA/WoeNqOvoRFvVXkMzdLFTTbFXqGtiEjaOM9k9qMkIO3cagAa99UneLau1EWBsbGoCTK8TMsYYOgubGI2ylSQQRrbwr30cb3jCxvFJ6LMHU911yv+UH1mte+W+nvuJ4TDZVkzI4a50Yi5FhbMhbv1PrqumoamWV6qogtub6YzEF1eVghPoLoB4aamq0a6pstr6knS9+7Tu/XnXNUSm5cjSoukeaL16tWMtVBi9O73OvxWN+sj/IaSJSnb7nMfBY36yP8hoBw0UUVICiiigCiiigF108D/S/t4/3V88Wr6I6d/kz7eP8AdXz1UA81uw0+Q3sCfEX+6tVYqU2naBYN3cXJJiIkMjC7qPSOl2F6v3TLhVVcOwNzbKinTlppxOoBNLDZUpjkVxoVIIPiNRW7bG1ZJpWebtyH5zFjpytrYDwGlbSzvSov4kRwpvXdV9zZNcIEvoSBa+n+G1Q8inMQRqTwrccT/tT+m/410HENkDCwYHKdBw5cqyzZXOVpV0NYQhpq/iecGwBAZhpcnXvtp58a94iYEtY8QBpw531rm99v9I/dW5Z2MbEsbgjn36UeVrHora7LRUXPUm+PL4epvxEtwMtyQe49xHd66ve727MAhDYoSlpNMPBGDnktbMQNOzYjtkhRfXxrm4OHV53knzGGJCz689MijvZmsoHjTkwUfVJnNjiJQvWNrZFA7ES31CICQNBrcnUms+1f1HuYvJPa9vUy7tOkiE//AAJL5vecKWN1VsZMSbW0a0ZXXXTXzqE3r3OgZT1CPh8QL2gkN1mGuYRSXszWuQuhsPRFXKSexF21JsATxIBJA7zYE+qtskqSxmKZc0Ztc63U3uCp4hgRe44Wrx8P9cUnpmqT+Zd4a3XIgBGY2KyXUg5WvpYj+4/CufFvfNY30HDuub/pTL6TdkNkaS95IQG63S88LHKrNpYyxsuUnuyHnosopjqTqAO4cTw5V7ffN4lFboJRc798HvCGxW/j7ONdbIpOoBPeajWxBPGx8wKOt8F/pFa4s+iOlxv36FJRi3aZ0YmLUgeY/A/pUpu/uzLiVkKoxCoxFh6TAdlR3kmuzcHYJxeJUMoEY1cgW0HK/idPK/dV63x3rhwYbCRJcFMrFGyFSQRe4vrzAq2NKbcmqRnlbjUY8iakUqSDy0rzetmJYEm3CtVqwaplzN6d3ud/isZ9ZH+RqSNqdvudvisb9ZH+Q1AG/RRRUgKKKKAKKKKAXfTt8mfbx/ur56r6F6dvkz7eP91fPVAYNe4WAIJAPgeH3V5r11ZogSkWIhIuylSDwTgw/mJynxF+PDv1bTmSUlo0CZeCgk9mwHE8TfU+ZqNqwbsbCeckghVGhYgnjyCjVja5t4akVt483hSIjKMN5cFfrowpvmXvX7xqP1ppYDosw72viSb8gtjbyL6HzrpXo8wUbqpeYuTYAFR5mxU29tZPFke2n7EwzYotNyX1/Qm6mt1tkHFStFnWNQhkkkbgiIQWb2GmpF0Y4JlOUzZu/scPLJ3VsfdeLBrh44L58TPHFJIbHRQ0gIFraMFNuByAHjR45VuRHLG/C/fBnd7YCJkYDJBCS0URHbmlt8dL3WuQsZvl4nXQTcrE8OJ8L2/vUZtPG9VK8YYIsQ5jQKL2ZieZIY38zUHtTeMwo0r5s1rRqRltf5xH0jyB4C/eQPku2vL2rPS6bJHZHHpjZF7Q3hxGGkdZOqklUfHZ7AAnRVUiykkeiBy1JsDW/ZO9ORM+ImXO5JEYHo6aLfjfzsL2FdGC2EZsEbsomxALs7Lm9IdkX0IstrEHiNQa559nyYaBFaCPESg5Yxl1KqLrdgoJaxFyeS6WJrv/ALXDOOmlfWtvvsl6E+JE3tfErisB1ym4GHxasSD6IeJSLDvcad9jSZnTKirzPaP4D7qciwZdkYtz2i6Ib5bXV5ZXUZbnKArnQfjXjY+4mBmwyYiYyXKgsQy8bcB2OA0517OHC1ijpWy2ObvIJvU6bEsVr3DCWNvv7hTB3k2TsrD5RG8spIPovGcp8bLpVOjxiITljFjoQeY7vPxFayxzXOxEXB73f87lg3S36fA5kWNHiY3ykWN7AXzDXhyqK25MMVNJNFG4UnMwvmykkDiBoL6C9cjwpJqhyk/MY/g+g9R/9snom2Ygw+ImmFowyG7aDsZm4+ZHrHhXRBOtL4+Bhklvr6i62ru7NALyIRopb/Zm9EMeCsRrl461EVZ9995Xxk7MSerBPVpyUeXedKrNY5UlKkXg21uYvTt9zsfgsb9ZH+Q0khTt9zt8VjfrI/yGsyw36KKKkBRRRQBRRRQC76dh/pn28f7q+eq+henb5M+3j/dXz3QGK7cBiipymzKfSU8D/Zu4jUVxijNUxlpdkNWTO09lBAskbZ4mLBWsRYrY5WB4NYg+upbdnGBr4aWwjk7Ia3oNr1bacRmOveD4CtG7m3JAgw6wRT3bMiumYhzYXFuPAaGm9sXdUlY8Rj0iWSMGTOgChRbNZ1As2W173/57scoQ8aZhPU/DRTujzZOJ98yDKcsRyvr2QwPC9/A+yrltfD4KaUSe+Szxn0cOGkse5uqVr8OHgak4MDG0XWTgrATmTDm46y97tMOLs179W3ZF9QTw9T7cfhGqxry0BNvLgK5O0duUZXdGuPs2regwuOhktHBL8MLXRgUew43iezW8bG1b9p7E69gGWyqwkSQGzxyr6Lr435HQ8CCKicZiDNGY51WQcjYAg94birA6gilrvpNjYMyAsYTazrJKPMOmcp4HSxHIX0xh2uE9rLS7M47krt3eKOTFBCyvJ1rGVkvkkyKFQpc8OzwvxXiRYmrvN772gsbegrWseZuAfx+7xqHwMJzsZ10YaHSwN7jUej4VK4jZRFmizCRTmVy1ze99TzvXDmhjjmcls2qT/J0QbcUi+7U21h9nxxITlGiRrqdLi5JAJyqCPHgBeozDYoqZpxiI8RGjAxqrXu0rZEUuQGWxY9ggkZhWzZ23xNFcqonjvnRyouCpDgBtDccjYHkRoRrg2X1xKBRFHHIJ3tbJn7LXtGWCgKBYFvnnwtkktD2eo1b352LVujAJ8NJhpLH4BImAvYmKSVbjwIMZ51I7ffDYfCMkhtEFtlXQnSwA18K4dwcIViklbUMGysuo7UjNYEcbIItRpckcQaXfSFiZ8RizEVZY0tYEGyi1y58LfhXt9kjLQr6fc8zNTnXujn2zszALh1kieZw7EF7r8CeKo8drm4ub3HDTuqrYjDIEuHzNewt5a3BAP/qsjG2JSx6thYjS9rggk/SBAPtFcssJVrcfEcCORHhar5JRlwi0Itcsn9gbpzTywqFIEq5729FMxW587aeqmF0hqcNghhsNlWMaydtQxXXXKTcgmuuHavvLY0Eq9pjGFUnkWv8Ahc0mdqbQeZy8jFmPMn7vAeFXbWNe/wCTNJzlv0ONjXms1g1xHSYvTt9zv8VjPrI/yNSUvTr9zx8VjPrI/wAjUA3qKKKkBRRRQBRRRQC76dfkz7eP91fPlq+hOnX5M+3j/dXz9FEWIVQSxNgBxJOgAoDxVg3Q3ZbGynUJDGM00jGwVeevfxqw7I6N5GN5WCIPTkNyL/OVF0zEHQm5HHQ2q27P2IsCLEmIldMyuyFIhGxXUXyoHOtiLm111B4VSc4w/wAmWjFy4N2w9gLGmbDr71hF7TFAcTOeFxnB6tCL2trqCSuorXjmw63iZZcRIVuVzTTuOYJBYhOdi1gO/QVDb07x4uTEdRfq9OyUNgUHME8Dpa3f3ixqbO8UOEi6jCrckXkkvqzEaln4u3efvrLJlenU3S6Jcs0jBJ1W5wbX2riCgIjljUC13K5vD0WbKPvquRuSwa5zDnc3v58a7cbtaV7gsMp4othf12Jtrzqs4jb6hiACbaZha3DuNecoSyN0jeUkhi7A20ZCY31YC4YcxwNx31YcZg2taReyw4EaEUvNzcfGJVkJFvmk8m7iPupsbVxKzRq4IBU9pbi4v4c6mONVLzROt7eQpNobBXDzBW1hkNkuTZT9E+B/t32HvevZEuFZUaUOhVSpWxyX0VWJXMVNtCTpe3dV02ts9Z43RtLjRh808j53qoYeQyR/CC7WKOp4XUlGFu7ThXXgazQ0y5RhlWh2iM/6QJo2VkzzCxVQoBZDxK5uBHHja2o4Uxdzdsph4cnVvEiKzSxZCWjYelIoF86NxYAlgbmxBJFDxG1lUIhcdZAR1bkSZlAOivZSGFtPEeZqek3vhcFVYKzaenbjx9IA8NOFRiWXHKqtEyUZRsnd/wDbUgwXW4R+xfKzJa6W4qwJBRvC1x4Ui8VtOWTRndhe/aYn12Jp2T7WjmniRF6qSYiO79pJOxIxWUCxcNlABOoJJ86BvvuoquZMIpyi4nhvdsOwJve/aKHipI1FiNDp6feOlFHIopbla3fgV5HRx6UcmpHoFULhvUV18L1yJMxAU6gHQd3l3DwqZ2KBHj4WYEKXQsLX0cLmFudw1j5+qrBurua0mLbrEPVRuwJGoJVrWB5j+1aQxuvQrKaXJNb4OsOxsNCupbLr3GxZvv8AxpTyRmmNv602KmWKGI9VEAqqORJ8fMV3w7hGTCwoLKczNJJl46WBvxygAgC/OtMmO+dvdmcMiS9RSV5qT3h2d73neK5bKbXKlb6fRNRoriknF0zoTtWjzTu9zx8VjPrI/wAjUlKdfuePisZ9ZH+Rqgkb1FFFSAooooAooooBedOY/wBM+2j/AHVRejXdl+tzZfhsoKknSFXbIZLfOktmKjhoCbaXv3TY1tnqTqBiIiR62qrJtBkjeeJhleJELoDmRQLMSBmLCzFr8iuoqUCabayTOyR2VITkjjBsMouoYd9/7Vy4vECO7MCSOyijixbgNfL1AE8L0tMbNicKRnCm+qup0I5EMumoN67dk71dZPH76ZhEuYkqFZgxAAbtDjx11Nie+vPn2fI5Ns6o5oqJK7TDTlSJojMpKxxRre5bUIWZrsDa97AAC/AGt6bBxXVs7dQhGhVpDY8BcuBZRw7JFz4V37Q25h8Q+GlSRvfCuIj2QGkjM8S69ngUBfQi3aGmorRi95MLbFqj360/BsqE5pRGqaaeiCsRzHQ38KrLDKL08/L6bCMlJXwV/ejYuJhRyXiZFClihs1mJX0SSQL6X5+2o/cDYcWMxYhmZguRmAUgFiCvZuQeRY/y1bdp7VwmJadFlUmaFYxofjA0nVqulybty7h312bD3KhwsuFxKTSMwfI6sFFpOsWKQdk+iB1osb6ga109nvTVUZZavYq23t28Ts6dykUkmGJusmUkEW4EqNGGovzqw7q7y9a6QqMzMbKGOUrpfU2N1AF9L+vhU3i9myTP12GnxODlk7RyBpYpO45RwJHMCujZmBxsMivisfPKq69VHhWXPx0Zyl8vh99Tk7PGbtlYZHHg2Y55MJLEmJkjZJywjdQUKsFzZWVmIIIvZrjWwtwNU7euRkE5Q5fhUsR/u6on7yavm8OLw+LAGKw8qJwSVgVKnjcHimvA6+NU7b+5mJWFhh298oSrrqA+hXT6LaDiCPKkcKhPVHy+pbvNSSl5lYxONRssrgCRLZ1uQsqX1Fwbhtb2vfiBevXv6FpesKLGq2IhXPdm4IAJCSe+97dmuXaDEp2oRhiiBWDFs8j39LKx5nwAA77V4weHdySCGZVuFsNRfXLc2J4aHjeqtO02tztUoaJRjJ6ftfvyJBNpSENIx7SSxOgB9EF8hF/Ln4mme+04Z2jWcdW0n/x8UoGZWIvlJsR42N1YA3GlLTaO1xiIn+BijZAMzRKE6z4VLZk+ay2Pt5Vb8SqvsyQn/wCtWZSeTRsWTX1Aeus8mWUZRa6nP3cbkkuDGI3UvjIMSqBWWcJiY19FZB21dAf/AK3GVgOWYeNXrBxCMLGBwzE8rnU/jUbu3izIYmOplw7KxP0oHXIdeZWVtf8AaKk8JcF3ZTbiPwIvzr1MWTvMdnm5ouM0jih2lhrlVK9Z3MQOPs8ao+/2+uW+HiDIV0axsNRceJ43pebw43NiZnTQNIx5d/hUdicYXC34qLX7xyB8uHlYcq1lkhBuuV5kRxN1fB17Y21LiAOtfOV9EsBcDuva9vCoqi9ArklJyds6EkuDFOv3PHxWM+sj/I1JQinZ7nj4rGfWR/kaqkjdoooqQFFFFAFFFFALzp0+TPto/wB1IXA454nVkYgg30J86fXTn8m/bR/ur5/tQFtwu9KZSHQG/GJxeO+pBRhZogSbkWYdwF66sVs/DTrmiGGhYH0jiXtfUi4aHRePsFUe1bIEuasm26IGPgNxZ5QHw/VsSpUu0qle0CrBcnaQWJ1sSb8BU1B0drAiCRcPI5cLfPJ2iQ545RlCi7ZdblQLiqLs1HgYhMTGhuQRdrG2liCluOmvnw1pgYbbMEeHVMW0chkYFkibOLL6LnKbI9+akHhXV/bSavr5GbypMqm7u4zSz9kqLMWCrqyKLst7khLkBQSTqfA2seB2ZNFPNGhmlWO8vVy5QS7BnzcfSLiMcdcxIvV32Fj4ThnbDKEjCswsLEnW5NzqT3nWoPZO8S4iCSeHNnORJCoQFWAIGcyWGTXRlzWLHSsJwa5LRmpcCuwe9+JjskeJkuotlvnsAOHaOltNBVkwHSXjUNnyPbjmUg+wEfhyqN3wXa2ECviJWaOTW4EbRqxuchXLYG3hY8r610bMXCzmFpYlyyBgJILRMrhblHj+KvfTRVv2TqDWOpKST6l62sn26SxIAJoG0N+w4I/pYAffXuHezCDtQyS4ZjrZkvG3fdFLW8wPbVP3piwsE2SA5lABNzezW1UgacvHjXDHvCFsEjivyIgiJ9RdSa6e7jV/lGdsZD7yYLEhYsV1DXNgRZkJ8ARmQ+r2VrPRzhGYS4aRorE+g2dL8wVa/suPVVJkxuKdSuR7HioEag+pSK4YZ5o3sokjI4hWym2oHotewtWHh6SX8ovv5F+2j0ZYgxymKWB3ky30eO4U3v8APGYjy1qD25u7tBR1Zw0xjOjOpDqAfSsiMWva+pA41x4bf3FxHL75fT5si5vK5Zb/AH1PYPpWnHpLC/kSCfvP4VEuy95T59GiVl0kvuNtRWmTDBbPEkztrxzGBVuCLg6tcHUZe4iu/e3aUkavmEioVtnVCwXxsNStuJ5XqPTpBwkxvPg7seeVH+9gDXbht6NnsSollh09EtKoGv0WvF91a4ISwpJx4M8qWTqJOLYc05cxIWRTq57I4gDj5jTxrRi9hTxmxjubkDKQbkakWGt/C19adW2dorGivhcTHM6teKELHmeQkKNIioYjtalLLcsfRBHva+8i3lEkZRnjR7EFHzRvdkWQaFrZchVjrex0rHJNKW5rGLa2EC6kGxBBHEHS1eKcG/O5HXuHhY+kyg5HdrZUdMzLd5Lhj2jci3Ol1tHdXEwk5ozbk3o38lfK33UIIWnT7nf4rG/WR/kakziMOyGzqVPcRanN7nYfBYz6xPyNQDfoooqQFFFFAFFFFALzp0H+mfbR/ur5+Br6D6cfk37aP91fPbC1AZr1DKym6kg17jkFrEescf7V1QrEW1LqOWgb9Vq8Y29mQ2a1dna5JuTcnvJ4mmFuRuW87fDq6R20PDMfCtm5W6uGlIbrjKVsxRFIA10uWsSfAU2MdihCgsQLABRoLmxsNa7VeLZbyZzTmn6Ij8ZgY4MHLFDxMbqoAPHKfvv+lUToc2dMrTFx/wBvIrIyMNJD5HuW4P8AFapMb5ZQxnjC2NwhIu3pCwU6gE2NzpYc9Kn915JJk69wUBUhUIsLm/D/ANVGTE4xblyVhkd0kRu8O8EGBV8Hjw00LoTEQMzPGdAr3PpqQRmJ10PG9kfFikWRrBxCWJC5rlRc5b2sGYA29tNPfSAbUwQkgBbFYRyjxrqzpcAkDieTephSlxmCeJssilWsDY8bEXHtFcU006Z1p2ifxmKw8cBVSJXkFxx7Pixve/hWrdPBYnOJoALi4BMfWeBOW2nnpWzYu6bzYV8ST2QSFUcWt6TeQOlvA8LVY9y+kAQYZcO+CabJ89GsbcgVy8R561y5Juaai/WzWMdNNkj7+2sOHVG2ljA49fZb8Ki9jY9o5p/fMK4iQkMZBlUi9+zkbSwNz33NWNekODX/ALPFp/KG/WtO5W1oGEsjyxpJLIT1TsAyqtwLqTxN2bT6QrhlGaTtJ/I6E03yVPECCbH2MTKojJCuRxFjrlYgqATxNY3YXD4nHyRkhY3B6vQC5AF8oItra/kKid8cQrzs8Z7BJUEcDYkkAjiBmA9RrTuvu5NjHIiIUJYtIbgKeViNc3PTu5V2qu4p7HP/AMnmNmLcqBFNh2naONLCxBLqXIKkcEDk+APdUrtbdvDS4eWVEkQqjspZs2qq1vjMxy+Vq4thRTYFc00nvxnIiQNnWRb8kDFlYEi7G6my31sBXPvptiUdSs5IHWxtLFGSEWO5OQj0pLnKDmsDp2Rc1bFmjjgrlZE4OUuKI99lnARWhVPfbg3lkFyBmOoAOgI4KNNNb0sG2zi7NCZ5iC2UpnY3bMLAC/HNa1qtm929UgxLkKhDgFCWuQLWGYDhrc1O7A2NMRC0URzC7tJNGY41v2gxDWLam9lvy8xhi7yUnJq03tuaTcaq6oi8PsraAjV58TIih7paSHRkBiJN3GoyqttRUrDv1PCpWSZZbDiwgJ4fOEcl7eP96qnSTtsTSrBE+eKEEBvpuTd307z6tTaqW2ld68PQ5+S+bwb3YXExlHwyCQg/CRrkW9ra2kOYeNs3dbjVt9zwPgcX/HH+VqSYFO33PfxWM+sj/K1Q3ZI3KKKKAKKKKAKKKKAXvTl8m/bR/upAU/8Apy+Tfto/3UgBQG3DYNn0AJv3C9drbDmBCmNwTwGU3PlpVi6PMVMuIjEfok9tbDUWPHTlfSm9vVt6PBojTAEaWFgdedvHnXYsUKW138TCWRplZ6KtiyYdZJZgVvoVa4IA5nzvUbvlvbHiHCQvcLcai4Z9AhAIIIB5m3hyrRvp0lCeF4oFKhxZmNgbaaCx/Wl3sfBySzIsYJdj2bd/G/gBxvWiyacidb/ZFe71K2XrdPYjYzGdZfNEhDO7cGIAv3+k2vrpnNtJGkkCuG6qxygi6jKSbjiBcDWovZsKbP2ebsG4ktwDsRYWI+bcgX8KR8W15I5OsVmDXve5111vrrfnTJOLdy44X5KqLlshgbl4n/W3A9GQyX0toe0NP0rnh3MTF46WNmb/AOMJUCEKWPYVTqLaqM1j9IaiuDcDaTiefFKoPUYdmN7nKCy5mUE6kJmspYXta4rhx2MlOLmEHW3QLFcv1bBV0AfqMoOo5H1muPtGRXKS4OrGuEy59GZzYDIb/BSSRsPMh/3V0blbDhy4u6qWixBXKw+aVRgbHTiTrS+/6NispOSNQdScjtcnW5Lq1ye/nWtNiTg2HU37uqUf/wA715ElC221udak6Ww6mwMZGUxrY8soH4CqLs/dOLER4qWRcwV2VDYahEFtePG448qrEUeOi1VrW5JNIn3ZgvtFSWC3vxsKGJhIEYkkdUkg7RJY3jyG5JJuSST31SMF/tl/BaUr5RG7f2HPIgCx6YVOrygWLLmbK/j2coJHMa8amOiXeGHDrLFMtwz57g9odlV0HMdnhx9tMbZsSYmL4NlSRX+CkXNYHqlXq2VwCeygV0PgbhuCq312bCsiTdQwWW+eMNZo5EcpKo4grmB18b869GeK4UjmUqlZct799MPEYWgJBXPcsoLBillKgkkMBmF7fOpVbZ25LipCSSLm4FySTyJPNv8ABXRDi4VzCDCszMtiZSHsCLGwA08xY+NTO6m6BdTiJn6qBBd5LD+hMwsz+0Lz10quHDbuS497KyZz8jo3f2DCV67GH4NCDJcZb6BhGve559w5XIIacpfaOB0+DE4OXXVUv2fWR+NI7eTb/XskUQyYeLSNO88WZu9ibk+dWCTf6SLD4WKAqMiWkJGuYEgC3dltrzvyruxKPK2o5slvY6t4NwlwkfWZ2lflHlABPeWvw46c+HOltiUOY3486bOwukRp84xAXKiFrfS4c7acfvqsb1yYVGEsKrL1ouLv8Wco4opzEg39LTSr5EpR3KwbTplJUU6vc9/FYz6xPytSWNOr3PfxWM+sT8rVyG426KKKkBRRRQBRRRQC96cvk37aP91IfAhesUNfKSM1rXtzt40+OnL5N+2j/dSADW1FTF00wPbc3YmEgjGMXrALXvJbQcxoLeuq7vEuO2pDG0WBfqczPG4kiu6nQGzuCOBOvfUFLve82z3gJyyKY1TKOKZSrc9SMqnWmpuRt4S4BpjCIIYMyIA5a8cSDUnKLEWI8xW2bK3LZlMcKVtCbxO52KhMfXYaVeskEaDPDd3YHKos5sTY6kWrfjMHi8NJHC0MkBmIWONTHmkuQgBZXJNy1u0bamrzu/t99rbRwuaHqlwiyTsubOC7BY4tco1GYnhxBrEjDGbxAAgrhrXHHSJC1/A9dKP6awWSUf8AFm9J7SS2OTebb85hTBTbPkjkmURxBpIzdgy2IA0HaNuXEa1Tm3Ax5v8A9pN7Yv1kpgbR/wC53iiTiuHUXH8CNJfzzyp7K7t7uklcFiHw/vfrMmXMwkCm7ANYLlOoBHPnRylLZsqko8L7inSabAieEgqX+DnibQlbXy5kY2BuAbG9tLjWu/dXB4nEF1wefrCA8hE7Rk6kC/bF8p52vqKiNu7S98YqWXUCV5GAPEBnJQHxAC1fuguA9biG5LGi+tpHNv8AxH3Vk1ez8zV0vEl0+uxF7ZwG1sGnWSSTBOBdcTK6rfQZrSXGvO1vGonAb5YvP2pHY6DtESc9AA6liSdAA2t6ce7u3Y9ox4qNosojkaFgWzB1NwGvYcRfTl3mqV0P7vgvJipAD1LGKIn6aj4STzsVAPLtUliUlRVTrdkg2C2rNGre9MOh42YiORvNVJUX7iQR4VVdp7flhbLJhxHLGRmV+yVN73vwK873IIqy4zpbAnKxQCSEH0i9ncX1ZFtlAtqATc+FSPSdgIsVgY8bFZsoVgw+fDJYEHwBZW8LHvNc8uxYW7S3RvDPJOpLZ/Qrm8m0tp4ZYZpokiRJmZSJEYM8rvIcwDns+lyFhRvI2Jhb31icCkZkexaPEtlZinEokhF8qcbcuZqZxre/d3s5N3iiBbvzYdssmniqt/VWWdsdu/mNzJFHe9tWaBrE+OZVP9Vdlutmc6avdddysbuxyYx36nCRTCPKSskxVbPmy3VSocdk6NfhXVtDZu0NqKygRKmHkaFoo5QqIyWDCwU3Hrqf6FsPlw2JlIFjIFB71jjU/izVq6F8d1hxve8iTnzlz3PtWqptpWy0nTdJbfAo21ujrFYaF55UjyJbNllJaxIW4GQXsTc68Kk9h9F0mIgjmEsKrIgdfjHNmF7H0QD7a3b078Y51xUEmHj6n4SF2EcqlQWMSMJGcrfNlI01qz9H+Mlk2MwibLNEJkRrA2YXkj0YWOjoNanSrorraXC/hCv3l3ZxGz2KyAZXBAddVcaEgEjRhYGxse69Vsmn7i4n2jsTPNHlmMRlAKle3HmKsAdQGA4dzUhJhYn/ADxqWynO54NOn3PfxWM+sj/I1JWnV7nr4rGfWR/lahA3KKKKkBRRRQBRRRQC96cfk37aP91INVp+9OHyb9tH+6kIKA6cJcKSLWBuw5+HqNX7aG8Ig2WuDQjMwCNbU2N5JjppYns2/wB9UTZsV2A7zc+S/wDNq69rSDNY8FFv3H9PbWscaWGWR+dI01apxj8xodDOHWODE4qQgBiFzH6MalnPlmdv6avextqYTEBpcPJE4vlZ0tx0NibX5g0iItqPHgve4JGfsm1/nsWk563BIo2btt4cI6xkqZGZtLalgUU3/hyj1X42q/8AbST0+Stmcp6vF5ui8dG0q4jaOPxZ4WOU94klZlt/JElHSbtTCnCy9V1BmkljRnTIXsCHOZhra0ZHqqlbt7VaCOVYzbO3G1+ygCjQ8Rx04a1V5MHa2oNiBwOutqp3E1jU65VlnNPJS6fg0Ylu0bcqcXQviAseJLaMZFFvBUBv7WNJttW8z+tWTZu2nhhfqyQWz66cb2U277WqmHHrlXkhOez+LGdicfhtlYSUYcszM7G7m7PKRZLkAaCw0FuHmar27m3BDsSWEEh+qms19SWeQe3+1LvGY5nftMzNcDMx5dw7hXXgsQwDx37NzpfSx14Xt31fEo5MmlfIicXGNvz3Isk9Z6/uH/FOqKYru12uLYY5fKRz1X3MlK3AbOBYB2GTTMAO0R9Et3cvLuq07172CbDrhgoCDIzkWtlj1VbA8S4UjwWqywTxxcpqiykpyUYvlk90S4nPDjMM2ozZ9foyp1beq6H+qrluTsoYbA4fDvqwUhh9IszM2nrNIndDeB8NMHBsGBjcd4JDjlyYVbdu78v1+DkRjljcs/kwCG4HIBieNVxwei/IjK7m667lxiwB2ZsXERj0lWex5nM7rGfYUqp9DOJtjJowfSgP/wCqUL+D1jfPfQz4cQ6jOyg+IV+sJ/8AED11TN0Ntthp0lXjaRfUwDW9qionjamo+9//AAtB/wCnJ+f4r9jN6UN6MMYcTg2duuAVgMjZcwySoM9suoA5864ehTHg++4h9JJB6wY2P/itU/eDGRYqZpXzXYANZgAbAKpGnEC2laNg7Z96YwvEtlZcmS/KyniTxup499aywyTT+Rmp+Fod3/V8PimxGDEpEi5o5UvkcLaxZDzFiNRe19bUjt+t2Hwc7ITnW2ZHtbOnC5A0DqbBgPA6XtWNubVMuLfERkpJ2XVr2IZVykgjkbAEcwda37d3iOKgTrbZ01U8OOjL5EcOPLuqjxttrqiy8KV8P39Co06fc9fFYz6xPytSYdLeR4H/ADnTn9z38VjPrE/K1URDVDcoooqSAooooAooooBf9N3yb9tH+6kRBa/a18Ke/Td8m/bJ+6kBmsdKhlounZ2GcKxKvx/2WtWDJmPp3JsSCp5eXEaCudlDejx+j/atSvY6cRS5VV8F9STtrn1/Z3TYovxkAI4EK3davTT5gE6xABaxs3Lh+lckihrsv8w7vHyrnNW72bvxPfkq9Krwr6/slROydnOmnffXzrSZyRxXQ308q5yMy35rof0Na42sQad9kcdLYaipWkbljy6kjNyBPD/mvYmOXLdfb660z8vZ/b7q01WMmuGJVdUb2W5uLX4n217SazHWxBNjy8jWmHS/lRiT22I4XqqtPYltabJB8a1uKDxBJ+6uR5uy3HU2vzPff1VymtsxsFXwufM1fJknOtTsiFJNxVBhh6WtgBe/dY6V0LMuuZyRYr6PI/8ANc7GyAc21PlyH61pqm7TV7FtWmttyRjkzEdtjbU3AsNLH1VpmmW4ykgAWAA4V5mORcg9I6sfwWucLfQUtt6my0pUtCXr+vfU6YpLm2Z/aBQ8iX0zsfpZrfpevErgDImt/SbvPd5UL8Hr8/8AL/zS2+o2W23xdfRe/obHKjit27iTp5n9K8RsWNlRfZw8ya1RpfUmw5k/5qa9Sz6ZV0X7z4n+1RQ1dXsvlbNk8thlBB7zYAerw8acPuevisZ9ZH+RqShNOr3PPxWM+sj/ACNVkqMpScnY3aKKKsVCiiigCiiigF904n/Tfto/3V8+Zq+genT5M+2j/dXz+tAZzkcK3ZTJqLZuY4X8a0mvGaqtFlKtnwdUWHkBuF4eVeJoSNbaGtN6yWqKZLlGqr6/9HpQe41hlPcaM57zR1h76krsbALr5fp/xWm1bDiG7zWOvbvqFZZuLCMHXyNeZENzpzr0JW76BM3fTcXGqMR4ZiQLHXwoaNi3AgX591DTt9I+2sHENTcm4V1MtE51yn/OFb8PhmFyRr80XHHvNcplPh7Kx1hqGmyYygne57dCDrxrGttPXXnOe+t+GnAPauQeeulS7oiKi3V0EUR5cTzr00AUXYkn6IB+8nhy9tbWxo1/58e+uXEYjN5f57KotTZtLu4x23Z5llLceA4DurXagUXrQ5m292FOv3PPxWM+sj/I1JQmnX7nn4rGfWR/kapIG7RRRUgKKKKAKKKKAX3Th8m/bR/upCUUUAPXhqKKgHocKxWaKAxWaKKgA1YWs0UAVhqKKkGDWDRRUAwazyoooArFFFAFAoooDBrFFFAeqc/uffisZ/HH+VqxRUgbdFFFSAoooo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25745" y="442482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20945" y="381522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Context-Free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68545" y="320562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Context-Sensitive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6920" y="2596029"/>
            <a:ext cx="266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Recursively enumerable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311745" y="2596029"/>
            <a:ext cx="0" cy="23569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30745" y="2057400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49945" y="2098114"/>
            <a:ext cx="107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607145" y="2596029"/>
            <a:ext cx="0" cy="23569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05200" y="2057400"/>
            <a:ext cx="19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LANGUAGE CLASS: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505200" y="4794161"/>
            <a:ext cx="520545" cy="616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bigstickcombat.files.wordpress.com/2010/04/2008-07-17_125513_wwi_trench_clu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5383301"/>
            <a:ext cx="1602658" cy="11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data:image/jpeg;base64,/9j/4AAQSkZJRgABAQAAAQABAAD/2wCEAAkGBxQTEhUUExQVFRUXGRoYGBgXFhUcGxcYGBgcHRgdGBoaHCggGholGxgYIjEhJSkrLi4uFx8zODMsNygtLisBCgoKDg0OGhAQFywcHCQsLCwsLCwsLCwsLCwsLCwsLCwsLCwsLCwsLCwsLCwsLCwsLCwsLCwsLCwsLCwsLCwsLP/AABEIAOEA4QMBIgACEQEDEQH/xAAcAAACAgMBAQAAAAAAAAAAAAAABAMFAQIHBgj/xABMEAABAwIDBAcFBAYGCAcBAAABAAIRAyEEMUESUWFxBSKBkaGx8AYTMsHRB0Jy4RQjUmKC8TODkqLC0hVDU3OTo7KzFiQ0VISU4gj/xAAYAQEBAQEBAAAAAAAAAAAAAAAAAQIDBP/EAB4RAQEBAAIDAAMAAAAAAAAAAAABESFBAhIxAxNR/9oADAMBAAIRAxEAPwDuKEIQCEIQCELCDKEIQCEKOvXawS9zWje4gDvKCRCpcR7UYduRc/8AC0+ZgHsVVU9syRLKbY3ucfk2PFDHr0LwNb2zrZg0gP8AduPnU+SWqe2WJBtsERPwcee5XFx0dC5zhvbbFHSjvu11+54hS0vtCqNj3lFhGR2XObHe1yiOgoXk8P7f4YkCoKlOdS3aHYWEk9y9BgOlKNYTSqMfwBEjmMx2oHEIQgEIQgEIQgEIQgEIQgEIQgEIQgELCIQCyhaveACSQALknRBslMb0jTpfG4A6DMnsVF0t7SzLaNh+3Fz+EHIcT+a8zWqucbyXHMzf165Gp4rrpX2rqGRRAbpJufoPV1QVA552qpL3abTieN9wi/LmpcHhSZ5wBpPHgMzyUpbEuz0by3niTJPIqauEsSCeqBJMaHXIcL7/AKzjFtDW7IgT4gfU+AClw1K5dqIAz+J1vDNRVn7VSBlOyP4bDxVgTxzSA0CN57f5juWcQw3G4Af3frKnqtDiSN+7uUGMeQ94/e8L/ktaIKAb7wEcRr61WnSADSZFj5HM9kSo9s7ZvcDauNbzO+6d6aZ1QRB0vxy+fepbyipY2/u3ZHI6hw3c7KNwLTedpt5aYP4mxcHeEYnD7TabgToJ1lpi98y3xWOk+kKbQNt0VR90XIPGLAcCiLzo324xWHgPcKzNPef5xcHidocF7zoD23w2JIYT7mqfuVIEn9x2TuWfBcXHSdN0th+ybiQLdzslGAHdUmWn4Tu4GUH0khcS9nPtAxGDIp1pr0RoT12t/cccwP2XHkQF17oXpmjiqQq0Hh7TnvadzhmDwKiH0IQgEIQgEIQgEIQgEIQgEIUeIrtY0ucYaMz6zPBBjE4htNpc8wBmV47pTpR+IIAtTmzZu8/vcPXFQdK9IOxD79Wm37s+ehJW2Bp3LjYxvs0JrcmIsRQDBoXnw4pdtIgWzJgDVTe8DnbUTIm50GUZZm+tk3SaYcQPhECALuOZy0TarU0obsjM9Uf4j327EvWp2sD+WngJ/iKl9y8mL9vrmsNoETyOvcs5YFdsN2ZIkbTzJGcQ0eJVdSMOBhuRM24x4wm3dGFx2g6CTuNh3qE4HrASTnkP56q4I8HhzpGe8G3NQYpkuOVzJuZzKtMK3ZDhubOnHhwVLinbO060SAIMb9w4J2hethyHjeQRfsmyexZa6loSI5T6lQPZIY4WALrSDYhiirNLWtMyN2dtyYio9pcb+jUWtaB7x5OyYFmixcOJEd53LxdJk3Jubq69sKpfVaTPVpNHe98+Som1CCqHaDRuiArbBscBaDG/nvVVTqWPJXHRw8YWKh92BFUR8D8x9R+SQwWOxPR9f3lIljhG0w3a4cRk5p8NCCvS4PDhwhw5b+wi4PFNVOi21WGnVILr7D9/Mb941zEZCeP5M+rjoHsZ7X0sfTJb1KzY95SJkt4tP3mHQ9hg2Xo18wh9fA4kFjjTq0z1TmIOYI+8xwiRrnY5d79iPaun0hQ2xDKrIFWnN2OOo3sMGDwOoK61l6NCEKAQhCAQhCAQhCAXjPaPpI1H7LSNhpgX+J2U8dQO06iLj2n6R92z3YMOeDJGbWD4jzMwOfBeOoMLgSOzcNBnw+SNRgtlzbjZb4nerUAikBF3ndprPCPNJ4XC7VtoQ31paZT+Krja2f2RGffks700Xay40GfdkO/zVm1mwxoGtz2qJlMbDCRc58hpfjBUhqE3nfv3KwZqtJiBr5Ir0y+YA0HnPy7lHMmd3803RENeRr5wrbRXFtrQbJOkyHTuFwJNk/XfDTyjTeq6i4kzIAyN4tM70ERsH2N2wLHdy4qn6YwpDRJzIzB47p3qyxLIMyLi1wbegPRUHtGLDIwCYI5hZ7Sk5bsNEgkZ2O4cOCjbh3FoIE9W0kXvzCHAkSY+6e2L6qxwt2t/i80tweD9rMHk8AQQ5hggw5p943Le01R3LyTQukYrB7fvGk7IIa4EZte13VcOR03SNV4LH4M03kEbPCZDTqAdRcEHVpB3qxEDqztBbXs08le+zWM237DhH7J+XNefL9MryO1MdGYjYe0zwMbvrr2LHksdW6PAbciT8tPkmnNDhzuOGoPNaYGoH0qb9S1viB9UzGyRa3zXn3lvFB7V9GCvhzVAHvaPxx95mvcOsOE714zoDpyrgcS2tTPWFnNybUYbua7uz0IB0XTaVcCs0EWqNcHDQ7N/EGOxcp6bwvu6r2fsPc28yQ0nZNt4APavV+O7Mc6+muhOlqeKoMr0TLHiRvB1adxBkHknlwb7H/an9GxP6NUd+prkRP3Kxs08nWaeIbxXeVpkIQhAIQhALBMLKpfazG+7oED4nnYHbn4W7UHlulsd7x73x8Rho/cbl8zG9LUWPcYzOgtp5KOvbZG7TfyTGFq7Ie/ItEXOpP5LLot8FQ2G9aJmewXPzUAEwQL67+PmpalQ+6mb7F+biPzSfRx23gCbkTJ0JANtc/BSf0WuP6uw21mx26/JQutszrl2FMY9s1Dv5bgIg96WqEOc0Xs09/orc+CSmZBAI4+uSZa8CgTFjfLiB8kmPr9E1iCP0cDf5Ss+VFUa8uIyy3b53Jcv1+hW+x8dsjn2cVq0jd53TRBj3w1uWV7A+YsoenCCQDu56rbpI9Uc4z9BY6YAnI5C40zzTsVlZ94NxMaDQxpKawtms5u+ZVdiH5jWZz1HarDDnqsnOT5FPL4ioxPxuJ0EeJy7VS9K4MVbGA4CAfk7hMwdJOYJCvMU4F7hGU/MlKVj1jEXJtsz22kx9FpHhMVhnNJY8QRofWu9LHCOtB6vkvbYnDNqM/WNBbfZIPWbe+yfkbKmxPQ1SmTs/rGcLOjiNexSw16vorpYBjWmRAFuI+SszimkbQOvgudYLHe7dsu2hukGVcYfpYwQ0d4geMDxXP8AXyvs9PTxU4mk0ZNDnHhMbP8A0kdo3rwfT+IFTEVnC4dUeBxgwD4eKs3dKGkx4Z8bp2n6MB/ZP3nZXyyyAAVJXAgRYQO5dfDxxLVZtRvj6HwK+lvs49o/07BU6jjNVn6ur+NoF/4mlrv4l81Ykmcp+nqF777EOnPc400HHqYhuz/WMks7xtjiS1aqV39CELKBCEIBeJ9scTtYmlTGTBtHnn5Bq9suZ9I4jbxVd2cEgdnVHgEqwrVJ2ibQee+Pko20tqd517/omKeEe7fzOWuROd1Y4ToqCCXagxnlx/JZ3G9XVKmDIIBHVEcv5pfoVk1CYtOkRYyp34hlME1HtYMyXua0W5pPD+1nRtP4a9N5mIoh9Yz/AFTXFYiWxYYpxL/4shKhNFxd8Lj1f2SoXe3FI/0eHxtT8OFewTzq7KhHtdXcYZ0bio31H4dg8HuV2kpv9EqR8J7hw4puvhne6a0C9tct6pn9OdIn4cBRHF+L+QpHzUR6S6UP+owbP62q/wCTVLdXTX+jal5zn9qfkov0FwmY11P05JB9fpY/e6PHKliCf+8oJ6TnrVcF2Ua3zq7k2hrF9HvcAARY+tFF0ng3PcCIyjON/DikXs6T/wBvhM/9jUy/4nNQPZ0npWwn/Bq/51dprer0ZUv8JneT9M75pinSIDQYkEm3IqseOlP28Ef6ut/mS9Wr0mNMEf8AjD/ErbqJsXhHFxMWnSOP1SOJwrpyJ7BnzBWamMx4zoYd34arh5hK1OlMWM8GD+Guz6K7UaVaJFtiNJAdfjdTYlhLbZ2StXpuoB1sJX/hh3kl3e0TPvU6zPxUz8irqNq7X9aYddsW74BmBvSkkEdUCXETA45fVT/6coEx7yDuIcPMQsnFU3fC9p5ELUorMWZcRBntPMxNvyUNQDZGeUXztmna9AEzrGfzsk6rIEZrURW1zMd449vcouj8W6lVp1WfExzajfxMcHN8Qt8Q3LdN+U6KIaflu/mp20+ucBi21aVOqy7ajWvbycAR4FMLxX2PY/3vRdEH4qRfSPJriWf8tzF7VZZCEIQYJXJK3SdHDdas/wDWVLimBtPcdzWC55rqfSdQto1XNguDHEA5SGmJ7VyXozC0qG08nbqmPeVXXe4nK/3W2s0WG5Z8momp9JY6t/RUKeGbo/EO2nx/uqZseblKzoGvU/8AUY7EP/dpbNFv/LEntKbpY3hxz4wt/wBJLgdB9Cs5WsjGF9lMDTId7hjnD79Ql7u95JKu8M+kLM2GgfsgADwhVeMqQGclozEGHa58ckzYLt+Oa21zrbctT0iLQ3OdYy5hVNWp8O7Z8pWjamXL6fVZ9YL7C4zb+7HalsbjnNcQAPXalcA+5vp9FBi39c3PoKScqYdjHXyhRYeu5xIKRe6Qb5fVS4J/WdyHmVrOEZxOJI74yUVHEEzJ1AFhkUt0jWMD8UdsKDAVLEE/eC3nAcrVzJ4HglK2JPnooMZiOsbX62vd80lWx0HKZG8iNO1WYzTdTEdVxtZVbse6SIE7hN1IKs03dirMSYdG618vAA5pkRM7pHrEbMdpvPYon48ag94Se313ZG43xlzUlaoTN7nO7uV5PqFrIjarWY4SWyJi7ZudElWwlB33Gzwt5LWo69hIkZDanvgjIlRB3WJtYHyKuQRP6OZ9xz2/hclcSyoMnAjiPmpMGIJmdxvEduiWxNUiBPz1TIpd1R2re660sfNTA2mxWhYHCfEfVOVdm+wHE/qcVT3VGVB/GzZP/bXV1xL7AKhGIxTDcGmx0/heRfj1121ZZoQhCBXpQfqav4H/APSVxnBnapvGvVJ7z9V22syWkbwR3hcM6LcQ1wOexP8AZKVYvqJE5Xt3SPr4JhhseZHzVXSq3EbtJta3inGVza8XAtGonis1s30hUhrDfIxzgQtKdXODv8QVFijNNv4h4/zS+GqX0vxG7d3rAsHVj1JuCL8bn5FaNuBEnPwS9StDWnju4NP1SVOoJabi72meaovcA/rnPXzHFaY1/Wdllx4JXo6t1rnOe23rvWvSjuvHLyMqZyMbVyLakAGANeeSmwFXrujKAqyo74gN0HjB0UvRlTruv90eN/mrfiNatclxG5xNt63oOFjBFxn2fn3qurztuOV+PZ3gSpsM7iPiHdpp64LXQhx7gC64+I+SV98MiItbO5JzC3xmJO07dJGiWrvJMmMgYI55dyrKQO/VO5j5KsfUO0TY33D1qmqtYii4gXmctwB+SQ2xDjAuRbtHDdNlYMMLdSCNozAduPK+meqhpui433lwBz4nctaZECALcc5NuzktasbVxb90g8t/cqFHVes1oBmxBnXaPDgt2ky6bWOdhPEKBxl8A245ZWnNbhwDSQYyGWV94QLU6pAMixMmM/V/FLYg5cvmpXOMTtA8MzfMkEcAoH3dl4Ac01UrKRiIM3y5j6KBoN/HkfJNEdVsi0XsYs21+fmtA7K+Wh4H8/BUdJ+wBv8A5rEHdRaP7T//AMruK43/APz/AIbr4ypwot8ahPyXZFlKEIQiBcMxjPdYypTNgKlRnYXHZ8IXc1xz7RsGaePc/JrwyqDxA2SP7knmhFcyvYEiC03idDB8CmqTtBcjLmOW5LVKtNrXmLkyLSDIkWy3rZ9e0zaYIG5wjzCw6atG7RZUbF7Fuk8u7xSjGOkGWgj94cxkTpKawdUFodF779/1lV1cw5w3HyP0jvUn00+6hDDLhs7VjfiN26En7poMl2Tps2bai5BTDXzRdna/de3Z5quFWZ4Abtw+cpImrag9odtS7qiYiJgQdcyCFpXxTahL7jZbMb/UpLC1ZeZtLY722HcFDhq0lzZza4Adn5JhrYYsOym43jepMNjA0kgE2AueXBU2HqiL+Hgh77AA6HfaJ+i3iLbFPA1JnrZ7xyyHzUNHEQ3I2eBf6xwyUWJrWb+EeRS9Vw2T1pl45XB35Z+Cg2kPqRe4LiZFr5QtcQ60yesAYEWAPK+cBR4Y9cm87LuyNn6lR4twIbI+4N9p5FXtGH0/es93JbBDpIzg5Qkcaw5bRAaZysfFPdH/AHjJyHzSdd22/Z2s7RFruOkbkC+CxEgdYltrX04dy3LSdog/izHHUcEvg6VnncI4DvGdtN6nZUaGOA18loINp3ce6CPFYrf0ZzJJ3ExHqO1ZL1Gwy4K4IqjbnIgQNeWkDj2hKtN+J+dvmncSc92/eTHbYab0s217WWcG1V42rZ5Eds/IBZLuJg79CPLmsSDzz7OKySALdvr1kiu5/YVhNnA1ap/1tZ0fhY1rf+rbXSFQewXRn6N0fhqREOFMOcP36kvf/ecVfoyEIQgF4H7W+j9qhTrD7jtl34X5f3gB/EvfJLpno9uIoVKLsntIncc2nscAexBwbDv2mgHTqHsu3wkKbDmWlu8bPI6eIHelHRTqOpvlrgdlw/Zew59keanOIG0ercbyfCOPyWWjuCxRDZIibnhO6Vr0rUgg9h5iAf8AD3KKjiqeztQGk3Nszrc77qLGYlwLS1xIyMGLi44XBCnYe6LrkkgzBEd35KBrXXlrpvk3M8eE3UL8U6Wlutx2gndlf+6pGYnPrcRcxBuPor2J6DX7QOyQBGYAy7eK1oUSKm1YCTuy09clr7+0hwn+L6KPGPkHiPl9YTAg3BPmwuD+0299Fk4Z4LpG8gbTddUv72zZOZO6O+Z8s1Lha3Wm1wePrJVDr6ZIbMCAASTrOXNRObAguaJIIO0BFs8hPJR4mr+r0sRy+IT2KlxjobzcYsD4zbuQXFFrg5xkO6pAg6ofJtNtkDPOEngakF3L5qHGEkgAwQ0axzv3Ih/D9UG47DOn1SbnG52TO/rWEDLrc1X4en1wZnL5kqwxVWM1YpRjIBs4TwzvrfkVE5xi83PkP5dynLhAvHfc5wLRu71oypbXtM/IKhMlYp2vvUj6kk2sBJ3xOnFLVSQNONx5ZoCoIsdob5nystdBIN9yywyL6ejnrwUm0IgejlbeoNALzb+f8lb+xXQ5xWNoUYkOqBz/APdt61SebRs83BVZECBE+p9cV2D7CugdllXGPF3/AKqkf3Wn9YRwLwG/1ZQdYCEIRAhCEAhCEHHvtg6B91Wbi2DqVYbU4VGjqn+Jojm3ivFsxRLQd0B1+4+faF9EdM9GU8TQqUKollRsHeNxG5wMEHeAvnHpjAVMFXqYeqJLTcxZ7D8L28DE8DI0KlWJ6lfQwZmOPh6lSUn7bCLyB5SW+EjuSgq8bHdOXYB3KNlUhxM21ytxud6immVbAgEkHhrf696kp1bZXFgJ0mR4SOwJH3g25BkGxHHUDz7lpTrC7ZO60nK4NmjdxsqizqYiJyMzBkyB3+a2991Rwt3X+QVSzE5mRYk2DraiBHDJSUcUI1gwQfK/IeCUYrVyARYwTv1ynuWcJV6wMAXNpOo0vMJTE05Mg5xkJnTQ71htW4fOs2GQBjfyQWeLcPdvAyB8JB1JVXja1hcOEk5u156JgEGm4A2PySfvQQIkZ5bXzcRx7EDzK4mpA0tx9QocfVEm0mDBnKw071DSrWded5jjeb3PWChrO2iSDmdxQT4R3WHAfKFLXrXsRui9vCEph3i8GTbzj5hQmtMwbnifp6hXQxWrzAE2l08SYH+HxWjqqWD/AFx7ty0LwcyeyPmmmJjUysbmXAyJjLXifyUNV20ZA59u7x7lo9x0m/PLTVFMEKKnaLxIAF5n5eK3ZqSItu9ab1DPI9g7BOfYtn1BETbU8uaIsvZ7ol+LxNOjTHWe6Af2W5ueeDRJ45bl9Q9GYBlClTo0xDKbQ1o4Aa8dV4f7IvY/9Fo/pFZsV6wEAi9OlmGnc51ieTRouhKoEIQgEIQgEIQgF5L7Q/ZAY+jLIbiKYJpu3g5scdGmM9DBykH1qEHylUD2ONKqC17SQQ6Za4WIKw2psnsvaLetTwXcPtL+z5uOb76hDcU0a2FUD7rjo4aO7DaCOEVaT2OdTe1zHsMOa4QQRodxUaZcYcLk5XnPiN2SzihJ2tDqZiVEGk2jxCA11wRbLOeVlBOwXBB7N/aez+0sBzd35X1v2aZKFtM6x6y81kl1pg5jsOltEE7ndWCCde0m15y7Bl2qDa6sN379CMu8LVtM3uByn1mEAmSTF72m5zE8MkDdCtLYn1CRFQADXu1AUtN0ADdx4k/NQhmU7MDcInnx4oNzXMHq6cbTAB4GAtPecL5zuWHieFgM849DuQXZA3Go4TJju9Qgw91hcHsjXLK/81o6vJn1vJ7ySsF+efDtH8+9R7VoG+T8o9bkGdr164KUZDKQfXo7kuGlSNGWu9FS1H2EExvgDLKL8+0qODne99e9YLiZzjs+i2a63rh67O8jYk8l077JPYQ4h7cZiG/qWGaTSP6V4PxEfsNI7SNwun9mP2eOxhbiMQ0twou1twa5G7dT3u1yG8d8pUw1oa0BrWgAAAAACwAAyACsSt0IQqgQhCAQhCAQhCAQhCAXkPbv2Co9IN2gfdYgCG1QM9zag+83xGmoPr0IPlD2h6IxGBq+6xLCx33TMteBqx33h4ibgKvGJX1j0z0RRxVI0cRTbUpnRwyO8HNrhvF1xX2w+xmtSJqYB3vmZ+6eQKjfwuMNeOcHmVmxqVzk1Ue+S9dr6bjTqMfTePiY9rmuB4tMEKIvv+agbOI4rU1UsDrPcsAjITHrwQNGstRUSxd6K2Y+PPx8rIqYPWrnKMkEnt9cllxg39FNRtKFG0blISBHDxRWQt2qJ86nxyXsPZL7PcZjoc1hpUf9tVBaCP3G/E/nl+8rEeXYwkgAEkkAAAkknIAC5JOi677A/ZOTs1+kG2sW4ffxrHd+4O05he69jvYLC9HjaYDUra1nxtXzDBkxvAX3kr1SuMsNaAAAIAsANBwWUIVAhCEAhCEAhCEAhCEAhCEAhCEAhCEFV097OYXGM2MTRZVGhI6zfwvEOb2ELmfT32G0zLsHiHM3MrDabyD2w4DmHLsKEHzB0r9mfSeHzwxqtH3qLhUB/hEP/uryuMw1SkYqsfTO6o1zD/eAK+yVpUpNcIcARuIB81MXXxqDPFbsHBfWmJ9mMFU/pMJhn/ioUj5tS3/gno7/ANhhP/r0v8qnqa+VWtQBLoFydBc9y+rafsb0e24wOEH/AMel/lVphsDSp/0dNjPwta3yCuGvlnov2Nx9f+iwld24uZsN/tVNlvivc9CfYriXwcVWp0R+zTmo+NxJhrTx6y7qhMNeQ9nPs3wGEIc2l72oMqlYh5BGrRAa08QAV69CFUCEIQCEIQCEIQCEIQCEIQCEIQCEIQCEIQCEIQCEIQCEIQCEIQCEIQCEIQCEIQCEIQCEIQCEIQCEIQCEIQ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http://img2.wikia.nocookie.net/__cb20080722194007/starwars/images/1/15/Deathstar_negw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0" y="1251260"/>
            <a:ext cx="2253940" cy="225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>
            <a:off x="2557104" y="2596029"/>
            <a:ext cx="567096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37575" y="5039932"/>
            <a:ext cx="59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FSM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9915" y="1066594"/>
            <a:ext cx="16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Turing machine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57104" y="4267200"/>
            <a:ext cx="1208368" cy="157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TextBox 12"/>
          <p:cNvSpPr txBox="1"/>
          <p:nvPr/>
        </p:nvSpPr>
        <p:spPr>
          <a:xfrm>
            <a:off x="914400" y="4267200"/>
            <a:ext cx="17272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Happy medium?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2C86069-5701-4568-8D99-748B3075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5706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The Chomsky </a:t>
            </a:r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Heirarchy</a:t>
            </a:r>
            <a:endParaRPr lang="en-US" sz="5000" dirty="0">
              <a:ln w="12700"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4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Pre-class Activities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4BC0C7-D9F9-4362-BC3B-DB7E5520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460840" cy="4351338"/>
          </a:xfrm>
        </p:spPr>
        <p:txBody>
          <a:bodyPr/>
          <a:lstStyle/>
          <a:p>
            <a:r>
              <a:rPr lang="en-US" dirty="0"/>
              <a:t>Turn in HW1!!</a:t>
            </a:r>
          </a:p>
          <a:p>
            <a:r>
              <a:rPr lang="en-US" dirty="0"/>
              <a:t>Write the Flex definitions for…</a:t>
            </a:r>
          </a:p>
          <a:p>
            <a:pPr lvl="1"/>
            <a:r>
              <a:rPr lang="en-US" dirty="0"/>
              <a:t>Digits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Hexadecimal characters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 Identifiers </a:t>
            </a:r>
          </a:p>
          <a:p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156ACCF8-24B5-4624-84E4-482F21507CAB}"/>
              </a:ext>
            </a:extLst>
          </p:cNvPr>
          <p:cNvSpPr/>
          <p:nvPr/>
        </p:nvSpPr>
        <p:spPr>
          <a:xfrm rot="699210">
            <a:off x="6171361" y="67627"/>
            <a:ext cx="2834750" cy="165456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6B78A2-815D-447F-A0EA-E7B062C07609}"/>
              </a:ext>
            </a:extLst>
          </p:cNvPr>
          <p:cNvSpPr/>
          <p:nvPr/>
        </p:nvSpPr>
        <p:spPr>
          <a:xfrm>
            <a:off x="6268574" y="80430"/>
            <a:ext cx="2857500" cy="1507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Live Assignments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H2</a:t>
            </a:r>
          </a:p>
        </p:txBody>
      </p:sp>
    </p:spTree>
    <p:extLst>
      <p:ext uri="{BB962C8B-B14F-4D97-AF65-F5344CB8AC3E}">
        <p14:creationId xmlns:p14="http://schemas.microsoft.com/office/powerpoint/2010/main" val="416541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Administrivia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529F3F-441F-4EEF-9657-F4B3F58DF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9469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Homework 2 is due next Friday 9/7</a:t>
            </a:r>
          </a:p>
          <a:p>
            <a:r>
              <a:rPr lang="en-US" dirty="0"/>
              <a:t>Quiz 1 on 9/7</a:t>
            </a:r>
          </a:p>
          <a:p>
            <a:pPr lvl="1"/>
            <a:r>
              <a:rPr lang="en-US" dirty="0"/>
              <a:t>1 page of notes allowed – WILL BE COLLECTED</a:t>
            </a:r>
          </a:p>
          <a:p>
            <a:pPr lvl="1"/>
            <a:r>
              <a:rPr lang="en-US" dirty="0"/>
              <a:t>Topics:</a:t>
            </a:r>
          </a:p>
          <a:p>
            <a:pPr lvl="2"/>
            <a:r>
              <a:rPr lang="en-US" dirty="0"/>
              <a:t>DFAs</a:t>
            </a:r>
          </a:p>
          <a:p>
            <a:pPr lvl="2"/>
            <a:r>
              <a:rPr lang="en-US" dirty="0"/>
              <a:t>NFAs</a:t>
            </a:r>
          </a:p>
          <a:p>
            <a:pPr lvl="2"/>
            <a:r>
              <a:rPr lang="en-US" dirty="0"/>
              <a:t>Regular Expressions</a:t>
            </a:r>
          </a:p>
          <a:p>
            <a:pPr lvl="2"/>
            <a:r>
              <a:rPr lang="en-US" dirty="0"/>
              <a:t>Flex</a:t>
            </a:r>
          </a:p>
          <a:p>
            <a:pPr lvl="2"/>
            <a:r>
              <a:rPr lang="en-US" dirty="0"/>
              <a:t>CFGs</a:t>
            </a:r>
          </a:p>
          <a:p>
            <a:r>
              <a:rPr lang="en-US" dirty="0"/>
              <a:t>P2 will be out by midnight, I’ll also post about it</a:t>
            </a:r>
          </a:p>
          <a:p>
            <a:r>
              <a:rPr lang="en-US" dirty="0"/>
              <a:t>Review Session</a:t>
            </a:r>
          </a:p>
          <a:p>
            <a:pPr lvl="1"/>
            <a:r>
              <a:rPr lang="en-US" dirty="0"/>
              <a:t>Availability matrix on Doodle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156ACCF8-24B5-4624-84E4-482F21507CAB}"/>
              </a:ext>
            </a:extLst>
          </p:cNvPr>
          <p:cNvSpPr/>
          <p:nvPr/>
        </p:nvSpPr>
        <p:spPr>
          <a:xfrm rot="699210">
            <a:off x="6010299" y="451087"/>
            <a:ext cx="2834750" cy="165456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6B78A2-815D-447F-A0EA-E7B062C07609}"/>
              </a:ext>
            </a:extLst>
          </p:cNvPr>
          <p:cNvSpPr/>
          <p:nvPr/>
        </p:nvSpPr>
        <p:spPr>
          <a:xfrm>
            <a:off x="6054725" y="537633"/>
            <a:ext cx="2857500" cy="1507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Live Assignments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H1</a:t>
            </a:r>
          </a:p>
        </p:txBody>
      </p:sp>
    </p:spTree>
    <p:extLst>
      <p:ext uri="{BB962C8B-B14F-4D97-AF65-F5344CB8AC3E}">
        <p14:creationId xmlns:p14="http://schemas.microsoft.com/office/powerpoint/2010/main" val="267463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Roadmap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529F3F-441F-4EEF-9657-F4B3F58DF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017092" cy="4351338"/>
          </a:xfrm>
        </p:spPr>
        <p:txBody>
          <a:bodyPr/>
          <a:lstStyle/>
          <a:p>
            <a:r>
              <a:rPr lang="en-US" dirty="0"/>
              <a:t>Last time</a:t>
            </a:r>
          </a:p>
          <a:p>
            <a:pPr lvl="1"/>
            <a:r>
              <a:rPr lang="en-US" dirty="0"/>
              <a:t>Merged actions into transition table</a:t>
            </a:r>
          </a:p>
          <a:p>
            <a:pPr lvl="1"/>
            <a:r>
              <a:rPr lang="en-US" dirty="0"/>
              <a:t>Introduced Flex</a:t>
            </a:r>
          </a:p>
          <a:p>
            <a:r>
              <a:rPr lang="en-US" dirty="0"/>
              <a:t>This time</a:t>
            </a:r>
          </a:p>
          <a:p>
            <a:pPr lvl="1"/>
            <a:r>
              <a:rPr lang="en-US" dirty="0"/>
              <a:t>Go over HW 1</a:t>
            </a:r>
          </a:p>
          <a:p>
            <a:pPr lvl="1"/>
            <a:r>
              <a:rPr lang="en-US" dirty="0"/>
              <a:t>Wrap up Flex</a:t>
            </a:r>
          </a:p>
          <a:p>
            <a:pPr lvl="1"/>
            <a:r>
              <a:rPr lang="en-US" dirty="0"/>
              <a:t>Talk about P2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F4164-4C0F-4CDA-8CC3-04FE9EB51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319" y="2158181"/>
            <a:ext cx="4357094" cy="254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HW1 Solutions Go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6B78A2-815D-447F-A0EA-E7B062C07609}"/>
              </a:ext>
            </a:extLst>
          </p:cNvPr>
          <p:cNvSpPr/>
          <p:nvPr/>
        </p:nvSpPr>
        <p:spPr>
          <a:xfrm>
            <a:off x="6268574" y="80430"/>
            <a:ext cx="2857500" cy="1507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Live Assignments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H2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5E7FE7-D3D2-4207-A54E-77E807A18DBD}"/>
              </a:ext>
            </a:extLst>
          </p:cNvPr>
          <p:cNvSpPr txBox="1"/>
          <p:nvPr/>
        </p:nvSpPr>
        <p:spPr>
          <a:xfrm>
            <a:off x="2138517" y="2359742"/>
            <a:ext cx="46601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((‘-’|’-’.’-’)?.letter)+(‘-’|’-’.’-’)?</a:t>
            </a:r>
          </a:p>
        </p:txBody>
      </p:sp>
    </p:spTree>
    <p:extLst>
      <p:ext uri="{BB962C8B-B14F-4D97-AF65-F5344CB8AC3E}">
        <p14:creationId xmlns:p14="http://schemas.microsoft.com/office/powerpoint/2010/main" val="221736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HW1 Solutions Go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6B78A2-815D-447F-A0EA-E7B062C07609}"/>
              </a:ext>
            </a:extLst>
          </p:cNvPr>
          <p:cNvSpPr/>
          <p:nvPr/>
        </p:nvSpPr>
        <p:spPr>
          <a:xfrm>
            <a:off x="6268574" y="80430"/>
            <a:ext cx="2857500" cy="1507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Live Assignments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H2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E1783C-297C-4C29-A21C-76FE56BAA3A2}"/>
              </a:ext>
            </a:extLst>
          </p:cNvPr>
          <p:cNvSpPr/>
          <p:nvPr/>
        </p:nvSpPr>
        <p:spPr>
          <a:xfrm>
            <a:off x="2728452" y="3637935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7034F3-1C18-4F3C-BC0A-D4D532E848ED}"/>
              </a:ext>
            </a:extLst>
          </p:cNvPr>
          <p:cNvSpPr/>
          <p:nvPr/>
        </p:nvSpPr>
        <p:spPr>
          <a:xfrm>
            <a:off x="3790335" y="2580737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C885DC-8A71-47DB-9200-2C6F80B858A0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3248778" y="3101063"/>
            <a:ext cx="630831" cy="62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21F322E-8F6A-48F5-BBA9-BB19053EF4D0}"/>
              </a:ext>
            </a:extLst>
          </p:cNvPr>
          <p:cNvSpPr/>
          <p:nvPr/>
        </p:nvSpPr>
        <p:spPr>
          <a:xfrm>
            <a:off x="5144729" y="2580737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F45389-2C7D-42CD-9493-4BD23B026E8A}"/>
              </a:ext>
            </a:extLst>
          </p:cNvPr>
          <p:cNvSpPr/>
          <p:nvPr/>
        </p:nvSpPr>
        <p:spPr>
          <a:xfrm>
            <a:off x="3338052" y="485490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1A89A7-9E5D-4107-AA09-C8160CD4E9E2}"/>
              </a:ext>
            </a:extLst>
          </p:cNvPr>
          <p:cNvSpPr/>
          <p:nvPr/>
        </p:nvSpPr>
        <p:spPr>
          <a:xfrm>
            <a:off x="6115659" y="470250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FA7E6F-6172-4AB8-988B-585A63EB5555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399935" y="2885537"/>
            <a:ext cx="744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48D6C3-BF88-47A8-8E7A-80E367CC239E}"/>
              </a:ext>
            </a:extLst>
          </p:cNvPr>
          <p:cNvCxnSpPr>
            <a:cxnSpLocks/>
            <a:stCxn id="5" idx="4"/>
            <a:endCxn id="11" idx="1"/>
          </p:cNvCxnSpPr>
          <p:nvPr/>
        </p:nvCxnSpPr>
        <p:spPr>
          <a:xfrm>
            <a:off x="3033252" y="4247535"/>
            <a:ext cx="394074" cy="69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B24E44-BA96-4F9D-B5EE-4F51E6BE1E5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3947652" y="5007308"/>
            <a:ext cx="2168007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4C7DB02-1F57-4CA5-9C00-EF6B5118B4AC}"/>
              </a:ext>
            </a:extLst>
          </p:cNvPr>
          <p:cNvCxnSpPr>
            <a:stCxn id="12" idx="4"/>
            <a:endCxn id="11" idx="5"/>
          </p:cNvCxnSpPr>
          <p:nvPr/>
        </p:nvCxnSpPr>
        <p:spPr>
          <a:xfrm rot="5400000">
            <a:off x="5107856" y="4062631"/>
            <a:ext cx="63126" cy="2562081"/>
          </a:xfrm>
          <a:prstGeom prst="curvedConnector3">
            <a:avLst>
              <a:gd name="adj1" fmla="val 603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E953FD-9DE6-4137-A331-9C358835A3E8}"/>
              </a:ext>
            </a:extLst>
          </p:cNvPr>
          <p:cNvCxnSpPr>
            <a:cxnSpLocks/>
            <a:stCxn id="11" idx="0"/>
            <a:endCxn id="6" idx="4"/>
          </p:cNvCxnSpPr>
          <p:nvPr/>
        </p:nvCxnSpPr>
        <p:spPr>
          <a:xfrm flipV="1">
            <a:off x="3642852" y="3190337"/>
            <a:ext cx="452283" cy="1664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9CF84F-28DE-4FD8-AFE7-B42E0BC8B4F0}"/>
              </a:ext>
            </a:extLst>
          </p:cNvPr>
          <p:cNvCxnSpPr>
            <a:cxnSpLocks/>
            <a:stCxn id="12" idx="1"/>
            <a:endCxn id="6" idx="4"/>
          </p:cNvCxnSpPr>
          <p:nvPr/>
        </p:nvCxnSpPr>
        <p:spPr>
          <a:xfrm flipH="1" flipV="1">
            <a:off x="4095135" y="3190337"/>
            <a:ext cx="2109798" cy="160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ABA644A-ED3D-43C0-BEFF-D4708BC0596E}"/>
              </a:ext>
            </a:extLst>
          </p:cNvPr>
          <p:cNvCxnSpPr>
            <a:cxnSpLocks/>
            <a:stCxn id="10" idx="1"/>
            <a:endCxn id="6" idx="7"/>
          </p:cNvCxnSpPr>
          <p:nvPr/>
        </p:nvCxnSpPr>
        <p:spPr>
          <a:xfrm rot="16200000" flipV="1">
            <a:off x="4772332" y="2208340"/>
            <a:ext cx="12700" cy="923342"/>
          </a:xfrm>
          <a:prstGeom prst="curvedConnector3">
            <a:avLst>
              <a:gd name="adj1" fmla="val 2502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512C0EB-0117-462E-921C-E47ED68D4EBF}"/>
              </a:ext>
            </a:extLst>
          </p:cNvPr>
          <p:cNvSpPr/>
          <p:nvPr/>
        </p:nvSpPr>
        <p:spPr>
          <a:xfrm>
            <a:off x="3857407" y="2637513"/>
            <a:ext cx="483348" cy="496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11864F8-48AC-4DE1-9C8B-E109B7F9D51A}"/>
              </a:ext>
            </a:extLst>
          </p:cNvPr>
          <p:cNvSpPr/>
          <p:nvPr/>
        </p:nvSpPr>
        <p:spPr>
          <a:xfrm>
            <a:off x="5201264" y="2637513"/>
            <a:ext cx="483348" cy="496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7DB8C7-A8D7-45D4-BF9C-981EAFCB1DFF}"/>
              </a:ext>
            </a:extLst>
          </p:cNvPr>
          <p:cNvSpPr txBox="1"/>
          <p:nvPr/>
        </p:nvSpPr>
        <p:spPr>
          <a:xfrm>
            <a:off x="2866327" y="3076173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A1E040-B7EF-4057-8BDB-2A7612645C8E}"/>
              </a:ext>
            </a:extLst>
          </p:cNvPr>
          <p:cNvSpPr txBox="1"/>
          <p:nvPr/>
        </p:nvSpPr>
        <p:spPr>
          <a:xfrm>
            <a:off x="2661977" y="44655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‘_’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CD548F-F122-4890-AB17-04A72A18B470}"/>
              </a:ext>
            </a:extLst>
          </p:cNvPr>
          <p:cNvSpPr txBox="1"/>
          <p:nvPr/>
        </p:nvSpPr>
        <p:spPr>
          <a:xfrm>
            <a:off x="2617754" y="53829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‘_’</a:t>
            </a: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050330DC-D68F-4EAE-BD1D-8C31950EA767}"/>
              </a:ext>
            </a:extLst>
          </p:cNvPr>
          <p:cNvCxnSpPr>
            <a:cxnSpLocks/>
            <a:stCxn id="11" idx="2"/>
            <a:endCxn id="11" idx="3"/>
          </p:cNvCxnSpPr>
          <p:nvPr/>
        </p:nvCxnSpPr>
        <p:spPr>
          <a:xfrm rot="10800000" flipH="1" flipV="1">
            <a:off x="3338052" y="5159708"/>
            <a:ext cx="89274" cy="215526"/>
          </a:xfrm>
          <a:prstGeom prst="curvedConnector4">
            <a:avLst>
              <a:gd name="adj1" fmla="val -256066"/>
              <a:gd name="adj2" fmla="val 247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22C1FBE-36D2-4552-8B58-F5C96A82085F}"/>
              </a:ext>
            </a:extLst>
          </p:cNvPr>
          <p:cNvSpPr txBox="1"/>
          <p:nvPr/>
        </p:nvSpPr>
        <p:spPr>
          <a:xfrm>
            <a:off x="4518576" y="296690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579D2A-D088-4971-B6E7-C52C549A4D05}"/>
              </a:ext>
            </a:extLst>
          </p:cNvPr>
          <p:cNvSpPr txBox="1"/>
          <p:nvPr/>
        </p:nvSpPr>
        <p:spPr>
          <a:xfrm>
            <a:off x="4341344" y="57108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‘_’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A21214-0361-4776-AB6C-7265F18B9E20}"/>
              </a:ext>
            </a:extLst>
          </p:cNvPr>
          <p:cNvSpPr txBox="1"/>
          <p:nvPr/>
        </p:nvSpPr>
        <p:spPr>
          <a:xfrm>
            <a:off x="5578342" y="3723946"/>
            <a:ext cx="114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letter,digit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255DE2-87CF-4A2F-A756-9C0AEEB0239E}"/>
              </a:ext>
            </a:extLst>
          </p:cNvPr>
          <p:cNvSpPr txBox="1"/>
          <p:nvPr/>
        </p:nvSpPr>
        <p:spPr>
          <a:xfrm>
            <a:off x="4152466" y="482264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4F0913-EAD0-40E8-A6A0-91607900E8FE}"/>
              </a:ext>
            </a:extLst>
          </p:cNvPr>
          <p:cNvSpPr txBox="1"/>
          <p:nvPr/>
        </p:nvSpPr>
        <p:spPr>
          <a:xfrm>
            <a:off x="3077475" y="1571228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letter, digit, ’_’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EAF56DB-7E0D-4EBF-BBC4-C3C82F248A8D}"/>
              </a:ext>
            </a:extLst>
          </p:cNvPr>
          <p:cNvCxnSpPr>
            <a:cxnSpLocks/>
            <a:stCxn id="6" idx="0"/>
            <a:endCxn id="6" idx="1"/>
          </p:cNvCxnSpPr>
          <p:nvPr/>
        </p:nvCxnSpPr>
        <p:spPr>
          <a:xfrm rot="16200000" flipH="1" flipV="1">
            <a:off x="3942735" y="2517611"/>
            <a:ext cx="89274" cy="215526"/>
          </a:xfrm>
          <a:prstGeom prst="curvedConnector3">
            <a:avLst>
              <a:gd name="adj1" fmla="val -569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8873F3D-BC07-4AFB-910C-8ECA52B3091C}"/>
              </a:ext>
            </a:extLst>
          </p:cNvPr>
          <p:cNvSpPr txBox="1"/>
          <p:nvPr/>
        </p:nvSpPr>
        <p:spPr>
          <a:xfrm>
            <a:off x="4586694" y="2032295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letter, digit, ’_’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106750-0132-4EE7-9620-8C9AF8C20BEB}"/>
              </a:ext>
            </a:extLst>
          </p:cNvPr>
          <p:cNvSpPr txBox="1"/>
          <p:nvPr/>
        </p:nvSpPr>
        <p:spPr>
          <a:xfrm>
            <a:off x="3744233" y="4214918"/>
            <a:ext cx="114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letter,digit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2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11FDB912-FEED-4F15-80D9-1E757892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798" y="2673251"/>
            <a:ext cx="4208821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Flex Demo…</a:t>
            </a:r>
          </a:p>
        </p:txBody>
      </p:sp>
    </p:spTree>
    <p:extLst>
      <p:ext uri="{BB962C8B-B14F-4D97-AF65-F5344CB8AC3E}">
        <p14:creationId xmlns:p14="http://schemas.microsoft.com/office/powerpoint/2010/main" val="290732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11FDB912-FEED-4F15-80D9-1E757892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798" y="2673251"/>
            <a:ext cx="4208821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P2 Discussion</a:t>
            </a:r>
          </a:p>
        </p:txBody>
      </p:sp>
    </p:spTree>
    <p:extLst>
      <p:ext uri="{BB962C8B-B14F-4D97-AF65-F5344CB8AC3E}">
        <p14:creationId xmlns:p14="http://schemas.microsoft.com/office/powerpoint/2010/main" val="153590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Perfect for tokenizing a language</a:t>
            </a:r>
          </a:p>
          <a:p>
            <a:r>
              <a:rPr lang="en-US" dirty="0"/>
              <a:t>They do have some limitations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48E57F-C16A-4087-A0D5-098206950893}"/>
              </a:ext>
            </a:extLst>
          </p:cNvPr>
          <p:cNvSpPr/>
          <p:nvPr/>
        </p:nvSpPr>
        <p:spPr>
          <a:xfrm>
            <a:off x="838200" y="2895600"/>
            <a:ext cx="7543800" cy="259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0E19E6-F492-4275-AB6B-549FF4DF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Regexs</a:t>
            </a:r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are Great!</a:t>
            </a:r>
          </a:p>
        </p:txBody>
      </p:sp>
    </p:spTree>
    <p:extLst>
      <p:ext uri="{BB962C8B-B14F-4D97-AF65-F5344CB8AC3E}">
        <p14:creationId xmlns:p14="http://schemas.microsoft.com/office/powerpoint/2010/main" val="332732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6972</TotalTime>
  <Words>425</Words>
  <Application>Microsoft Office PowerPoint</Application>
  <PresentationFormat>On-screen Show (4:3)</PresentationFormat>
  <Paragraphs>129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6 – Flex Outro</vt:lpstr>
      <vt:lpstr>Pre-class Activities</vt:lpstr>
      <vt:lpstr>Administrivia</vt:lpstr>
      <vt:lpstr>Roadmap</vt:lpstr>
      <vt:lpstr>HW1 Solutions Go Here</vt:lpstr>
      <vt:lpstr>HW1 Solutions Go Here</vt:lpstr>
      <vt:lpstr>Flex Demo…</vt:lpstr>
      <vt:lpstr>P2 Discussion</vt:lpstr>
      <vt:lpstr>Regexs are Great!</vt:lpstr>
      <vt:lpstr>Regexs are Great!</vt:lpstr>
      <vt:lpstr>Limitations of Regexs!</vt:lpstr>
      <vt:lpstr>Balanced Parens Problem</vt:lpstr>
      <vt:lpstr>Limitations of Regex Structure</vt:lpstr>
      <vt:lpstr>The Chomsky Heirarchy</vt:lpstr>
      <vt:lpstr>The Chomsky Heirarchy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700 – Mobile Security</dc:title>
  <dc:creator>drew</dc:creator>
  <cp:lastModifiedBy>drew</cp:lastModifiedBy>
  <cp:revision>232</cp:revision>
  <cp:lastPrinted>2018-08-29T18:10:22Z</cp:lastPrinted>
  <dcterms:created xsi:type="dcterms:W3CDTF">2018-07-19T03:57:05Z</dcterms:created>
  <dcterms:modified xsi:type="dcterms:W3CDTF">2018-09-05T19:41:37Z</dcterms:modified>
</cp:coreProperties>
</file>