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7" r:id="rId2"/>
    <p:sldId id="270" r:id="rId3"/>
    <p:sldId id="443" r:id="rId4"/>
    <p:sldId id="442" r:id="rId5"/>
    <p:sldId id="278" r:id="rId6"/>
    <p:sldId id="350" r:id="rId7"/>
    <p:sldId id="282" r:id="rId8"/>
    <p:sldId id="346" r:id="rId9"/>
    <p:sldId id="347" r:id="rId10"/>
    <p:sldId id="344" r:id="rId11"/>
    <p:sldId id="341" r:id="rId12"/>
    <p:sldId id="271" r:id="rId13"/>
    <p:sldId id="348" r:id="rId14"/>
    <p:sldId id="273" r:id="rId15"/>
    <p:sldId id="349" r:id="rId16"/>
    <p:sldId id="281" r:id="rId17"/>
    <p:sldId id="283" r:id="rId18"/>
    <p:sldId id="285" r:id="rId19"/>
    <p:sldId id="317" r:id="rId20"/>
    <p:sldId id="310" r:id="rId21"/>
    <p:sldId id="312" r:id="rId22"/>
    <p:sldId id="306" r:id="rId23"/>
    <p:sldId id="304" r:id="rId24"/>
    <p:sldId id="289" r:id="rId25"/>
    <p:sldId id="290" r:id="rId26"/>
    <p:sldId id="291" r:id="rId27"/>
    <p:sldId id="293" r:id="rId28"/>
    <p:sldId id="292" r:id="rId29"/>
    <p:sldId id="295" r:id="rId30"/>
    <p:sldId id="297" r:id="rId31"/>
    <p:sldId id="296" r:id="rId32"/>
    <p:sldId id="294" r:id="rId33"/>
    <p:sldId id="298" r:id="rId34"/>
    <p:sldId id="299" r:id="rId35"/>
    <p:sldId id="300" r:id="rId36"/>
    <p:sldId id="301" r:id="rId37"/>
    <p:sldId id="302" r:id="rId38"/>
    <p:sldId id="339" r:id="rId39"/>
    <p:sldId id="438" r:id="rId40"/>
    <p:sldId id="439" r:id="rId41"/>
    <p:sldId id="440" r:id="rId42"/>
    <p:sldId id="441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ew" initials="d" lastIdx="1" clrIdx="0">
    <p:extLst>
      <p:ext uri="{19B8F6BF-5375-455C-9EA6-DF929625EA0E}">
        <p15:presenceInfo xmlns:p15="http://schemas.microsoft.com/office/powerpoint/2012/main" userId="dre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5" autoAdjust="0"/>
    <p:restoredTop sz="93515" autoAdjust="0"/>
  </p:normalViewPr>
  <p:slideViewPr>
    <p:cSldViewPr snapToGrid="0">
      <p:cViewPr varScale="1">
        <p:scale>
          <a:sx n="65" d="100"/>
          <a:sy n="65" d="100"/>
        </p:scale>
        <p:origin x="1557" y="54"/>
      </p:cViewPr>
      <p:guideLst/>
    </p:cSldViewPr>
  </p:slideViewPr>
  <p:outlineViewPr>
    <p:cViewPr>
      <p:scale>
        <a:sx n="33" d="100"/>
        <a:sy n="33" d="100"/>
      </p:scale>
      <p:origin x="0" y="-549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7A026E36-57A3-47EE-B360-4C01E77DCD2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7EF596C0-D9DC-493D-8AFB-C760AE05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11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23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01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81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04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05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71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3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33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5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9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9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0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0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1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4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E914-F342-412E-9B6A-1E0B8BCD92E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0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1.photofunia.com/2/results/y/G/yGlTb48ruKK_-04DaAz2aA_r.jpg">
            <a:extLst>
              <a:ext uri="{FF2B5EF4-FFF2-40B4-BE49-F238E27FC236}">
                <a16:creationId xmlns:a16="http://schemas.microsoft.com/office/drawing/2014/main" id="{E4F3A9B3-B38F-49C3-835B-8A2D4CD2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105" y="7374"/>
            <a:ext cx="95782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77B9F08-CD24-4EB9-B9EC-2A06831BC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646" y="4269659"/>
            <a:ext cx="8581292" cy="1954163"/>
          </a:xfrm>
        </p:spPr>
        <p:txBody>
          <a:bodyPr>
            <a:normAutofit/>
          </a:bodyPr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 – CFGs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09E856A-1E9C-448D-86BC-6F5DAF07E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5771"/>
            <a:ext cx="6858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KU | Fall 2018 | Drew Davidson</a:t>
            </a:r>
          </a:p>
        </p:txBody>
      </p:sp>
    </p:spTree>
    <p:extLst>
      <p:ext uri="{BB962C8B-B14F-4D97-AF65-F5344CB8AC3E}">
        <p14:creationId xmlns:p14="http://schemas.microsoft.com/office/powerpoint/2010/main" val="262396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Formally, a 4-tuple (N,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,P,S) where:</a:t>
                </a:r>
              </a:p>
              <a:p>
                <a:pPr lvl="1"/>
                <a:r>
                  <a:rPr lang="en-US" dirty="0"/>
                  <a:t>N is the set of nonterminal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set of terminal symbols</a:t>
                </a:r>
              </a:p>
              <a:p>
                <a:pPr lvl="1"/>
                <a:r>
                  <a:rPr lang="en-US" dirty="0"/>
                  <a:t>P is the set of productions</a:t>
                </a:r>
              </a:p>
              <a:p>
                <a:pPr lvl="1"/>
                <a:r>
                  <a:rPr lang="en-US" dirty="0"/>
                  <a:t>S is the start nonterminal in N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5BB6947-4FE9-4B48-98AF-80233D257DA1}"/>
              </a:ext>
            </a:extLst>
          </p:cNvPr>
          <p:cNvSpPr txBox="1"/>
          <p:nvPr/>
        </p:nvSpPr>
        <p:spPr>
          <a:xfrm>
            <a:off x="3810000" y="6221845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Annotate with meaning</a:t>
            </a:r>
          </a:p>
        </p:txBody>
      </p:sp>
    </p:spTree>
    <p:extLst>
      <p:ext uri="{BB962C8B-B14F-4D97-AF65-F5344CB8AC3E}">
        <p14:creationId xmlns:p14="http://schemas.microsoft.com/office/powerpoint/2010/main" val="140820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Formally, a 4-tuple:</a:t>
                </a:r>
              </a:p>
              <a:p>
                <a:pPr lvl="1"/>
                <a:r>
                  <a:rPr lang="en-US" dirty="0"/>
                  <a:t>N is the set of nonterminal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set of terminal symbols</a:t>
                </a:r>
              </a:p>
              <a:p>
                <a:pPr lvl="1"/>
                <a:r>
                  <a:rPr lang="en-US" dirty="0"/>
                  <a:t>P is the set of productions</a:t>
                </a:r>
              </a:p>
              <a:p>
                <a:pPr lvl="1"/>
                <a:r>
                  <a:rPr lang="en-US" dirty="0"/>
                  <a:t>S is the start nonterminal in 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357038" y="3239869"/>
            <a:ext cx="140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Tokens from 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scanner</a:t>
            </a:r>
          </a:p>
        </p:txBody>
      </p:sp>
      <p:sp>
        <p:nvSpPr>
          <p:cNvPr id="6" name="Freeform 5"/>
          <p:cNvSpPr/>
          <p:nvPr/>
        </p:nvSpPr>
        <p:spPr>
          <a:xfrm>
            <a:off x="6324601" y="2906641"/>
            <a:ext cx="1373746" cy="338835"/>
          </a:xfrm>
          <a:custGeom>
            <a:avLst/>
            <a:gdLst>
              <a:gd name="connsiteX0" fmla="*/ 2086377 w 2086377"/>
              <a:gd name="connsiteY0" fmla="*/ 338835 h 338835"/>
              <a:gd name="connsiteX1" fmla="*/ 1313645 w 2086377"/>
              <a:gd name="connsiteY1" fmla="*/ 29742 h 338835"/>
              <a:gd name="connsiteX2" fmla="*/ 0 w 2086377"/>
              <a:gd name="connsiteY2" fmla="*/ 29742 h 33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6377" h="338835">
                <a:moveTo>
                  <a:pt x="2086377" y="338835"/>
                </a:moveTo>
                <a:cubicBezTo>
                  <a:pt x="1873875" y="210046"/>
                  <a:pt x="1661374" y="81257"/>
                  <a:pt x="1313645" y="29742"/>
                </a:cubicBezTo>
                <a:cubicBezTo>
                  <a:pt x="965915" y="-21774"/>
                  <a:pt x="482957" y="3984"/>
                  <a:pt x="0" y="29742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0" y="1371600"/>
            <a:ext cx="291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Placeholder / interior nodes 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in the  parse tree</a:t>
            </a:r>
          </a:p>
        </p:txBody>
      </p:sp>
      <p:sp>
        <p:nvSpPr>
          <p:cNvPr id="9" name="Freeform 8"/>
          <p:cNvSpPr/>
          <p:nvPr/>
        </p:nvSpPr>
        <p:spPr>
          <a:xfrm>
            <a:off x="6542468" y="2112135"/>
            <a:ext cx="1159098" cy="409426"/>
          </a:xfrm>
          <a:custGeom>
            <a:avLst/>
            <a:gdLst>
              <a:gd name="connsiteX0" fmla="*/ 1159098 w 1159098"/>
              <a:gd name="connsiteY0" fmla="*/ 0 h 409426"/>
              <a:gd name="connsiteX1" fmla="*/ 811369 w 1159098"/>
              <a:gd name="connsiteY1" fmla="*/ 373488 h 409426"/>
              <a:gd name="connsiteX2" fmla="*/ 0 w 1159098"/>
              <a:gd name="connsiteY2" fmla="*/ 373488 h 40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098" h="409426">
                <a:moveTo>
                  <a:pt x="1159098" y="0"/>
                </a:moveTo>
                <a:cubicBezTo>
                  <a:pt x="1081825" y="155620"/>
                  <a:pt x="1004552" y="311240"/>
                  <a:pt x="811369" y="373488"/>
                </a:cubicBezTo>
                <a:cubicBezTo>
                  <a:pt x="618186" y="435736"/>
                  <a:pt x="309093" y="404612"/>
                  <a:pt x="0" y="373488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331854" y="3464417"/>
            <a:ext cx="1596980" cy="1017431"/>
          </a:xfrm>
          <a:custGeom>
            <a:avLst/>
            <a:gdLst>
              <a:gd name="connsiteX0" fmla="*/ 0 w 1596980"/>
              <a:gd name="connsiteY0" fmla="*/ 0 h 1017431"/>
              <a:gd name="connsiteX1" fmla="*/ 1223492 w 1596980"/>
              <a:gd name="connsiteY1" fmla="*/ 257577 h 1017431"/>
              <a:gd name="connsiteX2" fmla="*/ 1596980 w 1596980"/>
              <a:gd name="connsiteY2" fmla="*/ 1017431 h 10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980" h="1017431">
                <a:moveTo>
                  <a:pt x="0" y="0"/>
                </a:moveTo>
                <a:cubicBezTo>
                  <a:pt x="478664" y="44002"/>
                  <a:pt x="957329" y="88005"/>
                  <a:pt x="1223492" y="257577"/>
                </a:cubicBezTo>
                <a:cubicBezTo>
                  <a:pt x="1489655" y="427149"/>
                  <a:pt x="1543317" y="722290"/>
                  <a:pt x="1596980" y="1017431"/>
                </a:cubicBezTo>
              </a:path>
            </a:pathLst>
          </a:custGeom>
          <a:noFill/>
          <a:ln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25437" y="4481848"/>
            <a:ext cx="253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Rules for deriving strings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49843" y="4747441"/>
            <a:ext cx="388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If not otherwise specified, start at the 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nonterminal that  appears on the LHS 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of the first production is the start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H="1" flipV="1">
            <a:off x="2971820" y="4343401"/>
            <a:ext cx="152380" cy="304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5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Syntax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96238" y="2431473"/>
            <a:ext cx="237116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800" dirty="0"/>
              <a:t>LHS → RHS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1E680B-529D-4986-B2CC-44D6C10702AB}"/>
              </a:ext>
            </a:extLst>
          </p:cNvPr>
          <p:cNvSpPr/>
          <p:nvPr/>
        </p:nvSpPr>
        <p:spPr>
          <a:xfrm>
            <a:off x="528336" y="3133747"/>
            <a:ext cx="4119864" cy="228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4BEC48-8635-4CFA-85DB-42A0CD7BE153}"/>
              </a:ext>
            </a:extLst>
          </p:cNvPr>
          <p:cNvSpPr txBox="1"/>
          <p:nvPr/>
        </p:nvSpPr>
        <p:spPr>
          <a:xfrm>
            <a:off x="1456387" y="556260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LHS Intuition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14672-89B9-4DC2-8864-17BBF783B8F7}"/>
              </a:ext>
            </a:extLst>
          </p:cNvPr>
          <p:cNvSpPr/>
          <p:nvPr/>
        </p:nvSpPr>
        <p:spPr>
          <a:xfrm>
            <a:off x="4800600" y="3133747"/>
            <a:ext cx="4119864" cy="228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DCDE9-ACD5-48CF-AF94-57B9363AC7DA}"/>
              </a:ext>
            </a:extLst>
          </p:cNvPr>
          <p:cNvSpPr txBox="1"/>
          <p:nvPr/>
        </p:nvSpPr>
        <p:spPr>
          <a:xfrm>
            <a:off x="5728651" y="55626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RHS Intuition</a:t>
            </a:r>
          </a:p>
        </p:txBody>
      </p:sp>
    </p:spTree>
    <p:extLst>
      <p:ext uri="{BB962C8B-B14F-4D97-AF65-F5344CB8AC3E}">
        <p14:creationId xmlns:p14="http://schemas.microsoft.com/office/powerpoint/2010/main" val="394123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Syntax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42267" y="3685504"/>
            <a:ext cx="2825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Expression: Sequence of </a:t>
            </a:r>
          </a:p>
          <a:p>
            <a:r>
              <a:rPr lang="en-US" b="1" dirty="0">
                <a:solidFill>
                  <a:schemeClr val="tx2"/>
                </a:solidFill>
              </a:rPr>
              <a:t>terminals and </a:t>
            </a:r>
            <a:r>
              <a:rPr lang="en-US" b="1" dirty="0" err="1">
                <a:solidFill>
                  <a:schemeClr val="tx2"/>
                </a:solidFill>
              </a:rPr>
              <a:t>nonterminals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96238" y="2431473"/>
            <a:ext cx="237116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800" dirty="0"/>
              <a:t>LHS → RHS</a:t>
            </a:r>
          </a:p>
        </p:txBody>
      </p:sp>
      <p:sp>
        <p:nvSpPr>
          <p:cNvPr id="19" name="Freeform 18"/>
          <p:cNvSpPr/>
          <p:nvPr/>
        </p:nvSpPr>
        <p:spPr>
          <a:xfrm>
            <a:off x="5409127" y="3026535"/>
            <a:ext cx="970181" cy="657759"/>
          </a:xfrm>
          <a:custGeom>
            <a:avLst/>
            <a:gdLst>
              <a:gd name="connsiteX0" fmla="*/ 940158 w 970181"/>
              <a:gd name="connsiteY0" fmla="*/ 656823 h 657759"/>
              <a:gd name="connsiteX1" fmla="*/ 888642 w 970181"/>
              <a:gd name="connsiteY1" fmla="*/ 618186 h 657759"/>
              <a:gd name="connsiteX2" fmla="*/ 244698 w 970181"/>
              <a:gd name="connsiteY2" fmla="*/ 399245 h 657759"/>
              <a:gd name="connsiteX3" fmla="*/ 0 w 970181"/>
              <a:gd name="connsiteY3" fmla="*/ 0 h 65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181" h="657759">
                <a:moveTo>
                  <a:pt x="940158" y="656823"/>
                </a:moveTo>
                <a:cubicBezTo>
                  <a:pt x="972355" y="658969"/>
                  <a:pt x="1004552" y="661116"/>
                  <a:pt x="888642" y="618186"/>
                </a:cubicBezTo>
                <a:cubicBezTo>
                  <a:pt x="772732" y="575256"/>
                  <a:pt x="392805" y="502276"/>
                  <a:pt x="244698" y="399245"/>
                </a:cubicBezTo>
                <a:cubicBezTo>
                  <a:pt x="96591" y="296214"/>
                  <a:pt x="48295" y="148107"/>
                  <a:pt x="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71600" y="4008669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Single nonterminal symbol</a:t>
            </a:r>
          </a:p>
        </p:txBody>
      </p:sp>
      <p:sp>
        <p:nvSpPr>
          <p:cNvPr id="22" name="Freeform 21"/>
          <p:cNvSpPr/>
          <p:nvPr/>
        </p:nvSpPr>
        <p:spPr>
          <a:xfrm>
            <a:off x="2678806" y="3065172"/>
            <a:ext cx="1236371" cy="940158"/>
          </a:xfrm>
          <a:custGeom>
            <a:avLst/>
            <a:gdLst>
              <a:gd name="connsiteX0" fmla="*/ 0 w 1236371"/>
              <a:gd name="connsiteY0" fmla="*/ 940158 h 940158"/>
              <a:gd name="connsiteX1" fmla="*/ 978794 w 1236371"/>
              <a:gd name="connsiteY1" fmla="*/ 579549 h 940158"/>
              <a:gd name="connsiteX2" fmla="*/ 1236371 w 1236371"/>
              <a:gd name="connsiteY2" fmla="*/ 0 h 94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371" h="940158">
                <a:moveTo>
                  <a:pt x="0" y="940158"/>
                </a:moveTo>
                <a:cubicBezTo>
                  <a:pt x="386366" y="838200"/>
                  <a:pt x="772732" y="736242"/>
                  <a:pt x="978794" y="579549"/>
                </a:cubicBezTo>
                <a:cubicBezTo>
                  <a:pt x="1184856" y="422856"/>
                  <a:pt x="1210613" y="211428"/>
                  <a:pt x="1236371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63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Nonterm → Expression</a:t>
            </a:r>
          </a:p>
          <a:p>
            <a:pPr marL="0" indent="0">
              <a:buNone/>
            </a:pPr>
            <a:r>
              <a:rPr lang="en-US" dirty="0" err="1"/>
              <a:t>Nonterm</a:t>
            </a:r>
            <a:r>
              <a:rPr lang="en-US" dirty="0"/>
              <a:t>→ </a:t>
            </a:r>
            <a:r>
              <a:rPr lang="el-GR" dirty="0"/>
              <a:t>ε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equivalently: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equivalently: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73784E-B03B-4B5F-B627-0731C8579DD1}"/>
              </a:ext>
            </a:extLst>
          </p:cNvPr>
          <p:cNvSpPr/>
          <p:nvPr/>
        </p:nvSpPr>
        <p:spPr>
          <a:xfrm>
            <a:off x="533400" y="3296138"/>
            <a:ext cx="6073462" cy="12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005F0-E491-4539-875B-FAE2E04722C3}"/>
              </a:ext>
            </a:extLst>
          </p:cNvPr>
          <p:cNvSpPr txBox="1"/>
          <p:nvPr/>
        </p:nvSpPr>
        <p:spPr>
          <a:xfrm>
            <a:off x="6649847" y="3760549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| multi-line Notation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5EEB3D-8D13-48B0-BB96-6E7357EF84E1}"/>
              </a:ext>
            </a:extLst>
          </p:cNvPr>
          <p:cNvSpPr/>
          <p:nvPr/>
        </p:nvSpPr>
        <p:spPr>
          <a:xfrm>
            <a:off x="533400" y="5174242"/>
            <a:ext cx="6073462" cy="12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19655E-4575-40E5-9AFD-F39C5CDCC897}"/>
              </a:ext>
            </a:extLst>
          </p:cNvPr>
          <p:cNvSpPr txBox="1"/>
          <p:nvPr/>
        </p:nvSpPr>
        <p:spPr>
          <a:xfrm>
            <a:off x="6649847" y="5638653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| one-line notation</a:t>
            </a:r>
          </a:p>
        </p:txBody>
      </p:sp>
    </p:spTree>
    <p:extLst>
      <p:ext uri="{BB962C8B-B14F-4D97-AF65-F5344CB8AC3E}">
        <p14:creationId xmlns:p14="http://schemas.microsoft.com/office/powerpoint/2010/main" val="760455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Nonterm → Expression</a:t>
            </a:r>
          </a:p>
          <a:p>
            <a:pPr marL="0" indent="0">
              <a:buNone/>
            </a:pPr>
            <a:r>
              <a:rPr lang="en-US" dirty="0" err="1"/>
              <a:t>Nonterm</a:t>
            </a:r>
            <a:r>
              <a:rPr lang="en-US" dirty="0"/>
              <a:t>→ </a:t>
            </a:r>
            <a:r>
              <a:rPr lang="el-GR" dirty="0"/>
              <a:t>ε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equivalently:</a:t>
            </a:r>
          </a:p>
          <a:p>
            <a:pPr marL="0" indent="0">
              <a:buNone/>
            </a:pPr>
            <a:r>
              <a:rPr lang="en-US" dirty="0" err="1"/>
              <a:t>Nonterm</a:t>
            </a:r>
            <a:r>
              <a:rPr lang="en-US" dirty="0"/>
              <a:t> → expression </a:t>
            </a:r>
          </a:p>
          <a:p>
            <a:pPr marL="0" indent="0">
              <a:buNone/>
            </a:pPr>
            <a:r>
              <a:rPr lang="en-US" dirty="0"/>
              <a:t>                   | </a:t>
            </a:r>
            <a:r>
              <a:rPr lang="el-GR" dirty="0"/>
              <a:t>ε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equivalently:</a:t>
            </a:r>
          </a:p>
          <a:p>
            <a:pPr marL="0" indent="0">
              <a:buNone/>
            </a:pPr>
            <a:r>
              <a:rPr lang="en-US" dirty="0" err="1"/>
              <a:t>Nonterm</a:t>
            </a:r>
            <a:r>
              <a:rPr lang="en-US" dirty="0"/>
              <a:t> → expression | </a:t>
            </a:r>
            <a:r>
              <a:rPr lang="el-GR" dirty="0"/>
              <a:t>ε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05400" y="1764268"/>
            <a:ext cx="335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Sequence of terms and </a:t>
            </a:r>
            <a:r>
              <a:rPr lang="en-US" b="1" dirty="0" err="1">
                <a:solidFill>
                  <a:schemeClr val="tx2"/>
                </a:solidFill>
              </a:rPr>
              <a:t>nonterms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224270" y="2137893"/>
            <a:ext cx="2382592" cy="412193"/>
          </a:xfrm>
          <a:custGeom>
            <a:avLst/>
            <a:gdLst>
              <a:gd name="connsiteX0" fmla="*/ 2382592 w 2382592"/>
              <a:gd name="connsiteY0" fmla="*/ 0 h 412193"/>
              <a:gd name="connsiteX1" fmla="*/ 862885 w 2382592"/>
              <a:gd name="connsiteY1" fmla="*/ 412124 h 412193"/>
              <a:gd name="connsiteX2" fmla="*/ 0 w 2382592"/>
              <a:gd name="connsiteY2" fmla="*/ 25758 h 41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592" h="412193">
                <a:moveTo>
                  <a:pt x="2382592" y="0"/>
                </a:moveTo>
                <a:cubicBezTo>
                  <a:pt x="1821288" y="203915"/>
                  <a:pt x="1259984" y="407831"/>
                  <a:pt x="862885" y="412124"/>
                </a:cubicBezTo>
                <a:cubicBezTo>
                  <a:pt x="465786" y="416417"/>
                  <a:pt x="232893" y="221087"/>
                  <a:pt x="0" y="25758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16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/>
              <a:t>To derive a string:</a:t>
            </a:r>
          </a:p>
          <a:p>
            <a:pPr lvl="1"/>
            <a:r>
              <a:rPr lang="en-US" dirty="0"/>
              <a:t>Start by setting “</a:t>
            </a:r>
            <a:r>
              <a:rPr lang="en-US" i="1" dirty="0"/>
              <a:t>Current Sequence”</a:t>
            </a:r>
            <a:r>
              <a:rPr lang="en-US" dirty="0"/>
              <a:t> to the start symbol</a:t>
            </a:r>
          </a:p>
          <a:p>
            <a:pPr lvl="1"/>
            <a:r>
              <a:rPr lang="en-US" dirty="0"/>
              <a:t>Repeat:</a:t>
            </a:r>
          </a:p>
          <a:p>
            <a:pPr lvl="2"/>
            <a:r>
              <a:rPr lang="en-US" dirty="0"/>
              <a:t>Find a Nonterminal X in the Current Sequence</a:t>
            </a:r>
          </a:p>
          <a:p>
            <a:pPr lvl="2"/>
            <a:r>
              <a:rPr lang="en-US" dirty="0"/>
              <a:t>Find a production of the form X→</a:t>
            </a:r>
            <a:r>
              <a:rPr lang="el-GR" dirty="0"/>
              <a:t>α</a:t>
            </a:r>
            <a:endParaRPr lang="en-US" dirty="0"/>
          </a:p>
          <a:p>
            <a:pPr lvl="2"/>
            <a:r>
              <a:rPr lang="en-US" dirty="0"/>
              <a:t>“Apply” the production: create a new “current sequence” in which </a:t>
            </a:r>
            <a:r>
              <a:rPr lang="el-GR" dirty="0"/>
              <a:t>α</a:t>
            </a:r>
            <a:r>
              <a:rPr lang="en-US" dirty="0"/>
              <a:t> replaces X</a:t>
            </a:r>
          </a:p>
          <a:p>
            <a:pPr lvl="1"/>
            <a:r>
              <a:rPr lang="en-US" dirty="0"/>
              <a:t>Stop when there are no more </a:t>
            </a:r>
            <a:r>
              <a:rPr lang="en-US" dirty="0" err="1"/>
              <a:t>nonterminals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16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Syntax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3820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We’ll use the symbol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 for </a:t>
                </a:r>
                <a:r>
                  <a:rPr lang="en-US" i="1" dirty="0"/>
                  <a:t>derives</a:t>
                </a:r>
              </a:p>
              <a:p>
                <a:r>
                  <a:rPr lang="en-US" dirty="0"/>
                  <a:t>We’ll use the symbol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+</m:t>
                        </m:r>
                      </m:e>
                    </m:groupChr>
                  </m:oMath>
                </a14:m>
                <a:r>
                  <a:rPr lang="en-US" dirty="0"/>
                  <a:t> for </a:t>
                </a:r>
                <a:r>
                  <a:rPr lang="en-US" i="1" dirty="0"/>
                  <a:t>derives in one or more steps</a:t>
                </a:r>
                <a:endParaRPr lang="en-US" dirty="0"/>
              </a:p>
              <a:p>
                <a:r>
                  <a:rPr lang="en-US" dirty="0"/>
                  <a:t>We’ll use the symbol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dirty="0"/>
                  <a:t> for </a:t>
                </a:r>
                <a:r>
                  <a:rPr lang="en-US" i="1" dirty="0"/>
                  <a:t>derives in zero or more steps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382000" cy="4525963"/>
              </a:xfrm>
              <a:blipFill rotWithShape="1">
                <a:blip r:embed="rId2"/>
                <a:stretch>
                  <a:fillRect l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70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Grammar</a:t>
            </a:r>
          </a:p>
        </p:txBody>
      </p:sp>
    </p:spTree>
    <p:extLst>
      <p:ext uri="{BB962C8B-B14F-4D97-AF65-F5344CB8AC3E}">
        <p14:creationId xmlns:p14="http://schemas.microsoft.com/office/powerpoint/2010/main" val="122431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Grammar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Terminals</a:t>
            </a:r>
          </a:p>
          <a:p>
            <a:r>
              <a:rPr lang="en-US" b="1" dirty="0"/>
              <a:t>begin</a:t>
            </a:r>
            <a:r>
              <a:rPr lang="en-US" dirty="0"/>
              <a:t> </a:t>
            </a:r>
          </a:p>
          <a:p>
            <a:r>
              <a:rPr lang="en-US" b="1" dirty="0"/>
              <a:t>end</a:t>
            </a:r>
            <a:r>
              <a:rPr lang="en-US" dirty="0"/>
              <a:t> </a:t>
            </a:r>
          </a:p>
          <a:p>
            <a:r>
              <a:rPr lang="en-US" b="1" dirty="0"/>
              <a:t>semicolon</a:t>
            </a:r>
            <a:endParaRPr lang="en-US" dirty="0"/>
          </a:p>
          <a:p>
            <a:r>
              <a:rPr lang="en-US" b="1" dirty="0"/>
              <a:t>assign</a:t>
            </a:r>
          </a:p>
          <a:p>
            <a:r>
              <a:rPr lang="en-US" b="1" dirty="0"/>
              <a:t>id</a:t>
            </a:r>
            <a:r>
              <a:rPr lang="en-US" dirty="0"/>
              <a:t> </a:t>
            </a:r>
          </a:p>
          <a:p>
            <a:r>
              <a:rPr lang="en-US" b="1" dirty="0"/>
              <a:t>plus</a:t>
            </a:r>
          </a:p>
        </p:txBody>
      </p:sp>
    </p:spTree>
    <p:extLst>
      <p:ext uri="{BB962C8B-B14F-4D97-AF65-F5344CB8AC3E}">
        <p14:creationId xmlns:p14="http://schemas.microsoft.com/office/powerpoint/2010/main" val="158599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Warmup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58548" cy="4525963"/>
          </a:xfrm>
        </p:spPr>
        <p:txBody>
          <a:bodyPr/>
          <a:lstStyle/>
          <a:p>
            <a:r>
              <a:rPr lang="en-US" dirty="0"/>
              <a:t>Which of these Flex Rules fires on the input string “123a” 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[0-9]+		{std::</a:t>
            </a:r>
            <a:r>
              <a:rPr lang="en-US" dirty="0" err="1"/>
              <a:t>cout</a:t>
            </a:r>
            <a:r>
              <a:rPr lang="en-US" dirty="0"/>
              <a:t> &lt;&lt; “FIRST”; }</a:t>
            </a:r>
          </a:p>
          <a:p>
            <a:pPr marL="0" indent="0">
              <a:buNone/>
            </a:pPr>
            <a:r>
              <a:rPr lang="en-US" dirty="0"/>
              <a:t>[0-9]a+	{std::</a:t>
            </a:r>
            <a:r>
              <a:rPr lang="en-US" dirty="0" err="1"/>
              <a:t>cout</a:t>
            </a:r>
            <a:r>
              <a:rPr lang="en-US" dirty="0"/>
              <a:t> &lt;&lt; “SECOND”; }</a:t>
            </a:r>
          </a:p>
          <a:p>
            <a:pPr marL="0" indent="0">
              <a:buNone/>
            </a:pPr>
            <a:r>
              <a:rPr lang="en-US" dirty="0"/>
              <a:t>[0-9]+a	{std::</a:t>
            </a:r>
            <a:r>
              <a:rPr lang="en-US" dirty="0" err="1"/>
              <a:t>cout</a:t>
            </a:r>
            <a:r>
              <a:rPr lang="en-US" dirty="0"/>
              <a:t> &lt;&lt; “THIRD”; }</a:t>
            </a:r>
          </a:p>
          <a:p>
            <a:pPr marL="0" indent="0">
              <a:buNone/>
            </a:pPr>
            <a:r>
              <a:rPr lang="en-US" dirty="0"/>
              <a:t>[0-9]+a+	{std::</a:t>
            </a:r>
            <a:r>
              <a:rPr lang="en-US" dirty="0" err="1"/>
              <a:t>cout</a:t>
            </a:r>
            <a:r>
              <a:rPr lang="en-US" dirty="0"/>
              <a:t> &lt;&lt; “FOURTH”;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92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Grammar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Terminals</a:t>
            </a:r>
          </a:p>
          <a:p>
            <a:r>
              <a:rPr lang="en-US" b="1" dirty="0"/>
              <a:t>begin</a:t>
            </a:r>
            <a:r>
              <a:rPr lang="en-US" dirty="0"/>
              <a:t> </a:t>
            </a:r>
          </a:p>
          <a:p>
            <a:r>
              <a:rPr lang="en-US" b="1" dirty="0"/>
              <a:t>end</a:t>
            </a:r>
            <a:r>
              <a:rPr lang="en-US" dirty="0"/>
              <a:t> </a:t>
            </a:r>
          </a:p>
          <a:p>
            <a:r>
              <a:rPr lang="en-US" b="1" dirty="0"/>
              <a:t>semicolon</a:t>
            </a:r>
            <a:endParaRPr lang="en-US" dirty="0"/>
          </a:p>
          <a:p>
            <a:r>
              <a:rPr lang="en-US" b="1" dirty="0"/>
              <a:t>assign</a:t>
            </a:r>
          </a:p>
          <a:p>
            <a:r>
              <a:rPr lang="en-US" b="1" dirty="0"/>
              <a:t>id</a:t>
            </a:r>
            <a:r>
              <a:rPr lang="en-US" dirty="0"/>
              <a:t> </a:t>
            </a:r>
          </a:p>
          <a:p>
            <a:r>
              <a:rPr lang="en-US" b="1" dirty="0"/>
              <a:t>plus</a:t>
            </a:r>
          </a:p>
        </p:txBody>
      </p:sp>
      <p:sp>
        <p:nvSpPr>
          <p:cNvPr id="96" name="Right Brace 95"/>
          <p:cNvSpPr/>
          <p:nvPr/>
        </p:nvSpPr>
        <p:spPr>
          <a:xfrm>
            <a:off x="685800" y="1905000"/>
            <a:ext cx="2286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18693" y="1792069"/>
            <a:ext cx="110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Program </a:t>
            </a:r>
          </a:p>
          <a:p>
            <a:r>
              <a:rPr lang="en-US" b="1" dirty="0">
                <a:solidFill>
                  <a:schemeClr val="accent1"/>
                </a:solidFill>
              </a:rPr>
              <a:t>boundary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09800" y="2248316"/>
            <a:ext cx="223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Represents “;” </a:t>
            </a:r>
          </a:p>
          <a:p>
            <a:r>
              <a:rPr lang="en-US" b="1" dirty="0">
                <a:solidFill>
                  <a:schemeClr val="accent1"/>
                </a:solidFill>
              </a:rPr>
              <a:t>Separates statements</a:t>
            </a:r>
          </a:p>
        </p:txBody>
      </p:sp>
      <p:sp>
        <p:nvSpPr>
          <p:cNvPr id="100" name="Freeform 99"/>
          <p:cNvSpPr/>
          <p:nvPr/>
        </p:nvSpPr>
        <p:spPr>
          <a:xfrm>
            <a:off x="1171977" y="2545724"/>
            <a:ext cx="1056068" cy="129894"/>
          </a:xfrm>
          <a:custGeom>
            <a:avLst/>
            <a:gdLst>
              <a:gd name="connsiteX0" fmla="*/ 1056068 w 1056068"/>
              <a:gd name="connsiteY0" fmla="*/ 0 h 129894"/>
              <a:gd name="connsiteX1" fmla="*/ 309093 w 1056068"/>
              <a:gd name="connsiteY1" fmla="*/ 128789 h 129894"/>
              <a:gd name="connsiteX2" fmla="*/ 0 w 1056068"/>
              <a:gd name="connsiteY2" fmla="*/ 51515 h 12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068" h="129894">
                <a:moveTo>
                  <a:pt x="1056068" y="0"/>
                </a:moveTo>
                <a:cubicBezTo>
                  <a:pt x="770586" y="60101"/>
                  <a:pt x="485104" y="120203"/>
                  <a:pt x="309093" y="128789"/>
                </a:cubicBezTo>
                <a:cubicBezTo>
                  <a:pt x="133082" y="137375"/>
                  <a:pt x="66541" y="94445"/>
                  <a:pt x="0" y="51515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772732" y="2905395"/>
            <a:ext cx="1571223" cy="348667"/>
          </a:xfrm>
          <a:custGeom>
            <a:avLst/>
            <a:gdLst>
              <a:gd name="connsiteX0" fmla="*/ 0 w 1571223"/>
              <a:gd name="connsiteY0" fmla="*/ 937 h 348667"/>
              <a:gd name="connsiteX1" fmla="*/ 141668 w 1571223"/>
              <a:gd name="connsiteY1" fmla="*/ 39574 h 348667"/>
              <a:gd name="connsiteX2" fmla="*/ 785612 w 1571223"/>
              <a:gd name="connsiteY2" fmla="*/ 258515 h 348667"/>
              <a:gd name="connsiteX3" fmla="*/ 1571223 w 1571223"/>
              <a:gd name="connsiteY3" fmla="*/ 348667 h 34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223" h="348667">
                <a:moveTo>
                  <a:pt x="0" y="937"/>
                </a:moveTo>
                <a:cubicBezTo>
                  <a:pt x="5366" y="-1210"/>
                  <a:pt x="10733" y="-3356"/>
                  <a:pt x="141668" y="39574"/>
                </a:cubicBezTo>
                <a:cubicBezTo>
                  <a:pt x="272603" y="82504"/>
                  <a:pt x="547353" y="207000"/>
                  <a:pt x="785612" y="258515"/>
                </a:cubicBezTo>
                <a:cubicBezTo>
                  <a:pt x="1023871" y="310031"/>
                  <a:pt x="1297547" y="329349"/>
                  <a:pt x="1571223" y="3486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362200" y="3059668"/>
            <a:ext cx="264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Represents “=“ statement</a:t>
            </a:r>
          </a:p>
        </p:txBody>
      </p:sp>
      <p:sp>
        <p:nvSpPr>
          <p:cNvPr id="105" name="Freeform 104"/>
          <p:cNvSpPr/>
          <p:nvPr/>
        </p:nvSpPr>
        <p:spPr>
          <a:xfrm>
            <a:off x="476518" y="3099515"/>
            <a:ext cx="2034862" cy="669702"/>
          </a:xfrm>
          <a:custGeom>
            <a:avLst/>
            <a:gdLst>
              <a:gd name="connsiteX0" fmla="*/ 0 w 2034862"/>
              <a:gd name="connsiteY0" fmla="*/ 0 h 669702"/>
              <a:gd name="connsiteX1" fmla="*/ 1197736 w 2034862"/>
              <a:gd name="connsiteY1" fmla="*/ 476519 h 669702"/>
              <a:gd name="connsiteX2" fmla="*/ 2034862 w 2034862"/>
              <a:gd name="connsiteY2" fmla="*/ 669702 h 66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4862" h="669702">
                <a:moveTo>
                  <a:pt x="0" y="0"/>
                </a:moveTo>
                <a:cubicBezTo>
                  <a:pt x="429296" y="182451"/>
                  <a:pt x="858592" y="364902"/>
                  <a:pt x="1197736" y="476519"/>
                </a:cubicBezTo>
                <a:cubicBezTo>
                  <a:pt x="1536880" y="588136"/>
                  <a:pt x="1785871" y="628919"/>
                  <a:pt x="2034862" y="6697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511380" y="3584551"/>
            <a:ext cx="263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Identifier / variable name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235349" y="3962400"/>
            <a:ext cx="268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Represents “+“ expression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For readability, bold and lowercase</a:t>
            </a:r>
          </a:p>
        </p:txBody>
      </p:sp>
      <p:sp>
        <p:nvSpPr>
          <p:cNvPr id="123" name="Freeform 122"/>
          <p:cNvSpPr/>
          <p:nvPr/>
        </p:nvSpPr>
        <p:spPr>
          <a:xfrm>
            <a:off x="463639" y="3515932"/>
            <a:ext cx="1790164" cy="631065"/>
          </a:xfrm>
          <a:custGeom>
            <a:avLst/>
            <a:gdLst>
              <a:gd name="connsiteX0" fmla="*/ 1790164 w 1790164"/>
              <a:gd name="connsiteY0" fmla="*/ 631065 h 631065"/>
              <a:gd name="connsiteX1" fmla="*/ 321972 w 1790164"/>
              <a:gd name="connsiteY1" fmla="*/ 309093 h 631065"/>
              <a:gd name="connsiteX2" fmla="*/ 0 w 1790164"/>
              <a:gd name="connsiteY2" fmla="*/ 0 h 63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164" h="631065">
                <a:moveTo>
                  <a:pt x="1790164" y="631065"/>
                </a:moveTo>
                <a:cubicBezTo>
                  <a:pt x="1205248" y="522667"/>
                  <a:pt x="620333" y="414270"/>
                  <a:pt x="321972" y="309093"/>
                </a:cubicBezTo>
                <a:cubicBezTo>
                  <a:pt x="23611" y="203916"/>
                  <a:pt x="11805" y="101958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9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Grammar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Terminals</a:t>
            </a:r>
          </a:p>
          <a:p>
            <a:r>
              <a:rPr lang="en-US" b="1" dirty="0"/>
              <a:t>begin</a:t>
            </a:r>
            <a:r>
              <a:rPr lang="en-US" dirty="0"/>
              <a:t> </a:t>
            </a:r>
          </a:p>
          <a:p>
            <a:r>
              <a:rPr lang="en-US" b="1" dirty="0"/>
              <a:t>end</a:t>
            </a:r>
            <a:r>
              <a:rPr lang="en-US" dirty="0"/>
              <a:t> </a:t>
            </a:r>
          </a:p>
          <a:p>
            <a:r>
              <a:rPr lang="en-US" b="1" dirty="0"/>
              <a:t>semicolon</a:t>
            </a:r>
            <a:endParaRPr lang="en-US" dirty="0"/>
          </a:p>
          <a:p>
            <a:r>
              <a:rPr lang="en-US" b="1" dirty="0"/>
              <a:t>assign</a:t>
            </a:r>
          </a:p>
          <a:p>
            <a:r>
              <a:rPr lang="en-US" b="1" dirty="0"/>
              <a:t>id</a:t>
            </a:r>
            <a:r>
              <a:rPr lang="en-US" dirty="0"/>
              <a:t> </a:t>
            </a:r>
          </a:p>
          <a:p>
            <a:r>
              <a:rPr lang="en-US" b="1" dirty="0"/>
              <a:t>plus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028" y="4847272"/>
            <a:ext cx="1484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Nonterminals</a:t>
            </a:r>
            <a:endParaRPr lang="en-US" b="1" u="sng" dirty="0"/>
          </a:p>
          <a:p>
            <a:r>
              <a:rPr lang="en-US" i="1" dirty="0" err="1"/>
              <a:t>Prog</a:t>
            </a:r>
            <a:r>
              <a:rPr lang="en-US" dirty="0"/>
              <a:t> </a:t>
            </a:r>
          </a:p>
          <a:p>
            <a:r>
              <a:rPr lang="en-US" i="1" dirty="0" err="1"/>
              <a:t>Stmts</a:t>
            </a:r>
            <a:r>
              <a:rPr lang="en-US" dirty="0"/>
              <a:t> </a:t>
            </a:r>
          </a:p>
          <a:p>
            <a:r>
              <a:rPr lang="en-US" i="1" dirty="0" err="1"/>
              <a:t>Stmt</a:t>
            </a:r>
            <a:endParaRPr lang="en-US" i="1" dirty="0"/>
          </a:p>
          <a:p>
            <a:r>
              <a:rPr lang="en-US" i="1" dirty="0"/>
              <a:t>Expr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For readability, bold and lowercase</a:t>
            </a:r>
          </a:p>
        </p:txBody>
      </p:sp>
    </p:spTree>
    <p:extLst>
      <p:ext uri="{BB962C8B-B14F-4D97-AF65-F5344CB8AC3E}">
        <p14:creationId xmlns:p14="http://schemas.microsoft.com/office/powerpoint/2010/main" val="907591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507441" y="2133600"/>
            <a:ext cx="3420552" cy="286232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u="sng" dirty="0"/>
              <a:t>Productions</a:t>
            </a:r>
          </a:p>
          <a:p>
            <a:pPr>
              <a:lnSpc>
                <a:spcPct val="150000"/>
              </a:lnSpc>
            </a:pPr>
            <a:r>
              <a:rPr lang="en-US" i="1" dirty="0"/>
              <a:t>        </a:t>
            </a:r>
            <a:r>
              <a:rPr lang="en-US" i="1" dirty="0" err="1"/>
              <a:t>Prog</a:t>
            </a:r>
            <a:r>
              <a:rPr lang="en-US" dirty="0"/>
              <a:t> 	→ </a:t>
            </a:r>
            <a:r>
              <a:rPr lang="en-US" b="1" dirty="0"/>
              <a:t>begin</a:t>
            </a:r>
            <a:r>
              <a:rPr lang="en-US" dirty="0"/>
              <a:t> </a:t>
            </a:r>
            <a:r>
              <a:rPr lang="en-US" dirty="0" err="1"/>
              <a:t>Stmts</a:t>
            </a:r>
            <a:r>
              <a:rPr lang="en-US" dirty="0"/>
              <a:t> </a:t>
            </a:r>
            <a:r>
              <a:rPr lang="en-US" b="1" dirty="0"/>
              <a:t>end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</a:t>
            </a:r>
            <a:r>
              <a:rPr lang="en-US" dirty="0" err="1"/>
              <a:t>Stmts</a:t>
            </a:r>
            <a:r>
              <a:rPr lang="en-US" dirty="0"/>
              <a:t> 	→ </a:t>
            </a:r>
            <a:r>
              <a:rPr lang="en-US" dirty="0" err="1"/>
              <a:t>Stmts</a:t>
            </a:r>
            <a:r>
              <a:rPr lang="en-US" dirty="0"/>
              <a:t> </a:t>
            </a:r>
            <a:r>
              <a:rPr lang="en-US" b="1" dirty="0"/>
              <a:t>semicolon </a:t>
            </a:r>
            <a:r>
              <a:rPr lang="en-US" dirty="0" err="1"/>
              <a:t>Stmt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       	 |  </a:t>
            </a:r>
            <a:r>
              <a:rPr lang="en-US" dirty="0" err="1"/>
              <a:t>Stmt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   </a:t>
            </a:r>
            <a:r>
              <a:rPr lang="en-US" dirty="0" err="1"/>
              <a:t>Stmt</a:t>
            </a:r>
            <a:r>
              <a:rPr lang="en-US" dirty="0"/>
              <a:t> 	→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assign</a:t>
            </a:r>
            <a:r>
              <a:rPr lang="en-US" dirty="0"/>
              <a:t> Expr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Expr	→ </a:t>
            </a:r>
            <a:r>
              <a:rPr lang="en-US" b="1" dirty="0"/>
              <a:t>id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	 | Expr </a:t>
            </a:r>
            <a:r>
              <a:rPr lang="en-US" b="1" dirty="0"/>
              <a:t>plus</a:t>
            </a:r>
            <a:r>
              <a:rPr lang="en-US" dirty="0"/>
              <a:t> </a:t>
            </a:r>
            <a:r>
              <a:rPr lang="en-US" b="1" dirty="0"/>
              <a:t>id</a:t>
            </a:r>
          </a:p>
        </p:txBody>
      </p:sp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Grammar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Terminals</a:t>
            </a:r>
          </a:p>
          <a:p>
            <a:r>
              <a:rPr lang="en-US" b="1" dirty="0"/>
              <a:t>begin</a:t>
            </a:r>
            <a:r>
              <a:rPr lang="en-US" dirty="0"/>
              <a:t> </a:t>
            </a:r>
          </a:p>
          <a:p>
            <a:r>
              <a:rPr lang="en-US" b="1" dirty="0"/>
              <a:t>end</a:t>
            </a:r>
            <a:r>
              <a:rPr lang="en-US" dirty="0"/>
              <a:t> </a:t>
            </a:r>
          </a:p>
          <a:p>
            <a:r>
              <a:rPr lang="en-US" b="1" dirty="0"/>
              <a:t>semicolon</a:t>
            </a:r>
            <a:endParaRPr lang="en-US" dirty="0"/>
          </a:p>
          <a:p>
            <a:r>
              <a:rPr lang="en-US" b="1" dirty="0"/>
              <a:t>assign</a:t>
            </a:r>
          </a:p>
          <a:p>
            <a:r>
              <a:rPr lang="en-US" b="1" dirty="0"/>
              <a:t>id</a:t>
            </a:r>
            <a:r>
              <a:rPr lang="en-US" dirty="0"/>
              <a:t> </a:t>
            </a:r>
          </a:p>
          <a:p>
            <a:r>
              <a:rPr lang="en-US" b="1" dirty="0"/>
              <a:t>plus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028" y="4847272"/>
            <a:ext cx="1484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Nonterminals</a:t>
            </a:r>
            <a:endParaRPr lang="en-US" b="1" u="sng" dirty="0"/>
          </a:p>
          <a:p>
            <a:r>
              <a:rPr lang="en-US" i="1" dirty="0" err="1"/>
              <a:t>Prog</a:t>
            </a:r>
            <a:r>
              <a:rPr lang="en-US" dirty="0"/>
              <a:t> </a:t>
            </a:r>
          </a:p>
          <a:p>
            <a:r>
              <a:rPr lang="en-US" i="1" dirty="0" err="1"/>
              <a:t>Stmts</a:t>
            </a:r>
            <a:r>
              <a:rPr lang="en-US" dirty="0"/>
              <a:t> </a:t>
            </a:r>
          </a:p>
          <a:p>
            <a:r>
              <a:rPr lang="en-US" i="1" dirty="0" err="1"/>
              <a:t>Stmt</a:t>
            </a:r>
            <a:endParaRPr lang="en-US" i="1" dirty="0"/>
          </a:p>
          <a:p>
            <a:r>
              <a:rPr lang="en-US" i="1" dirty="0"/>
              <a:t>Expr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For readability, bold and lowercase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3360" y="4572000"/>
            <a:ext cx="437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For readability, Italics and </a:t>
            </a:r>
            <a:r>
              <a:rPr lang="en-US" b="1" dirty="0" err="1">
                <a:solidFill>
                  <a:schemeClr val="accent1"/>
                </a:solidFill>
              </a:rPr>
              <a:t>UpperCamelCase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93051" y="1688068"/>
            <a:ext cx="364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Defines the syntax of legal programs</a:t>
            </a:r>
          </a:p>
        </p:txBody>
      </p:sp>
    </p:spTree>
    <p:extLst>
      <p:ext uri="{BB962C8B-B14F-4D97-AF65-F5344CB8AC3E}">
        <p14:creationId xmlns:p14="http://schemas.microsoft.com/office/powerpoint/2010/main" val="2701870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507441" y="2133600"/>
            <a:ext cx="3420552" cy="286232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u="sng" dirty="0"/>
              <a:t>Productions</a:t>
            </a:r>
          </a:p>
          <a:p>
            <a:pPr>
              <a:lnSpc>
                <a:spcPct val="150000"/>
              </a:lnSpc>
            </a:pPr>
            <a:r>
              <a:rPr lang="en-US" i="1" dirty="0"/>
              <a:t>        </a:t>
            </a:r>
            <a:r>
              <a:rPr lang="en-US" i="1" dirty="0" err="1"/>
              <a:t>Prog</a:t>
            </a:r>
            <a:r>
              <a:rPr lang="en-US" dirty="0"/>
              <a:t> 	→ </a:t>
            </a:r>
            <a:r>
              <a:rPr lang="en-US" b="1" dirty="0"/>
              <a:t>begin</a:t>
            </a:r>
            <a:r>
              <a:rPr lang="en-US" dirty="0"/>
              <a:t> </a:t>
            </a:r>
            <a:r>
              <a:rPr lang="en-US" dirty="0" err="1"/>
              <a:t>Stmts</a:t>
            </a:r>
            <a:r>
              <a:rPr lang="en-US" dirty="0"/>
              <a:t> </a:t>
            </a:r>
            <a:r>
              <a:rPr lang="en-US" b="1" dirty="0"/>
              <a:t>end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</a:t>
            </a:r>
            <a:r>
              <a:rPr lang="en-US" dirty="0" err="1"/>
              <a:t>Stmts</a:t>
            </a:r>
            <a:r>
              <a:rPr lang="en-US" dirty="0"/>
              <a:t> 	→ </a:t>
            </a:r>
            <a:r>
              <a:rPr lang="en-US" dirty="0" err="1"/>
              <a:t>Stmts</a:t>
            </a:r>
            <a:r>
              <a:rPr lang="en-US" dirty="0"/>
              <a:t> </a:t>
            </a:r>
            <a:r>
              <a:rPr lang="en-US" b="1" dirty="0"/>
              <a:t>semicolon </a:t>
            </a:r>
            <a:r>
              <a:rPr lang="en-US" dirty="0" err="1"/>
              <a:t>Stmt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       	 |  </a:t>
            </a:r>
            <a:r>
              <a:rPr lang="en-US" dirty="0" err="1"/>
              <a:t>Stmt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   </a:t>
            </a:r>
            <a:r>
              <a:rPr lang="en-US" dirty="0" err="1"/>
              <a:t>Stmt</a:t>
            </a:r>
            <a:r>
              <a:rPr lang="en-US" dirty="0"/>
              <a:t> 	→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assign</a:t>
            </a:r>
            <a:r>
              <a:rPr lang="en-US" dirty="0"/>
              <a:t> Expr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Expr	→ </a:t>
            </a:r>
            <a:r>
              <a:rPr lang="en-US" b="1" dirty="0"/>
              <a:t>id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	 | Expr </a:t>
            </a:r>
            <a:r>
              <a:rPr lang="en-US" b="1" dirty="0"/>
              <a:t>plus</a:t>
            </a:r>
            <a:r>
              <a:rPr lang="en-US" dirty="0"/>
              <a:t> </a:t>
            </a:r>
            <a:r>
              <a:rPr lang="en-US" b="1" dirty="0"/>
              <a:t>id</a:t>
            </a:r>
          </a:p>
        </p:txBody>
      </p:sp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Grammar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Terminals</a:t>
            </a:r>
          </a:p>
          <a:p>
            <a:r>
              <a:rPr lang="en-US" b="1" dirty="0"/>
              <a:t>begin</a:t>
            </a:r>
            <a:r>
              <a:rPr lang="en-US" dirty="0"/>
              <a:t> </a:t>
            </a:r>
          </a:p>
          <a:p>
            <a:r>
              <a:rPr lang="en-US" b="1" dirty="0"/>
              <a:t>end</a:t>
            </a:r>
            <a:r>
              <a:rPr lang="en-US" dirty="0"/>
              <a:t> </a:t>
            </a:r>
          </a:p>
          <a:p>
            <a:r>
              <a:rPr lang="en-US" b="1" dirty="0"/>
              <a:t>semicolon</a:t>
            </a:r>
            <a:endParaRPr lang="en-US" dirty="0"/>
          </a:p>
          <a:p>
            <a:r>
              <a:rPr lang="en-US" b="1" dirty="0"/>
              <a:t>assign</a:t>
            </a:r>
          </a:p>
          <a:p>
            <a:r>
              <a:rPr lang="en-US" b="1" dirty="0"/>
              <a:t>id</a:t>
            </a:r>
            <a:r>
              <a:rPr lang="en-US" dirty="0"/>
              <a:t> </a:t>
            </a:r>
          </a:p>
          <a:p>
            <a:r>
              <a:rPr lang="en-US" b="1" dirty="0"/>
              <a:t>plus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028" y="4847272"/>
            <a:ext cx="1484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Nonterminals</a:t>
            </a:r>
            <a:endParaRPr lang="en-US" b="1" u="sng" dirty="0"/>
          </a:p>
          <a:p>
            <a:r>
              <a:rPr lang="en-US" i="1" dirty="0" err="1"/>
              <a:t>Prog</a:t>
            </a:r>
            <a:r>
              <a:rPr lang="en-US" dirty="0"/>
              <a:t> </a:t>
            </a:r>
          </a:p>
          <a:p>
            <a:r>
              <a:rPr lang="en-US" i="1" dirty="0" err="1"/>
              <a:t>Stmts</a:t>
            </a:r>
            <a:r>
              <a:rPr lang="en-US" dirty="0"/>
              <a:t> </a:t>
            </a:r>
          </a:p>
          <a:p>
            <a:r>
              <a:rPr lang="en-US" i="1" dirty="0" err="1"/>
              <a:t>Stmt</a:t>
            </a:r>
            <a:endParaRPr lang="en-US" i="1" dirty="0"/>
          </a:p>
          <a:p>
            <a:r>
              <a:rPr lang="en-US" i="1" dirty="0"/>
              <a:t>Expr</a:t>
            </a:r>
          </a:p>
        </p:txBody>
      </p:sp>
      <p:sp>
        <p:nvSpPr>
          <p:cNvPr id="96" name="Right Brace 95"/>
          <p:cNvSpPr/>
          <p:nvPr/>
        </p:nvSpPr>
        <p:spPr>
          <a:xfrm>
            <a:off x="685800" y="1905000"/>
            <a:ext cx="2286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18693" y="1792069"/>
            <a:ext cx="110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Program </a:t>
            </a:r>
          </a:p>
          <a:p>
            <a:r>
              <a:rPr lang="en-US" b="1" dirty="0">
                <a:solidFill>
                  <a:schemeClr val="accent1"/>
                </a:solidFill>
              </a:rPr>
              <a:t>boundary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09800" y="2248316"/>
            <a:ext cx="223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Represents “;” </a:t>
            </a:r>
          </a:p>
          <a:p>
            <a:r>
              <a:rPr lang="en-US" b="1" dirty="0">
                <a:solidFill>
                  <a:schemeClr val="accent1"/>
                </a:solidFill>
              </a:rPr>
              <a:t>Separates statements</a:t>
            </a:r>
          </a:p>
        </p:txBody>
      </p:sp>
      <p:sp>
        <p:nvSpPr>
          <p:cNvPr id="100" name="Freeform 99"/>
          <p:cNvSpPr/>
          <p:nvPr/>
        </p:nvSpPr>
        <p:spPr>
          <a:xfrm>
            <a:off x="1171977" y="2545724"/>
            <a:ext cx="1056068" cy="129894"/>
          </a:xfrm>
          <a:custGeom>
            <a:avLst/>
            <a:gdLst>
              <a:gd name="connsiteX0" fmla="*/ 1056068 w 1056068"/>
              <a:gd name="connsiteY0" fmla="*/ 0 h 129894"/>
              <a:gd name="connsiteX1" fmla="*/ 309093 w 1056068"/>
              <a:gd name="connsiteY1" fmla="*/ 128789 h 129894"/>
              <a:gd name="connsiteX2" fmla="*/ 0 w 1056068"/>
              <a:gd name="connsiteY2" fmla="*/ 51515 h 12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068" h="129894">
                <a:moveTo>
                  <a:pt x="1056068" y="0"/>
                </a:moveTo>
                <a:cubicBezTo>
                  <a:pt x="770586" y="60101"/>
                  <a:pt x="485104" y="120203"/>
                  <a:pt x="309093" y="128789"/>
                </a:cubicBezTo>
                <a:cubicBezTo>
                  <a:pt x="133082" y="137375"/>
                  <a:pt x="66541" y="94445"/>
                  <a:pt x="0" y="51515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772732" y="2905395"/>
            <a:ext cx="1571223" cy="348667"/>
          </a:xfrm>
          <a:custGeom>
            <a:avLst/>
            <a:gdLst>
              <a:gd name="connsiteX0" fmla="*/ 0 w 1571223"/>
              <a:gd name="connsiteY0" fmla="*/ 937 h 348667"/>
              <a:gd name="connsiteX1" fmla="*/ 141668 w 1571223"/>
              <a:gd name="connsiteY1" fmla="*/ 39574 h 348667"/>
              <a:gd name="connsiteX2" fmla="*/ 785612 w 1571223"/>
              <a:gd name="connsiteY2" fmla="*/ 258515 h 348667"/>
              <a:gd name="connsiteX3" fmla="*/ 1571223 w 1571223"/>
              <a:gd name="connsiteY3" fmla="*/ 348667 h 34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223" h="348667">
                <a:moveTo>
                  <a:pt x="0" y="937"/>
                </a:moveTo>
                <a:cubicBezTo>
                  <a:pt x="5366" y="-1210"/>
                  <a:pt x="10733" y="-3356"/>
                  <a:pt x="141668" y="39574"/>
                </a:cubicBezTo>
                <a:cubicBezTo>
                  <a:pt x="272603" y="82504"/>
                  <a:pt x="547353" y="207000"/>
                  <a:pt x="785612" y="258515"/>
                </a:cubicBezTo>
                <a:cubicBezTo>
                  <a:pt x="1023871" y="310031"/>
                  <a:pt x="1297547" y="329349"/>
                  <a:pt x="1571223" y="3486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362200" y="3059668"/>
            <a:ext cx="264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Represents “=“ statement</a:t>
            </a:r>
          </a:p>
        </p:txBody>
      </p:sp>
      <p:sp>
        <p:nvSpPr>
          <p:cNvPr id="105" name="Freeform 104"/>
          <p:cNvSpPr/>
          <p:nvPr/>
        </p:nvSpPr>
        <p:spPr>
          <a:xfrm>
            <a:off x="476518" y="3099515"/>
            <a:ext cx="2034862" cy="669702"/>
          </a:xfrm>
          <a:custGeom>
            <a:avLst/>
            <a:gdLst>
              <a:gd name="connsiteX0" fmla="*/ 0 w 2034862"/>
              <a:gd name="connsiteY0" fmla="*/ 0 h 669702"/>
              <a:gd name="connsiteX1" fmla="*/ 1197736 w 2034862"/>
              <a:gd name="connsiteY1" fmla="*/ 476519 h 669702"/>
              <a:gd name="connsiteX2" fmla="*/ 2034862 w 2034862"/>
              <a:gd name="connsiteY2" fmla="*/ 669702 h 66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4862" h="669702">
                <a:moveTo>
                  <a:pt x="0" y="0"/>
                </a:moveTo>
                <a:cubicBezTo>
                  <a:pt x="429296" y="182451"/>
                  <a:pt x="858592" y="364902"/>
                  <a:pt x="1197736" y="476519"/>
                </a:cubicBezTo>
                <a:cubicBezTo>
                  <a:pt x="1536880" y="588136"/>
                  <a:pt x="1785871" y="628919"/>
                  <a:pt x="2034862" y="6697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511380" y="3584551"/>
            <a:ext cx="263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Identifier / variable name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235349" y="3962400"/>
            <a:ext cx="268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Represents “+“ expression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737574" y="5117068"/>
            <a:ext cx="227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Root of the parse tree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752600" y="542186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List of statements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752600" y="5726668"/>
            <a:ext cx="195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single statement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752600" y="6031468"/>
            <a:ext cx="27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mathematical expression</a:t>
            </a:r>
          </a:p>
        </p:txBody>
      </p:sp>
      <p:cxnSp>
        <p:nvCxnSpPr>
          <p:cNvPr id="115" name="Straight Connector 114"/>
          <p:cNvCxnSpPr>
            <a:stCxn id="110" idx="1"/>
          </p:cNvCxnSpPr>
          <p:nvPr/>
        </p:nvCxnSpPr>
        <p:spPr>
          <a:xfrm flipH="1">
            <a:off x="685800" y="5301734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685800" y="5562600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685800" y="5867400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85800" y="6172200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393051" y="1688068"/>
            <a:ext cx="364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Defines the syntax of legal programs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For readability, bold and lowercase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3360" y="4572000"/>
            <a:ext cx="437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For readability, Italics and </a:t>
            </a:r>
            <a:r>
              <a:rPr lang="en-US" b="1" dirty="0" err="1">
                <a:solidFill>
                  <a:schemeClr val="accent1"/>
                </a:solidFill>
              </a:rPr>
              <a:t>UpperCamelCase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3" name="Freeform 122"/>
          <p:cNvSpPr/>
          <p:nvPr/>
        </p:nvSpPr>
        <p:spPr>
          <a:xfrm>
            <a:off x="463639" y="3515932"/>
            <a:ext cx="1790164" cy="631065"/>
          </a:xfrm>
          <a:custGeom>
            <a:avLst/>
            <a:gdLst>
              <a:gd name="connsiteX0" fmla="*/ 1790164 w 1790164"/>
              <a:gd name="connsiteY0" fmla="*/ 631065 h 631065"/>
              <a:gd name="connsiteX1" fmla="*/ 321972 w 1790164"/>
              <a:gd name="connsiteY1" fmla="*/ 309093 h 631065"/>
              <a:gd name="connsiteX2" fmla="*/ 0 w 1790164"/>
              <a:gd name="connsiteY2" fmla="*/ 0 h 63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164" h="631065">
                <a:moveTo>
                  <a:pt x="1790164" y="631065"/>
                </a:moveTo>
                <a:cubicBezTo>
                  <a:pt x="1205248" y="522667"/>
                  <a:pt x="620333" y="414270"/>
                  <a:pt x="321972" y="309093"/>
                </a:cubicBezTo>
                <a:cubicBezTo>
                  <a:pt x="23611" y="203916"/>
                  <a:pt x="11805" y="101958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87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Prog</a:t>
            </a:r>
            <a:r>
              <a:rPr lang="en-US" dirty="0"/>
              <a:t> 	→ </a:t>
            </a:r>
            <a:r>
              <a:rPr lang="en-US" b="1" dirty="0"/>
              <a:t>begin</a:t>
            </a:r>
            <a:r>
              <a:rPr lang="en-US" dirty="0"/>
              <a:t>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end</a:t>
            </a:r>
            <a:r>
              <a:rPr lang="en-US" dirty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Stmts</a:t>
            </a:r>
            <a:r>
              <a:rPr lang="en-US" dirty="0"/>
              <a:t> →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semicolon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| 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Stmt</a:t>
            </a:r>
            <a:r>
              <a:rPr lang="en-US" dirty="0"/>
              <a:t> 	→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assign</a:t>
            </a:r>
            <a:r>
              <a:rPr lang="en-US" dirty="0"/>
              <a:t> </a:t>
            </a:r>
            <a:r>
              <a:rPr lang="en-US" i="1" dirty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/>
              <a:t>Expr</a:t>
            </a:r>
            <a:r>
              <a:rPr lang="en-US" dirty="0"/>
              <a:t>	 → </a:t>
            </a:r>
            <a:r>
              <a:rPr lang="en-US" b="1" dirty="0"/>
              <a:t>id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 |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plus</a:t>
            </a:r>
            <a:r>
              <a:rPr lang="en-US" dirty="0"/>
              <a:t> </a:t>
            </a:r>
            <a:r>
              <a:rPr lang="en-US" b="1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665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81000" y="3095121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       </a:t>
            </a:r>
            <a:r>
              <a:rPr lang="en-US" b="1" u="sng" dirty="0"/>
              <a:t>Derivation Sequence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Prog</a:t>
            </a:r>
            <a:r>
              <a:rPr lang="en-US" dirty="0"/>
              <a:t> 	→ </a:t>
            </a:r>
            <a:r>
              <a:rPr lang="en-US" b="1" dirty="0"/>
              <a:t>begin</a:t>
            </a:r>
            <a:r>
              <a:rPr lang="en-US" dirty="0"/>
              <a:t>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end</a:t>
            </a:r>
            <a:r>
              <a:rPr lang="en-US" dirty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Stmts</a:t>
            </a:r>
            <a:r>
              <a:rPr lang="en-US" dirty="0"/>
              <a:t> →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semicolon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| 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Stmt</a:t>
            </a:r>
            <a:r>
              <a:rPr lang="en-US" dirty="0"/>
              <a:t> 	→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assign</a:t>
            </a:r>
            <a:r>
              <a:rPr lang="en-US" dirty="0"/>
              <a:t> </a:t>
            </a:r>
            <a:r>
              <a:rPr lang="en-US" i="1" dirty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/>
              <a:t>Expr</a:t>
            </a:r>
            <a:r>
              <a:rPr lang="en-US" dirty="0"/>
              <a:t>	 → </a:t>
            </a:r>
            <a:r>
              <a:rPr lang="en-US" b="1" dirty="0"/>
              <a:t>id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 |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plus</a:t>
            </a:r>
            <a:r>
              <a:rPr lang="en-US" dirty="0"/>
              <a:t> </a:t>
            </a:r>
            <a:r>
              <a:rPr lang="en-US" b="1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40199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81000" y="3095121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       </a:t>
            </a:r>
            <a:r>
              <a:rPr lang="en-US" b="1" u="sng" dirty="0"/>
              <a:t>Derivation Sequence</a:t>
            </a:r>
          </a:p>
          <a:p>
            <a:r>
              <a:rPr lang="en-US" i="1" dirty="0"/>
              <a:t>       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Prog</a:t>
            </a:r>
            <a:r>
              <a:rPr lang="en-US" dirty="0"/>
              <a:t> 	→ </a:t>
            </a:r>
            <a:r>
              <a:rPr lang="en-US" b="1" dirty="0"/>
              <a:t>begin</a:t>
            </a:r>
            <a:r>
              <a:rPr lang="en-US" dirty="0"/>
              <a:t>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end</a:t>
            </a:r>
            <a:r>
              <a:rPr lang="en-US" dirty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Stmts</a:t>
            </a:r>
            <a:r>
              <a:rPr lang="en-US" dirty="0"/>
              <a:t> →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semicolon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| 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Stmt</a:t>
            </a:r>
            <a:r>
              <a:rPr lang="en-US" dirty="0"/>
              <a:t> 	→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assign</a:t>
            </a:r>
            <a:r>
              <a:rPr lang="en-US" dirty="0"/>
              <a:t> </a:t>
            </a:r>
            <a:r>
              <a:rPr lang="en-US" i="1" dirty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/>
              <a:t>Expr</a:t>
            </a:r>
            <a:r>
              <a:rPr lang="en-US" dirty="0"/>
              <a:t>	 → </a:t>
            </a:r>
            <a:r>
              <a:rPr lang="en-US" b="1" dirty="0"/>
              <a:t>id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 |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plus</a:t>
            </a:r>
            <a:r>
              <a:rPr lang="en-US" dirty="0"/>
              <a:t> </a:t>
            </a:r>
            <a:r>
              <a:rPr lang="en-US" b="1" dirty="0"/>
              <a:t>id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869283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81000" y="3095121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       </a:t>
            </a:r>
            <a:r>
              <a:rPr lang="en-US" b="1" u="sng" dirty="0"/>
              <a:t>Derivation Sequence</a:t>
            </a:r>
          </a:p>
          <a:p>
            <a:r>
              <a:rPr lang="en-US" i="1" dirty="0"/>
              <a:t>       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Prog</a:t>
            </a:r>
            <a:r>
              <a:rPr lang="en-US" dirty="0"/>
              <a:t> 	→ </a:t>
            </a:r>
            <a:r>
              <a:rPr lang="en-US" b="1" dirty="0"/>
              <a:t>begin</a:t>
            </a:r>
            <a:r>
              <a:rPr lang="en-US" dirty="0"/>
              <a:t>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end</a:t>
            </a:r>
            <a:r>
              <a:rPr lang="en-US" dirty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Stmts</a:t>
            </a:r>
            <a:r>
              <a:rPr lang="en-US" dirty="0"/>
              <a:t> →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semicolon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| 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Stmt</a:t>
            </a:r>
            <a:r>
              <a:rPr lang="en-US" dirty="0"/>
              <a:t> 	→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assign</a:t>
            </a:r>
            <a:r>
              <a:rPr lang="en-US" dirty="0"/>
              <a:t> </a:t>
            </a:r>
            <a:r>
              <a:rPr lang="en-US" i="1" dirty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/>
              <a:t>Expr</a:t>
            </a:r>
            <a:r>
              <a:rPr lang="en-US" dirty="0"/>
              <a:t>	 → </a:t>
            </a:r>
            <a:r>
              <a:rPr lang="en-US" b="1" dirty="0"/>
              <a:t>id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 |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plus</a:t>
            </a:r>
            <a:r>
              <a:rPr lang="en-US" dirty="0"/>
              <a:t> </a:t>
            </a:r>
            <a:r>
              <a:rPr lang="en-US" b="1" dirty="0"/>
              <a:t>id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Parse Tree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Key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terminal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Nonterminal</a:t>
            </a:r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 used</a:t>
            </a:r>
          </a:p>
        </p:txBody>
      </p:sp>
    </p:spTree>
    <p:extLst>
      <p:ext uri="{BB962C8B-B14F-4D97-AF65-F5344CB8AC3E}">
        <p14:creationId xmlns:p14="http://schemas.microsoft.com/office/powerpoint/2010/main" val="490087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81000" y="3095121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       </a:t>
            </a:r>
            <a:r>
              <a:rPr lang="en-US" b="1" u="sng" dirty="0"/>
              <a:t>Derivation Sequence</a:t>
            </a:r>
          </a:p>
          <a:p>
            <a:r>
              <a:rPr lang="en-US" i="1" dirty="0"/>
              <a:t>        </a:t>
            </a:r>
            <a:r>
              <a:rPr lang="en-US" i="1" dirty="0" err="1"/>
              <a:t>Prog</a:t>
            </a:r>
            <a:r>
              <a:rPr lang="en-US" dirty="0"/>
              <a:t> 	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Prog</a:t>
            </a:r>
            <a:r>
              <a:rPr lang="en-US" dirty="0"/>
              <a:t> 	→ </a:t>
            </a:r>
            <a:r>
              <a:rPr lang="en-US" b="1" dirty="0"/>
              <a:t>begin</a:t>
            </a:r>
            <a:r>
              <a:rPr lang="en-US" dirty="0"/>
              <a:t>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end</a:t>
            </a:r>
            <a:r>
              <a:rPr lang="en-US" dirty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Stmts</a:t>
            </a:r>
            <a:r>
              <a:rPr lang="en-US" dirty="0"/>
              <a:t> →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semicolon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| 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Stmt</a:t>
            </a:r>
            <a:r>
              <a:rPr lang="en-US" dirty="0"/>
              <a:t> 	→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assign</a:t>
            </a:r>
            <a:r>
              <a:rPr lang="en-US" dirty="0"/>
              <a:t> </a:t>
            </a:r>
            <a:r>
              <a:rPr lang="en-US" i="1" dirty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/>
              <a:t>Expr</a:t>
            </a:r>
            <a:r>
              <a:rPr lang="en-US" dirty="0"/>
              <a:t>	 → </a:t>
            </a:r>
            <a:r>
              <a:rPr lang="en-US" b="1" dirty="0"/>
              <a:t>id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 |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plus</a:t>
            </a:r>
            <a:r>
              <a:rPr lang="en-US" dirty="0"/>
              <a:t> </a:t>
            </a:r>
            <a:r>
              <a:rPr lang="en-US" b="1" dirty="0"/>
              <a:t>id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Prog</a:t>
            </a:r>
            <a:endParaRPr lang="en-US" i="1" dirty="0"/>
          </a:p>
        </p:txBody>
      </p: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Parse Tree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Key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terminal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Nonterminal</a:t>
            </a:r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 used</a:t>
            </a:r>
          </a:p>
        </p:txBody>
      </p:sp>
    </p:spTree>
    <p:extLst>
      <p:ext uri="{BB962C8B-B14F-4D97-AF65-F5344CB8AC3E}">
        <p14:creationId xmlns:p14="http://schemas.microsoft.com/office/powerpoint/2010/main" val="3238270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0" y="3095121"/>
                <a:ext cx="7696200" cy="765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       </a:t>
                </a:r>
                <a:r>
                  <a:rPr lang="en-US" b="1" u="sng" dirty="0"/>
                  <a:t>Derivation Sequence</a:t>
                </a:r>
              </a:p>
              <a:p>
                <a:r>
                  <a:rPr lang="en-US" i="1" dirty="0"/>
                  <a:t>        </a:t>
                </a:r>
                <a:r>
                  <a:rPr lang="en-US" i="1" dirty="0" err="1"/>
                  <a:t>Prog</a:t>
                </a:r>
                <a:r>
                  <a:rPr lang="en-US" dirty="0"/>
                  <a:t> 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dirty="0" err="1"/>
                  <a:t>Stmts</a:t>
                </a:r>
                <a:r>
                  <a:rPr lang="en-US" dirty="0"/>
                  <a:t> </a:t>
                </a:r>
                <a:r>
                  <a:rPr lang="en-US" b="1" dirty="0"/>
                  <a:t>end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095121"/>
                <a:ext cx="7696200" cy="765851"/>
              </a:xfrm>
              <a:prstGeom prst="rect">
                <a:avLst/>
              </a:prstGeom>
              <a:blipFill rotWithShape="1">
                <a:blip r:embed="rId2"/>
                <a:stretch>
                  <a:fillRect t="-4000" b="-1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Prog</a:t>
            </a:r>
            <a:r>
              <a:rPr lang="en-US" dirty="0"/>
              <a:t> 	→ </a:t>
            </a:r>
            <a:r>
              <a:rPr lang="en-US" b="1" dirty="0"/>
              <a:t>begin</a:t>
            </a:r>
            <a:r>
              <a:rPr lang="en-US" dirty="0"/>
              <a:t>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end</a:t>
            </a:r>
            <a:r>
              <a:rPr lang="en-US" dirty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Stmts</a:t>
            </a:r>
            <a:r>
              <a:rPr lang="en-US" dirty="0"/>
              <a:t> →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semicolon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| 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Stmt</a:t>
            </a:r>
            <a:r>
              <a:rPr lang="en-US" dirty="0"/>
              <a:t> 	→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assign</a:t>
            </a:r>
            <a:r>
              <a:rPr lang="en-US" dirty="0"/>
              <a:t> </a:t>
            </a:r>
            <a:r>
              <a:rPr lang="en-US" i="1" dirty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/>
              <a:t>Expr</a:t>
            </a:r>
            <a:r>
              <a:rPr lang="en-US" dirty="0"/>
              <a:t>	 → </a:t>
            </a:r>
            <a:r>
              <a:rPr lang="en-US" b="1" dirty="0"/>
              <a:t>id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 |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plus</a:t>
            </a:r>
            <a:r>
              <a:rPr lang="en-US" dirty="0"/>
              <a:t> </a:t>
            </a:r>
            <a:r>
              <a:rPr lang="en-US" b="1" dirty="0"/>
              <a:t>id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Prog</a:t>
            </a:r>
            <a:endParaRPr lang="en-US" i="1" dirty="0"/>
          </a:p>
        </p:txBody>
      </p: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Parse Tree</a:t>
            </a:r>
          </a:p>
        </p:txBody>
      </p:sp>
      <p:sp>
        <p:nvSpPr>
          <p:cNvPr id="75" name="Oval 74"/>
          <p:cNvSpPr/>
          <p:nvPr/>
        </p:nvSpPr>
        <p:spPr>
          <a:xfrm>
            <a:off x="2514600" y="3536427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Key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terminal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Nonterminal</a:t>
            </a:r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 used</a:t>
            </a:r>
          </a:p>
        </p:txBody>
      </p:sp>
    </p:spTree>
    <p:extLst>
      <p:ext uri="{BB962C8B-B14F-4D97-AF65-F5344CB8AC3E}">
        <p14:creationId xmlns:p14="http://schemas.microsoft.com/office/powerpoint/2010/main" val="18070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Last Time</a:t>
            </a:r>
          </a:p>
          <a:p>
            <a:pPr lvl="1"/>
            <a:r>
              <a:rPr lang="en-US" dirty="0"/>
              <a:t>Outro to Flex</a:t>
            </a:r>
          </a:p>
          <a:p>
            <a:pPr lvl="1"/>
            <a:r>
              <a:rPr lang="en-US" dirty="0"/>
              <a:t>Limitations of </a:t>
            </a:r>
            <a:r>
              <a:rPr lang="en-US" dirty="0" err="1"/>
              <a:t>RegEx</a:t>
            </a:r>
            <a:endParaRPr lang="en-US" dirty="0"/>
          </a:p>
          <a:p>
            <a:pPr lvl="2"/>
            <a:r>
              <a:rPr lang="en-US" dirty="0"/>
              <a:t>Balanced </a:t>
            </a:r>
            <a:r>
              <a:rPr lang="en-US" dirty="0" err="1"/>
              <a:t>Parens</a:t>
            </a:r>
            <a:r>
              <a:rPr lang="en-US" dirty="0"/>
              <a:t> problem</a:t>
            </a:r>
          </a:p>
          <a:p>
            <a:pPr lvl="2"/>
            <a:r>
              <a:rPr lang="en-US" dirty="0"/>
              <a:t>Order of tokens</a:t>
            </a:r>
          </a:p>
          <a:p>
            <a:r>
              <a:rPr lang="en-US" dirty="0"/>
              <a:t>This Time</a:t>
            </a:r>
          </a:p>
          <a:p>
            <a:pPr lvl="1"/>
            <a:r>
              <a:rPr lang="en-US" dirty="0"/>
              <a:t>Explore CFGs</a:t>
            </a:r>
          </a:p>
        </p:txBody>
      </p:sp>
    </p:spTree>
    <p:extLst>
      <p:ext uri="{BB962C8B-B14F-4D97-AF65-F5344CB8AC3E}">
        <p14:creationId xmlns:p14="http://schemas.microsoft.com/office/powerpoint/2010/main" val="2163478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0" y="3095121"/>
                <a:ext cx="7696200" cy="765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       </a:t>
                </a:r>
                <a:r>
                  <a:rPr lang="en-US" b="1" u="sng" dirty="0"/>
                  <a:t>Derivation Sequence</a:t>
                </a:r>
              </a:p>
              <a:p>
                <a:r>
                  <a:rPr lang="en-US" i="1" dirty="0"/>
                  <a:t>        </a:t>
                </a:r>
                <a:r>
                  <a:rPr lang="en-US" i="1" dirty="0" err="1"/>
                  <a:t>Prog</a:t>
                </a:r>
                <a:r>
                  <a:rPr lang="en-US" dirty="0"/>
                  <a:t> 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dirty="0" err="1"/>
                  <a:t>Stmts</a:t>
                </a:r>
                <a:r>
                  <a:rPr lang="en-US" dirty="0"/>
                  <a:t> </a:t>
                </a:r>
                <a:r>
                  <a:rPr lang="en-US" b="1" dirty="0"/>
                  <a:t>end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095121"/>
                <a:ext cx="7696200" cy="765851"/>
              </a:xfrm>
              <a:prstGeom prst="rect">
                <a:avLst/>
              </a:prstGeom>
              <a:blipFill rotWithShape="1">
                <a:blip r:embed="rId2"/>
                <a:stretch>
                  <a:fillRect t="-4000" b="-1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Prog</a:t>
            </a:r>
            <a:r>
              <a:rPr lang="en-US" dirty="0"/>
              <a:t> 	→ </a:t>
            </a:r>
            <a:r>
              <a:rPr lang="en-US" b="1" dirty="0"/>
              <a:t>begin</a:t>
            </a:r>
            <a:r>
              <a:rPr lang="en-US" dirty="0"/>
              <a:t>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end</a:t>
            </a:r>
            <a:r>
              <a:rPr lang="en-US" dirty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Stmts</a:t>
            </a:r>
            <a:r>
              <a:rPr lang="en-US" dirty="0"/>
              <a:t> →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semicolon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| 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Stmt</a:t>
            </a:r>
            <a:r>
              <a:rPr lang="en-US" dirty="0"/>
              <a:t> 	→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assign</a:t>
            </a:r>
            <a:r>
              <a:rPr lang="en-US" dirty="0"/>
              <a:t> </a:t>
            </a:r>
            <a:r>
              <a:rPr lang="en-US" i="1" dirty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/>
              <a:t>Expr</a:t>
            </a:r>
            <a:r>
              <a:rPr lang="en-US" dirty="0"/>
              <a:t>	 → </a:t>
            </a:r>
            <a:r>
              <a:rPr lang="en-US" b="1" dirty="0"/>
              <a:t>id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 |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plus</a:t>
            </a:r>
            <a:r>
              <a:rPr lang="en-US" dirty="0"/>
              <a:t> </a:t>
            </a:r>
            <a:r>
              <a:rPr lang="en-US" b="1" dirty="0"/>
              <a:t>id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58000" y="1066800"/>
            <a:ext cx="54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end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24569" y="1066800"/>
            <a:ext cx="705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begin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35092" y="1066800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Prog</a:t>
            </a:r>
            <a:endParaRPr lang="en-US" i="1" dirty="0"/>
          </a:p>
        </p:txBody>
      </p:sp>
      <p:cxnSp>
        <p:nvCxnSpPr>
          <p:cNvPr id="54" name="Straight Connector 53"/>
          <p:cNvCxnSpPr>
            <a:stCxn id="48" idx="2"/>
            <a:endCxn id="47" idx="0"/>
          </p:cNvCxnSpPr>
          <p:nvPr/>
        </p:nvCxnSpPr>
        <p:spPr>
          <a:xfrm>
            <a:off x="6293267" y="814864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48" idx="2"/>
            <a:endCxn id="46" idx="0"/>
          </p:cNvCxnSpPr>
          <p:nvPr/>
        </p:nvCxnSpPr>
        <p:spPr>
          <a:xfrm flipH="1">
            <a:off x="5377390" y="814864"/>
            <a:ext cx="91587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48" idx="2"/>
            <a:endCxn id="45" idx="0"/>
          </p:cNvCxnSpPr>
          <p:nvPr/>
        </p:nvCxnSpPr>
        <p:spPr>
          <a:xfrm>
            <a:off x="6293267" y="814864"/>
            <a:ext cx="838206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Parse Tree</a:t>
            </a:r>
          </a:p>
        </p:txBody>
      </p:sp>
      <p:sp>
        <p:nvSpPr>
          <p:cNvPr id="75" name="Oval 74"/>
          <p:cNvSpPr/>
          <p:nvPr/>
        </p:nvSpPr>
        <p:spPr>
          <a:xfrm>
            <a:off x="2514600" y="3536427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Key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terminal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Nonterminal</a:t>
            </a:r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 used</a:t>
            </a:r>
          </a:p>
        </p:txBody>
      </p:sp>
    </p:spTree>
    <p:extLst>
      <p:ext uri="{BB962C8B-B14F-4D97-AF65-F5344CB8AC3E}">
        <p14:creationId xmlns:p14="http://schemas.microsoft.com/office/powerpoint/2010/main" val="1241382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0" y="3095121"/>
                <a:ext cx="7696200" cy="1162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       </a:t>
                </a:r>
                <a:r>
                  <a:rPr lang="en-US" b="1" u="sng" dirty="0"/>
                  <a:t>Derivation Sequence</a:t>
                </a:r>
              </a:p>
              <a:p>
                <a:r>
                  <a:rPr lang="en-US" i="1" dirty="0"/>
                  <a:t>        </a:t>
                </a:r>
                <a:r>
                  <a:rPr lang="en-US" i="1" dirty="0" err="1"/>
                  <a:t>Prog</a:t>
                </a:r>
                <a:r>
                  <a:rPr lang="en-US" dirty="0"/>
                  <a:t> 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dirty="0" err="1"/>
                  <a:t>Stmts</a:t>
                </a:r>
                <a:r>
                  <a:rPr lang="en-US" dirty="0"/>
                  <a:t> </a:t>
                </a:r>
                <a:r>
                  <a:rPr lang="en-US" b="1" dirty="0"/>
                  <a:t>end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dirty="0" err="1"/>
                  <a:t>Stmts</a:t>
                </a:r>
                <a:r>
                  <a:rPr lang="en-US" dirty="0"/>
                  <a:t> </a:t>
                </a:r>
                <a:r>
                  <a:rPr lang="en-US" b="1" dirty="0"/>
                  <a:t>semicolon </a:t>
                </a:r>
                <a:r>
                  <a:rPr lang="en-US" dirty="0" err="1"/>
                  <a:t>Stmt</a:t>
                </a:r>
                <a:r>
                  <a:rPr lang="en-US" b="1" dirty="0"/>
                  <a:t> end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095121"/>
                <a:ext cx="7696200" cy="1162369"/>
              </a:xfrm>
              <a:prstGeom prst="rect">
                <a:avLst/>
              </a:prstGeom>
              <a:blipFill rotWithShape="1">
                <a:blip r:embed="rId2"/>
                <a:stretch>
                  <a:fillRect t="-2632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Prog</a:t>
            </a:r>
            <a:r>
              <a:rPr lang="en-US" dirty="0"/>
              <a:t> 	→ </a:t>
            </a:r>
            <a:r>
              <a:rPr lang="en-US" b="1" dirty="0"/>
              <a:t>begin</a:t>
            </a:r>
            <a:r>
              <a:rPr lang="en-US" dirty="0"/>
              <a:t>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end</a:t>
            </a:r>
            <a:r>
              <a:rPr lang="en-US" dirty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Stmts</a:t>
            </a:r>
            <a:r>
              <a:rPr lang="en-US" dirty="0"/>
              <a:t> →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semicolon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| 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Stmt</a:t>
            </a:r>
            <a:r>
              <a:rPr lang="en-US" dirty="0"/>
              <a:t> 	→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assign</a:t>
            </a:r>
            <a:r>
              <a:rPr lang="en-US" dirty="0"/>
              <a:t> </a:t>
            </a:r>
            <a:r>
              <a:rPr lang="en-US" i="1" dirty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/>
              <a:t>Expr</a:t>
            </a:r>
            <a:r>
              <a:rPr lang="en-US" dirty="0"/>
              <a:t>	 → </a:t>
            </a:r>
            <a:r>
              <a:rPr lang="en-US" b="1" dirty="0"/>
              <a:t>id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 |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plus</a:t>
            </a:r>
            <a:r>
              <a:rPr lang="en-US" dirty="0"/>
              <a:t> </a:t>
            </a:r>
            <a:r>
              <a:rPr lang="en-US" b="1" dirty="0"/>
              <a:t>id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30509" y="1840468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</a:t>
            </a:r>
            <a:endParaRPr lang="en-US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4648200" y="1840468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6858000" y="1066800"/>
            <a:ext cx="54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end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24569" y="1066800"/>
            <a:ext cx="705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begin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35092" y="1066800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Prog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00" y="1840468"/>
            <a:ext cx="1156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semicolon</a:t>
            </a:r>
          </a:p>
        </p:txBody>
      </p:sp>
      <p:cxnSp>
        <p:nvCxnSpPr>
          <p:cNvPr id="54" name="Straight Connector 53"/>
          <p:cNvCxnSpPr>
            <a:stCxn id="48" idx="2"/>
            <a:endCxn id="47" idx="0"/>
          </p:cNvCxnSpPr>
          <p:nvPr/>
        </p:nvCxnSpPr>
        <p:spPr>
          <a:xfrm>
            <a:off x="6293267" y="814864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47" idx="2"/>
            <a:endCxn id="42" idx="0"/>
          </p:cNvCxnSpPr>
          <p:nvPr/>
        </p:nvCxnSpPr>
        <p:spPr>
          <a:xfrm flipH="1">
            <a:off x="5006375" y="1436132"/>
            <a:ext cx="1286892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47" idx="2"/>
            <a:endCxn id="49" idx="0"/>
          </p:cNvCxnSpPr>
          <p:nvPr/>
        </p:nvCxnSpPr>
        <p:spPr>
          <a:xfrm>
            <a:off x="6293267" y="1436132"/>
            <a:ext cx="1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47" idx="2"/>
            <a:endCxn id="37" idx="0"/>
          </p:cNvCxnSpPr>
          <p:nvPr/>
        </p:nvCxnSpPr>
        <p:spPr>
          <a:xfrm>
            <a:off x="6293267" y="1436132"/>
            <a:ext cx="1250533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48" idx="2"/>
            <a:endCxn id="46" idx="0"/>
          </p:cNvCxnSpPr>
          <p:nvPr/>
        </p:nvCxnSpPr>
        <p:spPr>
          <a:xfrm flipH="1">
            <a:off x="5377390" y="814864"/>
            <a:ext cx="91587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48" idx="2"/>
            <a:endCxn id="45" idx="0"/>
          </p:cNvCxnSpPr>
          <p:nvPr/>
        </p:nvCxnSpPr>
        <p:spPr>
          <a:xfrm>
            <a:off x="6293267" y="814864"/>
            <a:ext cx="838206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Parse Tree</a:t>
            </a:r>
          </a:p>
        </p:txBody>
      </p:sp>
      <p:sp>
        <p:nvSpPr>
          <p:cNvPr id="75" name="Oval 74"/>
          <p:cNvSpPr/>
          <p:nvPr/>
        </p:nvSpPr>
        <p:spPr>
          <a:xfrm>
            <a:off x="2514600" y="3536427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8" name="Oval 77"/>
          <p:cNvSpPr/>
          <p:nvPr/>
        </p:nvSpPr>
        <p:spPr>
          <a:xfrm>
            <a:off x="4007680" y="3923605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Key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terminal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Nonterminal</a:t>
            </a:r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 used</a:t>
            </a:r>
          </a:p>
        </p:txBody>
      </p:sp>
    </p:spTree>
    <p:extLst>
      <p:ext uri="{BB962C8B-B14F-4D97-AF65-F5344CB8AC3E}">
        <p14:creationId xmlns:p14="http://schemas.microsoft.com/office/powerpoint/2010/main" val="1920404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0" y="3095121"/>
                <a:ext cx="7696200" cy="1835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       </a:t>
                </a:r>
                <a:r>
                  <a:rPr lang="en-US" b="1" u="sng" dirty="0"/>
                  <a:t>Derivation Sequence</a:t>
                </a:r>
              </a:p>
              <a:p>
                <a:r>
                  <a:rPr lang="en-US" i="1" dirty="0"/>
                  <a:t>        </a:t>
                </a:r>
                <a:r>
                  <a:rPr lang="en-US" i="1" dirty="0" err="1"/>
                  <a:t>Prog</a:t>
                </a:r>
                <a:r>
                  <a:rPr lang="en-US" dirty="0"/>
                  <a:t> 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dirty="0" err="1"/>
                  <a:t>Stmts</a:t>
                </a:r>
                <a:r>
                  <a:rPr lang="en-US" dirty="0"/>
                  <a:t> </a:t>
                </a:r>
                <a:r>
                  <a:rPr lang="en-US" b="1" dirty="0"/>
                  <a:t>end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dirty="0" err="1"/>
                  <a:t>Stmts</a:t>
                </a:r>
                <a:r>
                  <a:rPr lang="en-US" dirty="0"/>
                  <a:t> </a:t>
                </a:r>
                <a:r>
                  <a:rPr lang="en-US" b="1" dirty="0"/>
                  <a:t>semicolon </a:t>
                </a:r>
                <a:r>
                  <a:rPr lang="en-US" dirty="0" err="1"/>
                  <a:t>Stmt</a:t>
                </a:r>
                <a:r>
                  <a:rPr lang="en-US" b="1" dirty="0"/>
                  <a:t> end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dirty="0" err="1"/>
                  <a:t>Stmt</a:t>
                </a:r>
                <a:r>
                  <a:rPr lang="en-US" dirty="0"/>
                  <a:t> </a:t>
                </a:r>
                <a:r>
                  <a:rPr lang="en-US" b="1" dirty="0"/>
                  <a:t>semicolon </a:t>
                </a:r>
                <a:r>
                  <a:rPr lang="en-US" dirty="0" err="1"/>
                  <a:t>Stmt</a:t>
                </a:r>
                <a:r>
                  <a:rPr lang="en-US" b="1" dirty="0"/>
                  <a:t> end</a:t>
                </a:r>
              </a:p>
              <a:p>
                <a:r>
                  <a:rPr lang="en-US" dirty="0"/>
                  <a:t>	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095121"/>
                <a:ext cx="7696200" cy="1835887"/>
              </a:xfrm>
              <a:prstGeom prst="rect">
                <a:avLst/>
              </a:prstGeom>
              <a:blipFill rotWithShape="1">
                <a:blip r:embed="rId2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Prog</a:t>
            </a:r>
            <a:r>
              <a:rPr lang="en-US" dirty="0"/>
              <a:t> 	→ </a:t>
            </a:r>
            <a:r>
              <a:rPr lang="en-US" b="1" dirty="0"/>
              <a:t>begin</a:t>
            </a:r>
            <a:r>
              <a:rPr lang="en-US" dirty="0"/>
              <a:t>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end</a:t>
            </a:r>
            <a:r>
              <a:rPr lang="en-US" dirty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Stmts</a:t>
            </a:r>
            <a:r>
              <a:rPr lang="en-US" dirty="0"/>
              <a:t> →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semicolon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| 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Stmt</a:t>
            </a:r>
            <a:r>
              <a:rPr lang="en-US" dirty="0"/>
              <a:t> 	→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assign</a:t>
            </a:r>
            <a:r>
              <a:rPr lang="en-US" dirty="0"/>
              <a:t> </a:t>
            </a:r>
            <a:r>
              <a:rPr lang="en-US" i="1" dirty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/>
              <a:t>Expr</a:t>
            </a:r>
            <a:r>
              <a:rPr lang="en-US" dirty="0"/>
              <a:t>	 → </a:t>
            </a:r>
            <a:r>
              <a:rPr lang="en-US" b="1" dirty="0"/>
              <a:t>id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 |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plus</a:t>
            </a:r>
            <a:r>
              <a:rPr lang="en-US" dirty="0"/>
              <a:t> </a:t>
            </a:r>
            <a:r>
              <a:rPr lang="en-US" b="1" dirty="0"/>
              <a:t>id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30509" y="1840468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10329" y="2436460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</a:t>
            </a:r>
            <a:endParaRPr lang="en-US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4648200" y="1840468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cxnSp>
        <p:nvCxnSpPr>
          <p:cNvPr id="43" name="Straight Connector 42"/>
          <p:cNvCxnSpPr>
            <a:stCxn id="42" idx="2"/>
            <a:endCxn id="38" idx="0"/>
          </p:cNvCxnSpPr>
          <p:nvPr/>
        </p:nvCxnSpPr>
        <p:spPr>
          <a:xfrm>
            <a:off x="5006375" y="2209800"/>
            <a:ext cx="17245" cy="2266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6858000" y="1066800"/>
            <a:ext cx="54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end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24569" y="1066800"/>
            <a:ext cx="705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begin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35092" y="1066800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Prog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00" y="1840468"/>
            <a:ext cx="1156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semicolon</a:t>
            </a:r>
          </a:p>
        </p:txBody>
      </p:sp>
      <p:cxnSp>
        <p:nvCxnSpPr>
          <p:cNvPr id="54" name="Straight Connector 53"/>
          <p:cNvCxnSpPr>
            <a:stCxn id="48" idx="2"/>
            <a:endCxn id="47" idx="0"/>
          </p:cNvCxnSpPr>
          <p:nvPr/>
        </p:nvCxnSpPr>
        <p:spPr>
          <a:xfrm>
            <a:off x="6293267" y="814864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47" idx="2"/>
            <a:endCxn id="42" idx="0"/>
          </p:cNvCxnSpPr>
          <p:nvPr/>
        </p:nvCxnSpPr>
        <p:spPr>
          <a:xfrm flipH="1">
            <a:off x="5006375" y="1436132"/>
            <a:ext cx="1286892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47" idx="2"/>
            <a:endCxn id="49" idx="0"/>
          </p:cNvCxnSpPr>
          <p:nvPr/>
        </p:nvCxnSpPr>
        <p:spPr>
          <a:xfrm>
            <a:off x="6293267" y="1436132"/>
            <a:ext cx="1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47" idx="2"/>
            <a:endCxn id="37" idx="0"/>
          </p:cNvCxnSpPr>
          <p:nvPr/>
        </p:nvCxnSpPr>
        <p:spPr>
          <a:xfrm>
            <a:off x="6293267" y="1436132"/>
            <a:ext cx="1250533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48" idx="2"/>
            <a:endCxn id="46" idx="0"/>
          </p:cNvCxnSpPr>
          <p:nvPr/>
        </p:nvCxnSpPr>
        <p:spPr>
          <a:xfrm flipH="1">
            <a:off x="5377390" y="814864"/>
            <a:ext cx="91587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48" idx="2"/>
            <a:endCxn id="45" idx="0"/>
          </p:cNvCxnSpPr>
          <p:nvPr/>
        </p:nvCxnSpPr>
        <p:spPr>
          <a:xfrm>
            <a:off x="6293267" y="814864"/>
            <a:ext cx="838206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Parse Tree</a:t>
            </a:r>
          </a:p>
        </p:txBody>
      </p:sp>
      <p:sp>
        <p:nvSpPr>
          <p:cNvPr id="75" name="Oval 74"/>
          <p:cNvSpPr/>
          <p:nvPr/>
        </p:nvSpPr>
        <p:spPr>
          <a:xfrm>
            <a:off x="2514600" y="3536427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8" name="Oval 77"/>
          <p:cNvSpPr/>
          <p:nvPr/>
        </p:nvSpPr>
        <p:spPr>
          <a:xfrm>
            <a:off x="4007680" y="3923605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3886200" y="4330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Key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terminal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Nonterminal</a:t>
            </a:r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 used</a:t>
            </a:r>
          </a:p>
        </p:txBody>
      </p:sp>
    </p:spTree>
    <p:extLst>
      <p:ext uri="{BB962C8B-B14F-4D97-AF65-F5344CB8AC3E}">
        <p14:creationId xmlns:p14="http://schemas.microsoft.com/office/powerpoint/2010/main" val="3945801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0" y="3095121"/>
                <a:ext cx="7696200" cy="2232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       </a:t>
                </a:r>
                <a:r>
                  <a:rPr lang="en-US" b="1" u="sng" dirty="0"/>
                  <a:t>Derivation Sequence</a:t>
                </a:r>
              </a:p>
              <a:p>
                <a:r>
                  <a:rPr lang="en-US" i="1" dirty="0"/>
                  <a:t>        </a:t>
                </a:r>
                <a:r>
                  <a:rPr lang="en-US" i="1" dirty="0" err="1"/>
                  <a:t>Prog</a:t>
                </a:r>
                <a:r>
                  <a:rPr lang="en-US" dirty="0"/>
                  <a:t> 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dirty="0" err="1"/>
                  <a:t>Stmts</a:t>
                </a:r>
                <a:r>
                  <a:rPr lang="en-US" dirty="0"/>
                  <a:t> </a:t>
                </a:r>
                <a:r>
                  <a:rPr lang="en-US" b="1" dirty="0"/>
                  <a:t>end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dirty="0" err="1"/>
                  <a:t>Stmts</a:t>
                </a:r>
                <a:r>
                  <a:rPr lang="en-US" dirty="0"/>
                  <a:t> </a:t>
                </a:r>
                <a:r>
                  <a:rPr lang="en-US" b="1" dirty="0"/>
                  <a:t>semicolon </a:t>
                </a:r>
                <a:r>
                  <a:rPr lang="en-US" dirty="0" err="1"/>
                  <a:t>Stmt</a:t>
                </a:r>
                <a:r>
                  <a:rPr lang="en-US" b="1" dirty="0"/>
                  <a:t> end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dirty="0" err="1"/>
                  <a:t>Stmt</a:t>
                </a:r>
                <a:r>
                  <a:rPr lang="en-US" dirty="0"/>
                  <a:t> </a:t>
                </a:r>
                <a:r>
                  <a:rPr lang="en-US" b="1" dirty="0"/>
                  <a:t>semicolon </a:t>
                </a:r>
                <a:r>
                  <a:rPr lang="en-US" dirty="0" err="1"/>
                  <a:t>Stmt</a:t>
                </a:r>
                <a:r>
                  <a:rPr lang="en-US" b="1" dirty="0"/>
                  <a:t> end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b="1" dirty="0"/>
                  <a:t>id</a:t>
                </a:r>
                <a:r>
                  <a:rPr lang="en-US" dirty="0"/>
                  <a:t> </a:t>
                </a:r>
                <a:r>
                  <a:rPr lang="en-US" b="1" dirty="0"/>
                  <a:t>assign</a:t>
                </a:r>
                <a:r>
                  <a:rPr lang="en-US" dirty="0"/>
                  <a:t> Expr </a:t>
                </a:r>
                <a:r>
                  <a:rPr lang="en-US" b="1" dirty="0"/>
                  <a:t>semicolon </a:t>
                </a:r>
                <a:r>
                  <a:rPr lang="en-US" dirty="0" err="1"/>
                  <a:t>Stmt</a:t>
                </a:r>
                <a:r>
                  <a:rPr lang="en-US" b="1" dirty="0"/>
                  <a:t> end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095121"/>
                <a:ext cx="7696200" cy="2232406"/>
              </a:xfrm>
              <a:prstGeom prst="rect">
                <a:avLst/>
              </a:prstGeom>
              <a:blipFill rotWithShape="1">
                <a:blip r:embed="rId2"/>
                <a:stretch>
                  <a:fillRect t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Prog</a:t>
            </a:r>
            <a:r>
              <a:rPr lang="en-US" dirty="0"/>
              <a:t> 	→ </a:t>
            </a:r>
            <a:r>
              <a:rPr lang="en-US" b="1" dirty="0"/>
              <a:t>begin</a:t>
            </a:r>
            <a:r>
              <a:rPr lang="en-US" dirty="0"/>
              <a:t>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end</a:t>
            </a:r>
            <a:r>
              <a:rPr lang="en-US" dirty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Stmts</a:t>
            </a:r>
            <a:r>
              <a:rPr lang="en-US" dirty="0"/>
              <a:t> →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semicolon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| 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Stmt</a:t>
            </a:r>
            <a:r>
              <a:rPr lang="en-US" dirty="0"/>
              <a:t> 	→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assign</a:t>
            </a:r>
            <a:r>
              <a:rPr lang="en-US" dirty="0"/>
              <a:t> </a:t>
            </a:r>
            <a:r>
              <a:rPr lang="en-US" i="1" dirty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/>
              <a:t>Expr</a:t>
            </a:r>
            <a:r>
              <a:rPr lang="en-US" dirty="0"/>
              <a:t>	 → </a:t>
            </a:r>
            <a:r>
              <a:rPr lang="en-US" b="1" dirty="0"/>
              <a:t>id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 |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plus</a:t>
            </a:r>
            <a:r>
              <a:rPr lang="en-US" dirty="0"/>
              <a:t> </a:t>
            </a:r>
            <a:r>
              <a:rPr lang="en-US" b="1" dirty="0"/>
              <a:t>id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98180" y="3167095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76782" y="3167095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30819" y="3167095"/>
            <a:ext cx="769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assign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30509" y="1840468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10329" y="2436460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</a:t>
            </a:r>
            <a:endParaRPr lang="en-US" i="1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449400" y="2805792"/>
            <a:ext cx="57422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3620" y="2805792"/>
            <a:ext cx="585578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23620" y="2805792"/>
            <a:ext cx="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4648200" y="1840468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cxnSp>
        <p:nvCxnSpPr>
          <p:cNvPr id="43" name="Straight Connector 42"/>
          <p:cNvCxnSpPr>
            <a:stCxn id="42" idx="2"/>
            <a:endCxn id="38" idx="0"/>
          </p:cNvCxnSpPr>
          <p:nvPr/>
        </p:nvCxnSpPr>
        <p:spPr>
          <a:xfrm>
            <a:off x="5006375" y="2209800"/>
            <a:ext cx="17245" cy="2266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6858000" y="1066800"/>
            <a:ext cx="54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end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24569" y="1066800"/>
            <a:ext cx="705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begin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35092" y="1066800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Prog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00" y="1840468"/>
            <a:ext cx="1156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semicolon</a:t>
            </a:r>
          </a:p>
        </p:txBody>
      </p:sp>
      <p:cxnSp>
        <p:nvCxnSpPr>
          <p:cNvPr id="54" name="Straight Connector 53"/>
          <p:cNvCxnSpPr>
            <a:stCxn id="48" idx="2"/>
            <a:endCxn id="47" idx="0"/>
          </p:cNvCxnSpPr>
          <p:nvPr/>
        </p:nvCxnSpPr>
        <p:spPr>
          <a:xfrm>
            <a:off x="6293267" y="814864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47" idx="2"/>
            <a:endCxn id="42" idx="0"/>
          </p:cNvCxnSpPr>
          <p:nvPr/>
        </p:nvCxnSpPr>
        <p:spPr>
          <a:xfrm flipH="1">
            <a:off x="5006375" y="1436132"/>
            <a:ext cx="1286892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47" idx="2"/>
            <a:endCxn id="49" idx="0"/>
          </p:cNvCxnSpPr>
          <p:nvPr/>
        </p:nvCxnSpPr>
        <p:spPr>
          <a:xfrm>
            <a:off x="6293267" y="1436132"/>
            <a:ext cx="1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47" idx="2"/>
            <a:endCxn id="37" idx="0"/>
          </p:cNvCxnSpPr>
          <p:nvPr/>
        </p:nvCxnSpPr>
        <p:spPr>
          <a:xfrm>
            <a:off x="6293267" y="1436132"/>
            <a:ext cx="1250533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48" idx="2"/>
            <a:endCxn id="46" idx="0"/>
          </p:cNvCxnSpPr>
          <p:nvPr/>
        </p:nvCxnSpPr>
        <p:spPr>
          <a:xfrm flipH="1">
            <a:off x="5377390" y="814864"/>
            <a:ext cx="91587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48" idx="2"/>
            <a:endCxn id="45" idx="0"/>
          </p:cNvCxnSpPr>
          <p:nvPr/>
        </p:nvCxnSpPr>
        <p:spPr>
          <a:xfrm>
            <a:off x="6293267" y="814864"/>
            <a:ext cx="838206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Parse Tree</a:t>
            </a:r>
          </a:p>
        </p:txBody>
      </p:sp>
      <p:sp>
        <p:nvSpPr>
          <p:cNvPr id="75" name="Oval 74"/>
          <p:cNvSpPr/>
          <p:nvPr/>
        </p:nvSpPr>
        <p:spPr>
          <a:xfrm>
            <a:off x="2514600" y="3536427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8" name="Oval 77"/>
          <p:cNvSpPr/>
          <p:nvPr/>
        </p:nvSpPr>
        <p:spPr>
          <a:xfrm>
            <a:off x="4007680" y="3923605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3886200" y="4330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4736510" y="4711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Key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terminal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Nonterminal</a:t>
            </a:r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 used</a:t>
            </a:r>
          </a:p>
        </p:txBody>
      </p:sp>
    </p:spTree>
    <p:extLst>
      <p:ext uri="{BB962C8B-B14F-4D97-AF65-F5344CB8AC3E}">
        <p14:creationId xmlns:p14="http://schemas.microsoft.com/office/powerpoint/2010/main" val="1161447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0" y="3095121"/>
                <a:ext cx="7696200" cy="26289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       </a:t>
                </a:r>
                <a:r>
                  <a:rPr lang="en-US" b="1" u="sng" dirty="0"/>
                  <a:t>Derivation Sequence</a:t>
                </a:r>
              </a:p>
              <a:p>
                <a:r>
                  <a:rPr lang="en-US" i="1" dirty="0"/>
                  <a:t>        </a:t>
                </a:r>
                <a:r>
                  <a:rPr lang="en-US" i="1" dirty="0" err="1"/>
                  <a:t>Prog</a:t>
                </a:r>
                <a:r>
                  <a:rPr lang="en-US" dirty="0"/>
                  <a:t> 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dirty="0" err="1"/>
                  <a:t>Stmts</a:t>
                </a:r>
                <a:r>
                  <a:rPr lang="en-US" dirty="0"/>
                  <a:t> </a:t>
                </a:r>
                <a:r>
                  <a:rPr lang="en-US" b="1" dirty="0"/>
                  <a:t>end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dirty="0" err="1"/>
                  <a:t>Stmts</a:t>
                </a:r>
                <a:r>
                  <a:rPr lang="en-US" dirty="0"/>
                  <a:t> </a:t>
                </a:r>
                <a:r>
                  <a:rPr lang="en-US" b="1" dirty="0"/>
                  <a:t>semicolon </a:t>
                </a:r>
                <a:r>
                  <a:rPr lang="en-US" dirty="0" err="1"/>
                  <a:t>Stmt</a:t>
                </a:r>
                <a:r>
                  <a:rPr lang="en-US" b="1" dirty="0"/>
                  <a:t> end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dirty="0" err="1"/>
                  <a:t>Stmt</a:t>
                </a:r>
                <a:r>
                  <a:rPr lang="en-US" dirty="0"/>
                  <a:t> </a:t>
                </a:r>
                <a:r>
                  <a:rPr lang="en-US" b="1" dirty="0"/>
                  <a:t>semicolon </a:t>
                </a:r>
                <a:r>
                  <a:rPr lang="en-US" dirty="0" err="1"/>
                  <a:t>Stmt</a:t>
                </a:r>
                <a:r>
                  <a:rPr lang="en-US" b="1" dirty="0"/>
                  <a:t> end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b="1" dirty="0"/>
                  <a:t>id</a:t>
                </a:r>
                <a:r>
                  <a:rPr lang="en-US" dirty="0"/>
                  <a:t> </a:t>
                </a:r>
                <a:r>
                  <a:rPr lang="en-US" b="1" dirty="0"/>
                  <a:t>assign</a:t>
                </a:r>
                <a:r>
                  <a:rPr lang="en-US" dirty="0"/>
                  <a:t> Expr </a:t>
                </a:r>
                <a:r>
                  <a:rPr lang="en-US" b="1" dirty="0"/>
                  <a:t>semicolon </a:t>
                </a:r>
                <a:r>
                  <a:rPr lang="en-US" dirty="0" err="1"/>
                  <a:t>Stmt</a:t>
                </a:r>
                <a:r>
                  <a:rPr lang="en-US" b="1" dirty="0"/>
                  <a:t> end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b="1" dirty="0"/>
                  <a:t>id</a:t>
                </a:r>
                <a:r>
                  <a:rPr lang="en-US" dirty="0"/>
                  <a:t> </a:t>
                </a:r>
                <a:r>
                  <a:rPr lang="en-US" b="1" dirty="0"/>
                  <a:t>assign</a:t>
                </a:r>
                <a:r>
                  <a:rPr lang="en-US" dirty="0"/>
                  <a:t> Expr </a:t>
                </a:r>
                <a:r>
                  <a:rPr lang="en-US" b="1" dirty="0"/>
                  <a:t>semicolon id</a:t>
                </a:r>
                <a:r>
                  <a:rPr lang="en-US" dirty="0"/>
                  <a:t> </a:t>
                </a:r>
                <a:r>
                  <a:rPr lang="en-US" b="1" dirty="0"/>
                  <a:t>assign</a:t>
                </a:r>
                <a:r>
                  <a:rPr lang="en-US" dirty="0"/>
                  <a:t> Expr</a:t>
                </a:r>
                <a:r>
                  <a:rPr lang="en-US" b="1" dirty="0"/>
                  <a:t> end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095121"/>
                <a:ext cx="7696200" cy="2628925"/>
              </a:xfrm>
              <a:prstGeom prst="rect">
                <a:avLst/>
              </a:prstGeom>
              <a:blipFill rotWithShape="1">
                <a:blip r:embed="rId2"/>
                <a:stretch>
                  <a:fillRect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Prog</a:t>
            </a:r>
            <a:r>
              <a:rPr lang="en-US" dirty="0"/>
              <a:t> 	→ </a:t>
            </a:r>
            <a:r>
              <a:rPr lang="en-US" b="1" dirty="0"/>
              <a:t>begin</a:t>
            </a:r>
            <a:r>
              <a:rPr lang="en-US" dirty="0"/>
              <a:t>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end</a:t>
            </a:r>
            <a:r>
              <a:rPr lang="en-US" dirty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Stmts</a:t>
            </a:r>
            <a:r>
              <a:rPr lang="en-US" dirty="0"/>
              <a:t> →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semicolon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| 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Stmt</a:t>
            </a:r>
            <a:r>
              <a:rPr lang="en-US" dirty="0"/>
              <a:t> 	→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assign</a:t>
            </a:r>
            <a:r>
              <a:rPr lang="en-US" dirty="0"/>
              <a:t> </a:t>
            </a:r>
            <a:r>
              <a:rPr lang="en-US" i="1" dirty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/>
              <a:t>Expr</a:t>
            </a:r>
            <a:r>
              <a:rPr lang="en-US" dirty="0"/>
              <a:t>	 → </a:t>
            </a:r>
            <a:r>
              <a:rPr lang="en-US" b="1" dirty="0"/>
              <a:t>id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 |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plus</a:t>
            </a:r>
            <a:r>
              <a:rPr lang="en-US" dirty="0"/>
              <a:t> </a:t>
            </a:r>
            <a:r>
              <a:rPr lang="en-US" b="1" dirty="0"/>
              <a:t>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22398" y="2479355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01000" y="2479355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55037" y="2479355"/>
            <a:ext cx="769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assign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98180" y="3167095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76782" y="3167095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30819" y="3167095"/>
            <a:ext cx="769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assign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30509" y="1840468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10329" y="2436460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</a:t>
            </a:r>
            <a:endParaRPr lang="en-US" i="1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449400" y="2805792"/>
            <a:ext cx="57422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3620" y="2805792"/>
            <a:ext cx="585578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23620" y="2805792"/>
            <a:ext cx="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4648200" y="1840468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cxnSp>
        <p:nvCxnSpPr>
          <p:cNvPr id="43" name="Straight Connector 42"/>
          <p:cNvCxnSpPr>
            <a:stCxn id="42" idx="2"/>
            <a:endCxn id="38" idx="0"/>
          </p:cNvCxnSpPr>
          <p:nvPr/>
        </p:nvCxnSpPr>
        <p:spPr>
          <a:xfrm>
            <a:off x="5006375" y="2209800"/>
            <a:ext cx="17245" cy="2266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6858000" y="1066800"/>
            <a:ext cx="54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end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24569" y="1066800"/>
            <a:ext cx="705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begin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35092" y="1066800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Prog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00" y="1840468"/>
            <a:ext cx="1156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semicolon</a:t>
            </a:r>
          </a:p>
        </p:txBody>
      </p:sp>
      <p:cxnSp>
        <p:nvCxnSpPr>
          <p:cNvPr id="50" name="Straight Connector 49"/>
          <p:cNvCxnSpPr>
            <a:stCxn id="37" idx="2"/>
            <a:endCxn id="18" idx="0"/>
          </p:cNvCxnSpPr>
          <p:nvPr/>
        </p:nvCxnSpPr>
        <p:spPr>
          <a:xfrm flipH="1">
            <a:off x="6904499" y="2209800"/>
            <a:ext cx="63930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37" idx="2"/>
            <a:endCxn id="19" idx="0"/>
          </p:cNvCxnSpPr>
          <p:nvPr/>
        </p:nvCxnSpPr>
        <p:spPr>
          <a:xfrm>
            <a:off x="7543800" y="2209800"/>
            <a:ext cx="75632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37" idx="2"/>
            <a:endCxn id="20" idx="0"/>
          </p:cNvCxnSpPr>
          <p:nvPr/>
        </p:nvCxnSpPr>
        <p:spPr>
          <a:xfrm flipH="1">
            <a:off x="7539919" y="2209800"/>
            <a:ext cx="388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48" idx="2"/>
            <a:endCxn id="47" idx="0"/>
          </p:cNvCxnSpPr>
          <p:nvPr/>
        </p:nvCxnSpPr>
        <p:spPr>
          <a:xfrm>
            <a:off x="6293267" y="814864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47" idx="2"/>
            <a:endCxn id="42" idx="0"/>
          </p:cNvCxnSpPr>
          <p:nvPr/>
        </p:nvCxnSpPr>
        <p:spPr>
          <a:xfrm flipH="1">
            <a:off x="5006375" y="1436132"/>
            <a:ext cx="1286892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47" idx="2"/>
            <a:endCxn id="49" idx="0"/>
          </p:cNvCxnSpPr>
          <p:nvPr/>
        </p:nvCxnSpPr>
        <p:spPr>
          <a:xfrm>
            <a:off x="6293267" y="1436132"/>
            <a:ext cx="1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47" idx="2"/>
            <a:endCxn id="37" idx="0"/>
          </p:cNvCxnSpPr>
          <p:nvPr/>
        </p:nvCxnSpPr>
        <p:spPr>
          <a:xfrm>
            <a:off x="6293267" y="1436132"/>
            <a:ext cx="1250533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48" idx="2"/>
            <a:endCxn id="46" idx="0"/>
          </p:cNvCxnSpPr>
          <p:nvPr/>
        </p:nvCxnSpPr>
        <p:spPr>
          <a:xfrm flipH="1">
            <a:off x="5377390" y="814864"/>
            <a:ext cx="91587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48" idx="2"/>
            <a:endCxn id="45" idx="0"/>
          </p:cNvCxnSpPr>
          <p:nvPr/>
        </p:nvCxnSpPr>
        <p:spPr>
          <a:xfrm>
            <a:off x="6293267" y="814864"/>
            <a:ext cx="838206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Parse Tree</a:t>
            </a:r>
          </a:p>
        </p:txBody>
      </p:sp>
      <p:sp>
        <p:nvSpPr>
          <p:cNvPr id="75" name="Oval 74"/>
          <p:cNvSpPr/>
          <p:nvPr/>
        </p:nvSpPr>
        <p:spPr>
          <a:xfrm>
            <a:off x="2514600" y="3536427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8" name="Oval 77"/>
          <p:cNvSpPr/>
          <p:nvPr/>
        </p:nvSpPr>
        <p:spPr>
          <a:xfrm>
            <a:off x="4007680" y="3923605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3886200" y="4330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4736510" y="4711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1" name="Oval 80"/>
          <p:cNvSpPr/>
          <p:nvPr/>
        </p:nvSpPr>
        <p:spPr>
          <a:xfrm>
            <a:off x="5593801" y="5086976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Key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terminal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Nonterminal</a:t>
            </a:r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 used</a:t>
            </a:r>
          </a:p>
        </p:txBody>
      </p:sp>
    </p:spTree>
    <p:extLst>
      <p:ext uri="{BB962C8B-B14F-4D97-AF65-F5344CB8AC3E}">
        <p14:creationId xmlns:p14="http://schemas.microsoft.com/office/powerpoint/2010/main" val="1108057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0" y="3095121"/>
                <a:ext cx="7696200" cy="302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       </a:t>
                </a:r>
                <a:r>
                  <a:rPr lang="en-US" b="1" u="sng" dirty="0"/>
                  <a:t>Derivation Sequence</a:t>
                </a:r>
              </a:p>
              <a:p>
                <a:r>
                  <a:rPr lang="en-US" i="1" dirty="0"/>
                  <a:t>        </a:t>
                </a:r>
                <a:r>
                  <a:rPr lang="en-US" i="1" dirty="0" err="1"/>
                  <a:t>Prog</a:t>
                </a:r>
                <a:r>
                  <a:rPr lang="en-US" dirty="0"/>
                  <a:t> 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dirty="0" err="1"/>
                  <a:t>Stmts</a:t>
                </a:r>
                <a:r>
                  <a:rPr lang="en-US" dirty="0"/>
                  <a:t> </a:t>
                </a:r>
                <a:r>
                  <a:rPr lang="en-US" b="1" dirty="0"/>
                  <a:t>end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dirty="0" err="1"/>
                  <a:t>Stmts</a:t>
                </a:r>
                <a:r>
                  <a:rPr lang="en-US" dirty="0"/>
                  <a:t> </a:t>
                </a:r>
                <a:r>
                  <a:rPr lang="en-US" b="1" dirty="0"/>
                  <a:t>semicolon </a:t>
                </a:r>
                <a:r>
                  <a:rPr lang="en-US" dirty="0" err="1"/>
                  <a:t>Stmt</a:t>
                </a:r>
                <a:r>
                  <a:rPr lang="en-US" b="1" dirty="0"/>
                  <a:t> end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dirty="0" err="1"/>
                  <a:t>Stmt</a:t>
                </a:r>
                <a:r>
                  <a:rPr lang="en-US" dirty="0"/>
                  <a:t> </a:t>
                </a:r>
                <a:r>
                  <a:rPr lang="en-US" b="1" dirty="0"/>
                  <a:t>semicolon </a:t>
                </a:r>
                <a:r>
                  <a:rPr lang="en-US" dirty="0" err="1"/>
                  <a:t>Stmt</a:t>
                </a:r>
                <a:r>
                  <a:rPr lang="en-US" b="1" dirty="0"/>
                  <a:t> end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b="1" dirty="0"/>
                  <a:t>id</a:t>
                </a:r>
                <a:r>
                  <a:rPr lang="en-US" dirty="0"/>
                  <a:t> </a:t>
                </a:r>
                <a:r>
                  <a:rPr lang="en-US" b="1" dirty="0"/>
                  <a:t>assign</a:t>
                </a:r>
                <a:r>
                  <a:rPr lang="en-US" dirty="0"/>
                  <a:t> Expr </a:t>
                </a:r>
                <a:r>
                  <a:rPr lang="en-US" b="1" dirty="0"/>
                  <a:t>semicolon </a:t>
                </a:r>
                <a:r>
                  <a:rPr lang="en-US" dirty="0" err="1"/>
                  <a:t>Stmt</a:t>
                </a:r>
                <a:r>
                  <a:rPr lang="en-US" b="1" dirty="0"/>
                  <a:t> end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b="1" dirty="0"/>
                  <a:t>id</a:t>
                </a:r>
                <a:r>
                  <a:rPr lang="en-US" dirty="0"/>
                  <a:t> </a:t>
                </a:r>
                <a:r>
                  <a:rPr lang="en-US" b="1" dirty="0"/>
                  <a:t>assign</a:t>
                </a:r>
                <a:r>
                  <a:rPr lang="en-US" dirty="0"/>
                  <a:t> Expr </a:t>
                </a:r>
                <a:r>
                  <a:rPr lang="en-US" b="1" dirty="0"/>
                  <a:t>semicolon id</a:t>
                </a:r>
                <a:r>
                  <a:rPr lang="en-US" dirty="0"/>
                  <a:t> </a:t>
                </a:r>
                <a:r>
                  <a:rPr lang="en-US" b="1" dirty="0"/>
                  <a:t>assign</a:t>
                </a:r>
                <a:r>
                  <a:rPr lang="en-US" dirty="0"/>
                  <a:t> Expr</a:t>
                </a:r>
                <a:r>
                  <a:rPr lang="en-US" b="1" dirty="0"/>
                  <a:t> end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b="1" dirty="0"/>
                  <a:t>id</a:t>
                </a:r>
                <a:r>
                  <a:rPr lang="en-US" dirty="0"/>
                  <a:t> </a:t>
                </a:r>
                <a:r>
                  <a:rPr lang="en-US" b="1" dirty="0"/>
                  <a:t>assign</a:t>
                </a:r>
                <a:r>
                  <a:rPr lang="en-US" dirty="0"/>
                  <a:t> </a:t>
                </a:r>
                <a:r>
                  <a:rPr lang="en-US" b="1" dirty="0"/>
                  <a:t>id</a:t>
                </a:r>
                <a:r>
                  <a:rPr lang="en-US" dirty="0"/>
                  <a:t> </a:t>
                </a:r>
                <a:r>
                  <a:rPr lang="en-US" b="1" dirty="0"/>
                  <a:t>semicolon id</a:t>
                </a:r>
                <a:r>
                  <a:rPr lang="en-US" dirty="0"/>
                  <a:t> </a:t>
                </a:r>
                <a:r>
                  <a:rPr lang="en-US" b="1" dirty="0"/>
                  <a:t>assign</a:t>
                </a:r>
                <a:r>
                  <a:rPr lang="en-US" dirty="0"/>
                  <a:t> Expr</a:t>
                </a:r>
                <a:r>
                  <a:rPr lang="en-US" b="1" dirty="0"/>
                  <a:t> end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095121"/>
                <a:ext cx="7696200" cy="3025444"/>
              </a:xfrm>
              <a:prstGeom prst="rect">
                <a:avLst/>
              </a:prstGeom>
              <a:blipFill rotWithShape="1">
                <a:blip r:embed="rId2"/>
                <a:stretch>
                  <a:fillRect t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Prog</a:t>
            </a:r>
            <a:r>
              <a:rPr lang="en-US" dirty="0"/>
              <a:t> 	→ </a:t>
            </a:r>
            <a:r>
              <a:rPr lang="en-US" b="1" dirty="0"/>
              <a:t>begin</a:t>
            </a:r>
            <a:r>
              <a:rPr lang="en-US" dirty="0"/>
              <a:t>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end</a:t>
            </a:r>
            <a:r>
              <a:rPr lang="en-US" dirty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Stmts</a:t>
            </a:r>
            <a:r>
              <a:rPr lang="en-US" dirty="0"/>
              <a:t> →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semicolon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| 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Stmt</a:t>
            </a:r>
            <a:r>
              <a:rPr lang="en-US" dirty="0"/>
              <a:t> 	→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assign</a:t>
            </a:r>
            <a:r>
              <a:rPr lang="en-US" dirty="0"/>
              <a:t> </a:t>
            </a:r>
            <a:r>
              <a:rPr lang="en-US" i="1" dirty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/>
              <a:t>Expr</a:t>
            </a:r>
            <a:r>
              <a:rPr lang="en-US" dirty="0"/>
              <a:t>	 → </a:t>
            </a:r>
            <a:r>
              <a:rPr lang="en-US" b="1" dirty="0"/>
              <a:t>id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 |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plus</a:t>
            </a:r>
            <a:r>
              <a:rPr lang="en-US" dirty="0"/>
              <a:t> </a:t>
            </a:r>
            <a:r>
              <a:rPr lang="en-US" b="1" dirty="0"/>
              <a:t>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22398" y="2479355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01000" y="2479355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55037" y="2479355"/>
            <a:ext cx="769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assign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98180" y="3167095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76782" y="3167095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30819" y="3167095"/>
            <a:ext cx="769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assign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93801" y="3897868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</a:p>
        </p:txBody>
      </p:sp>
      <p:cxnSp>
        <p:nvCxnSpPr>
          <p:cNvPr id="36" name="Straight Connector 35"/>
          <p:cNvCxnSpPr>
            <a:stCxn id="33" idx="2"/>
            <a:endCxn id="35" idx="0"/>
          </p:cNvCxnSpPr>
          <p:nvPr/>
        </p:nvCxnSpPr>
        <p:spPr>
          <a:xfrm flipH="1">
            <a:off x="5775902" y="3536427"/>
            <a:ext cx="1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7230509" y="1840468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10329" y="2436460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</a:t>
            </a:r>
            <a:endParaRPr lang="en-US" i="1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449400" y="2805792"/>
            <a:ext cx="57422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3620" y="2805792"/>
            <a:ext cx="585578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23620" y="2805792"/>
            <a:ext cx="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4648200" y="1840468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cxnSp>
        <p:nvCxnSpPr>
          <p:cNvPr id="43" name="Straight Connector 42"/>
          <p:cNvCxnSpPr>
            <a:stCxn id="42" idx="2"/>
            <a:endCxn id="38" idx="0"/>
          </p:cNvCxnSpPr>
          <p:nvPr/>
        </p:nvCxnSpPr>
        <p:spPr>
          <a:xfrm>
            <a:off x="5006375" y="2209800"/>
            <a:ext cx="17245" cy="2266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6858000" y="1066800"/>
            <a:ext cx="54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end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24569" y="1066800"/>
            <a:ext cx="705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begin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35092" y="1066800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Prog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00" y="1840468"/>
            <a:ext cx="1156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semicolon</a:t>
            </a:r>
          </a:p>
        </p:txBody>
      </p:sp>
      <p:cxnSp>
        <p:nvCxnSpPr>
          <p:cNvPr id="50" name="Straight Connector 49"/>
          <p:cNvCxnSpPr>
            <a:stCxn id="37" idx="2"/>
            <a:endCxn id="18" idx="0"/>
          </p:cNvCxnSpPr>
          <p:nvPr/>
        </p:nvCxnSpPr>
        <p:spPr>
          <a:xfrm flipH="1">
            <a:off x="6904499" y="2209800"/>
            <a:ext cx="63930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37" idx="2"/>
            <a:endCxn id="19" idx="0"/>
          </p:cNvCxnSpPr>
          <p:nvPr/>
        </p:nvCxnSpPr>
        <p:spPr>
          <a:xfrm>
            <a:off x="7543800" y="2209800"/>
            <a:ext cx="75632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37" idx="2"/>
            <a:endCxn id="20" idx="0"/>
          </p:cNvCxnSpPr>
          <p:nvPr/>
        </p:nvCxnSpPr>
        <p:spPr>
          <a:xfrm flipH="1">
            <a:off x="7539919" y="2209800"/>
            <a:ext cx="388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48" idx="2"/>
            <a:endCxn id="47" idx="0"/>
          </p:cNvCxnSpPr>
          <p:nvPr/>
        </p:nvCxnSpPr>
        <p:spPr>
          <a:xfrm>
            <a:off x="6293267" y="814864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47" idx="2"/>
            <a:endCxn id="42" idx="0"/>
          </p:cNvCxnSpPr>
          <p:nvPr/>
        </p:nvCxnSpPr>
        <p:spPr>
          <a:xfrm flipH="1">
            <a:off x="5006375" y="1436132"/>
            <a:ext cx="1286892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47" idx="2"/>
            <a:endCxn id="49" idx="0"/>
          </p:cNvCxnSpPr>
          <p:nvPr/>
        </p:nvCxnSpPr>
        <p:spPr>
          <a:xfrm>
            <a:off x="6293267" y="1436132"/>
            <a:ext cx="1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47" idx="2"/>
            <a:endCxn id="37" idx="0"/>
          </p:cNvCxnSpPr>
          <p:nvPr/>
        </p:nvCxnSpPr>
        <p:spPr>
          <a:xfrm>
            <a:off x="6293267" y="1436132"/>
            <a:ext cx="1250533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48" idx="2"/>
            <a:endCxn id="46" idx="0"/>
          </p:cNvCxnSpPr>
          <p:nvPr/>
        </p:nvCxnSpPr>
        <p:spPr>
          <a:xfrm flipH="1">
            <a:off x="5377390" y="814864"/>
            <a:ext cx="91587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48" idx="2"/>
            <a:endCxn id="45" idx="0"/>
          </p:cNvCxnSpPr>
          <p:nvPr/>
        </p:nvCxnSpPr>
        <p:spPr>
          <a:xfrm>
            <a:off x="6293267" y="814864"/>
            <a:ext cx="838206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Parse Tree</a:t>
            </a:r>
          </a:p>
        </p:txBody>
      </p:sp>
      <p:sp>
        <p:nvSpPr>
          <p:cNvPr id="75" name="Oval 74"/>
          <p:cNvSpPr/>
          <p:nvPr/>
        </p:nvSpPr>
        <p:spPr>
          <a:xfrm>
            <a:off x="2514600" y="3536427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8" name="Oval 77"/>
          <p:cNvSpPr/>
          <p:nvPr/>
        </p:nvSpPr>
        <p:spPr>
          <a:xfrm>
            <a:off x="4007680" y="3923605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3886200" y="4330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4736510" y="4711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1" name="Oval 80"/>
          <p:cNvSpPr/>
          <p:nvPr/>
        </p:nvSpPr>
        <p:spPr>
          <a:xfrm>
            <a:off x="5593801" y="5086976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2" name="Oval 81"/>
          <p:cNvSpPr/>
          <p:nvPr/>
        </p:nvSpPr>
        <p:spPr>
          <a:xfrm>
            <a:off x="5334000" y="5473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Key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terminal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Nonterminal</a:t>
            </a:r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 used</a:t>
            </a:r>
          </a:p>
        </p:txBody>
      </p:sp>
    </p:spTree>
    <p:extLst>
      <p:ext uri="{BB962C8B-B14F-4D97-AF65-F5344CB8AC3E}">
        <p14:creationId xmlns:p14="http://schemas.microsoft.com/office/powerpoint/2010/main" val="246352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0" y="3095121"/>
                <a:ext cx="7696200" cy="3698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       </a:t>
                </a:r>
                <a:r>
                  <a:rPr lang="en-US" b="1" u="sng" dirty="0"/>
                  <a:t>Derivation Sequence</a:t>
                </a:r>
              </a:p>
              <a:p>
                <a:r>
                  <a:rPr lang="en-US" i="1" dirty="0"/>
                  <a:t>        </a:t>
                </a:r>
                <a:r>
                  <a:rPr lang="en-US" i="1" dirty="0" err="1"/>
                  <a:t>Prog</a:t>
                </a:r>
                <a:r>
                  <a:rPr lang="en-US" dirty="0"/>
                  <a:t> 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dirty="0" err="1"/>
                  <a:t>Stmts</a:t>
                </a:r>
                <a:r>
                  <a:rPr lang="en-US" dirty="0"/>
                  <a:t> </a:t>
                </a:r>
                <a:r>
                  <a:rPr lang="en-US" b="1" dirty="0"/>
                  <a:t>end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dirty="0" err="1"/>
                  <a:t>Stmts</a:t>
                </a:r>
                <a:r>
                  <a:rPr lang="en-US" dirty="0"/>
                  <a:t> </a:t>
                </a:r>
                <a:r>
                  <a:rPr lang="en-US" b="1" dirty="0"/>
                  <a:t>semicolon </a:t>
                </a:r>
                <a:r>
                  <a:rPr lang="en-US" dirty="0" err="1"/>
                  <a:t>Stmt</a:t>
                </a:r>
                <a:r>
                  <a:rPr lang="en-US" b="1" dirty="0"/>
                  <a:t> end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dirty="0" err="1"/>
                  <a:t>Stmt</a:t>
                </a:r>
                <a:r>
                  <a:rPr lang="en-US" dirty="0"/>
                  <a:t> </a:t>
                </a:r>
                <a:r>
                  <a:rPr lang="en-US" b="1" dirty="0"/>
                  <a:t>semicolon </a:t>
                </a:r>
                <a:r>
                  <a:rPr lang="en-US" dirty="0" err="1"/>
                  <a:t>Stmt</a:t>
                </a:r>
                <a:r>
                  <a:rPr lang="en-US" b="1" dirty="0"/>
                  <a:t> end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b="1" dirty="0"/>
                  <a:t>id</a:t>
                </a:r>
                <a:r>
                  <a:rPr lang="en-US" dirty="0"/>
                  <a:t> </a:t>
                </a:r>
                <a:r>
                  <a:rPr lang="en-US" b="1" dirty="0"/>
                  <a:t>assign</a:t>
                </a:r>
                <a:r>
                  <a:rPr lang="en-US" dirty="0"/>
                  <a:t> Expr </a:t>
                </a:r>
                <a:r>
                  <a:rPr lang="en-US" b="1" dirty="0"/>
                  <a:t>semicolon </a:t>
                </a:r>
                <a:r>
                  <a:rPr lang="en-US" dirty="0" err="1"/>
                  <a:t>Stmt</a:t>
                </a:r>
                <a:r>
                  <a:rPr lang="en-US" b="1" dirty="0"/>
                  <a:t> end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b="1" dirty="0"/>
                  <a:t>id</a:t>
                </a:r>
                <a:r>
                  <a:rPr lang="en-US" dirty="0"/>
                  <a:t> </a:t>
                </a:r>
                <a:r>
                  <a:rPr lang="en-US" b="1" dirty="0"/>
                  <a:t>assign</a:t>
                </a:r>
                <a:r>
                  <a:rPr lang="en-US" dirty="0"/>
                  <a:t> Expr </a:t>
                </a:r>
                <a:r>
                  <a:rPr lang="en-US" b="1" dirty="0"/>
                  <a:t>semicolon id</a:t>
                </a:r>
                <a:r>
                  <a:rPr lang="en-US" dirty="0"/>
                  <a:t> </a:t>
                </a:r>
                <a:r>
                  <a:rPr lang="en-US" b="1" dirty="0"/>
                  <a:t>assign</a:t>
                </a:r>
                <a:r>
                  <a:rPr lang="en-US" dirty="0"/>
                  <a:t> Expr</a:t>
                </a:r>
                <a:r>
                  <a:rPr lang="en-US" b="1" dirty="0"/>
                  <a:t> end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b="1" dirty="0"/>
                  <a:t>id</a:t>
                </a:r>
                <a:r>
                  <a:rPr lang="en-US" dirty="0"/>
                  <a:t> </a:t>
                </a:r>
                <a:r>
                  <a:rPr lang="en-US" b="1" dirty="0"/>
                  <a:t>assign</a:t>
                </a:r>
                <a:r>
                  <a:rPr lang="en-US" dirty="0"/>
                  <a:t> </a:t>
                </a:r>
                <a:r>
                  <a:rPr lang="en-US" b="1" dirty="0"/>
                  <a:t>id</a:t>
                </a:r>
                <a:r>
                  <a:rPr lang="en-US" dirty="0"/>
                  <a:t> </a:t>
                </a:r>
                <a:r>
                  <a:rPr lang="en-US" b="1" dirty="0"/>
                  <a:t>semicolon id</a:t>
                </a:r>
                <a:r>
                  <a:rPr lang="en-US" dirty="0"/>
                  <a:t> </a:t>
                </a:r>
                <a:r>
                  <a:rPr lang="en-US" b="1" dirty="0"/>
                  <a:t>assign</a:t>
                </a:r>
                <a:r>
                  <a:rPr lang="en-US" dirty="0"/>
                  <a:t> Expr</a:t>
                </a:r>
                <a:r>
                  <a:rPr lang="en-US" b="1" dirty="0"/>
                  <a:t> end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b="1" dirty="0"/>
                  <a:t>id</a:t>
                </a:r>
                <a:r>
                  <a:rPr lang="en-US" dirty="0"/>
                  <a:t> </a:t>
                </a:r>
                <a:r>
                  <a:rPr lang="en-US" b="1" dirty="0"/>
                  <a:t>assign</a:t>
                </a:r>
                <a:r>
                  <a:rPr lang="en-US" dirty="0"/>
                  <a:t> </a:t>
                </a:r>
                <a:r>
                  <a:rPr lang="en-US" b="1" dirty="0"/>
                  <a:t>id</a:t>
                </a:r>
                <a:r>
                  <a:rPr lang="en-US" dirty="0"/>
                  <a:t> </a:t>
                </a:r>
                <a:r>
                  <a:rPr lang="en-US" b="1" dirty="0"/>
                  <a:t>semicolon id</a:t>
                </a:r>
                <a:r>
                  <a:rPr lang="en-US" dirty="0"/>
                  <a:t> </a:t>
                </a:r>
                <a:r>
                  <a:rPr lang="en-US" b="1" dirty="0"/>
                  <a:t>assign</a:t>
                </a:r>
                <a:r>
                  <a:rPr lang="en-US" dirty="0"/>
                  <a:t> Expr </a:t>
                </a:r>
                <a:r>
                  <a:rPr lang="en-US" b="1" dirty="0"/>
                  <a:t>plus</a:t>
                </a:r>
                <a:r>
                  <a:rPr lang="en-US" dirty="0"/>
                  <a:t> </a:t>
                </a:r>
                <a:r>
                  <a:rPr lang="en-US" b="1" dirty="0"/>
                  <a:t>id end</a:t>
                </a:r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095121"/>
                <a:ext cx="7696200" cy="3698961"/>
              </a:xfrm>
              <a:prstGeom prst="rect">
                <a:avLst/>
              </a:prstGeom>
              <a:blipFill rotWithShape="1">
                <a:blip r:embed="rId2"/>
                <a:stretch>
                  <a:fillRect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Prog</a:t>
            </a:r>
            <a:r>
              <a:rPr lang="en-US" dirty="0"/>
              <a:t> 	→ </a:t>
            </a:r>
            <a:r>
              <a:rPr lang="en-US" b="1" dirty="0"/>
              <a:t>begin</a:t>
            </a:r>
            <a:r>
              <a:rPr lang="en-US" dirty="0"/>
              <a:t>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end</a:t>
            </a:r>
            <a:r>
              <a:rPr lang="en-US" dirty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Stmts</a:t>
            </a:r>
            <a:r>
              <a:rPr lang="en-US" dirty="0"/>
              <a:t> →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semicolon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| 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Stmt</a:t>
            </a:r>
            <a:r>
              <a:rPr lang="en-US" dirty="0"/>
              <a:t> 	→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assign</a:t>
            </a:r>
            <a:r>
              <a:rPr lang="en-US" dirty="0"/>
              <a:t> </a:t>
            </a:r>
            <a:r>
              <a:rPr lang="en-US" i="1" dirty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/>
              <a:t>Expr</a:t>
            </a:r>
            <a:r>
              <a:rPr lang="en-US" dirty="0"/>
              <a:t>	 → </a:t>
            </a:r>
            <a:r>
              <a:rPr lang="en-US" b="1" dirty="0"/>
              <a:t>id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 |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plus</a:t>
            </a:r>
            <a:r>
              <a:rPr lang="en-US" dirty="0"/>
              <a:t> </a:t>
            </a:r>
            <a:r>
              <a:rPr lang="en-US" b="1" dirty="0"/>
              <a:t>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22398" y="2479355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01000" y="2479355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55037" y="2479355"/>
            <a:ext cx="769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assign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15200" y="3210128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10618" y="3210128"/>
            <a:ext cx="5790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plus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03598" y="3210128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</a:p>
        </p:txBody>
      </p:sp>
      <p:cxnSp>
        <p:nvCxnSpPr>
          <p:cNvPr id="5" name="Straight Connector 4"/>
          <p:cNvCxnSpPr>
            <a:stCxn id="19" idx="2"/>
            <a:endCxn id="22" idx="0"/>
          </p:cNvCxnSpPr>
          <p:nvPr/>
        </p:nvCxnSpPr>
        <p:spPr>
          <a:xfrm flipH="1">
            <a:off x="7611916" y="2848687"/>
            <a:ext cx="688205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19" idx="2"/>
            <a:endCxn id="24" idx="0"/>
          </p:cNvCxnSpPr>
          <p:nvPr/>
        </p:nvCxnSpPr>
        <p:spPr>
          <a:xfrm>
            <a:off x="8300121" y="2848687"/>
            <a:ext cx="585578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19" idx="2"/>
            <a:endCxn id="23" idx="0"/>
          </p:cNvCxnSpPr>
          <p:nvPr/>
        </p:nvCxnSpPr>
        <p:spPr>
          <a:xfrm>
            <a:off x="8300121" y="2848687"/>
            <a:ext cx="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4198180" y="3167095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76782" y="3167095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30819" y="3167095"/>
            <a:ext cx="769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assign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93801" y="3897868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</a:p>
        </p:txBody>
      </p:sp>
      <p:cxnSp>
        <p:nvCxnSpPr>
          <p:cNvPr id="36" name="Straight Connector 35"/>
          <p:cNvCxnSpPr>
            <a:stCxn id="33" idx="2"/>
            <a:endCxn id="35" idx="0"/>
          </p:cNvCxnSpPr>
          <p:nvPr/>
        </p:nvCxnSpPr>
        <p:spPr>
          <a:xfrm flipH="1">
            <a:off x="5775902" y="3536427"/>
            <a:ext cx="1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7230509" y="1840468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10329" y="2436460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</a:t>
            </a:r>
            <a:endParaRPr lang="en-US" i="1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449400" y="2805792"/>
            <a:ext cx="57422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3620" y="2805792"/>
            <a:ext cx="585578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23620" y="2805792"/>
            <a:ext cx="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4648200" y="1840468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cxnSp>
        <p:nvCxnSpPr>
          <p:cNvPr id="43" name="Straight Connector 42"/>
          <p:cNvCxnSpPr>
            <a:stCxn id="42" idx="2"/>
            <a:endCxn id="38" idx="0"/>
          </p:cNvCxnSpPr>
          <p:nvPr/>
        </p:nvCxnSpPr>
        <p:spPr>
          <a:xfrm>
            <a:off x="5006375" y="2209800"/>
            <a:ext cx="17245" cy="2266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6858000" y="1066800"/>
            <a:ext cx="54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end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24569" y="1066800"/>
            <a:ext cx="705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begin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35092" y="1066800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Prog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00" y="1840468"/>
            <a:ext cx="1156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semicolon</a:t>
            </a:r>
          </a:p>
        </p:txBody>
      </p:sp>
      <p:cxnSp>
        <p:nvCxnSpPr>
          <p:cNvPr id="50" name="Straight Connector 49"/>
          <p:cNvCxnSpPr>
            <a:stCxn id="37" idx="2"/>
            <a:endCxn id="18" idx="0"/>
          </p:cNvCxnSpPr>
          <p:nvPr/>
        </p:nvCxnSpPr>
        <p:spPr>
          <a:xfrm flipH="1">
            <a:off x="6904499" y="2209800"/>
            <a:ext cx="63930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37" idx="2"/>
            <a:endCxn id="19" idx="0"/>
          </p:cNvCxnSpPr>
          <p:nvPr/>
        </p:nvCxnSpPr>
        <p:spPr>
          <a:xfrm>
            <a:off x="7543800" y="2209800"/>
            <a:ext cx="75632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37" idx="2"/>
            <a:endCxn id="20" idx="0"/>
          </p:cNvCxnSpPr>
          <p:nvPr/>
        </p:nvCxnSpPr>
        <p:spPr>
          <a:xfrm flipH="1">
            <a:off x="7539919" y="2209800"/>
            <a:ext cx="388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48" idx="2"/>
            <a:endCxn id="47" idx="0"/>
          </p:cNvCxnSpPr>
          <p:nvPr/>
        </p:nvCxnSpPr>
        <p:spPr>
          <a:xfrm>
            <a:off x="6293267" y="814864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47" idx="2"/>
            <a:endCxn id="42" idx="0"/>
          </p:cNvCxnSpPr>
          <p:nvPr/>
        </p:nvCxnSpPr>
        <p:spPr>
          <a:xfrm flipH="1">
            <a:off x="5006375" y="1436132"/>
            <a:ext cx="1286892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47" idx="2"/>
            <a:endCxn id="49" idx="0"/>
          </p:cNvCxnSpPr>
          <p:nvPr/>
        </p:nvCxnSpPr>
        <p:spPr>
          <a:xfrm>
            <a:off x="6293267" y="1436132"/>
            <a:ext cx="1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47" idx="2"/>
            <a:endCxn id="37" idx="0"/>
          </p:cNvCxnSpPr>
          <p:nvPr/>
        </p:nvCxnSpPr>
        <p:spPr>
          <a:xfrm>
            <a:off x="6293267" y="1436132"/>
            <a:ext cx="1250533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48" idx="2"/>
            <a:endCxn id="46" idx="0"/>
          </p:cNvCxnSpPr>
          <p:nvPr/>
        </p:nvCxnSpPr>
        <p:spPr>
          <a:xfrm flipH="1">
            <a:off x="5377390" y="814864"/>
            <a:ext cx="91587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48" idx="2"/>
            <a:endCxn id="45" idx="0"/>
          </p:cNvCxnSpPr>
          <p:nvPr/>
        </p:nvCxnSpPr>
        <p:spPr>
          <a:xfrm>
            <a:off x="6293267" y="814864"/>
            <a:ext cx="838206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Parse Tree</a:t>
            </a:r>
          </a:p>
        </p:txBody>
      </p:sp>
      <p:sp>
        <p:nvSpPr>
          <p:cNvPr id="75" name="Oval 74"/>
          <p:cNvSpPr/>
          <p:nvPr/>
        </p:nvSpPr>
        <p:spPr>
          <a:xfrm>
            <a:off x="2514600" y="3536427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8" name="Oval 77"/>
          <p:cNvSpPr/>
          <p:nvPr/>
        </p:nvSpPr>
        <p:spPr>
          <a:xfrm>
            <a:off x="4007680" y="3923605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3886200" y="4330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4736510" y="4711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1" name="Oval 80"/>
          <p:cNvSpPr/>
          <p:nvPr/>
        </p:nvSpPr>
        <p:spPr>
          <a:xfrm>
            <a:off x="5593801" y="5086976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2" name="Oval 81"/>
          <p:cNvSpPr/>
          <p:nvPr/>
        </p:nvSpPr>
        <p:spPr>
          <a:xfrm>
            <a:off x="5334000" y="5473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3" name="Oval 82"/>
          <p:cNvSpPr/>
          <p:nvPr/>
        </p:nvSpPr>
        <p:spPr>
          <a:xfrm>
            <a:off x="5974801" y="587053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Key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terminal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Nonterminal</a:t>
            </a:r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 used</a:t>
            </a:r>
          </a:p>
        </p:txBody>
      </p:sp>
    </p:spTree>
    <p:extLst>
      <p:ext uri="{BB962C8B-B14F-4D97-AF65-F5344CB8AC3E}">
        <p14:creationId xmlns:p14="http://schemas.microsoft.com/office/powerpoint/2010/main" val="1763924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0" y="3095121"/>
                <a:ext cx="7696200" cy="4372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       </a:t>
                </a:r>
                <a:r>
                  <a:rPr lang="en-US" b="1" u="sng" dirty="0"/>
                  <a:t>Derivation Sequence</a:t>
                </a:r>
              </a:p>
              <a:p>
                <a:r>
                  <a:rPr lang="en-US" i="1" dirty="0"/>
                  <a:t>        </a:t>
                </a:r>
                <a:r>
                  <a:rPr lang="en-US" i="1" dirty="0" err="1"/>
                  <a:t>Prog</a:t>
                </a:r>
                <a:r>
                  <a:rPr lang="en-US" dirty="0"/>
                  <a:t> 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dirty="0" err="1"/>
                  <a:t>Stmts</a:t>
                </a:r>
                <a:r>
                  <a:rPr lang="en-US" dirty="0"/>
                  <a:t> </a:t>
                </a:r>
                <a:r>
                  <a:rPr lang="en-US" b="1" dirty="0"/>
                  <a:t>end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dirty="0" err="1"/>
                  <a:t>Stmts</a:t>
                </a:r>
                <a:r>
                  <a:rPr lang="en-US" dirty="0"/>
                  <a:t> </a:t>
                </a:r>
                <a:r>
                  <a:rPr lang="en-US" b="1" dirty="0"/>
                  <a:t>semicolon </a:t>
                </a:r>
                <a:r>
                  <a:rPr lang="en-US" dirty="0" err="1"/>
                  <a:t>Stmt</a:t>
                </a:r>
                <a:r>
                  <a:rPr lang="en-US" b="1" dirty="0"/>
                  <a:t> end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dirty="0" err="1"/>
                  <a:t>Stmt</a:t>
                </a:r>
                <a:r>
                  <a:rPr lang="en-US" dirty="0"/>
                  <a:t> </a:t>
                </a:r>
                <a:r>
                  <a:rPr lang="en-US" b="1" dirty="0"/>
                  <a:t>semicolon </a:t>
                </a:r>
                <a:r>
                  <a:rPr lang="en-US" dirty="0" err="1"/>
                  <a:t>Stmt</a:t>
                </a:r>
                <a:r>
                  <a:rPr lang="en-US" b="1" dirty="0"/>
                  <a:t> end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b="1" dirty="0"/>
                  <a:t>id</a:t>
                </a:r>
                <a:r>
                  <a:rPr lang="en-US" dirty="0"/>
                  <a:t> </a:t>
                </a:r>
                <a:r>
                  <a:rPr lang="en-US" b="1" dirty="0"/>
                  <a:t>assign</a:t>
                </a:r>
                <a:r>
                  <a:rPr lang="en-US" dirty="0"/>
                  <a:t> Expr </a:t>
                </a:r>
                <a:r>
                  <a:rPr lang="en-US" b="1" dirty="0"/>
                  <a:t>semicolon </a:t>
                </a:r>
                <a:r>
                  <a:rPr lang="en-US" dirty="0" err="1"/>
                  <a:t>Stmt</a:t>
                </a:r>
                <a:r>
                  <a:rPr lang="en-US" b="1" dirty="0"/>
                  <a:t> end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b="1" dirty="0"/>
                  <a:t>id</a:t>
                </a:r>
                <a:r>
                  <a:rPr lang="en-US" dirty="0"/>
                  <a:t> </a:t>
                </a:r>
                <a:r>
                  <a:rPr lang="en-US" b="1" dirty="0"/>
                  <a:t>assign</a:t>
                </a:r>
                <a:r>
                  <a:rPr lang="en-US" dirty="0"/>
                  <a:t> Expr </a:t>
                </a:r>
                <a:r>
                  <a:rPr lang="en-US" b="1" dirty="0"/>
                  <a:t>semicolon id</a:t>
                </a:r>
                <a:r>
                  <a:rPr lang="en-US" dirty="0"/>
                  <a:t> </a:t>
                </a:r>
                <a:r>
                  <a:rPr lang="en-US" b="1" dirty="0"/>
                  <a:t>assign</a:t>
                </a:r>
                <a:r>
                  <a:rPr lang="en-US" dirty="0"/>
                  <a:t> Expr</a:t>
                </a:r>
                <a:r>
                  <a:rPr lang="en-US" b="1" dirty="0"/>
                  <a:t> end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b="1" dirty="0"/>
                  <a:t>id</a:t>
                </a:r>
                <a:r>
                  <a:rPr lang="en-US" dirty="0"/>
                  <a:t> </a:t>
                </a:r>
                <a:r>
                  <a:rPr lang="en-US" b="1" dirty="0"/>
                  <a:t>assign</a:t>
                </a:r>
                <a:r>
                  <a:rPr lang="en-US" dirty="0"/>
                  <a:t> </a:t>
                </a:r>
                <a:r>
                  <a:rPr lang="en-US" b="1" dirty="0"/>
                  <a:t>id</a:t>
                </a:r>
                <a:r>
                  <a:rPr lang="en-US" dirty="0"/>
                  <a:t> </a:t>
                </a:r>
                <a:r>
                  <a:rPr lang="en-US" b="1" dirty="0"/>
                  <a:t>semicolon id</a:t>
                </a:r>
                <a:r>
                  <a:rPr lang="en-US" dirty="0"/>
                  <a:t> </a:t>
                </a:r>
                <a:r>
                  <a:rPr lang="en-US" b="1" dirty="0"/>
                  <a:t>assign</a:t>
                </a:r>
                <a:r>
                  <a:rPr lang="en-US" dirty="0"/>
                  <a:t> Expr</a:t>
                </a:r>
                <a:r>
                  <a:rPr lang="en-US" b="1" dirty="0"/>
                  <a:t> end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b="1" dirty="0"/>
                  <a:t>id</a:t>
                </a:r>
                <a:r>
                  <a:rPr lang="en-US" dirty="0"/>
                  <a:t> </a:t>
                </a:r>
                <a:r>
                  <a:rPr lang="en-US" b="1" dirty="0"/>
                  <a:t>assign</a:t>
                </a:r>
                <a:r>
                  <a:rPr lang="en-US" dirty="0"/>
                  <a:t> </a:t>
                </a:r>
                <a:r>
                  <a:rPr lang="en-US" b="1" dirty="0"/>
                  <a:t>id</a:t>
                </a:r>
                <a:r>
                  <a:rPr lang="en-US" dirty="0"/>
                  <a:t> </a:t>
                </a:r>
                <a:r>
                  <a:rPr lang="en-US" b="1" dirty="0"/>
                  <a:t>semicolon id</a:t>
                </a:r>
                <a:r>
                  <a:rPr lang="en-US" dirty="0"/>
                  <a:t> </a:t>
                </a:r>
                <a:r>
                  <a:rPr lang="en-US" b="1" dirty="0"/>
                  <a:t>assign</a:t>
                </a:r>
                <a:r>
                  <a:rPr lang="en-US" dirty="0"/>
                  <a:t> Expr </a:t>
                </a:r>
                <a:r>
                  <a:rPr lang="en-US" b="1" dirty="0"/>
                  <a:t>plus</a:t>
                </a:r>
                <a:r>
                  <a:rPr lang="en-US" dirty="0"/>
                  <a:t> </a:t>
                </a:r>
                <a:r>
                  <a:rPr lang="en-US" b="1" dirty="0"/>
                  <a:t>id end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begin</a:t>
                </a:r>
                <a:r>
                  <a:rPr lang="en-US" dirty="0"/>
                  <a:t> </a:t>
                </a:r>
                <a:r>
                  <a:rPr lang="en-US" b="1" dirty="0"/>
                  <a:t>id</a:t>
                </a:r>
                <a:r>
                  <a:rPr lang="en-US" dirty="0"/>
                  <a:t> </a:t>
                </a:r>
                <a:r>
                  <a:rPr lang="en-US" b="1" dirty="0"/>
                  <a:t>assign</a:t>
                </a:r>
                <a:r>
                  <a:rPr lang="en-US" dirty="0"/>
                  <a:t> </a:t>
                </a:r>
                <a:r>
                  <a:rPr lang="en-US" b="1" dirty="0"/>
                  <a:t>id</a:t>
                </a:r>
                <a:r>
                  <a:rPr lang="en-US" dirty="0"/>
                  <a:t> </a:t>
                </a:r>
                <a:r>
                  <a:rPr lang="en-US" b="1" dirty="0"/>
                  <a:t>semicolon id</a:t>
                </a:r>
                <a:r>
                  <a:rPr lang="en-US" dirty="0"/>
                  <a:t> </a:t>
                </a:r>
                <a:r>
                  <a:rPr lang="en-US" b="1" dirty="0"/>
                  <a:t>assign</a:t>
                </a:r>
                <a:r>
                  <a:rPr lang="en-US" dirty="0"/>
                  <a:t> </a:t>
                </a:r>
                <a:r>
                  <a:rPr lang="en-US" b="1" dirty="0"/>
                  <a:t>id</a:t>
                </a:r>
                <a:r>
                  <a:rPr lang="en-US" dirty="0"/>
                  <a:t> </a:t>
                </a:r>
                <a:r>
                  <a:rPr lang="en-US" b="1" dirty="0"/>
                  <a:t>plus</a:t>
                </a:r>
                <a:r>
                  <a:rPr lang="en-US" dirty="0"/>
                  <a:t> </a:t>
                </a:r>
                <a:r>
                  <a:rPr lang="en-US" b="1" dirty="0"/>
                  <a:t>id end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095121"/>
                <a:ext cx="7696200" cy="4372479"/>
              </a:xfrm>
              <a:prstGeom prst="rect">
                <a:avLst/>
              </a:prstGeom>
              <a:blipFill rotWithShape="1">
                <a:blip r:embed="rId2"/>
                <a:stretch>
                  <a:fillRect t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Prog</a:t>
            </a:r>
            <a:r>
              <a:rPr lang="en-US" dirty="0"/>
              <a:t> 	→ </a:t>
            </a:r>
            <a:r>
              <a:rPr lang="en-US" b="1" dirty="0"/>
              <a:t>begin</a:t>
            </a:r>
            <a:r>
              <a:rPr lang="en-US" dirty="0"/>
              <a:t>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end</a:t>
            </a:r>
            <a:r>
              <a:rPr lang="en-US" dirty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Stmts</a:t>
            </a:r>
            <a:r>
              <a:rPr lang="en-US" dirty="0"/>
              <a:t> →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semicolon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| 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Stmt</a:t>
            </a:r>
            <a:r>
              <a:rPr lang="en-US" dirty="0"/>
              <a:t> 	→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assign</a:t>
            </a:r>
            <a:r>
              <a:rPr lang="en-US" dirty="0"/>
              <a:t> </a:t>
            </a:r>
            <a:r>
              <a:rPr lang="en-US" i="1" dirty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/>
              <a:t>Expr</a:t>
            </a:r>
            <a:r>
              <a:rPr lang="en-US" dirty="0"/>
              <a:t>	 → </a:t>
            </a:r>
            <a:r>
              <a:rPr lang="en-US" b="1" dirty="0"/>
              <a:t>id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 |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plus</a:t>
            </a:r>
            <a:r>
              <a:rPr lang="en-US" dirty="0"/>
              <a:t> </a:t>
            </a:r>
            <a:r>
              <a:rPr lang="en-US" b="1" dirty="0"/>
              <a:t>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22398" y="2479355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01000" y="2479355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55037" y="2479355"/>
            <a:ext cx="769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assign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23284" y="3210128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10618" y="3210128"/>
            <a:ext cx="5790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plus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03598" y="3210128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</a:p>
        </p:txBody>
      </p:sp>
      <p:cxnSp>
        <p:nvCxnSpPr>
          <p:cNvPr id="5" name="Straight Connector 4"/>
          <p:cNvCxnSpPr>
            <a:stCxn id="19" idx="2"/>
            <a:endCxn id="22" idx="0"/>
          </p:cNvCxnSpPr>
          <p:nvPr/>
        </p:nvCxnSpPr>
        <p:spPr>
          <a:xfrm flipH="1">
            <a:off x="7620000" y="2848687"/>
            <a:ext cx="680121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19" idx="2"/>
            <a:endCxn id="24" idx="0"/>
          </p:cNvCxnSpPr>
          <p:nvPr/>
        </p:nvCxnSpPr>
        <p:spPr>
          <a:xfrm>
            <a:off x="8300121" y="2848687"/>
            <a:ext cx="585578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19" idx="2"/>
            <a:endCxn id="23" idx="0"/>
          </p:cNvCxnSpPr>
          <p:nvPr/>
        </p:nvCxnSpPr>
        <p:spPr>
          <a:xfrm>
            <a:off x="8300121" y="2848687"/>
            <a:ext cx="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4198180" y="3167095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76782" y="3167095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30819" y="3167095"/>
            <a:ext cx="769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assign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93801" y="3897868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</a:p>
        </p:txBody>
      </p:sp>
      <p:cxnSp>
        <p:nvCxnSpPr>
          <p:cNvPr id="36" name="Straight Connector 35"/>
          <p:cNvCxnSpPr>
            <a:stCxn id="33" idx="2"/>
            <a:endCxn id="35" idx="0"/>
          </p:cNvCxnSpPr>
          <p:nvPr/>
        </p:nvCxnSpPr>
        <p:spPr>
          <a:xfrm flipH="1">
            <a:off x="5775902" y="3536427"/>
            <a:ext cx="1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7230509" y="1840468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10329" y="2436460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</a:t>
            </a:r>
            <a:endParaRPr lang="en-US" i="1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449400" y="2805792"/>
            <a:ext cx="57422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3620" y="2805792"/>
            <a:ext cx="585578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23620" y="2805792"/>
            <a:ext cx="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4648200" y="1840468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cxnSp>
        <p:nvCxnSpPr>
          <p:cNvPr id="43" name="Straight Connector 42"/>
          <p:cNvCxnSpPr>
            <a:stCxn id="42" idx="2"/>
            <a:endCxn id="38" idx="0"/>
          </p:cNvCxnSpPr>
          <p:nvPr/>
        </p:nvCxnSpPr>
        <p:spPr>
          <a:xfrm>
            <a:off x="5006375" y="2209800"/>
            <a:ext cx="17245" cy="2266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6858000" y="1066800"/>
            <a:ext cx="54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end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24569" y="1066800"/>
            <a:ext cx="705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begin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35092" y="1066800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Prog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00" y="1840468"/>
            <a:ext cx="1156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semicolon</a:t>
            </a:r>
          </a:p>
        </p:txBody>
      </p:sp>
      <p:cxnSp>
        <p:nvCxnSpPr>
          <p:cNvPr id="50" name="Straight Connector 49"/>
          <p:cNvCxnSpPr>
            <a:stCxn id="37" idx="2"/>
            <a:endCxn id="18" idx="0"/>
          </p:cNvCxnSpPr>
          <p:nvPr/>
        </p:nvCxnSpPr>
        <p:spPr>
          <a:xfrm flipH="1">
            <a:off x="6904499" y="2209800"/>
            <a:ext cx="63930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37" idx="2"/>
            <a:endCxn id="19" idx="0"/>
          </p:cNvCxnSpPr>
          <p:nvPr/>
        </p:nvCxnSpPr>
        <p:spPr>
          <a:xfrm>
            <a:off x="7543800" y="2209800"/>
            <a:ext cx="75632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37" idx="2"/>
            <a:endCxn id="20" idx="0"/>
          </p:cNvCxnSpPr>
          <p:nvPr/>
        </p:nvCxnSpPr>
        <p:spPr>
          <a:xfrm flipH="1">
            <a:off x="7539919" y="2209800"/>
            <a:ext cx="388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48" idx="2"/>
            <a:endCxn id="47" idx="0"/>
          </p:cNvCxnSpPr>
          <p:nvPr/>
        </p:nvCxnSpPr>
        <p:spPr>
          <a:xfrm>
            <a:off x="6293267" y="814864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47" idx="2"/>
            <a:endCxn id="42" idx="0"/>
          </p:cNvCxnSpPr>
          <p:nvPr/>
        </p:nvCxnSpPr>
        <p:spPr>
          <a:xfrm flipH="1">
            <a:off x="5006375" y="1436132"/>
            <a:ext cx="1286892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47" idx="2"/>
            <a:endCxn id="49" idx="0"/>
          </p:cNvCxnSpPr>
          <p:nvPr/>
        </p:nvCxnSpPr>
        <p:spPr>
          <a:xfrm>
            <a:off x="6293267" y="1436132"/>
            <a:ext cx="1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47" idx="2"/>
            <a:endCxn id="37" idx="0"/>
          </p:cNvCxnSpPr>
          <p:nvPr/>
        </p:nvCxnSpPr>
        <p:spPr>
          <a:xfrm>
            <a:off x="6293267" y="1436132"/>
            <a:ext cx="1250533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48" idx="2"/>
            <a:endCxn id="46" idx="0"/>
          </p:cNvCxnSpPr>
          <p:nvPr/>
        </p:nvCxnSpPr>
        <p:spPr>
          <a:xfrm flipH="1">
            <a:off x="5377390" y="814864"/>
            <a:ext cx="91587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48" idx="2"/>
            <a:endCxn id="45" idx="0"/>
          </p:cNvCxnSpPr>
          <p:nvPr/>
        </p:nvCxnSpPr>
        <p:spPr>
          <a:xfrm>
            <a:off x="6293267" y="814864"/>
            <a:ext cx="838206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Parse Tree</a:t>
            </a:r>
          </a:p>
        </p:txBody>
      </p:sp>
      <p:sp>
        <p:nvSpPr>
          <p:cNvPr id="75" name="Oval 74"/>
          <p:cNvSpPr/>
          <p:nvPr/>
        </p:nvSpPr>
        <p:spPr>
          <a:xfrm>
            <a:off x="2514600" y="3536427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8" name="Oval 77"/>
          <p:cNvSpPr/>
          <p:nvPr/>
        </p:nvSpPr>
        <p:spPr>
          <a:xfrm>
            <a:off x="4007680" y="3923605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3886200" y="4330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4736510" y="4711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1" name="Oval 80"/>
          <p:cNvSpPr/>
          <p:nvPr/>
        </p:nvSpPr>
        <p:spPr>
          <a:xfrm>
            <a:off x="5593801" y="5086976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2" name="Oval 81"/>
          <p:cNvSpPr/>
          <p:nvPr/>
        </p:nvSpPr>
        <p:spPr>
          <a:xfrm>
            <a:off x="5334000" y="5473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3" name="Oval 82"/>
          <p:cNvSpPr/>
          <p:nvPr/>
        </p:nvSpPr>
        <p:spPr>
          <a:xfrm>
            <a:off x="5974801" y="587053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4" name="Oval 83"/>
          <p:cNvSpPr/>
          <p:nvPr/>
        </p:nvSpPr>
        <p:spPr>
          <a:xfrm>
            <a:off x="5791200" y="63115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Key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terminal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Nonterminal</a:t>
            </a:r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 used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91400" y="3790441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</a:p>
        </p:txBody>
      </p:sp>
      <p:cxnSp>
        <p:nvCxnSpPr>
          <p:cNvPr id="55" name="Straight Connector 54"/>
          <p:cNvCxnSpPr>
            <a:stCxn id="22" idx="2"/>
            <a:endCxn id="53" idx="0"/>
          </p:cNvCxnSpPr>
          <p:nvPr/>
        </p:nvCxnSpPr>
        <p:spPr>
          <a:xfrm flipH="1">
            <a:off x="7573501" y="3579460"/>
            <a:ext cx="46499" cy="2109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19682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 Walkthrough</a:t>
            </a:r>
          </a:p>
        </p:txBody>
      </p:sp>
      <p:sp>
        <p:nvSpPr>
          <p:cNvPr id="4" name="AutoShape 2" descr="data:image/jpeg;base64,/9j/4AAQSkZJRgABAQAAAQABAAD/2wCEAAkGBxQTEhUUEhQUFBUXFRgVFhQXFBcYFBUWFBUXFhYUFRgYHCggGBolHRUUITEhJSkrLi4uGR8zODMsNzQtLisBCgoKDg0OFBAQFCwcHCQsLCwtLCwrLCwsLCssLCwsLCwsLCwsLCwrLCssLCwsLCwsLCssKys3KywrLDcrKywrK//AABEIANAA8gMBIgACEQEDEQH/xAAcAAEAAQUBAQAAAAAAAAAAAAAABwIDBAUGAQj/xABDEAACAQIDBAcFBAgGAQUAAAABAgADEQQSIQUHMUEGEyJRYXGBMlKRobEUQmKSU2NygqKywdEjM8LS4fDTJENEg6P/xAAZAQEBAQEBAQAAAAAAAAAAAAAAAQMEAgX/xAAfEQEBAAICAgMBAAAAAAAAAAAAAQIRAzESIQQTQTL/2gAMAwEAAhEDEQA/AJxiIgIiICIiAiIgIiICIiAiIgIiICIiAiIgIiICIvPLwPYiICIiAiIgIiICIiAiIgIiWcZiVpU3qPoqKXbyUXP0gXpar11RSzsqqOLMQAPMmRdit79qnYw16dz7VSz2zWB0Ui+Xl385H3SDpNXxTs1WoxBcsKeY9WncFXhoNL+feZdCb9tdPMJhyB1gqtmylaZDZLHtFjewt3cZnp0pwZYr9poXBIsaii9r3y3PaGh1F+BnzUapJl0Yoi9zxGsaVN+295uGpIjUB15ZiCt2plQuhJzJxJtYcxr56o73BpbDcW/TcE7/AGPa8OHjIi63UekoDn4WjQ+nthbYp4qitalfKbixtmUjipseP9xB27hs+Tr6OfMFy9YuYsTYKBe5N9LT53wO3q1FctKrUQEEEK7AHMLE2Bte1hfwmNh8cykZSQR3cvGNI+ookc7qNt4iv1qVXNRERMpNuweAUEC5uATqT7MkaQJg7a2omGotVqcF4DmzHRVHiTM6Q9vg26xxC4ZTZaQV2A/SOLi/khH5jA6PbO86jSZVpJ1vAu2ayqLXYLoSxGg5DWa3B73Bc9dh7CwtkqZjmvZr5gNOJHlzvInete8tFtJdCZMLvYpsTnoZFCMf8zMzNfsIvZAFxxvw+urxW9isxApUaadq5uxa6+7ewCnx1kW557ntCpO6XbzXchMGSiC16lu2x5gZh2V9Lm3ITBxW8rFs6ZXVQoGYBRlcgWJa+tieQIkeFpWKkD6J6G9K1xyuAuV6a08+uhLg3K87XVuPhOlkIbnrtj+PCjUY+OqLb+K/pJvkQiIgIiICIiAiIgJ4TPZi7UwvW0alIm3WIyX7sykX+cDWdIelFDDUyxdGfKGSmGBZ76KRb7vj4SHemXTSrjCLjq0C5TTVmIa5vduR1AtpNRtmhUw9R6NQZWU2YW+BB5i1iD3ETTVGlkBzLUqaeASqET2VTwCB4J7aVqLSiB6JcpykCdTu+2XQr4ummJzFSezTCkh2AJyuR7KWGvfw4XhEh7otj1qdFq1RiEqi9OlyI0/xj4m1h4a85IUpRQBYaAaADgB3CVTyLOMxIp03qN7KKznyUEn6T5l29j2r13qubs7Zj68B6Cw9J9A9PamXZ2K8aLL6P2D/ADT5zq8ZYLcESsCU25yqpAlLS4OEpYawKJUBK8s8tAknclSviqre7RI/M6/7ZM0hbcpXtjKie9QY/ldP90mmSoRESBERAREQEREBERAjHfZsxOpp4kAZw4ose9WDMt/IqfzGQ0TJ230JfZ48K6E/lcfUiQWUlg8gSoLKssqqbStVieloRS5gLPcs9ywq5QQFgCyrc2LMbKgP3mPIDiZ9BdDuiFLArcHrKzDtVSOXuoPur8zz5WgjYeKFCvSq5VqZHDFGF1YcCDx77g8iBO52rvExVT2CtEdyi59SZKJkiQXhN5OOQ2NRag4ANTX6ixM3+D3q1BpVo0z4h2U/lysZDTt+ndAvs/FAcRRZx49WM9v4Z84txk04neVhKtGojBlZ6bqBcFbspABJsQNeNpDVShYDUG44g3Hl5yxFpjEv0MIzAkC4HEjgPM8B8ZcGBY8Pjy+MqsSnPFEyFwzXIHEC/EcBbh3nXgJk4bZVV9FX8zKnxLkCQa8iVWnT0OhFdlBz4bX7v2mnmHnYkfOYuN6M16WrUwV95GWovxRjb1tA96Fbf+xYpa2XMuU03HPI5UkjxGUf91n0PhMQtRFdDdWAZT3gi4nzLSoHuv4c/hJu3ZbVRsDTptUXrKecMpIDKvWvk0PLLlhHZRKFqqeBB9RKryD2IiAiIgIiICInLdMulwwJpjq+saoGN8wVVClQePE9oaQPN5uBats+sqKWZSjhQLk5XXNYDjpcyBsTgnpsFqoyMQGCspViCSAQDrbQ/AyS8XvNrNYUxRW/PtMR6Ti9sbTapUNSo5eppmqsO0ByRBwUcdB4yrpqBhuAtqeA5/Dlzl6ng14F1XzuT5WWW6lYHTl3d/mecoFTuEC8aFMe83pb5XMtFR3W8zf6AS5RoVHNlUkngACT6ATpdm7vMZUGZ06pOJeqwQAeI9r5CNmnKmqo5fDT6gy7TRW94eeo+IF/lOkxWAwOGNi9TF1BxFO1KiD3GowLMPFR6iYNbpDUGlFaeGH6lf8AEI/FVclyfIjyga1sC1NwHUg6HKeySDqCpP1lZQkkgZyeR9pTzuvE+mkopYm5OYlgTdibs1/f14n6jSXMTSIW4sSrZWHzVge7/iBhVHPC+vcBabLZHR/E1wWo0XdRxIXTyvwMsrj6gIN2uLEXs1rcLZpnVOlWLIscRWt3Bwo/hAMKt4vY9eibVk6u/wCkGX4X4+QuZeXCUkANQl78KSaFje3bt7A8PaPhNOcU5a9zmbi1yWP7x1M7PdzsVcRjDnGanQS9jwZvZAPmcx9IRz+MxLaAqDbgqi1JD3KvM/iN5h1GB1ZST4ybcfu/wlT2Oson9W5t+V8wnN7Q3b1k1o1KdYe6yhH/ADDQnzIgRqXWwFtBw+N/rKSlM8QD5yVth7uwy5sUChvpTRhe1vvMCRe/d3TNrbr8KfZqVl9UI/kkENGjT90S1UoJyFpLdfdOh9iuR+1TB+jCa7Ebpav3K9M+YZf7yiNVq28R3X4eR4iZ9LHNowJvrZho+nFSRxtOoxG6vGD2TSb98/1UTXV+g+Nw6s9SjdALkqytqNQbKcwHEXtbWFa6ptuoRYlm/aY3/htJV3RYs1ME9/uYhlGt7ApTewvyu5kWUlpG5c2OX18wBJM3O0iuHr3BANe63Frjq0GnwkRIEREIREQEREBI43vYHrPsn7VRL8u0FbX8skeabpP0eTG01R2ZMr5wy2vexFtfP5QIUp7NNCo/WWbIl7gaG99RfjMHC7ExGJIFKm9TgzFVJAZwG1bgOyV4zp+n3R84R0VXeotRLXe17i4toLc/nJT6IooweHyAAGjTJsALnIoJPedOMqow2VupxD2NZkpDu9tvgunznY7K3Z4SlY1M9Y/iOVfguvxM7aJE2xMDs2jRFqNNKY/CoF/MjjOX3nM3UU1BIU1Dm7jZSQD4cTbwnZzA21spMTSNKpex1BHFWHBhf/upgQFjwLaTZ9H+geKxVmy9XTP/ALlQEAj8K8W+Q8ZKOw+g+Hw5ztes44M4Fl/ZXhfxN504Eu125PYG7/C4exZevcfecDKD3qnAetz4zgN5eDFPHVsosKtJXI5ZrEX+NO/mTJskRb3bfa1v+gQHv1evEI4MYc5cx0HjpLDoeR+s7To50eFdVq1Qcv3Kd+yEt2fE3Gt+dwZ1Y2HRAt1aflBnPn8iY3Um3Xh8aWbyukP06ZBB5ZhrJV3LoLYo88yfDtf1vND0p6OCmpq0Bltq6DgVGpIHha9psNzuLtiKtP36eYedNhp8KnymmHJM5uMeXjuFS1ERPbEiIgIiICY20bdVUvwyN/KZkzTdMMR1eCxDfqmA82GUfWBG+6PChsSzEXC0za4v3D/VJgAkb7ncN2a1S3EgD1JP9BJJhaREQhERAREQEREDi96mBz4UVB7VNwb+B/5CzK3a43rMEq86bMn7t8y/Jh8Jvtr4IVqNSmfvoR68j8bSNt2GONHEvh30z3Sx/SUrsvqULD9yBKsREBERAREQEhXexiM2MKrqVVKdvEKHA/8A1Emeo4UEk2AFye4DiZCWz/8A1m1Q5Gis1ZweQW7KD5MyL5LJbqPeE3Xf4DBinTVPdAHw0mWU0hZWZ869u7bFq0gy2I46SNujlT7FtMIxsqVcuvOm4Kg35gK4Yn8HnJNacLvJ2aQUxKC+Wyv3ZSeyx8A3ZP7azbgy1XjlnlimMROb6CbeGKwy3N6iAK1+JH3XPnYg+KtOknY4SIiAiIgJwu9zaGTCLSB1qvf92nr/ADGn8Z3JkSdM65xu0adGnqqEIO64btt5Frj/AOu8K7PdxgeqwSd7kt/pH0+c6mWcJQFNFReCqFHkBaXoQiIgIiICIiAiIgJE/TnBNhMcuIp9lahDZuS1Fa4J8M1r/hcyWJqOk+xVxdBqTWvxQ9zDh6HhAydjbSXEUUqrpmGq81YaMh8QbiZ0iXort98DWNCuGAvlcHj2dBVXvYCwYfeADDW8lXDYhaih0YMrC4YG4IPMGBdiIgIiazb22aeGpl3IJscqXALW4m59lRpdjoIGj3jbcFDDmmLFqg1H6vgQf2jZfIueRnNbuNmFKL4h/brHS/HILkH94kt5ZZzNatU2li7G7LfM7agEcAB7ot2VHEDMeJaSfgaISkqju+pvMOXP1qOri47JuryCVkRSWXMs5dba2sVuMx8fRVhlcZkZWRx3q3Hy77+Eyq62MtYhbj0jG6eu0c4KtV2TjMpN0OqsdFqU20ubcOFj7rC/DjM2zNoJXpipTNwfiptqrdxnK4nZFPG0jQraMNadQe0jd47weY5+drcVTrYzZFXK4Jp8FcXNN1HLx8iQV5G1we7DPym3HyYaysTVE4/Y+8TCVQBVbqX55vY9HtoP2rTpaG1KLi6VqTDvWop+hntky4msx3SHC0RepXpL4ZwT6AamcVt3eJnBTCK2unWff/dUghPNtfwwNt016XpQD0aZbrrAMQD2Aw+4To1Qgiw5XudBNfu02ARmxdUWZtEHcOFx4AAKPWYPRToS9V+vxQIUnMEJYsxOupY3t4nU/STqaAAAAAAWAHAAcAIVVERCEREBERAREQEREBERA5vpb0Up4xb6JVA7L99uAa315SOqNfH7KqEa5CfYYXpP4i3A+IIPeJNMt1qKuCrKGB4ggEfAwOG2dvQw7ACvTqUm5kDOnxHa+U2Tbw8ABfrWPgKVS/8ALMjHdCMHU40sv7DEfLh8pgDdvg/1p8M4/osK1G1d6S2P2emw5Zqlr+YRTb4sPIznqeyMbtAmriC1KjoWd/acDgEWwzeAsFHHjxk/ZnRPCUDmp0VzD77XZvQte3pPdtVL9nle39545MvGbacclykc7sHZFPDp2Ft8yfFjzM24GgHgJR4ekrnFv07Ky8Ouk9XjK6Q0ltW1mmtSMf2rGMExm4S/jJYf2Zle62x6iii1mBE6IIlanaoqup0ZWAIPoZzVPjN7smpxHrNfj5fjL5GPrbmdqbs8NUJNFmon3fbS/kxuPjNM26lr/wCdT/K1/rJSidjk2jjB7rEB/wAStfwVP6kzq9jdFcNh7FEu3vtqfQcB6CbyITZERAREQEREBERAREQEREBERAREQEREDwzQ4rX6zfNwmhqiYc/Tbh7qxRGsuEazymNZ63Gc346r2ywdJYRtZW79mY956zy9x4xnbzFGWX9n1lddpRV9n1md97a49RZp8Zttmntr6/QzVUxNrsxbuPC5+U9cHbzzfzW6iIn0HzyIiAiIgIiICIiAiIgIiICIiAiIgIiICIiAmpx9HKb8jw/tNtOc6ZdKKWDp9oB6jA5Kff8AibuX6/Tznj5TT1hl41Uo1nlSRdQ3kVkP+IiOublcMovrbU5tOHprJRDhgCpuCAQeRB1BnJlhcZquuZS9PJQZVKTMbHuKDPavs+s9tOW6ZdMPsbJSRFqVGUsbsQEF7LcAa37WlxwnrDC5eoXKT26aks3mzcPYXPE/SYnRt6dbD0a6i/WU1fX7pI1X0Nx6Tczq4uLx91zcvL5eoRETdgREQEREBERAREQEREBERAREQEREBERAREQE4PaG7lcTXqVsTiarZnJVaaqmVL9hLsGvYWF9OE7yIEF9O+iOFwdhTxDM5H+S6hnsT7WZAqqOGhGv0t9D+nn2ZBQxCs9NdEdbFkHukEjMo5W1HDWS9trothsVc1qQLEW6wdl+FhqONuV7zk9obpaD26utUSwN8wVrnkRYDLra/h3cZLjL29452LI3g7PPGuy+BoV7/wANMj5z1enmzz/8j40MT/4pFWP2JVpVGpupVlJBBB1tzXTVTyMv7E6N1sTWSlTWxbXMwIVVtfOxtwsPXSZfRi0+6u82vvGoIh+zBqzkaMyMlNT3sGszeVh5iRricS9Wo1WoxZ3N2Y8SeHyAAHcAJLGztz9IKOuxDs3MU1VVHgM1yfP5CdDs3dxgKWpo9ae+q2ceq6L8ppjhMenjLO5drG6Gtm2coN+zVqKL8+1m08O1b0M7WWsPh1RQqKqKNAqgBQO4AaCXZ6ZkREBERAREQEREBERAREQEREBERAREQEREBERAREQEREC29FTxUHS2oB07vKe06SqAFAAAAAAsABoAPCVxAREQEREBERAREQEREBERAREQERE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5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02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Context Free Grammars (CFGs)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A set of (recursive) rewriting rules to generate patterns of strings</a:t>
            </a:r>
          </a:p>
          <a:p>
            <a:r>
              <a:rPr lang="en-US" dirty="0"/>
              <a:t>Can envision a “parse tree” that keeps structure</a:t>
            </a:r>
          </a:p>
        </p:txBody>
      </p:sp>
      <p:pic>
        <p:nvPicPr>
          <p:cNvPr id="4098" name="Picture 2" descr="http://images.sodahead.com/polls/001397231/grammar1_xlarg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4120598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782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7460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040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81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 Intuition</a:t>
            </a:r>
          </a:p>
        </p:txBody>
      </p:sp>
      <p:pic>
        <p:nvPicPr>
          <p:cNvPr id="1026" name="Picture 2" descr="Image result for tree">
            <a:extLst>
              <a:ext uri="{FF2B5EF4-FFF2-40B4-BE49-F238E27FC236}">
                <a16:creationId xmlns:a16="http://schemas.microsoft.com/office/drawing/2014/main" id="{FEC4A11A-C54F-400E-93E2-94A5AEE98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43400" y="1752600"/>
            <a:ext cx="5257800" cy="392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02926BF-BF45-48A9-9358-98B483A0ADA8}"/>
              </a:ext>
            </a:extLst>
          </p:cNvPr>
          <p:cNvSpPr/>
          <p:nvPr/>
        </p:nvSpPr>
        <p:spPr>
          <a:xfrm>
            <a:off x="457200" y="1676400"/>
            <a:ext cx="4191000" cy="449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1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4267200" cy="4525963"/>
          </a:xfrm>
        </p:spPr>
        <p:txBody>
          <a:bodyPr/>
          <a:lstStyle/>
          <a:p>
            <a:r>
              <a:rPr lang="en-US" dirty="0"/>
              <a:t>Apply rules until no rules no longer apply</a:t>
            </a:r>
          </a:p>
          <a:p>
            <a:endParaRPr lang="en-US" dirty="0"/>
          </a:p>
          <a:p>
            <a:r>
              <a:rPr lang="en-US" dirty="0"/>
              <a:t>If the tree is “complete” it defines some element in the language</a:t>
            </a:r>
          </a:p>
        </p:txBody>
      </p:sp>
      <p:pic>
        <p:nvPicPr>
          <p:cNvPr id="1026" name="Picture 2" descr="Image result for tree">
            <a:extLst>
              <a:ext uri="{FF2B5EF4-FFF2-40B4-BE49-F238E27FC236}">
                <a16:creationId xmlns:a16="http://schemas.microsoft.com/office/drawing/2014/main" id="{FEC4A11A-C54F-400E-93E2-94A5AEE98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43400" y="1752600"/>
            <a:ext cx="5257800" cy="392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22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CFG: Rules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24600" y="1295400"/>
            <a:ext cx="196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After applying rule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68201" y="1295400"/>
            <a:ext cx="211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Before applying rule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532609-D654-4394-9072-3FFAA91508D9}"/>
              </a:ext>
            </a:extLst>
          </p:cNvPr>
          <p:cNvSpPr txBox="1"/>
          <p:nvPr/>
        </p:nvSpPr>
        <p:spPr>
          <a:xfrm>
            <a:off x="850207" y="1344103"/>
            <a:ext cx="147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Example Rule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8427C3-92AB-4B42-BC4D-84258DD3E80F}"/>
              </a:ext>
            </a:extLst>
          </p:cNvPr>
          <p:cNvSpPr/>
          <p:nvPr/>
        </p:nvSpPr>
        <p:spPr>
          <a:xfrm>
            <a:off x="228600" y="1713435"/>
            <a:ext cx="2839564" cy="3010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7DE9D8-7DD2-47D5-9C66-48441BE678DC}"/>
              </a:ext>
            </a:extLst>
          </p:cNvPr>
          <p:cNvSpPr/>
          <p:nvPr/>
        </p:nvSpPr>
        <p:spPr>
          <a:xfrm>
            <a:off x="3220564" y="1713435"/>
            <a:ext cx="5694836" cy="3010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07ED65-5A86-40DA-805C-EA2905E9E852}"/>
              </a:ext>
            </a:extLst>
          </p:cNvPr>
          <p:cNvSpPr txBox="1"/>
          <p:nvPr/>
        </p:nvSpPr>
        <p:spPr>
          <a:xfrm>
            <a:off x="907956" y="479281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Draw the rule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E97F7B-A0A1-4F33-A0F6-F40E2A0A01BE}"/>
              </a:ext>
            </a:extLst>
          </p:cNvPr>
          <p:cNvSpPr txBox="1"/>
          <p:nvPr/>
        </p:nvSpPr>
        <p:spPr>
          <a:xfrm>
            <a:off x="5410200" y="4736068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Show the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42263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CFG: Rules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9362" y="1838046"/>
            <a:ext cx="172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S</a:t>
            </a:r>
            <a:r>
              <a:rPr lang="en-US" sz="3600" dirty="0"/>
              <a:t> → </a:t>
            </a:r>
            <a:r>
              <a:rPr lang="en-US" sz="3600" b="1" dirty="0"/>
              <a:t>(</a:t>
            </a:r>
            <a:r>
              <a:rPr lang="en-US" sz="3600" dirty="0"/>
              <a:t> </a:t>
            </a:r>
            <a:r>
              <a:rPr lang="en-US" sz="3600" i="1" dirty="0"/>
              <a:t>S</a:t>
            </a:r>
            <a:r>
              <a:rPr lang="en-US" sz="3600" dirty="0"/>
              <a:t> </a:t>
            </a:r>
            <a:r>
              <a:rPr lang="en-US" sz="3600" b="1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2886670"/>
            <a:ext cx="2190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Rewrite S to be </a:t>
            </a:r>
          </a:p>
          <a:p>
            <a:r>
              <a:rPr lang="en-US" b="1" dirty="0">
                <a:solidFill>
                  <a:schemeClr val="tx2"/>
                </a:solidFill>
              </a:rPr>
              <a:t>an S surrounded by</a:t>
            </a:r>
          </a:p>
          <a:p>
            <a:r>
              <a:rPr lang="en-US" b="1" dirty="0">
                <a:solidFill>
                  <a:schemeClr val="tx2"/>
                </a:solidFill>
              </a:rPr>
              <a:t>a single set of </a:t>
            </a:r>
            <a:r>
              <a:rPr lang="en-US" b="1" dirty="0" err="1">
                <a:solidFill>
                  <a:schemeClr val="tx2"/>
                </a:solidFill>
              </a:rPr>
              <a:t>parens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1382792" y="1752985"/>
            <a:ext cx="412785" cy="17842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Rectangle 11"/>
          <p:cNvSpPr/>
          <p:nvPr/>
        </p:nvSpPr>
        <p:spPr>
          <a:xfrm>
            <a:off x="4065478" y="2173069"/>
            <a:ext cx="39305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i="1" dirty="0"/>
              <a:t>S</a:t>
            </a:r>
            <a:endParaRPr lang="en-US" sz="3600" dirty="0"/>
          </a:p>
        </p:txBody>
      </p:sp>
      <p:sp>
        <p:nvSpPr>
          <p:cNvPr id="17" name="Rectangle 16"/>
          <p:cNvSpPr/>
          <p:nvPr/>
        </p:nvSpPr>
        <p:spPr>
          <a:xfrm>
            <a:off x="7044189" y="1814410"/>
            <a:ext cx="39305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i="1" dirty="0"/>
              <a:t>S</a:t>
            </a:r>
            <a:endParaRPr lang="en-US" sz="36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568135" y="2421272"/>
            <a:ext cx="490989" cy="572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406335" y="2421272"/>
            <a:ext cx="381001" cy="572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025335" y="3038075"/>
            <a:ext cx="39305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i="1" dirty="0"/>
              <a:t>S</a:t>
            </a:r>
            <a:endParaRPr lang="en-US" sz="36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255652" y="2460741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24600" y="3038075"/>
            <a:ext cx="3289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b="1" dirty="0"/>
              <a:t>(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7835333" y="3038075"/>
            <a:ext cx="3289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324600" y="1295400"/>
            <a:ext cx="196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After applying rule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68201" y="1295400"/>
            <a:ext cx="211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Before applying rule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532609-D654-4394-9072-3FFAA91508D9}"/>
              </a:ext>
            </a:extLst>
          </p:cNvPr>
          <p:cNvSpPr txBox="1"/>
          <p:nvPr/>
        </p:nvSpPr>
        <p:spPr>
          <a:xfrm>
            <a:off x="850207" y="1344103"/>
            <a:ext cx="147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Example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6E0E84-2F77-43E5-8820-A61B7A3EA828}"/>
                  </a:ext>
                </a:extLst>
              </p:cNvPr>
              <p:cNvSpPr txBox="1"/>
              <p:nvPr/>
            </p:nvSpPr>
            <p:spPr>
              <a:xfrm>
                <a:off x="268718" y="5076616"/>
                <a:ext cx="438479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6"/>
                    </a:solidFill>
                  </a:rPr>
                  <a:t>Note: With S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>
                    <a:solidFill>
                      <a:schemeClr val="accent6"/>
                    </a:solidFill>
                  </a:rPr>
                  <a:t>, gives the</a:t>
                </a:r>
              </a:p>
              <a:p>
                <a:r>
                  <a:rPr lang="en-US" sz="2800" dirty="0">
                    <a:solidFill>
                      <a:schemeClr val="accent6"/>
                    </a:solidFill>
                  </a:rPr>
                  <a:t>           language of balanced </a:t>
                </a:r>
              </a:p>
              <a:p>
                <a:r>
                  <a:rPr lang="en-US" sz="2800" dirty="0">
                    <a:solidFill>
                      <a:schemeClr val="accent6"/>
                    </a:solidFill>
                  </a:rPr>
                  <a:t>           parentheses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6E0E84-2F77-43E5-8820-A61B7A3EA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18" y="5076616"/>
                <a:ext cx="4384790" cy="1384995"/>
              </a:xfrm>
              <a:prstGeom prst="rect">
                <a:avLst/>
              </a:prstGeom>
              <a:blipFill>
                <a:blip r:embed="rId3"/>
                <a:stretch>
                  <a:fillRect l="-27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8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Formally, a 4-tuple (N,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,P,S) where: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2FE449D-DF0B-4C2A-8BD9-0035CF8E3D7B}"/>
              </a:ext>
            </a:extLst>
          </p:cNvPr>
          <p:cNvSpPr/>
          <p:nvPr/>
        </p:nvSpPr>
        <p:spPr>
          <a:xfrm>
            <a:off x="1143000" y="2286000"/>
            <a:ext cx="7239000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81EBC1-6AC9-4B82-BD2C-EDB8BF38BB4F}"/>
              </a:ext>
            </a:extLst>
          </p:cNvPr>
          <p:cNvSpPr txBox="1"/>
          <p:nvPr/>
        </p:nvSpPr>
        <p:spPr>
          <a:xfrm>
            <a:off x="3689321" y="6032779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Write the definitions </a:t>
            </a:r>
          </a:p>
        </p:txBody>
      </p:sp>
    </p:spTree>
    <p:extLst>
      <p:ext uri="{BB962C8B-B14F-4D97-AF65-F5344CB8AC3E}">
        <p14:creationId xmlns:p14="http://schemas.microsoft.com/office/powerpoint/2010/main" val="309179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6974</TotalTime>
  <Words>972</Words>
  <Application>Microsoft Office PowerPoint</Application>
  <PresentationFormat>On-screen Show (4:3)</PresentationFormat>
  <Paragraphs>568</Paragraphs>
  <Slides>42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Bradley Hand ITC</vt:lpstr>
      <vt:lpstr>Calibri</vt:lpstr>
      <vt:lpstr>Calibri Light</vt:lpstr>
      <vt:lpstr>Cambria Math</vt:lpstr>
      <vt:lpstr>Office Theme</vt:lpstr>
      <vt:lpstr>7 – CFGs</vt:lpstr>
      <vt:lpstr>Warmup</vt:lpstr>
      <vt:lpstr>Roadmap</vt:lpstr>
      <vt:lpstr>Context Free Grammars (CFGs)</vt:lpstr>
      <vt:lpstr>Parse Tree Intuition</vt:lpstr>
      <vt:lpstr>Parse Tree Intuition</vt:lpstr>
      <vt:lpstr>CFG: Rules</vt:lpstr>
      <vt:lpstr>CFG: Rules</vt:lpstr>
      <vt:lpstr>Context Free Grammars (CFGs)</vt:lpstr>
      <vt:lpstr>Context Free Grammars (CFGs)</vt:lpstr>
      <vt:lpstr>Context Free Grammars (CFGs)</vt:lpstr>
      <vt:lpstr>Production Syntax</vt:lpstr>
      <vt:lpstr>Production Syntax</vt:lpstr>
      <vt:lpstr>Production Shorthand</vt:lpstr>
      <vt:lpstr>Production Shorthand</vt:lpstr>
      <vt:lpstr>Derivations</vt:lpstr>
      <vt:lpstr>Derivation Syntax</vt:lpstr>
      <vt:lpstr>An Example Grammar</vt:lpstr>
      <vt:lpstr>An Example Grammar</vt:lpstr>
      <vt:lpstr>An Example Grammar</vt:lpstr>
      <vt:lpstr>An Example Grammar</vt:lpstr>
      <vt:lpstr>An Example Grammar</vt:lpstr>
      <vt:lpstr>An Example Grammar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P2 Walkthrough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700 – Mobile Security</dc:title>
  <dc:creator>drew</dc:creator>
  <cp:lastModifiedBy>drew</cp:lastModifiedBy>
  <cp:revision>233</cp:revision>
  <cp:lastPrinted>2018-08-29T18:10:22Z</cp:lastPrinted>
  <dcterms:created xsi:type="dcterms:W3CDTF">2018-07-19T03:57:05Z</dcterms:created>
  <dcterms:modified xsi:type="dcterms:W3CDTF">2018-09-05T18:29:42Z</dcterms:modified>
</cp:coreProperties>
</file>