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70" r:id="rId3"/>
    <p:sldId id="445" r:id="rId4"/>
    <p:sldId id="446" r:id="rId5"/>
    <p:sldId id="447" r:id="rId6"/>
    <p:sldId id="443" r:id="rId7"/>
    <p:sldId id="457" r:id="rId8"/>
    <p:sldId id="258" r:id="rId9"/>
    <p:sldId id="259" r:id="rId10"/>
    <p:sldId id="263" r:id="rId11"/>
    <p:sldId id="458" r:id="rId12"/>
    <p:sldId id="453" r:id="rId13"/>
    <p:sldId id="459" r:id="rId14"/>
    <p:sldId id="460" r:id="rId15"/>
    <p:sldId id="454" r:id="rId16"/>
    <p:sldId id="284" r:id="rId17"/>
    <p:sldId id="462" r:id="rId18"/>
    <p:sldId id="455" r:id="rId19"/>
    <p:sldId id="262" r:id="rId20"/>
    <p:sldId id="265" r:id="rId21"/>
    <p:sldId id="266" r:id="rId22"/>
    <p:sldId id="276" r:id="rId23"/>
    <p:sldId id="267" r:id="rId24"/>
    <p:sldId id="456" r:id="rId25"/>
    <p:sldId id="269" r:id="rId26"/>
    <p:sldId id="272" r:id="rId27"/>
    <p:sldId id="274" r:id="rId28"/>
    <p:sldId id="275" r:id="rId29"/>
    <p:sldId id="277" r:id="rId30"/>
    <p:sldId id="450" r:id="rId31"/>
    <p:sldId id="449" r:id="rId32"/>
    <p:sldId id="451" r:id="rId33"/>
    <p:sldId id="452" r:id="rId34"/>
    <p:sldId id="463" r:id="rId35"/>
    <p:sldId id="438" r:id="rId36"/>
    <p:sldId id="439" r:id="rId37"/>
    <p:sldId id="440" r:id="rId38"/>
    <p:sldId id="44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" initials="d" lastIdx="1" clrIdx="0">
    <p:extLst>
      <p:ext uri="{19B8F6BF-5375-455C-9EA6-DF929625EA0E}">
        <p15:presenceInfo xmlns:p15="http://schemas.microsoft.com/office/powerpoint/2012/main" userId="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5" autoAdjust="0"/>
    <p:restoredTop sz="93515" autoAdjust="0"/>
  </p:normalViewPr>
  <p:slideViewPr>
    <p:cSldViewPr snapToGrid="0">
      <p:cViewPr varScale="1">
        <p:scale>
          <a:sx n="130" d="100"/>
          <a:sy n="13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-54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7A026E36-57A3-47EE-B360-4C01E77DCD2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EF596C0-D9DC-493D-8AFB-C760AE05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5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1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96C0-D9DC-493D-8AFB-C760AE05E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E914-F342-412E-9B6A-1E0B8BCD92E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9831-8C71-49A7-A206-657DC861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o2.ugr.es/OReillyReferenceLibrary/web/html/appa_0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1.photofunia.com/2/results/y/G/yGlTb48ruKK_-04DaAz2aA_r.jpg">
            <a:extLst>
              <a:ext uri="{FF2B5EF4-FFF2-40B4-BE49-F238E27FC236}">
                <a16:creationId xmlns:a16="http://schemas.microsoft.com/office/drawing/2014/main" id="{E4F3A9B3-B38F-49C3-835B-8A2D4CD2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05" y="7374"/>
            <a:ext cx="9578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7B9F08-CD24-4EB9-B9EC-2A06831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46" y="4269659"/>
            <a:ext cx="8581292" cy="1954163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 – CFG Recognition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09E856A-1E9C-448D-86BC-6F5DAF07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77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 | Fall 2018 | Drew Davidson</a:t>
            </a:r>
          </a:p>
        </p:txBody>
      </p:sp>
    </p:spTree>
    <p:extLst>
      <p:ext uri="{BB962C8B-B14F-4D97-AF65-F5344CB8AC3E}">
        <p14:creationId xmlns:p14="http://schemas.microsoft.com/office/powerpoint/2010/main" val="26239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Useful to repeat a structure arbitrarily often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5060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Useful to repeat a structure arbitrarily often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67848" y="319857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813078" y="32102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448" y="274320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>
            <a:off x="4933956" y="311253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 flipH="1">
            <a:off x="4324356" y="311253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>
            <a:off x="4933956" y="311253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28464" y="3819839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34448" y="3819839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3478" y="38198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14" name="Straight Connector 13"/>
          <p:cNvCxnSpPr>
            <a:stCxn id="5" idx="2"/>
            <a:endCxn id="13" idx="0"/>
          </p:cNvCxnSpPr>
          <p:nvPr/>
        </p:nvCxnSpPr>
        <p:spPr>
          <a:xfrm>
            <a:off x="4324356" y="3567903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3790956" y="3567903"/>
            <a:ext cx="5334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4324356" y="3567903"/>
            <a:ext cx="51573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244152" y="3235172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>
            <a:off x="4933956" y="3112532"/>
            <a:ext cx="621820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2874031" y="436399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29" name="Straight Connector 28"/>
          <p:cNvCxnSpPr>
            <a:stCxn id="12" idx="2"/>
            <a:endCxn id="27" idx="0"/>
          </p:cNvCxnSpPr>
          <p:nvPr/>
        </p:nvCxnSpPr>
        <p:spPr>
          <a:xfrm flipH="1">
            <a:off x="3230539" y="4189171"/>
            <a:ext cx="560417" cy="1748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86749" y="421159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524216" y="4985266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64431" y="4985266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09661" y="4985266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34" name="Straight Connector 33"/>
          <p:cNvCxnSpPr>
            <a:stCxn id="27" idx="2"/>
            <a:endCxn id="33" idx="0"/>
          </p:cNvCxnSpPr>
          <p:nvPr/>
        </p:nvCxnSpPr>
        <p:spPr>
          <a:xfrm>
            <a:off x="3230539" y="4733330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7" idx="2"/>
            <a:endCxn id="32" idx="0"/>
          </p:cNvCxnSpPr>
          <p:nvPr/>
        </p:nvCxnSpPr>
        <p:spPr>
          <a:xfrm flipH="1">
            <a:off x="2620939" y="4733330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7" idx="2"/>
            <a:endCxn id="31" idx="0"/>
          </p:cNvCxnSpPr>
          <p:nvPr/>
        </p:nvCxnSpPr>
        <p:spPr>
          <a:xfrm>
            <a:off x="3230539" y="4733330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1662752" y="5550932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 flipH="1">
            <a:off x="2019260" y="5376105"/>
            <a:ext cx="560417" cy="1748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2312937" y="6172200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53152" y="617220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898382" y="6172200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45" name="Straight Connector 44"/>
          <p:cNvCxnSpPr>
            <a:stCxn id="40" idx="2"/>
            <a:endCxn id="44" idx="0"/>
          </p:cNvCxnSpPr>
          <p:nvPr/>
        </p:nvCxnSpPr>
        <p:spPr>
          <a:xfrm>
            <a:off x="2019260" y="5920264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40" idx="2"/>
            <a:endCxn id="43" idx="0"/>
          </p:cNvCxnSpPr>
          <p:nvPr/>
        </p:nvCxnSpPr>
        <p:spPr>
          <a:xfrm flipH="1">
            <a:off x="1409660" y="5920264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0" idx="2"/>
            <a:endCxn id="42" idx="0"/>
          </p:cNvCxnSpPr>
          <p:nvPr/>
        </p:nvCxnSpPr>
        <p:spPr>
          <a:xfrm>
            <a:off x="2019260" y="5920264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3400" y="2927866"/>
            <a:ext cx="3434448" cy="3244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4400" y="3897868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List skews left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718" y="6541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89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22" grpId="0" animBg="1"/>
      <p:bldP spid="27" grpId="0" animBg="1"/>
      <p:bldP spid="31" grpId="0" animBg="1"/>
      <p:bldP spid="32" grpId="0" animBg="1"/>
      <p:bldP spid="33" grpId="0" animBg="1"/>
      <p:bldP spid="40" grpId="0" animBg="1"/>
      <p:bldP spid="42" grpId="0" animBg="1"/>
      <p:bldP spid="43" grpId="0" animBg="1"/>
      <p:bldP spid="44" grpId="0" animBg="1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Useful to repeat a structure arbitrarily often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Stmts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674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901B528-44EC-46A3-8B83-28BD00753C40}"/>
              </a:ext>
            </a:extLst>
          </p:cNvPr>
          <p:cNvSpPr/>
          <p:nvPr/>
        </p:nvSpPr>
        <p:spPr>
          <a:xfrm>
            <a:off x="789039" y="2415063"/>
            <a:ext cx="7467600" cy="424449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2958152" y="2754868"/>
            <a:ext cx="4814248" cy="4026932"/>
            <a:chOff x="1053152" y="2743200"/>
            <a:chExt cx="4814248" cy="4026932"/>
          </a:xfrm>
        </p:grpSpPr>
        <p:sp>
          <p:nvSpPr>
            <p:cNvPr id="5" name="TextBox 4"/>
            <p:cNvSpPr txBox="1"/>
            <p:nvPr/>
          </p:nvSpPr>
          <p:spPr>
            <a:xfrm>
              <a:off x="3967848" y="3198571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078" y="32102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7448" y="274320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cxnSp>
          <p:nvCxnSpPr>
            <p:cNvPr id="8" name="Straight Connector 7"/>
            <p:cNvCxnSpPr>
              <a:stCxn id="7" idx="2"/>
              <a:endCxn id="6" idx="0"/>
            </p:cNvCxnSpPr>
            <p:nvPr/>
          </p:nvCxnSpPr>
          <p:spPr>
            <a:xfrm>
              <a:off x="4933956" y="3112532"/>
              <a:ext cx="3515" cy="9770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7" idx="2"/>
              <a:endCxn id="5" idx="0"/>
            </p:cNvCxnSpPr>
            <p:nvPr/>
          </p:nvCxnSpPr>
          <p:spPr>
            <a:xfrm flipH="1">
              <a:off x="4324356" y="3112532"/>
              <a:ext cx="609600" cy="860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7" idx="2"/>
              <a:endCxn id="7" idx="2"/>
            </p:cNvCxnSpPr>
            <p:nvPr/>
          </p:nvCxnSpPr>
          <p:spPr>
            <a:xfrm>
              <a:off x="4933956" y="311253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28464" y="3819839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4448" y="3819839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03478" y="38198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14" name="Straight Connector 13"/>
            <p:cNvCxnSpPr>
              <a:stCxn id="5" idx="2"/>
              <a:endCxn id="13" idx="0"/>
            </p:cNvCxnSpPr>
            <p:nvPr/>
          </p:nvCxnSpPr>
          <p:spPr>
            <a:xfrm>
              <a:off x="4324356" y="3567903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5" idx="2"/>
              <a:endCxn id="12" idx="0"/>
            </p:cNvCxnSpPr>
            <p:nvPr/>
          </p:nvCxnSpPr>
          <p:spPr>
            <a:xfrm flipH="1">
              <a:off x="3790956" y="3567903"/>
              <a:ext cx="5334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5" idx="2"/>
              <a:endCxn id="11" idx="0"/>
            </p:cNvCxnSpPr>
            <p:nvPr/>
          </p:nvCxnSpPr>
          <p:spPr>
            <a:xfrm>
              <a:off x="4324356" y="3567903"/>
              <a:ext cx="515732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44152" y="3235172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cxnSp>
          <p:nvCxnSpPr>
            <p:cNvPr id="24" name="Straight Connector 23"/>
            <p:cNvCxnSpPr>
              <a:stCxn id="7" idx="2"/>
              <a:endCxn id="22" idx="0"/>
            </p:cNvCxnSpPr>
            <p:nvPr/>
          </p:nvCxnSpPr>
          <p:spPr>
            <a:xfrm>
              <a:off x="4933956" y="3112532"/>
              <a:ext cx="621820" cy="122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74031" y="4363998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cxnSp>
          <p:nvCxnSpPr>
            <p:cNvPr id="29" name="Straight Connector 28"/>
            <p:cNvCxnSpPr>
              <a:stCxn id="12" idx="2"/>
              <a:endCxn id="27" idx="0"/>
            </p:cNvCxnSpPr>
            <p:nvPr/>
          </p:nvCxnSpPr>
          <p:spPr>
            <a:xfrm flipH="1">
              <a:off x="3230539" y="4189171"/>
              <a:ext cx="560417" cy="1748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86749" y="4211598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24216" y="4985266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64431" y="4985266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09661" y="4985266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34" name="Straight Connector 33"/>
            <p:cNvCxnSpPr>
              <a:stCxn id="27" idx="2"/>
              <a:endCxn id="33" idx="0"/>
            </p:cNvCxnSpPr>
            <p:nvPr/>
          </p:nvCxnSpPr>
          <p:spPr>
            <a:xfrm>
              <a:off x="3230539" y="4733330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>
              <a:stCxn id="27" idx="2"/>
              <a:endCxn id="32" idx="0"/>
            </p:cNvCxnSpPr>
            <p:nvPr/>
          </p:nvCxnSpPr>
          <p:spPr>
            <a:xfrm flipH="1">
              <a:off x="2620939" y="4733330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/>
            <p:cNvCxnSpPr>
              <a:stCxn id="27" idx="2"/>
              <a:endCxn id="31" idx="0"/>
            </p:cNvCxnSpPr>
            <p:nvPr/>
          </p:nvCxnSpPr>
          <p:spPr>
            <a:xfrm>
              <a:off x="3230539" y="4733330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62752" y="5550932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cxnSp>
          <p:nvCxnSpPr>
            <p:cNvPr id="41" name="Straight Connector 40"/>
            <p:cNvCxnSpPr>
              <a:endCxn id="40" idx="0"/>
            </p:cNvCxnSpPr>
            <p:nvPr/>
          </p:nvCxnSpPr>
          <p:spPr>
            <a:xfrm flipH="1">
              <a:off x="2019260" y="5376105"/>
              <a:ext cx="560417" cy="1748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12937" y="6172200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3152" y="617220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8382" y="6172200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4" idx="0"/>
            </p:cNvCxnSpPr>
            <p:nvPr/>
          </p:nvCxnSpPr>
          <p:spPr>
            <a:xfrm>
              <a:off x="2019260" y="5920264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40" idx="2"/>
              <a:endCxn id="43" idx="0"/>
            </p:cNvCxnSpPr>
            <p:nvPr/>
          </p:nvCxnSpPr>
          <p:spPr>
            <a:xfrm flipH="1">
              <a:off x="1409660" y="5920264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40" idx="2"/>
              <a:endCxn id="42" idx="0"/>
            </p:cNvCxnSpPr>
            <p:nvPr/>
          </p:nvCxnSpPr>
          <p:spPr>
            <a:xfrm>
              <a:off x="2019260" y="5920264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43" idx="2"/>
            </p:cNvCxnSpPr>
            <p:nvPr/>
          </p:nvCxnSpPr>
          <p:spPr>
            <a:xfrm flipH="1">
              <a:off x="1397667" y="6541532"/>
              <a:ext cx="119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 flipH="1">
            <a:off x="4843897" y="2813566"/>
            <a:ext cx="3434448" cy="3244334"/>
            <a:chOff x="-2443263" y="2589431"/>
            <a:chExt cx="3434448" cy="3244334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-2443263" y="2589431"/>
              <a:ext cx="3434448" cy="3244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-2171274" y="3559433"/>
              <a:ext cx="163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List skews right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Useful to repeat a structure arbitrarily often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Stmts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674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What if we allowed both “skews”?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Stmts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71055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052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B10C5B-D438-4D33-B148-FAD692487245}"/>
              </a:ext>
            </a:extLst>
          </p:cNvPr>
          <p:cNvSpPr/>
          <p:nvPr/>
        </p:nvSpPr>
        <p:spPr>
          <a:xfrm>
            <a:off x="789039" y="2415063"/>
            <a:ext cx="7467600" cy="424449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List Grammars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800600" y="33644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63688" y="3298107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535088" y="28310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 flipH="1">
            <a:off x="3888081" y="3200400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3891596" y="3200400"/>
            <a:ext cx="1265512" cy="1640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 flipH="1">
            <a:off x="3891596" y="320040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908515" y="332304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 flipH="1">
            <a:off x="2265023" y="3200400"/>
            <a:ext cx="1626573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What if we allowed both “skews”?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/>
              <a:t>Stmts</a:t>
            </a:r>
            <a:r>
              <a:rPr lang="en-US" sz="2800" i="1" dirty="0"/>
              <a:t> </a:t>
            </a:r>
            <a:r>
              <a:rPr lang="en-US" sz="2800" dirty="0"/>
              <a:t>| </a:t>
            </a:r>
            <a:r>
              <a:rPr lang="en-US" sz="2800" i="1" dirty="0" err="1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71055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052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2544488" y="377945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2163488" y="3791118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 flipH="1">
            <a:off x="2287881" y="3693411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2291396" y="3693411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291396" y="3693411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1066800" y="381605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 flipH="1">
            <a:off x="1423308" y="3693411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5444635" y="384581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5063635" y="385747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5188028" y="375977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5191543" y="375977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191543" y="375977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4195547" y="3882412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4552055" y="3759772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 flipH="1">
            <a:off x="1066800" y="4355068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</a:t>
            </a:r>
            <a:endParaRPr lang="en-US" i="1" dirty="0"/>
          </a:p>
        </p:txBody>
      </p:sp>
      <p:cxnSp>
        <p:nvCxnSpPr>
          <p:cNvPr id="70" name="Straight Connector 69"/>
          <p:cNvCxnSpPr>
            <a:stCxn id="60" idx="2"/>
            <a:endCxn id="69" idx="0"/>
          </p:cNvCxnSpPr>
          <p:nvPr/>
        </p:nvCxnSpPr>
        <p:spPr>
          <a:xfrm flipH="1">
            <a:off x="1378424" y="4185383"/>
            <a:ext cx="44884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3195583" y="4290233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2814583" y="4301901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 flipH="1">
            <a:off x="2938976" y="4204194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endCxn id="72" idx="0"/>
          </p:cNvCxnSpPr>
          <p:nvPr/>
        </p:nvCxnSpPr>
        <p:spPr>
          <a:xfrm>
            <a:off x="2942491" y="4204194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942491" y="4204194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1946495" y="4326834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Stmts</a:t>
            </a:r>
            <a:endParaRPr lang="en-US" i="1" dirty="0"/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 flipH="1">
            <a:off x="2303003" y="4204194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77" idx="2"/>
          </p:cNvCxnSpPr>
          <p:nvPr/>
        </p:nvCxnSpPr>
        <p:spPr>
          <a:xfrm>
            <a:off x="2303003" y="4696166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63732" y="4707115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543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735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902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 animBg="1"/>
      <p:bldP spid="54" grpId="0" animBg="1"/>
      <p:bldP spid="55" grpId="0" animBg="1"/>
      <p:bldP spid="60" grpId="0" animBg="1"/>
      <p:bldP spid="62" grpId="0" animBg="1"/>
      <p:bldP spid="63" grpId="0" animBg="1"/>
      <p:bldP spid="67" grpId="0" animBg="1"/>
      <p:bldP spid="69" grpId="0" animBg="1"/>
      <p:bldP spid="72" grpId="0" animBg="1"/>
      <p:bldP spid="73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Derivation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02268"/>
          </a:xfrm>
        </p:spPr>
        <p:txBody>
          <a:bodyPr>
            <a:noAutofit/>
          </a:bodyPr>
          <a:lstStyle/>
          <a:p>
            <a:r>
              <a:rPr lang="en-US" sz="2200" dirty="0"/>
              <a:t>Leftmost Derivation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Rightmost Derivation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15" y="3685142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FCF7C-979A-4266-A44B-5AC4691A8F21}"/>
              </a:ext>
            </a:extLst>
          </p:cNvPr>
          <p:cNvGrpSpPr/>
          <p:nvPr/>
        </p:nvGrpSpPr>
        <p:grpSpPr>
          <a:xfrm>
            <a:off x="5031658" y="3986980"/>
            <a:ext cx="3208891" cy="1764268"/>
            <a:chOff x="5105400" y="2667000"/>
            <a:chExt cx="3208891" cy="1764268"/>
          </a:xfrm>
        </p:grpSpPr>
        <p:sp>
          <p:nvSpPr>
            <p:cNvPr id="5" name="TextBox 4"/>
            <p:cNvSpPr txBox="1"/>
            <p:nvPr/>
          </p:nvSpPr>
          <p:spPr>
            <a:xfrm>
              <a:off x="7687709" y="4061936"/>
              <a:ext cx="6265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5400" y="4061936"/>
              <a:ext cx="71635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0" y="3288268"/>
              <a:ext cx="5469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end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1769" y="3288268"/>
              <a:ext cx="7056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begin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292" y="3288268"/>
              <a:ext cx="71635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0927" y="2667000"/>
              <a:ext cx="6190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Prog</a:t>
              </a:r>
              <a:endParaRPr 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4061936"/>
              <a:ext cx="11565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semicolon</a:t>
              </a:r>
            </a:p>
          </p:txBody>
        </p:sp>
        <p:cxnSp>
          <p:nvCxnSpPr>
            <p:cNvPr id="12" name="Straight Connector 11"/>
            <p:cNvCxnSpPr>
              <a:stCxn id="10" idx="2"/>
              <a:endCxn id="9" idx="0"/>
            </p:cNvCxnSpPr>
            <p:nvPr/>
          </p:nvCxnSpPr>
          <p:spPr>
            <a:xfrm>
              <a:off x="6750467" y="3036332"/>
              <a:ext cx="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flipH="1">
              <a:off x="5463575" y="3657600"/>
              <a:ext cx="1286892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9" idx="2"/>
              <a:endCxn id="11" idx="0"/>
            </p:cNvCxnSpPr>
            <p:nvPr/>
          </p:nvCxnSpPr>
          <p:spPr>
            <a:xfrm>
              <a:off x="6750467" y="3657600"/>
              <a:ext cx="1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9" idx="2"/>
              <a:endCxn id="5" idx="0"/>
            </p:cNvCxnSpPr>
            <p:nvPr/>
          </p:nvCxnSpPr>
          <p:spPr>
            <a:xfrm>
              <a:off x="6750467" y="3657600"/>
              <a:ext cx="1250533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0" idx="2"/>
              <a:endCxn id="8" idx="0"/>
            </p:cNvCxnSpPr>
            <p:nvPr/>
          </p:nvCxnSpPr>
          <p:spPr>
            <a:xfrm flipH="1">
              <a:off x="5834590" y="3036332"/>
              <a:ext cx="915877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10" idx="2"/>
              <a:endCxn id="7" idx="0"/>
            </p:cNvCxnSpPr>
            <p:nvPr/>
          </p:nvCxnSpPr>
          <p:spPr>
            <a:xfrm>
              <a:off x="6750467" y="3036332"/>
              <a:ext cx="838206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1E6A66-4810-4E8A-B3C3-0B86BE9516FA}"/>
              </a:ext>
            </a:extLst>
          </p:cNvPr>
          <p:cNvSpPr/>
          <p:nvPr/>
        </p:nvSpPr>
        <p:spPr>
          <a:xfrm>
            <a:off x="818535" y="1865672"/>
            <a:ext cx="6436458" cy="705998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25AE97-45DA-45FD-8780-D5BCEEC789E5}"/>
              </a:ext>
            </a:extLst>
          </p:cNvPr>
          <p:cNvSpPr/>
          <p:nvPr/>
        </p:nvSpPr>
        <p:spPr>
          <a:xfrm>
            <a:off x="805000" y="3155312"/>
            <a:ext cx="6436458" cy="617357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1EB764-1F34-4C06-B0F3-203BCD333E57}"/>
              </a:ext>
            </a:extLst>
          </p:cNvPr>
          <p:cNvSpPr/>
          <p:nvPr/>
        </p:nvSpPr>
        <p:spPr>
          <a:xfrm>
            <a:off x="4449558" y="5875517"/>
            <a:ext cx="4303609" cy="932107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Derivation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02268"/>
          </a:xfrm>
        </p:spPr>
        <p:txBody>
          <a:bodyPr>
            <a:noAutofit/>
          </a:bodyPr>
          <a:lstStyle/>
          <a:p>
            <a:r>
              <a:rPr lang="en-US" sz="2200" dirty="0"/>
              <a:t>Leftmost Derivation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Rightmost Derivation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15" y="3685142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FCF7C-979A-4266-A44B-5AC4691A8F21}"/>
              </a:ext>
            </a:extLst>
          </p:cNvPr>
          <p:cNvGrpSpPr/>
          <p:nvPr/>
        </p:nvGrpSpPr>
        <p:grpSpPr>
          <a:xfrm>
            <a:off x="5031658" y="3986980"/>
            <a:ext cx="3208891" cy="1764268"/>
            <a:chOff x="5105400" y="2667000"/>
            <a:chExt cx="3208891" cy="1764268"/>
          </a:xfrm>
        </p:grpSpPr>
        <p:sp>
          <p:nvSpPr>
            <p:cNvPr id="5" name="TextBox 4"/>
            <p:cNvSpPr txBox="1"/>
            <p:nvPr/>
          </p:nvSpPr>
          <p:spPr>
            <a:xfrm>
              <a:off x="7687709" y="4061936"/>
              <a:ext cx="6265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5400" y="4061936"/>
              <a:ext cx="71635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0" y="3288268"/>
              <a:ext cx="54694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end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1769" y="3288268"/>
              <a:ext cx="7056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begin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292" y="3288268"/>
              <a:ext cx="71635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Stmts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0927" y="2667000"/>
              <a:ext cx="6190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/>
                <a:t>Prog</a:t>
              </a:r>
              <a:endParaRPr 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4061936"/>
              <a:ext cx="11565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semicolon</a:t>
              </a:r>
            </a:p>
          </p:txBody>
        </p:sp>
        <p:cxnSp>
          <p:nvCxnSpPr>
            <p:cNvPr id="12" name="Straight Connector 11"/>
            <p:cNvCxnSpPr>
              <a:stCxn id="10" idx="2"/>
              <a:endCxn id="9" idx="0"/>
            </p:cNvCxnSpPr>
            <p:nvPr/>
          </p:nvCxnSpPr>
          <p:spPr>
            <a:xfrm>
              <a:off x="6750467" y="3036332"/>
              <a:ext cx="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9" idx="2"/>
              <a:endCxn id="6" idx="0"/>
            </p:cNvCxnSpPr>
            <p:nvPr/>
          </p:nvCxnSpPr>
          <p:spPr>
            <a:xfrm flipH="1">
              <a:off x="5463575" y="3657600"/>
              <a:ext cx="1286892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9" idx="2"/>
              <a:endCxn id="11" idx="0"/>
            </p:cNvCxnSpPr>
            <p:nvPr/>
          </p:nvCxnSpPr>
          <p:spPr>
            <a:xfrm>
              <a:off x="6750467" y="3657600"/>
              <a:ext cx="1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9" idx="2"/>
              <a:endCxn id="5" idx="0"/>
            </p:cNvCxnSpPr>
            <p:nvPr/>
          </p:nvCxnSpPr>
          <p:spPr>
            <a:xfrm>
              <a:off x="6750467" y="3657600"/>
              <a:ext cx="1250533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10" idx="2"/>
              <a:endCxn id="8" idx="0"/>
            </p:cNvCxnSpPr>
            <p:nvPr/>
          </p:nvCxnSpPr>
          <p:spPr>
            <a:xfrm flipH="1">
              <a:off x="5834590" y="3036332"/>
              <a:ext cx="915877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10" idx="2"/>
              <a:endCxn id="7" idx="0"/>
            </p:cNvCxnSpPr>
            <p:nvPr/>
          </p:nvCxnSpPr>
          <p:spPr>
            <a:xfrm>
              <a:off x="6750467" y="3036332"/>
              <a:ext cx="838206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9D7406-4AE3-4885-90C6-CDB014D62CC8}"/>
              </a:ext>
            </a:extLst>
          </p:cNvPr>
          <p:cNvSpPr txBox="1"/>
          <p:nvPr/>
        </p:nvSpPr>
        <p:spPr>
          <a:xfrm>
            <a:off x="4354848" y="6131115"/>
            <a:ext cx="192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Leftmost expands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this nonterminal</a:t>
            </a: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E87B7581-EFF5-4F48-BCC7-04493A6F1D53}"/>
              </a:ext>
            </a:extLst>
          </p:cNvPr>
          <p:cNvSpPr/>
          <p:nvPr/>
        </p:nvSpPr>
        <p:spPr>
          <a:xfrm>
            <a:off x="5222819" y="5751248"/>
            <a:ext cx="373487" cy="431383"/>
          </a:xfrm>
          <a:custGeom>
            <a:avLst/>
            <a:gdLst>
              <a:gd name="connsiteX0" fmla="*/ 0 w 373487"/>
              <a:gd name="connsiteY0" fmla="*/ 837127 h 837127"/>
              <a:gd name="connsiteX1" fmla="*/ 309093 w 373487"/>
              <a:gd name="connsiteY1" fmla="*/ 528034 h 837127"/>
              <a:gd name="connsiteX2" fmla="*/ 373487 w 373487"/>
              <a:gd name="connsiteY2" fmla="*/ 0 h 83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487" h="837127">
                <a:moveTo>
                  <a:pt x="0" y="837127"/>
                </a:moveTo>
                <a:cubicBezTo>
                  <a:pt x="123422" y="752341"/>
                  <a:pt x="246845" y="667555"/>
                  <a:pt x="309093" y="528034"/>
                </a:cubicBezTo>
                <a:cubicBezTo>
                  <a:pt x="371341" y="388513"/>
                  <a:pt x="372414" y="194256"/>
                  <a:pt x="3734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E68A7D-9D3E-4937-B47A-28B6286F17AC}"/>
              </a:ext>
            </a:extLst>
          </p:cNvPr>
          <p:cNvSpPr txBox="1"/>
          <p:nvPr/>
        </p:nvSpPr>
        <p:spPr>
          <a:xfrm>
            <a:off x="6682256" y="6161293"/>
            <a:ext cx="205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Rightmost expands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this nonterminal</a:t>
            </a: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74AE5D77-4182-4157-BBB1-FE95EDBEE50F}"/>
              </a:ext>
            </a:extLst>
          </p:cNvPr>
          <p:cNvSpPr/>
          <p:nvPr/>
        </p:nvSpPr>
        <p:spPr>
          <a:xfrm>
            <a:off x="7627602" y="5751248"/>
            <a:ext cx="364245" cy="433888"/>
          </a:xfrm>
          <a:custGeom>
            <a:avLst/>
            <a:gdLst>
              <a:gd name="connsiteX0" fmla="*/ 16516 w 364245"/>
              <a:gd name="connsiteY0" fmla="*/ 682580 h 682580"/>
              <a:gd name="connsiteX1" fmla="*/ 29395 w 364245"/>
              <a:gd name="connsiteY1" fmla="*/ 399245 h 682580"/>
              <a:gd name="connsiteX2" fmla="*/ 286972 w 364245"/>
              <a:gd name="connsiteY2" fmla="*/ 270456 h 682580"/>
              <a:gd name="connsiteX3" fmla="*/ 364245 w 364245"/>
              <a:gd name="connsiteY3" fmla="*/ 0 h 6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5" h="682580">
                <a:moveTo>
                  <a:pt x="16516" y="682580"/>
                </a:moveTo>
                <a:cubicBezTo>
                  <a:pt x="417" y="575256"/>
                  <a:pt x="-15681" y="467932"/>
                  <a:pt x="29395" y="399245"/>
                </a:cubicBezTo>
                <a:cubicBezTo>
                  <a:pt x="74471" y="330558"/>
                  <a:pt x="231164" y="336997"/>
                  <a:pt x="286972" y="270456"/>
                </a:cubicBezTo>
                <a:cubicBezTo>
                  <a:pt x="342780" y="203915"/>
                  <a:pt x="353512" y="101957"/>
                  <a:pt x="364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8FFB5-385A-4CD8-A22E-41E66B97A9CD}"/>
              </a:ext>
            </a:extLst>
          </p:cNvPr>
          <p:cNvSpPr/>
          <p:nvPr/>
        </p:nvSpPr>
        <p:spPr>
          <a:xfrm>
            <a:off x="711190" y="3172858"/>
            <a:ext cx="304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Expand the rightmost terminal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A4C52C-DC1E-4426-8772-AA70ED747648}"/>
              </a:ext>
            </a:extLst>
          </p:cNvPr>
          <p:cNvSpPr/>
          <p:nvPr/>
        </p:nvSpPr>
        <p:spPr>
          <a:xfrm>
            <a:off x="711190" y="1965380"/>
            <a:ext cx="292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Expand the leftmost terminal</a:t>
            </a:r>
          </a:p>
        </p:txBody>
      </p:sp>
    </p:spTree>
    <p:extLst>
      <p:ext uri="{BB962C8B-B14F-4D97-AF65-F5344CB8AC3E}">
        <p14:creationId xmlns:p14="http://schemas.microsoft.com/office/powerpoint/2010/main" val="26244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/>
              <a:t>Even with a fixed derivation order, it is possible to derive the same string in multiple ways</a:t>
            </a:r>
          </a:p>
          <a:p>
            <a:r>
              <a:rPr lang="en-US" dirty="0"/>
              <a:t>For Grammar G and string w</a:t>
            </a:r>
          </a:p>
          <a:p>
            <a:pPr lvl="1"/>
            <a:r>
              <a:rPr lang="en-US" sz="2800" i="1" dirty="0"/>
              <a:t>G</a:t>
            </a:r>
            <a:r>
              <a:rPr lang="en-US" sz="2800" dirty="0"/>
              <a:t> is ambiguous if</a:t>
            </a:r>
          </a:p>
          <a:p>
            <a:pPr lvl="2"/>
            <a:r>
              <a:rPr lang="en-US" sz="2800" dirty="0"/>
              <a:t>&gt;1 leftmost derivation of w</a:t>
            </a:r>
          </a:p>
          <a:p>
            <a:pPr lvl="2"/>
            <a:r>
              <a:rPr lang="en-US" sz="2800" dirty="0"/>
              <a:t>&gt;1 rightmost derivation of w</a:t>
            </a:r>
          </a:p>
          <a:p>
            <a:pPr lvl="2"/>
            <a:r>
              <a:rPr lang="en-US" sz="2800" dirty="0"/>
              <a:t>&gt; 1 parse tree for w</a:t>
            </a:r>
          </a:p>
        </p:txBody>
      </p:sp>
    </p:spTree>
    <p:extLst>
      <p:ext uri="{BB962C8B-B14F-4D97-AF65-F5344CB8AC3E}">
        <p14:creationId xmlns:p14="http://schemas.microsoft.com/office/powerpoint/2010/main" val="391561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Ambiguous Grammar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65" y="47244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03" y="47360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2046" y="47360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0739" y="41148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1717455" y="44841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0" idx="2"/>
            <a:endCxn id="8" idx="0"/>
          </p:cNvCxnSpPr>
          <p:nvPr/>
        </p:nvCxnSpPr>
        <p:spPr>
          <a:xfrm flipH="1">
            <a:off x="812333" y="44841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0" idx="2"/>
            <a:endCxn id="7" idx="0"/>
          </p:cNvCxnSpPr>
          <p:nvPr/>
        </p:nvCxnSpPr>
        <p:spPr>
          <a:xfrm>
            <a:off x="1717455" y="44841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200" y="129540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Expr 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</a:t>
            </a:r>
            <a:r>
              <a:rPr lang="en-US" dirty="0"/>
              <a:t>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888738" y="1523709"/>
            <a:ext cx="30577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Derive the string 4 - 7 * 3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(assume tokenization)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3572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4575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3430" y="53456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cxnSp>
        <p:nvCxnSpPr>
          <p:cNvPr id="28" name="Straight Connector 27"/>
          <p:cNvCxnSpPr>
            <a:stCxn id="7" idx="2"/>
            <a:endCxn id="27" idx="0"/>
          </p:cNvCxnSpPr>
          <p:nvPr/>
        </p:nvCxnSpPr>
        <p:spPr>
          <a:xfrm flipH="1">
            <a:off x="3041060" y="50937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7" idx="2"/>
            <a:endCxn id="26" idx="0"/>
          </p:cNvCxnSpPr>
          <p:nvPr/>
        </p:nvCxnSpPr>
        <p:spPr>
          <a:xfrm flipH="1">
            <a:off x="2248505" y="50937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7" idx="2"/>
            <a:endCxn id="25" idx="0"/>
          </p:cNvCxnSpPr>
          <p:nvPr/>
        </p:nvCxnSpPr>
        <p:spPr>
          <a:xfrm>
            <a:off x="3047195" y="50937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1931206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26" idx="2"/>
            <a:endCxn id="33" idx="0"/>
          </p:cNvCxnSpPr>
          <p:nvPr/>
        </p:nvCxnSpPr>
        <p:spPr>
          <a:xfrm>
            <a:off x="2248505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511358" y="53340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8" idx="2"/>
            <a:endCxn id="38" idx="0"/>
          </p:cNvCxnSpPr>
          <p:nvPr/>
        </p:nvCxnSpPr>
        <p:spPr>
          <a:xfrm>
            <a:off x="812333" y="51054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3480203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25" idx="2"/>
            <a:endCxn id="40" idx="0"/>
          </p:cNvCxnSpPr>
          <p:nvPr/>
        </p:nvCxnSpPr>
        <p:spPr>
          <a:xfrm>
            <a:off x="3797502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663917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816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734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02066" y="47047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79394" y="47164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2210" y="40951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51" name="Straight Connector 50"/>
          <p:cNvCxnSpPr>
            <a:stCxn id="50" idx="2"/>
            <a:endCxn id="49" idx="0"/>
          </p:cNvCxnSpPr>
          <p:nvPr/>
        </p:nvCxnSpPr>
        <p:spPr>
          <a:xfrm flipH="1">
            <a:off x="7037024" y="44644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50" idx="2"/>
            <a:endCxn id="47" idx="0"/>
          </p:cNvCxnSpPr>
          <p:nvPr/>
        </p:nvCxnSpPr>
        <p:spPr>
          <a:xfrm flipH="1">
            <a:off x="6105996" y="44644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50" idx="2"/>
            <a:endCxn id="50" idx="2"/>
          </p:cNvCxnSpPr>
          <p:nvPr/>
        </p:nvCxnSpPr>
        <p:spPr>
          <a:xfrm>
            <a:off x="7038926" y="44644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6591566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42569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22717" y="53260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cxnSp>
        <p:nvCxnSpPr>
          <p:cNvPr id="57" name="Straight Connector 56"/>
          <p:cNvCxnSpPr>
            <a:stCxn id="47" idx="2"/>
            <a:endCxn id="56" idx="0"/>
          </p:cNvCxnSpPr>
          <p:nvPr/>
        </p:nvCxnSpPr>
        <p:spPr>
          <a:xfrm>
            <a:off x="6105996" y="50740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55" idx="0"/>
          </p:cNvCxnSpPr>
          <p:nvPr/>
        </p:nvCxnSpPr>
        <p:spPr>
          <a:xfrm flipH="1">
            <a:off x="5346499" y="50740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47" idx="2"/>
            <a:endCxn id="54" idx="0"/>
          </p:cNvCxnSpPr>
          <p:nvPr/>
        </p:nvCxnSpPr>
        <p:spPr>
          <a:xfrm>
            <a:off x="6105996" y="50740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5029200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5" idx="2"/>
            <a:endCxn id="60" idx="0"/>
          </p:cNvCxnSpPr>
          <p:nvPr/>
        </p:nvCxnSpPr>
        <p:spPr>
          <a:xfrm>
            <a:off x="5346499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extBox 63"/>
          <p:cNvSpPr txBox="1"/>
          <p:nvPr/>
        </p:nvSpPr>
        <p:spPr>
          <a:xfrm>
            <a:off x="6578197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65" name="Straight Connector 64"/>
          <p:cNvCxnSpPr>
            <a:stCxn id="54" idx="2"/>
            <a:endCxn id="64" idx="0"/>
          </p:cNvCxnSpPr>
          <p:nvPr/>
        </p:nvCxnSpPr>
        <p:spPr>
          <a:xfrm>
            <a:off x="6895496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5158508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77972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52165" y="47431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55120" y="53410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71" name="Straight Connector 70"/>
          <p:cNvCxnSpPr>
            <a:stCxn id="69" idx="2"/>
            <a:endCxn id="70" idx="0"/>
          </p:cNvCxnSpPr>
          <p:nvPr/>
        </p:nvCxnSpPr>
        <p:spPr>
          <a:xfrm>
            <a:off x="8056095" y="51124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7904565" y="575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7" name="Straight Connector 76"/>
          <p:cNvCxnSpPr>
            <a:stCxn id="69" idx="0"/>
            <a:endCxn id="50" idx="2"/>
          </p:cNvCxnSpPr>
          <p:nvPr/>
        </p:nvCxnSpPr>
        <p:spPr>
          <a:xfrm flipH="1" flipV="1">
            <a:off x="7038926" y="44644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8200" y="34290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14171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Parse Tree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65847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Parse Tree 2</a:t>
            </a:r>
          </a:p>
        </p:txBody>
      </p:sp>
    </p:spTree>
    <p:extLst>
      <p:ext uri="{BB962C8B-B14F-4D97-AF65-F5344CB8AC3E}">
        <p14:creationId xmlns:p14="http://schemas.microsoft.com/office/powerpoint/2010/main" val="21826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/>
      <p:bldP spid="25" grpId="0" animBg="1"/>
      <p:bldP spid="26" grpId="0" animBg="1"/>
      <p:bldP spid="27" grpId="0" animBg="1"/>
      <p:bldP spid="33" grpId="0" animBg="1"/>
      <p:bldP spid="38" grpId="0" animBg="1"/>
      <p:bldP spid="40" grpId="0" animBg="1"/>
      <p:bldP spid="44" grpId="0"/>
      <p:bldP spid="45" grpId="0"/>
      <p:bldP spid="46" grpId="0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0" grpId="0" animBg="1"/>
      <p:bldP spid="64" grpId="0" animBg="1"/>
      <p:bldP spid="67" grpId="0"/>
      <p:bldP spid="68" grpId="0"/>
      <p:bldP spid="69" grpId="0" animBg="1"/>
      <p:bldP spid="70" grpId="0" animBg="1"/>
      <p:bldP spid="72" grpId="0"/>
      <p:bldP spid="83" grpId="0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Warmup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58548" cy="4525963"/>
          </a:xfrm>
        </p:spPr>
        <p:txBody>
          <a:bodyPr/>
          <a:lstStyle/>
          <a:p>
            <a:r>
              <a:rPr lang="en-US" dirty="0"/>
              <a:t>Define CFG productions for the language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for some finite number n (i.e., the language of </a:t>
            </a:r>
            <a:r>
              <a:rPr lang="en-US" b="1" dirty="0"/>
              <a:t>a</a:t>
            </a:r>
            <a:r>
              <a:rPr lang="en-US" dirty="0"/>
              <a:t>s followed by that many </a:t>
            </a:r>
            <a:r>
              <a:rPr lang="en-US" b="1" dirty="0"/>
              <a:t>b</a:t>
            </a:r>
            <a:r>
              <a:rPr lang="en-US" dirty="0"/>
              <a:t>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9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Why is Ambiguity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sz="2400" dirty="0"/>
              <a:t>Eventually, we’ll be using CFGs as the basis for our parser</a:t>
            </a:r>
          </a:p>
          <a:p>
            <a:pPr lvl="1"/>
            <a:r>
              <a:rPr lang="en-US" sz="2200" dirty="0"/>
              <a:t>Parsing is much easier when there is no ambiguity in the grammar</a:t>
            </a:r>
          </a:p>
          <a:p>
            <a:pPr lvl="1"/>
            <a:r>
              <a:rPr lang="en-US" sz="2200" dirty="0"/>
              <a:t>The parse tree may mismatch user understanding!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65" y="49530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403" y="4964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2046" y="49646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0739" y="43434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4" name="Straight Connector 13"/>
          <p:cNvCxnSpPr>
            <a:stCxn id="13" idx="2"/>
            <a:endCxn id="12" idx="0"/>
          </p:cNvCxnSpPr>
          <p:nvPr/>
        </p:nvCxnSpPr>
        <p:spPr>
          <a:xfrm>
            <a:off x="1717455" y="47127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3" idx="2"/>
            <a:endCxn id="11" idx="0"/>
          </p:cNvCxnSpPr>
          <p:nvPr/>
        </p:nvCxnSpPr>
        <p:spPr>
          <a:xfrm flipH="1">
            <a:off x="812333" y="47127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3" idx="2"/>
            <a:endCxn id="10" idx="0"/>
          </p:cNvCxnSpPr>
          <p:nvPr/>
        </p:nvCxnSpPr>
        <p:spPr>
          <a:xfrm>
            <a:off x="1717455" y="47127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493572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4575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3430" y="55742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3041060" y="53223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2"/>
            <a:endCxn id="18" idx="0"/>
          </p:cNvCxnSpPr>
          <p:nvPr/>
        </p:nvCxnSpPr>
        <p:spPr>
          <a:xfrm flipH="1">
            <a:off x="2248505" y="53223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0" idx="2"/>
            <a:endCxn id="17" idx="0"/>
          </p:cNvCxnSpPr>
          <p:nvPr/>
        </p:nvCxnSpPr>
        <p:spPr>
          <a:xfrm>
            <a:off x="3047195" y="53223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931206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18" idx="2"/>
            <a:endCxn id="23" idx="0"/>
          </p:cNvCxnSpPr>
          <p:nvPr/>
        </p:nvCxnSpPr>
        <p:spPr>
          <a:xfrm>
            <a:off x="2248505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511358" y="5562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812333" y="53340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480203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17" idx="2"/>
            <a:endCxn id="27" idx="0"/>
          </p:cNvCxnSpPr>
          <p:nvPr/>
        </p:nvCxnSpPr>
        <p:spPr>
          <a:xfrm>
            <a:off x="3797502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663917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816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734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02066" y="49333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79394" y="49450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42210" y="43237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35" name="Straight Connector 34"/>
          <p:cNvCxnSpPr>
            <a:stCxn id="34" idx="2"/>
            <a:endCxn id="33" idx="0"/>
          </p:cNvCxnSpPr>
          <p:nvPr/>
        </p:nvCxnSpPr>
        <p:spPr>
          <a:xfrm flipH="1">
            <a:off x="7037024" y="46930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34" idx="2"/>
            <a:endCxn id="32" idx="0"/>
          </p:cNvCxnSpPr>
          <p:nvPr/>
        </p:nvCxnSpPr>
        <p:spPr>
          <a:xfrm flipH="1">
            <a:off x="6105996" y="46930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4" idx="2"/>
            <a:endCxn id="34" idx="2"/>
          </p:cNvCxnSpPr>
          <p:nvPr/>
        </p:nvCxnSpPr>
        <p:spPr>
          <a:xfrm>
            <a:off x="7038926" y="46930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591566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2569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2717" y="55546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cxnSp>
        <p:nvCxnSpPr>
          <p:cNvPr id="41" name="Straight Connector 40"/>
          <p:cNvCxnSpPr>
            <a:stCxn id="32" idx="2"/>
            <a:endCxn id="40" idx="0"/>
          </p:cNvCxnSpPr>
          <p:nvPr/>
        </p:nvCxnSpPr>
        <p:spPr>
          <a:xfrm>
            <a:off x="6105996" y="53026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2" idx="2"/>
            <a:endCxn id="39" idx="0"/>
          </p:cNvCxnSpPr>
          <p:nvPr/>
        </p:nvCxnSpPr>
        <p:spPr>
          <a:xfrm flipH="1">
            <a:off x="5346499" y="53026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2"/>
            <a:endCxn id="38" idx="0"/>
          </p:cNvCxnSpPr>
          <p:nvPr/>
        </p:nvCxnSpPr>
        <p:spPr>
          <a:xfrm>
            <a:off x="6105996" y="53026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5029200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39" idx="2"/>
            <a:endCxn id="44" idx="0"/>
          </p:cNvCxnSpPr>
          <p:nvPr/>
        </p:nvCxnSpPr>
        <p:spPr>
          <a:xfrm>
            <a:off x="5346499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6578197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38" idx="2"/>
            <a:endCxn id="46" idx="0"/>
          </p:cNvCxnSpPr>
          <p:nvPr/>
        </p:nvCxnSpPr>
        <p:spPr>
          <a:xfrm>
            <a:off x="6895496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5158508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7972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2165" y="49717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55120" y="55696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>
            <a:off x="8056095" y="53410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7904565" y="5982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4" name="Straight Connector 53"/>
          <p:cNvCxnSpPr>
            <a:stCxn id="50" idx="0"/>
            <a:endCxn id="34" idx="2"/>
          </p:cNvCxnSpPr>
          <p:nvPr/>
        </p:nvCxnSpPr>
        <p:spPr>
          <a:xfrm flipH="1" flipV="1">
            <a:off x="7038926" y="46930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8200" y="4191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72131" y="3669268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4 - 7 * 3</a:t>
            </a:r>
          </a:p>
        </p:txBody>
      </p:sp>
      <p:sp>
        <p:nvSpPr>
          <p:cNvPr id="61" name="&quot;No&quot; Symbol 60"/>
          <p:cNvSpPr/>
          <p:nvPr/>
        </p:nvSpPr>
        <p:spPr>
          <a:xfrm>
            <a:off x="5465492" y="3669268"/>
            <a:ext cx="811597" cy="858798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Smiley Face 61"/>
          <p:cNvSpPr/>
          <p:nvPr/>
        </p:nvSpPr>
        <p:spPr>
          <a:xfrm>
            <a:off x="2487927" y="3702538"/>
            <a:ext cx="863197" cy="85879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7086600" y="2895600"/>
            <a:ext cx="20574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42596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Resolving Ambiguity: Precedence</a:t>
            </a:r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5334000" cy="4525963"/>
          </a:xfrm>
        </p:spPr>
        <p:txBody>
          <a:bodyPr/>
          <a:lstStyle/>
          <a:p>
            <a:r>
              <a:rPr lang="en-US" dirty="0"/>
              <a:t>Intuitive problem</a:t>
            </a:r>
          </a:p>
          <a:p>
            <a:pPr lvl="1"/>
            <a:r>
              <a:rPr lang="en-US" dirty="0"/>
              <a:t>“Context-freeness”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the same for both operators</a:t>
            </a:r>
          </a:p>
          <a:p>
            <a:r>
              <a:rPr lang="en-US" dirty="0"/>
              <a:t>To fix precedence</a:t>
            </a:r>
          </a:p>
          <a:p>
            <a:pPr lvl="1"/>
            <a:r>
              <a:rPr lang="en-US" dirty="0"/>
              <a:t>1 nonterminal per precedence level</a:t>
            </a:r>
          </a:p>
          <a:p>
            <a:pPr lvl="1"/>
            <a:r>
              <a:rPr lang="en-US" dirty="0"/>
              <a:t>Parse lowest level first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436674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Expr 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</a:t>
            </a:r>
            <a:r>
              <a:rPr lang="en-US" dirty="0"/>
              <a:t>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36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28600" y="914400"/>
            <a:ext cx="3733800" cy="5752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Resolving Ambiguity: Precedence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3691" y="914400"/>
            <a:ext cx="3233509" cy="80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lowest  precedence  level first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1 </a:t>
            </a:r>
            <a:r>
              <a:rPr lang="en-US" sz="1800" b="1" dirty="0" err="1">
                <a:solidFill>
                  <a:schemeClr val="accent1"/>
                </a:solidFill>
              </a:rPr>
              <a:t>nonterm</a:t>
            </a:r>
            <a:r>
              <a:rPr lang="en-US" sz="1800" b="1" dirty="0">
                <a:solidFill>
                  <a:schemeClr val="accent1"/>
                </a:solidFill>
              </a:rPr>
              <a:t> per precedence level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43001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Expr 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</a:t>
            </a:r>
            <a:r>
              <a:rPr lang="en-US" dirty="0"/>
              <a:t>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0697" y="3757566"/>
            <a:ext cx="297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Term  </a:t>
            </a:r>
            <a:r>
              <a:rPr lang="en-US" dirty="0"/>
              <a:t>→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  </a:t>
            </a:r>
            <a:r>
              <a:rPr lang="en-US" dirty="0"/>
              <a:t>| </a:t>
            </a:r>
            <a:r>
              <a:rPr lang="en-US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Factor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760847" y="3017817"/>
            <a:ext cx="571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69341" y="318497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6136" y="321997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643" y="3196642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5336" y="257537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6162052" y="2944706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4690066" y="2944706"/>
            <a:ext cx="1471986" cy="275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6162052" y="2944706"/>
            <a:ext cx="16112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683304" y="3589310"/>
            <a:ext cx="6762" cy="296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7428090" y="385017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80251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40992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68255" y="447144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 flipH="1">
            <a:off x="7725885" y="4219508"/>
            <a:ext cx="2684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6865632" y="4219508"/>
            <a:ext cx="887098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7752730" y="4219508"/>
            <a:ext cx="85216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6477000" y="5069376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6865632" y="4840776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218183" y="5069376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8604891" y="4840776"/>
            <a:ext cx="1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8415224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48334" y="561495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14789" y="6007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6865632" y="5438708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8287593" y="56388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8604892" y="5438708"/>
            <a:ext cx="0" cy="2000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4358664" y="3885690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43400" y="4483622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683304" y="4255022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4366006" y="5029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2461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4" name="Straight Connector 63"/>
          <p:cNvCxnSpPr>
            <a:endCxn id="62" idx="0"/>
          </p:cNvCxnSpPr>
          <p:nvPr/>
        </p:nvCxnSpPr>
        <p:spPr>
          <a:xfrm>
            <a:off x="4683304" y="4852954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4888738" y="1855113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Derive the string 4 - 7 * 3</a:t>
            </a:r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7752730" y="3554306"/>
            <a:ext cx="20541" cy="295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681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11" grpId="0" animBg="1"/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Resolving Ambiguity: Precedence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b="1" dirty="0"/>
              <a:t>expr minus 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Term  </a:t>
            </a:r>
            <a:r>
              <a:rPr lang="en-US" dirty="0"/>
              <a:t>→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  </a:t>
            </a:r>
            <a:r>
              <a:rPr lang="en-US" dirty="0"/>
              <a:t>| </a:t>
            </a:r>
            <a:r>
              <a:rPr lang="en-US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Factor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79205" y="45074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250" y="452289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5107" y="451913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3800" y="389786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1300516" y="4267200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502180" y="4267200"/>
            <a:ext cx="798336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1300516" y="4267200"/>
            <a:ext cx="13826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95418" y="4892226"/>
            <a:ext cx="6762" cy="1486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337954" y="50048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90115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2728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32740" y="54980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>
            <a:off x="2662594" y="5374176"/>
            <a:ext cx="2777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1897368" y="5374176"/>
            <a:ext cx="76522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2662594" y="5374176"/>
            <a:ext cx="852161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1508736" y="5979624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1897368" y="5867400"/>
            <a:ext cx="0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3128047" y="5979624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3514755" y="5867400"/>
            <a:ext cx="1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38131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0070" y="643682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98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1897368" y="6348956"/>
            <a:ext cx="1" cy="878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3197457" y="646067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3514756" y="6348956"/>
            <a:ext cx="0" cy="1117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170778" y="50408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5514" y="5638800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95418" y="54102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210288" y="618437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1314" y="618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4" name="Straight Connector 63"/>
          <p:cNvCxnSpPr>
            <a:stCxn id="60" idx="2"/>
            <a:endCxn id="62" idx="0"/>
          </p:cNvCxnSpPr>
          <p:nvPr/>
        </p:nvCxnSpPr>
        <p:spPr>
          <a:xfrm flipH="1">
            <a:off x="527587" y="6008132"/>
            <a:ext cx="16559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5041138" y="1423954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Derive the string 4 - 7 * 3</a:t>
            </a:r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2662594" y="4876800"/>
            <a:ext cx="2054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636781" y="1854841"/>
            <a:ext cx="405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Let’s try to re-build the wrong parse tree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7200" y="38494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64531" y="3864862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6140" y="386110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times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01795" y="32398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7026435" y="3609168"/>
            <a:ext cx="73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989171" y="3609168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7026435" y="3609168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53" idx="2"/>
          </p:cNvCxnSpPr>
          <p:nvPr/>
        </p:nvCxnSpPr>
        <p:spPr>
          <a:xfrm>
            <a:off x="5989171" y="4234194"/>
            <a:ext cx="0" cy="4015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8001000" y="4346812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74" name="Straight Connector 73"/>
          <p:cNvCxnSpPr>
            <a:stCxn id="70" idx="2"/>
          </p:cNvCxnSpPr>
          <p:nvPr/>
        </p:nvCxnSpPr>
        <p:spPr>
          <a:xfrm>
            <a:off x="8387709" y="4716144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8060184" y="4864392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89914" y="4840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3" name="Straight Connector 92"/>
          <p:cNvCxnSpPr>
            <a:stCxn id="49" idx="2"/>
            <a:endCxn id="70" idx="0"/>
          </p:cNvCxnSpPr>
          <p:nvPr/>
        </p:nvCxnSpPr>
        <p:spPr>
          <a:xfrm flipH="1">
            <a:off x="8387709" y="4218768"/>
            <a:ext cx="1413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729840" y="2644609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36576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4" idx="2"/>
            <a:endCxn id="57" idx="0"/>
          </p:cNvCxnSpPr>
          <p:nvPr/>
        </p:nvCxnSpPr>
        <p:spPr>
          <a:xfrm flipH="1">
            <a:off x="7026435" y="3013941"/>
            <a:ext cx="7335" cy="225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Cloud 20"/>
          <p:cNvSpPr/>
          <p:nvPr/>
        </p:nvSpPr>
        <p:spPr>
          <a:xfrm>
            <a:off x="4495800" y="4495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never be able to derive </a:t>
            </a:r>
            <a:r>
              <a:rPr lang="en-US" b="1" dirty="0"/>
              <a:t>minus</a:t>
            </a:r>
          </a:p>
          <a:p>
            <a:pPr algn="ctr"/>
            <a:r>
              <a:rPr lang="en-US" dirty="0"/>
              <a:t>without </a:t>
            </a:r>
            <a:r>
              <a:rPr lang="en-US" dirty="0" err="1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47" grpId="0"/>
      <p:bldP spid="49" grpId="0" animBg="1"/>
      <p:bldP spid="53" grpId="0" animBg="1"/>
      <p:bldP spid="54" grpId="0" animBg="1"/>
      <p:bldP spid="57" grpId="0" animBg="1"/>
      <p:bldP spid="70" grpId="0" animBg="1"/>
      <p:bldP spid="82" grpId="0" animBg="1"/>
      <p:bldP spid="83" grpId="0"/>
      <p:bldP spid="9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Did we fix all ambiguity?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Term  </a:t>
            </a:r>
            <a:r>
              <a:rPr lang="en-US" dirty="0"/>
              <a:t>→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  </a:t>
            </a:r>
            <a:r>
              <a:rPr lang="en-US" dirty="0"/>
              <a:t>| </a:t>
            </a:r>
            <a:r>
              <a:rPr lang="en-US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Factor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3" name="Explosion 2 2"/>
          <p:cNvSpPr/>
          <p:nvPr/>
        </p:nvSpPr>
        <p:spPr>
          <a:xfrm>
            <a:off x="76200" y="3839021"/>
            <a:ext cx="3657600" cy="26084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NO!</a:t>
            </a:r>
          </a:p>
        </p:txBody>
      </p:sp>
      <p:pic>
        <p:nvPicPr>
          <p:cNvPr id="1026" name="Picture 2" descr="Image result for jerry rigged meme">
            <a:extLst>
              <a:ext uri="{FF2B5EF4-FFF2-40B4-BE49-F238E27FC236}">
                <a16:creationId xmlns:a16="http://schemas.microsoft.com/office/drawing/2014/main" id="{F960900F-AB0E-4F67-A61F-5A4A15DE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10" y="2057400"/>
            <a:ext cx="3778659" cy="32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391927" y="2633254"/>
            <a:ext cx="2752073" cy="21673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24400" y="2667000"/>
            <a:ext cx="1214643" cy="1606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Did we fix all ambiguity?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Term  </a:t>
            </a:r>
            <a:r>
              <a:rPr lang="en-US" dirty="0"/>
              <a:t>→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      </a:t>
            </a:r>
            <a:r>
              <a:rPr lang="en-US" dirty="0"/>
              <a:t>| </a:t>
            </a:r>
            <a:r>
              <a:rPr lang="en-US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Factor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             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5003411" y="914400"/>
            <a:ext cx="29808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/>
              <a:t>Derive the string 4 - 7 - 3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65669" y="21834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53000" y="2198913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39043" y="2195155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90264" y="15738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6286980" y="1943219"/>
            <a:ext cx="3534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249716" y="1943219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6286980" y="1943219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80525" y="25945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5208" y="362833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967683" y="377658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273408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5280525" y="31297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4956541" y="323110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8556850" y="41253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8229325" y="4273609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214642" y="3231103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542167" y="362675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/>
          <p:cNvSpPr txBox="1"/>
          <p:nvPr/>
        </p:nvSpPr>
        <p:spPr>
          <a:xfrm>
            <a:off x="8218183" y="3728125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6951208" y="41220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/>
          <p:cNvSpPr txBox="1"/>
          <p:nvPr/>
        </p:nvSpPr>
        <p:spPr>
          <a:xfrm>
            <a:off x="6623683" y="427027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609000" y="322777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Term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6936525" y="362341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6612541" y="372479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Factor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93088" y="271368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09056" y="272911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90863" y="2725357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minus</a:t>
            </a:r>
          </a:p>
        </p:txBody>
      </p:sp>
      <p:cxnSp>
        <p:nvCxnSpPr>
          <p:cNvPr id="98" name="Straight Connector 97"/>
          <p:cNvCxnSpPr>
            <a:stCxn id="49" idx="2"/>
            <a:endCxn id="96" idx="0"/>
          </p:cNvCxnSpPr>
          <p:nvPr/>
        </p:nvCxnSpPr>
        <p:spPr>
          <a:xfrm>
            <a:off x="7662385" y="2552819"/>
            <a:ext cx="11757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49" idx="2"/>
            <a:endCxn id="92" idx="0"/>
          </p:cNvCxnSpPr>
          <p:nvPr/>
        </p:nvCxnSpPr>
        <p:spPr>
          <a:xfrm flipH="1">
            <a:off x="6905772" y="2552819"/>
            <a:ext cx="756613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49" idx="2"/>
            <a:endCxn id="91" idx="0"/>
          </p:cNvCxnSpPr>
          <p:nvPr/>
        </p:nvCxnSpPr>
        <p:spPr>
          <a:xfrm>
            <a:off x="7662385" y="2552819"/>
            <a:ext cx="827419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Explosion 2 2"/>
          <p:cNvSpPr/>
          <p:nvPr/>
        </p:nvSpPr>
        <p:spPr>
          <a:xfrm>
            <a:off x="76200" y="3839021"/>
            <a:ext cx="3657600" cy="26084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NO!</a:t>
            </a:r>
          </a:p>
        </p:txBody>
      </p:sp>
      <p:cxnSp>
        <p:nvCxnSpPr>
          <p:cNvPr id="10" name="Straight Connector 9"/>
          <p:cNvCxnSpPr>
            <a:stCxn id="91" idx="2"/>
            <a:endCxn id="80" idx="0"/>
          </p:cNvCxnSpPr>
          <p:nvPr/>
        </p:nvCxnSpPr>
        <p:spPr>
          <a:xfrm>
            <a:off x="8489804" y="3083021"/>
            <a:ext cx="49478" cy="148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2" idx="2"/>
            <a:endCxn id="87" idx="0"/>
          </p:cNvCxnSpPr>
          <p:nvPr/>
        </p:nvCxnSpPr>
        <p:spPr>
          <a:xfrm>
            <a:off x="6905772" y="3098447"/>
            <a:ext cx="27868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</p:cNvCxnSpPr>
          <p:nvPr/>
        </p:nvCxnSpPr>
        <p:spPr>
          <a:xfrm>
            <a:off x="5331722" y="4273609"/>
            <a:ext cx="398236" cy="128899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102" idx="2"/>
          </p:cNvCxnSpPr>
          <p:nvPr/>
        </p:nvCxnSpPr>
        <p:spPr>
          <a:xfrm flipV="1">
            <a:off x="5768348" y="4800600"/>
            <a:ext cx="1999616" cy="7620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562600"/>
            <a:ext cx="275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These </a:t>
            </a:r>
            <a:r>
              <a:rPr lang="en-US" b="1" dirty="0" err="1">
                <a:solidFill>
                  <a:schemeClr val="accent1"/>
                </a:solidFill>
              </a:rPr>
              <a:t>subtrees</a:t>
            </a:r>
            <a:r>
              <a:rPr lang="en-US" b="1" dirty="0">
                <a:solidFill>
                  <a:schemeClr val="accent1"/>
                </a:solidFill>
              </a:rPr>
              <a:t> could have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been swapped!</a:t>
            </a:r>
          </a:p>
        </p:txBody>
      </p:sp>
    </p:spTree>
    <p:extLst>
      <p:ext uri="{BB962C8B-B14F-4D97-AF65-F5344CB8AC3E}">
        <p14:creationId xmlns:p14="http://schemas.microsoft.com/office/powerpoint/2010/main" val="20972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" grpId="0" animBg="1"/>
      <p:bldP spid="66" grpId="0"/>
      <p:bldP spid="49" grpId="0" animBg="1"/>
      <p:bldP spid="53" grpId="0" animBg="1"/>
      <p:bldP spid="54" grpId="0" animBg="1"/>
      <p:bldP spid="57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4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6" grpId="0" animBg="1"/>
      <p:bldP spid="3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Precedence</a:t>
            </a:r>
          </a:p>
          <a:p>
            <a:pPr lvl="1"/>
            <a:r>
              <a:rPr lang="en-US" dirty="0"/>
              <a:t>We want correct behavior on 4 – 7 * 9</a:t>
            </a:r>
          </a:p>
          <a:p>
            <a:pPr lvl="1"/>
            <a:r>
              <a:rPr lang="en-US" dirty="0"/>
              <a:t>A new nonterminal for each precedence level</a:t>
            </a:r>
          </a:p>
          <a:p>
            <a:r>
              <a:rPr lang="en-US" dirty="0"/>
              <a:t> Associativity</a:t>
            </a:r>
          </a:p>
          <a:p>
            <a:pPr lvl="1"/>
            <a:r>
              <a:rPr lang="en-US" dirty="0"/>
              <a:t>We want correct behavior on 4 – 7 – 9</a:t>
            </a:r>
          </a:p>
          <a:p>
            <a:pPr lvl="1"/>
            <a:r>
              <a:rPr lang="en-US" dirty="0"/>
              <a:t>Minus should be </a:t>
            </a:r>
            <a:r>
              <a:rPr lang="en-US" i="1" dirty="0"/>
              <a:t>left associative</a:t>
            </a:r>
            <a:r>
              <a:rPr lang="en-US" dirty="0"/>
              <a:t>: a – b – c = (a – b) – c</a:t>
            </a:r>
          </a:p>
          <a:p>
            <a:pPr lvl="1"/>
            <a:r>
              <a:rPr lang="en-US" dirty="0"/>
              <a:t>Problem: the </a:t>
            </a:r>
            <a:r>
              <a:rPr lang="en-US" i="1" dirty="0"/>
              <a:t>recursion</a:t>
            </a:r>
            <a:r>
              <a:rPr lang="en-US" dirty="0"/>
              <a:t> in a rule like </a:t>
            </a:r>
          </a:p>
          <a:p>
            <a:pPr marL="457200" lvl="1" indent="0" algn="ctr">
              <a:buNone/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/>
              <a:t>Expr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Recursion in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 grammar is </a:t>
                </a:r>
                <a:r>
                  <a:rPr lang="en-US" b="1" i="1" dirty="0"/>
                  <a:t>recursive</a:t>
                </a:r>
                <a:r>
                  <a:rPr lang="en-US" b="1" dirty="0"/>
                  <a:t> in (nonterminal) </a:t>
                </a:r>
                <a:r>
                  <a:rPr lang="en-US" b="1" i="1" dirty="0"/>
                  <a:t>X</a:t>
                </a:r>
                <a:r>
                  <a:rPr lang="en-US" b="1" dirty="0"/>
                  <a:t> if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dirty="0"/>
                  <a:t> for non-empty strings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 grammar is </a:t>
                </a:r>
                <a:r>
                  <a:rPr lang="en-US" b="1" i="1" dirty="0"/>
                  <a:t>left-recursive</a:t>
                </a:r>
                <a:r>
                  <a:rPr lang="en-US" b="1" dirty="0"/>
                  <a:t> in </a:t>
                </a:r>
                <a:r>
                  <a:rPr lang="en-US" b="1" i="1" dirty="0"/>
                  <a:t>X</a:t>
                </a:r>
                <a:r>
                  <a:rPr lang="en-US" b="1" dirty="0"/>
                  <a:t> if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r>
                  <a:rPr lang="en-US" dirty="0"/>
                  <a:t> for non-empty string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 grammar is </a:t>
                </a:r>
                <a:r>
                  <a:rPr lang="en-US" b="1" i="1" dirty="0"/>
                  <a:t>right-recursive</a:t>
                </a:r>
                <a:r>
                  <a:rPr lang="en-US" b="1" dirty="0"/>
                  <a:t> in </a:t>
                </a:r>
                <a:r>
                  <a:rPr lang="en-US" b="1" i="1" dirty="0"/>
                  <a:t>X</a:t>
                </a:r>
                <a:r>
                  <a:rPr lang="en-US" b="1" dirty="0"/>
                  <a:t> if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for non-empty string of symbols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0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900" dirty="0"/>
              <a:t>Resolving Grammar Ambiguity: Associativity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We’ll recognize left-associative operators  with left-associative productions</a:t>
            </a:r>
          </a:p>
          <a:p>
            <a:r>
              <a:rPr lang="en-US" sz="2400" dirty="0"/>
              <a:t>We’ll recognize right-associative operators with right-associative productions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433465"/>
            <a:ext cx="548640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i="1" dirty="0"/>
              <a:t>Expr   </a:t>
            </a:r>
            <a:r>
              <a:rPr lang="en-US" sz="2500" dirty="0"/>
              <a:t>→ </a:t>
            </a:r>
            <a:r>
              <a:rPr lang="en-US" sz="2500" i="1" dirty="0"/>
              <a:t>Expr</a:t>
            </a:r>
            <a:r>
              <a:rPr lang="en-US" sz="2500" b="1" dirty="0"/>
              <a:t> minus </a:t>
            </a:r>
            <a:r>
              <a:rPr lang="en-US" sz="2500" i="1" dirty="0"/>
              <a:t>Expr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/>
              <a:t>| </a:t>
            </a:r>
            <a:r>
              <a:rPr lang="en-US" sz="2500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Term  </a:t>
            </a:r>
            <a:r>
              <a:rPr lang="en-US" sz="2500" dirty="0"/>
              <a:t>→ </a:t>
            </a:r>
            <a:r>
              <a:rPr lang="en-US" sz="2500" i="1" dirty="0"/>
              <a:t>Term</a:t>
            </a:r>
            <a:r>
              <a:rPr lang="en-US" sz="2500" dirty="0"/>
              <a:t> </a:t>
            </a:r>
            <a:r>
              <a:rPr lang="en-US" sz="2500" b="1" dirty="0"/>
              <a:t>times</a:t>
            </a:r>
            <a:r>
              <a:rPr lang="en-US" sz="2500" dirty="0"/>
              <a:t> </a:t>
            </a:r>
            <a:r>
              <a:rPr lang="en-US" sz="2500" i="1" dirty="0"/>
              <a:t>Term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/>
              <a:t>| </a:t>
            </a:r>
            <a:r>
              <a:rPr lang="en-US" sz="2500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Factor </a:t>
            </a:r>
            <a:r>
              <a:rPr lang="en-US" sz="2500" dirty="0"/>
              <a:t>→ </a:t>
            </a:r>
            <a:r>
              <a:rPr lang="en-US" sz="2500" b="1" dirty="0" err="1"/>
              <a:t>intlit</a:t>
            </a:r>
            <a:r>
              <a:rPr lang="en-US" sz="2500" b="1" dirty="0"/>
              <a:t> </a:t>
            </a:r>
            <a:r>
              <a:rPr lang="en-US" sz="2500" dirty="0"/>
              <a:t>| </a:t>
            </a:r>
            <a:r>
              <a:rPr lang="en-US" sz="2500" b="1" dirty="0" err="1"/>
              <a:t>lparen</a:t>
            </a:r>
            <a:r>
              <a:rPr lang="en-US" sz="2500" dirty="0"/>
              <a:t> </a:t>
            </a:r>
            <a:r>
              <a:rPr lang="en-US" sz="2500" i="1" dirty="0"/>
              <a:t>Expr </a:t>
            </a:r>
            <a:r>
              <a:rPr lang="en-US" sz="2500" b="1" dirty="0" err="1"/>
              <a:t>rparen</a:t>
            </a:r>
            <a:endParaRPr lang="en-US" sz="25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738265"/>
            <a:ext cx="533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3276600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Term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4805065"/>
            <a:ext cx="502573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04853" y="4404211"/>
            <a:ext cx="10051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i="1" dirty="0"/>
              <a:t>Factor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9129" y="327029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4 – 7 –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8986" y="40175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3800" y="4029214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5584" y="34079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7351399" y="3777278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6417424" y="3777278"/>
            <a:ext cx="94659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</p:cNvCxnSpPr>
          <p:nvPr/>
        </p:nvCxnSpPr>
        <p:spPr>
          <a:xfrm>
            <a:off x="7364022" y="3777278"/>
            <a:ext cx="793340" cy="3125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12128" y="491640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899803" y="5064651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08924" y="4038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197445" y="441779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8012465" y="453562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8197" y="557426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61956" y="4531762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891039" y="4927410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6765497" y="5028784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966325" y="595608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5638800" y="6104336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92120" y="506183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951642" y="545747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5795661" y="555885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2176" y="456317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73397" y="4559416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49" name="Straight Connector 48"/>
          <p:cNvCxnSpPr>
            <a:stCxn id="23" idx="2"/>
            <a:endCxn id="48" idx="0"/>
          </p:cNvCxnSpPr>
          <p:nvPr/>
        </p:nvCxnSpPr>
        <p:spPr>
          <a:xfrm flipH="1">
            <a:off x="6400996" y="4386878"/>
            <a:ext cx="16428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23" idx="2"/>
            <a:endCxn id="47" idx="0"/>
          </p:cNvCxnSpPr>
          <p:nvPr/>
        </p:nvCxnSpPr>
        <p:spPr>
          <a:xfrm flipH="1">
            <a:off x="5940614" y="4386878"/>
            <a:ext cx="476810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3" idx="2"/>
          </p:cNvCxnSpPr>
          <p:nvPr/>
        </p:nvCxnSpPr>
        <p:spPr>
          <a:xfrm>
            <a:off x="6417424" y="4386878"/>
            <a:ext cx="471416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47" idx="2"/>
            <a:endCxn id="43" idx="0"/>
          </p:cNvCxnSpPr>
          <p:nvPr/>
        </p:nvCxnSpPr>
        <p:spPr>
          <a:xfrm flipH="1">
            <a:off x="5940558" y="4932506"/>
            <a:ext cx="56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94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4914" y="5955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80314" y="54694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88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3" grpId="0" animBg="1"/>
      <p:bldP spid="25" grpId="0" animBg="1"/>
      <p:bldP spid="26" grpId="0" animBg="1"/>
      <p:bldP spid="32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58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219200"/>
            <a:ext cx="548640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/>
              <a:t>Term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/>
              <a:t>| </a:t>
            </a:r>
            <a:r>
              <a:rPr lang="en-US" i="1" dirty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/>
              <a:t>Term  </a:t>
            </a:r>
            <a:r>
              <a:rPr lang="en-US" dirty="0"/>
              <a:t>→ </a:t>
            </a:r>
            <a:r>
              <a:rPr lang="en-US" i="1" dirty="0"/>
              <a:t>Term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 </a:t>
            </a:r>
            <a:r>
              <a:rPr lang="en-US" i="1" dirty="0"/>
              <a:t>Factor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/>
              <a:t>| </a:t>
            </a:r>
            <a:r>
              <a:rPr lang="en-US" i="1" dirty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Factor </a:t>
            </a:r>
            <a:r>
              <a:rPr lang="en-US" dirty="0"/>
              <a:t>→ </a:t>
            </a:r>
            <a:r>
              <a:rPr lang="en-US" b="1" dirty="0" err="1"/>
              <a:t>intlit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dirty="0" err="1"/>
              <a:t>lparen</a:t>
            </a:r>
            <a:r>
              <a:rPr lang="en-US" dirty="0"/>
              <a:t> </a:t>
            </a:r>
            <a:r>
              <a:rPr lang="en-US" i="1" dirty="0"/>
              <a:t>Expr </a:t>
            </a:r>
            <a:r>
              <a:rPr lang="en-US" b="1" dirty="0" err="1"/>
              <a:t>rparen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5306" y="1447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4 – 7 –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6720" y="3657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9997" y="3669268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1781" y="30480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5547596" y="3417332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4645158" y="3417332"/>
            <a:ext cx="915061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  <a:endCxn id="33" idx="0"/>
          </p:cNvCxnSpPr>
          <p:nvPr/>
        </p:nvCxnSpPr>
        <p:spPr>
          <a:xfrm>
            <a:off x="5560219" y="3417332"/>
            <a:ext cx="1149343" cy="2613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561124" y="36786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749645" y="4057847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70925" y="510631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343400" y="525456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96720" y="42120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656242" y="460770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4500261" y="4709076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cxnSp>
        <p:nvCxnSpPr>
          <p:cNvPr id="53" name="Straight Connector 52"/>
          <p:cNvCxnSpPr>
            <a:stCxn id="23" idx="2"/>
            <a:endCxn id="43" idx="0"/>
          </p:cNvCxnSpPr>
          <p:nvPr/>
        </p:nvCxnSpPr>
        <p:spPr>
          <a:xfrm>
            <a:off x="4645158" y="4026932"/>
            <a:ext cx="0" cy="185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22130" y="56848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Resolving Grammar Ambiguity: Associativity</a:t>
            </a:r>
            <a:endParaRPr lang="en-US" sz="3900" dirty="0"/>
          </a:p>
        </p:txBody>
      </p:sp>
      <p:sp>
        <p:nvSpPr>
          <p:cNvPr id="55" name="Rectangle 54"/>
          <p:cNvSpPr/>
          <p:nvPr/>
        </p:nvSpPr>
        <p:spPr>
          <a:xfrm>
            <a:off x="4343400" y="1854841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Let’s try to re-build the wrong parse tree again</a:t>
            </a:r>
          </a:p>
        </p:txBody>
      </p:sp>
      <p:sp>
        <p:nvSpPr>
          <p:cNvPr id="56" name="Cloud 55"/>
          <p:cNvSpPr/>
          <p:nvPr/>
        </p:nvSpPr>
        <p:spPr>
          <a:xfrm>
            <a:off x="5334000" y="4114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never be able to derive </a:t>
            </a:r>
            <a:r>
              <a:rPr lang="en-US" b="1" dirty="0"/>
              <a:t>minus</a:t>
            </a:r>
          </a:p>
          <a:p>
            <a:pPr algn="ctr"/>
            <a:r>
              <a:rPr lang="en-US" dirty="0"/>
              <a:t>without </a:t>
            </a:r>
            <a:r>
              <a:rPr lang="en-US" dirty="0" err="1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5" grpId="0" animBg="1"/>
      <p:bldP spid="26" grpId="0" animBg="1"/>
      <p:bldP spid="33" grpId="0" animBg="1"/>
      <p:bldP spid="42" grpId="0" animBg="1"/>
      <p:bldP spid="43" grpId="0" animBg="1"/>
      <p:bldP spid="45" grpId="0" animBg="1"/>
      <p:bldP spid="58" grpId="0"/>
      <p:bldP spid="55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58548" cy="4525963"/>
          </a:xfrm>
        </p:spPr>
        <p:txBody>
          <a:bodyPr/>
          <a:lstStyle/>
          <a:p>
            <a:r>
              <a:rPr lang="en-US" dirty="0"/>
              <a:t>Homework 3 now assigned</a:t>
            </a:r>
          </a:p>
          <a:p>
            <a:pPr lvl="1"/>
            <a:r>
              <a:rPr lang="en-US" dirty="0"/>
              <a:t>Covers CFGs for Regular expressions</a:t>
            </a:r>
          </a:p>
          <a:p>
            <a:r>
              <a:rPr lang="en-US" dirty="0"/>
              <a:t>Today is the drop date</a:t>
            </a:r>
          </a:p>
          <a:p>
            <a:r>
              <a:rPr lang="en-US" dirty="0"/>
              <a:t>Everything turned in is graded</a:t>
            </a:r>
          </a:p>
          <a:p>
            <a:pPr lvl="1"/>
            <a:r>
              <a:rPr lang="en-US" dirty="0"/>
              <a:t>Please check </a:t>
            </a:r>
            <a:r>
              <a:rPr lang="en-US" dirty="0" err="1"/>
              <a:t>BlackBoard</a:t>
            </a:r>
            <a:r>
              <a:rPr lang="en-US" dirty="0"/>
              <a:t> for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56ACCF8-24B5-4624-84E4-482F21507CAB}"/>
              </a:ext>
            </a:extLst>
          </p:cNvPr>
          <p:cNvSpPr/>
          <p:nvPr/>
        </p:nvSpPr>
        <p:spPr>
          <a:xfrm rot="699210">
            <a:off x="6159207" y="64993"/>
            <a:ext cx="2834750" cy="16545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03633" y="151539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New: H3</a:t>
            </a:r>
          </a:p>
        </p:txBody>
      </p:sp>
    </p:spTree>
    <p:extLst>
      <p:ext uri="{BB962C8B-B14F-4D97-AF65-F5344CB8AC3E}">
        <p14:creationId xmlns:p14="http://schemas.microsoft.com/office/powerpoint/2010/main" val="406485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585"/>
            <a:ext cx="7886700" cy="1325563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Pushdown Automata (PDA)s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2B798-88E0-4966-9E81-AD01FE93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175" y="2393438"/>
            <a:ext cx="4807974" cy="4351338"/>
          </a:xfrm>
        </p:spPr>
        <p:txBody>
          <a:bodyPr/>
          <a:lstStyle/>
          <a:p>
            <a:pPr lvl="1"/>
            <a:r>
              <a:rPr lang="en-US" dirty="0"/>
              <a:t>Looks at</a:t>
            </a:r>
          </a:p>
          <a:p>
            <a:pPr lvl="2"/>
            <a:r>
              <a:rPr lang="en-US" dirty="0"/>
              <a:t>Current state p</a:t>
            </a:r>
          </a:p>
          <a:p>
            <a:pPr lvl="2"/>
            <a:r>
              <a:rPr lang="en-US" dirty="0"/>
              <a:t>Current input token a</a:t>
            </a:r>
          </a:p>
          <a:p>
            <a:pPr lvl="2"/>
            <a:r>
              <a:rPr lang="en-US" dirty="0"/>
              <a:t>Current stack symbol s</a:t>
            </a:r>
          </a:p>
          <a:p>
            <a:pPr lvl="1"/>
            <a:r>
              <a:rPr lang="en-US" dirty="0"/>
              <a:t>Moves to</a:t>
            </a:r>
          </a:p>
          <a:p>
            <a:pPr lvl="2"/>
            <a:r>
              <a:rPr lang="en-US" dirty="0"/>
              <a:t>Next state p’</a:t>
            </a:r>
          </a:p>
          <a:p>
            <a:pPr lvl="2"/>
            <a:r>
              <a:rPr lang="en-US" dirty="0"/>
              <a:t>Pop stack symbol A</a:t>
            </a:r>
          </a:p>
          <a:p>
            <a:pPr lvl="2"/>
            <a:r>
              <a:rPr lang="en-US" dirty="0"/>
              <a:t>Push stack symbol A’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EB24-C2DC-4CD0-9902-79BE875A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9782"/>
            <a:ext cx="3438142" cy="2138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A5EB8-D6A7-484E-977F-425DF3B00128}"/>
              </a:ext>
            </a:extLst>
          </p:cNvPr>
          <p:cNvSpPr/>
          <p:nvPr/>
        </p:nvSpPr>
        <p:spPr>
          <a:xfrm>
            <a:off x="774290" y="1535908"/>
            <a:ext cx="788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be used to recognize Context-Free Grammars </a:t>
            </a:r>
          </a:p>
        </p:txBody>
      </p:sp>
    </p:spTree>
    <p:extLst>
      <p:ext uri="{BB962C8B-B14F-4D97-AF65-F5344CB8AC3E}">
        <p14:creationId xmlns:p14="http://schemas.microsoft.com/office/powerpoint/2010/main" val="2668533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CFG Recognition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79774" cy="4525963"/>
              </a:xfrm>
            </p:spPr>
            <p:txBody>
              <a:bodyPr/>
              <a:lstStyle/>
              <a:p>
                <a:r>
                  <a:rPr lang="en-US" dirty="0"/>
                  <a:t>Formulated as a 7-tuple:</a:t>
                </a:r>
              </a:p>
              <a:p>
                <a:pPr lvl="1"/>
                <a:r>
                  <a:rPr lang="en-US" dirty="0"/>
                  <a:t>Q 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the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the stack alphabet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Q is the start state</a:t>
                </a:r>
              </a:p>
              <a:p>
                <a:pPr lvl="1"/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the initial stack symbol</a:t>
                </a:r>
              </a:p>
              <a:p>
                <a:pPr lvl="1"/>
                <a:r>
                  <a:rPr lang="en-US" dirty="0"/>
                  <a:t>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Q is the set of accepting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* is the transition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79774" cy="4525963"/>
              </a:xfrm>
              <a:blipFill>
                <a:blip r:embed="rId3"/>
                <a:stretch>
                  <a:fillRect l="-141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0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Nondeterminism in PDAs?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2B798-88E0-4966-9E81-AD01FE93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NPDAs and DPDAs both exist</a:t>
            </a:r>
          </a:p>
          <a:p>
            <a:pPr lvl="1"/>
            <a:r>
              <a:rPr lang="en-US" dirty="0"/>
              <a:t>Do NOT recognize the same class of languages:</a:t>
            </a:r>
          </a:p>
          <a:p>
            <a:pPr lvl="2"/>
            <a:r>
              <a:rPr lang="en-US" dirty="0"/>
              <a:t>NPDAs are strictly weaker!</a:t>
            </a:r>
          </a:p>
          <a:p>
            <a:pPr lvl="2"/>
            <a:r>
              <a:rPr lang="en-US" dirty="0"/>
              <a:t>Implies that (unlike FSMs), not every non-deterministic machine can be simulated by a deterministic one!</a:t>
            </a:r>
          </a:p>
          <a:p>
            <a:pPr lvl="1"/>
            <a:r>
              <a:rPr lang="en-US" dirty="0"/>
              <a:t>What this means for the compiler:</a:t>
            </a:r>
          </a:p>
          <a:p>
            <a:pPr lvl="2"/>
            <a:r>
              <a:rPr lang="en-US" dirty="0"/>
              <a:t>Language definition may be constrained by expressive power of the abstraction</a:t>
            </a:r>
          </a:p>
        </p:txBody>
      </p:sp>
    </p:spTree>
    <p:extLst>
      <p:ext uri="{BB962C8B-B14F-4D97-AF65-F5344CB8AC3E}">
        <p14:creationId xmlns:p14="http://schemas.microsoft.com/office/powerpoint/2010/main" val="149909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832" y="18255"/>
            <a:ext cx="8753168" cy="1325563"/>
          </a:xfrm>
        </p:spPr>
        <p:txBody>
          <a:bodyPr>
            <a:normAutofit/>
          </a:bodyPr>
          <a:lstStyle/>
          <a:p>
            <a:r>
              <a:rPr lang="en-US" sz="4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Relationship between CFGs Recognizers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492E1-CF06-4A76-97AE-03245BC7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926"/>
            <a:ext cx="9144000" cy="35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38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Next Time…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1D3A-5FE1-45C0-9329-8C84CC74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ASTs from Parse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C9887-5F4F-4EF3-8066-AD0A3F13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06328" y="3025831"/>
            <a:ext cx="3569112" cy="3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5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020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4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04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58548" cy="4525963"/>
          </a:xfrm>
        </p:spPr>
        <p:txBody>
          <a:bodyPr/>
          <a:lstStyle/>
          <a:p>
            <a:r>
              <a:rPr lang="en-US" dirty="0"/>
              <a:t>Probably too easy</a:t>
            </a:r>
          </a:p>
          <a:p>
            <a:pPr lvl="1"/>
            <a:r>
              <a:rPr lang="en-US" dirty="0"/>
              <a:t>Average Score: 90.1%</a:t>
            </a:r>
          </a:p>
          <a:p>
            <a:pPr lvl="2"/>
            <a:r>
              <a:rPr lang="en-US" dirty="0"/>
              <a:t>That’s higher than I would like </a:t>
            </a:r>
          </a:p>
          <a:p>
            <a:pPr lvl="1"/>
            <a:r>
              <a:rPr lang="en-US" dirty="0"/>
              <a:t>Allotted more time than likely necessary</a:t>
            </a:r>
          </a:p>
          <a:p>
            <a:r>
              <a:rPr lang="en-US" dirty="0"/>
              <a:t>Future quizzes will probably be…</a:t>
            </a:r>
          </a:p>
          <a:p>
            <a:pPr lvl="1"/>
            <a:r>
              <a:rPr lang="en-US" dirty="0"/>
              <a:t>A bit less generous with partial credit</a:t>
            </a:r>
          </a:p>
          <a:p>
            <a:pPr lvl="1"/>
            <a:r>
              <a:rPr lang="en-US" dirty="0"/>
              <a:t>A bit more difficult</a:t>
            </a:r>
          </a:p>
          <a:p>
            <a:pPr lvl="1"/>
            <a:r>
              <a:rPr lang="en-US" dirty="0"/>
              <a:t>A bit longer</a:t>
            </a:r>
          </a:p>
          <a:p>
            <a:r>
              <a:rPr lang="en-US" dirty="0"/>
              <a:t>Note all quizzes are anonymous grading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03633" y="151539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New: H3</a:t>
            </a:r>
          </a:p>
        </p:txBody>
      </p:sp>
    </p:spTree>
    <p:extLst>
      <p:ext uri="{BB962C8B-B14F-4D97-AF65-F5344CB8AC3E}">
        <p14:creationId xmlns:p14="http://schemas.microsoft.com/office/powerpoint/2010/main" val="878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Academic Misconduct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82065" cy="4525963"/>
          </a:xfrm>
        </p:spPr>
        <p:txBody>
          <a:bodyPr/>
          <a:lstStyle/>
          <a:p>
            <a:r>
              <a:rPr lang="en-US" dirty="0"/>
              <a:t>Reminder: Do not…</a:t>
            </a:r>
          </a:p>
          <a:p>
            <a:pPr lvl="1"/>
            <a:r>
              <a:rPr lang="en-US" dirty="0"/>
              <a:t>Share answers</a:t>
            </a:r>
          </a:p>
          <a:p>
            <a:pPr lvl="1"/>
            <a:r>
              <a:rPr lang="en-US" dirty="0"/>
              <a:t>Check answers</a:t>
            </a:r>
          </a:p>
          <a:p>
            <a:pPr lvl="1"/>
            <a:r>
              <a:rPr lang="en-US" dirty="0"/>
              <a:t>Discuss homework problems</a:t>
            </a:r>
          </a:p>
          <a:p>
            <a:pPr lvl="1"/>
            <a:r>
              <a:rPr lang="en-US" dirty="0"/>
              <a:t>Share project code</a:t>
            </a:r>
          </a:p>
          <a:p>
            <a:r>
              <a:rPr lang="en-US" dirty="0"/>
              <a:t>Do…</a:t>
            </a:r>
          </a:p>
          <a:p>
            <a:pPr lvl="1"/>
            <a:r>
              <a:rPr lang="en-US" dirty="0"/>
              <a:t>Ask me a question if you’re unsure</a:t>
            </a:r>
          </a:p>
          <a:p>
            <a:pPr lvl="1"/>
            <a:r>
              <a:rPr lang="en-US" dirty="0"/>
              <a:t>Report instances of cheating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B78A2-815D-447F-A0EA-E7B062C07609}"/>
              </a:ext>
            </a:extLst>
          </p:cNvPr>
          <p:cNvSpPr/>
          <p:nvPr/>
        </p:nvSpPr>
        <p:spPr>
          <a:xfrm>
            <a:off x="6203633" y="151539"/>
            <a:ext cx="2857500" cy="150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</a:rPr>
              <a:t>Live Assignments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New: H3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D3E80-B181-40A3-90BC-9FD7DD88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65" y="1891789"/>
            <a:ext cx="4329112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2F21E-2A14-4BDF-AD03-FDCF15E3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265" y="3407187"/>
            <a:ext cx="4206404" cy="1293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BE9B1-FC80-47A6-9F2C-E978EF0544C8}"/>
              </a:ext>
            </a:extLst>
          </p:cNvPr>
          <p:cNvSpPr txBox="1"/>
          <p:nvPr/>
        </p:nvSpPr>
        <p:spPr>
          <a:xfrm>
            <a:off x="6284137" y="3059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9B7C1-1223-4450-ADA8-50F59D110819}"/>
              </a:ext>
            </a:extLst>
          </p:cNvPr>
          <p:cNvSpPr/>
          <p:nvPr/>
        </p:nvSpPr>
        <p:spPr>
          <a:xfrm>
            <a:off x="6017341" y="2300999"/>
            <a:ext cx="2477729" cy="213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63F61-2B5E-4182-9561-BA0F7B5003F9}"/>
              </a:ext>
            </a:extLst>
          </p:cNvPr>
          <p:cNvSpPr/>
          <p:nvPr/>
        </p:nvSpPr>
        <p:spPr>
          <a:xfrm>
            <a:off x="4572000" y="2468081"/>
            <a:ext cx="877529" cy="213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51556-D41D-49DA-A1FF-EC543E8217A8}"/>
              </a:ext>
            </a:extLst>
          </p:cNvPr>
          <p:cNvSpPr/>
          <p:nvPr/>
        </p:nvSpPr>
        <p:spPr>
          <a:xfrm>
            <a:off x="4572000" y="2680820"/>
            <a:ext cx="1187245" cy="18252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AFED-A84D-400C-B7FE-456C2E9DE579}"/>
              </a:ext>
            </a:extLst>
          </p:cNvPr>
          <p:cNvSpPr/>
          <p:nvPr/>
        </p:nvSpPr>
        <p:spPr>
          <a:xfrm>
            <a:off x="8554065" y="2514850"/>
            <a:ext cx="159774" cy="18252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4D5C8-FDFC-446C-8C01-6CBF3722686D}"/>
              </a:ext>
            </a:extLst>
          </p:cNvPr>
          <p:cNvSpPr/>
          <p:nvPr/>
        </p:nvSpPr>
        <p:spPr>
          <a:xfrm>
            <a:off x="4572000" y="4344930"/>
            <a:ext cx="3982065" cy="18252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C71D27-8C4B-4505-B906-2D0BFE8FB6E5}"/>
              </a:ext>
            </a:extLst>
          </p:cNvPr>
          <p:cNvSpPr/>
          <p:nvPr/>
        </p:nvSpPr>
        <p:spPr>
          <a:xfrm>
            <a:off x="4571999" y="4522835"/>
            <a:ext cx="1526459" cy="18252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Intuitive Language Definition using CFGs</a:t>
            </a:r>
          </a:p>
          <a:p>
            <a:pPr lvl="1"/>
            <a:r>
              <a:rPr lang="en-US" dirty="0"/>
              <a:t>Demonstrated how parse trees can use internal structure</a:t>
            </a:r>
          </a:p>
          <a:p>
            <a:r>
              <a:rPr lang="en-US" dirty="0"/>
              <a:t>This Time</a:t>
            </a:r>
          </a:p>
          <a:p>
            <a:pPr lvl="1"/>
            <a:r>
              <a:rPr lang="en-US" dirty="0"/>
              <a:t>Formal Language Definition using CFGs</a:t>
            </a:r>
          </a:p>
          <a:p>
            <a:pPr lvl="1"/>
            <a:r>
              <a:rPr lang="en-US" dirty="0"/>
              <a:t>Ambiguity</a:t>
            </a:r>
          </a:p>
          <a:p>
            <a:pPr lvl="1"/>
            <a:r>
              <a:rPr lang="en-US" dirty="0"/>
              <a:t>Language Recognition using CFGs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ED9C1-EDF8-4872-9BCD-8DF62BEE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03" y="2492477"/>
            <a:ext cx="3210936" cy="18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7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Let’s check in on our Compiler…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err="1"/>
              <a:t>lexer</a:t>
            </a:r>
            <a:endParaRPr lang="en-US" dirty="0"/>
          </a:p>
          <a:p>
            <a:pPr lvl="1"/>
            <a:r>
              <a:rPr lang="en-US" dirty="0"/>
              <a:t>Recognizes a valid character stream</a:t>
            </a:r>
          </a:p>
          <a:p>
            <a:pPr lvl="1"/>
            <a:r>
              <a:rPr lang="en-US" dirty="0"/>
              <a:t>Produces a corresponding token stream</a:t>
            </a:r>
          </a:p>
          <a:p>
            <a:r>
              <a:rPr lang="en-US" dirty="0"/>
              <a:t>Our parser must</a:t>
            </a:r>
          </a:p>
          <a:p>
            <a:pPr lvl="1"/>
            <a:r>
              <a:rPr lang="en-US" dirty="0"/>
              <a:t>Define a language to token groupings</a:t>
            </a:r>
          </a:p>
          <a:p>
            <a:pPr lvl="1"/>
            <a:r>
              <a:rPr lang="en-US" dirty="0"/>
              <a:t>Recognize valid groups</a:t>
            </a:r>
          </a:p>
          <a:p>
            <a:pPr lvl="1"/>
            <a:r>
              <a:rPr lang="en-US" dirty="0"/>
              <a:t>Produce Parse Trees</a:t>
            </a:r>
          </a:p>
        </p:txBody>
      </p:sp>
      <p:pic>
        <p:nvPicPr>
          <p:cNvPr id="2050" name="Picture 2" descr="Image result for construction in progress">
            <a:extLst>
              <a:ext uri="{FF2B5EF4-FFF2-40B4-BE49-F238E27FC236}">
                <a16:creationId xmlns:a16="http://schemas.microsoft.com/office/drawing/2014/main" id="{A18C4A49-6D7B-4E0C-B204-059E1214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89" y="2778533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946D6-57FE-4823-B692-93AD821BE393}"/>
              </a:ext>
            </a:extLst>
          </p:cNvPr>
          <p:cNvSpPr/>
          <p:nvPr/>
        </p:nvSpPr>
        <p:spPr>
          <a:xfrm>
            <a:off x="848032" y="4004186"/>
            <a:ext cx="3215149" cy="7300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Formal Language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G=</a:t>
                </a:r>
                <a:r>
                  <a:rPr lang="en-US" dirty="0"/>
                  <a:t> (N,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P,S) be a CFG.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L(G)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e>
                        </m:groupCh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S</a:t>
                </a:r>
                <a:r>
                  <a:rPr lang="en-US" dirty="0"/>
                  <a:t> is the start nonterminal of G</a:t>
                </a:r>
              </a:p>
              <a:p>
                <a:pPr marL="0" indent="0">
                  <a:buNone/>
                </a:pPr>
                <a:r>
                  <a:rPr lang="en-US" dirty="0"/>
                  <a:t>	w is a sequence of terminals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7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/>
              <a:t>CFG productions define the </a:t>
            </a:r>
            <a:r>
              <a:rPr lang="en-US" sz="2200" i="1" dirty="0"/>
              <a:t>syntax</a:t>
            </a:r>
            <a:r>
              <a:rPr lang="en-US" sz="2200" dirty="0"/>
              <a:t> of a language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2200" dirty="0"/>
              <a:t>We call this notation “</a:t>
            </a:r>
            <a:r>
              <a:rPr lang="en-US" sz="2200" i="1" dirty="0"/>
              <a:t>BNF” </a:t>
            </a:r>
            <a:r>
              <a:rPr lang="en-US" sz="2200" dirty="0"/>
              <a:t>or “</a:t>
            </a:r>
            <a:r>
              <a:rPr lang="en-US" sz="2200" i="1" dirty="0"/>
              <a:t>enhanced BNF”</a:t>
            </a:r>
          </a:p>
          <a:p>
            <a:r>
              <a:rPr lang="en-US" sz="2200" dirty="0"/>
              <a:t>HTML Grammar using BNF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http://bioinfo2.ugr.es/OReillyReferenceLibrary/web/html/appa_02.html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9077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Prog</a:t>
            </a:r>
            <a:r>
              <a:rPr lang="en-US" dirty="0"/>
              <a:t> 	→ </a:t>
            </a:r>
            <a:r>
              <a:rPr lang="en-US" b="1" dirty="0"/>
              <a:t>begin</a:t>
            </a:r>
            <a:r>
              <a:rPr lang="en-US" dirty="0"/>
              <a:t>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Stmts</a:t>
            </a:r>
            <a:r>
              <a:rPr lang="en-US" dirty="0"/>
              <a:t> → </a:t>
            </a:r>
            <a:r>
              <a:rPr lang="en-US" i="1" dirty="0" err="1"/>
              <a:t>Stmts</a:t>
            </a:r>
            <a:r>
              <a:rPr lang="en-US" dirty="0"/>
              <a:t> </a:t>
            </a:r>
            <a:r>
              <a:rPr lang="en-US" b="1" dirty="0"/>
              <a:t>semicolon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|  </a:t>
            </a:r>
            <a:r>
              <a:rPr lang="en-US" i="1" dirty="0" err="1"/>
              <a:t>Stmt</a:t>
            </a:r>
            <a:endParaRPr lang="en-US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/>
              <a:t>Stmt</a:t>
            </a:r>
            <a:r>
              <a:rPr lang="en-US" dirty="0"/>
              <a:t> 	→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/>
              <a:t>Expr</a:t>
            </a:r>
            <a:r>
              <a:rPr lang="en-US" dirty="0"/>
              <a:t>	 → </a:t>
            </a:r>
            <a:r>
              <a:rPr lang="en-US" b="1" dirty="0"/>
              <a:t>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            | </a:t>
            </a:r>
            <a:r>
              <a:rPr lang="en-US" i="1" dirty="0"/>
              <a:t>Expr</a:t>
            </a:r>
            <a:r>
              <a:rPr lang="en-US" dirty="0"/>
              <a:t> </a:t>
            </a:r>
            <a:r>
              <a:rPr lang="en-US" b="1" dirty="0"/>
              <a:t>plus</a:t>
            </a:r>
            <a:r>
              <a:rPr lang="en-US" dirty="0"/>
              <a:t> </a:t>
            </a:r>
            <a:r>
              <a:rPr lang="en-US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642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7245</TotalTime>
  <Words>1396</Words>
  <Application>Microsoft Office PowerPoint</Application>
  <PresentationFormat>On-screen Show (4:3)</PresentationFormat>
  <Paragraphs>488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8 – CFG Recognition</vt:lpstr>
      <vt:lpstr>Warmup Exercise</vt:lpstr>
      <vt:lpstr>Administrivia</vt:lpstr>
      <vt:lpstr>Quiz 1</vt:lpstr>
      <vt:lpstr>Academic Misconduct</vt:lpstr>
      <vt:lpstr>Roadmap</vt:lpstr>
      <vt:lpstr>Let’s check in on our Compiler…</vt:lpstr>
      <vt:lpstr>Formal Language Definition</vt:lpstr>
      <vt:lpstr>BNF</vt:lpstr>
      <vt:lpstr>List Grammars</vt:lpstr>
      <vt:lpstr>List Grammars</vt:lpstr>
      <vt:lpstr>List Grammars</vt:lpstr>
      <vt:lpstr>List Grammars</vt:lpstr>
      <vt:lpstr>List Grammars</vt:lpstr>
      <vt:lpstr>List Grammars</vt:lpstr>
      <vt:lpstr>Derivation Order</vt:lpstr>
      <vt:lpstr>Derivation Order</vt:lpstr>
      <vt:lpstr>Ambiguity</vt:lpstr>
      <vt:lpstr>Ambiguous Grammar Example</vt:lpstr>
      <vt:lpstr>Why is Ambiguity Bad?</vt:lpstr>
      <vt:lpstr>  Resolving Ambiguity: Precedence</vt:lpstr>
      <vt:lpstr> Resolving Ambiguity: Precedence</vt:lpstr>
      <vt:lpstr> Resolving Ambiguity: Precedence</vt:lpstr>
      <vt:lpstr>Did we fix all ambiguity?</vt:lpstr>
      <vt:lpstr>Did we fix all ambiguity?</vt:lpstr>
      <vt:lpstr>Where we are so far</vt:lpstr>
      <vt:lpstr>Definition: Recursion in Grammars</vt:lpstr>
      <vt:lpstr>Resolving Grammar Ambiguity: Associativity</vt:lpstr>
      <vt:lpstr>PowerPoint Presentation</vt:lpstr>
      <vt:lpstr>Pushdown Automata (PDA)s</vt:lpstr>
      <vt:lpstr>CFG Recognition</vt:lpstr>
      <vt:lpstr>Nondeterminism in PDAs?</vt:lpstr>
      <vt:lpstr>Relationship between CFGs Recognizers</vt:lpstr>
      <vt:lpstr>Next Time…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700 – Mobile Security</dc:title>
  <dc:creator>drew</dc:creator>
  <cp:lastModifiedBy>drew</cp:lastModifiedBy>
  <cp:revision>244</cp:revision>
  <cp:lastPrinted>2018-08-29T18:10:22Z</cp:lastPrinted>
  <dcterms:created xsi:type="dcterms:W3CDTF">2018-07-19T03:57:05Z</dcterms:created>
  <dcterms:modified xsi:type="dcterms:W3CDTF">2018-09-10T19:27:24Z</dcterms:modified>
</cp:coreProperties>
</file>