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8405" y="2147570"/>
            <a:ext cx="5711825" cy="984250"/>
          </a:xfrm>
        </p:spPr>
        <p:txBody>
          <a:bodyPr/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——ZigBee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软件设计</a:t>
            </a:r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3645" y="4321175"/>
            <a:ext cx="5145405" cy="678815"/>
          </a:xfrm>
        </p:spPr>
        <p:txBody>
          <a:bodyPr>
            <a:norm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By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：李祺欣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1770" y="1379220"/>
            <a:ext cx="9268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atin typeface="黑体" panose="02010609060101010101" charset="-122"/>
                <a:ea typeface="黑体" panose="02010609060101010101" charset="-122"/>
              </a:rPr>
              <a:t>基于情境感知的智能家居控制系统</a:t>
            </a:r>
            <a:endParaRPr lang="zh-CN" altLang="en-US" sz="44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规划：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单片机开发的学习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协调器电路板设计、程序设计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终端程序设计</a:t>
            </a:r>
            <a:endParaRPr lang="zh-CN" altLang="en-US"/>
          </a:p>
          <a:p>
            <a:r>
              <a:rPr lang="en-US" altLang="zh-CN"/>
              <a:t>Z-Stack</a:t>
            </a:r>
            <a:r>
              <a:rPr lang="zh-CN" altLang="en-US"/>
              <a:t>的具体应用的学习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OSAL.c</a:t>
            </a:r>
            <a:r>
              <a:rPr lang="zh-CN" altLang="en-US"/>
              <a:t>开发</a:t>
            </a:r>
            <a:endParaRPr lang="zh-CN" altLang="en-US"/>
          </a:p>
          <a:p>
            <a:r>
              <a:rPr lang="zh-CN" altLang="en-US"/>
              <a:t>选购</a:t>
            </a:r>
            <a:r>
              <a:rPr lang="en-US" altLang="zh-CN"/>
              <a:t>zigbee</a:t>
            </a:r>
            <a:r>
              <a:rPr lang="zh-CN" altLang="en-US"/>
              <a:t>、</a:t>
            </a:r>
            <a:r>
              <a:rPr lang="en-US" altLang="zh-CN"/>
              <a:t>cc2530</a:t>
            </a:r>
            <a:r>
              <a:rPr lang="zh-CN" altLang="en-US"/>
              <a:t>相关套件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0630"/>
          </a:xfrm>
        </p:spPr>
        <p:txBody>
          <a:bodyPr/>
          <a:p>
            <a:r>
              <a:rPr lang="en-US" altLang="zh-CN" b="1"/>
              <a:t>Github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838200" y="1336040"/>
            <a:ext cx="7289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Clone with https:</a:t>
            </a:r>
            <a:endParaRPr lang="en-US" altLang="zh-CN"/>
          </a:p>
          <a:p>
            <a:r>
              <a:rPr lang="en-US" altLang="zh-CN" b="1"/>
              <a:t>https://github.com/QixinLi/stitp.git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2134870"/>
            <a:ext cx="9893300" cy="4491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ZigBee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无线传感网络的研究与设计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0830"/>
            <a:ext cx="10515600" cy="5421630"/>
          </a:xfrm>
        </p:spPr>
        <p:txBody>
          <a:bodyPr>
            <a:normAutofit fontScale="90000"/>
          </a:bodyPr>
          <a:p>
            <a:r>
              <a:rPr lang="en-US" altLang="zh-CN" sz="3200" b="1"/>
              <a:t>ZigBee</a:t>
            </a:r>
            <a:r>
              <a:rPr lang="zh-CN" altLang="en-US" sz="3200" b="1"/>
              <a:t>协议栈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1.ZigBee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协议栈简介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协议：一系列通信的标准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协议栈：协议的具体实现形式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 u="sng">
                <a:latin typeface="黑体" panose="02010609060101010101" charset="-122"/>
                <a:ea typeface="黑体" panose="02010609060101010101" charset="-122"/>
              </a:rPr>
              <a:t>通俗来讲协议栈是协议和用户之间的一个接口</a:t>
            </a:r>
            <a:endParaRPr lang="zh-CN" altLang="en-US" u="sng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协议栈分为两部分：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	IEEE 802.15.4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定义了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PHY(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物理层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MAC(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介质访问层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技术规范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	ZigBee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联盟 定义了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NWK(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网络层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APS(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应用程序支持子层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APL(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应用层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技术规范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ZigBee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协议栈就是将各个层定义的协议都集合在一起，以函数的形式实现，并给用户提供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APL(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应用层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，用户可以直接调用。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7068820"/>
          </a:xfrm>
        </p:spPr>
        <p:txBody>
          <a:bodyPr/>
          <a:p>
            <a:pPr marL="0" indent="0">
              <a:buNone/>
            </a:pPr>
            <a:r>
              <a:rPr lang="en-US" altLang="zh-CN" sz="3200"/>
              <a:t>2.</a:t>
            </a:r>
            <a:r>
              <a:rPr lang="zh-CN" altLang="en-US" sz="3200"/>
              <a:t>如何使用</a:t>
            </a:r>
            <a:r>
              <a:rPr lang="en-US" altLang="zh-CN" sz="3200"/>
              <a:t>ZigBee</a:t>
            </a:r>
            <a:r>
              <a:rPr lang="zh-CN" altLang="en-US" sz="3200"/>
              <a:t>协议栈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000"/>
              <a:t>协议栈是协议的实现，可以理解为代码，函数库，供上层应用调用，协议较底下的层与应用是相互独立的。商业化的协议栈就是写好了底层的代码，符合协议标准，提供一个功能模块给用户调用。</a:t>
            </a:r>
            <a:endParaRPr lang="zh-CN" altLang="en-US" sz="3000"/>
          </a:p>
          <a:p>
            <a:pPr marL="0" indent="0">
              <a:buNone/>
            </a:pPr>
            <a:r>
              <a:rPr lang="zh-CN" altLang="en-US" sz="3000" u="sng"/>
              <a:t>我们需要关心</a:t>
            </a:r>
            <a:r>
              <a:rPr lang="zh-CN" altLang="en-US" sz="3000"/>
              <a:t>的就是我们的应用逻辑，数据从哪里到哪里，怎么存储、处理</a:t>
            </a:r>
            <a:r>
              <a:rPr lang="en-US" altLang="zh-CN" sz="3000"/>
              <a:t>......</a:t>
            </a:r>
            <a:endParaRPr lang="en-US" altLang="zh-CN" sz="3000"/>
          </a:p>
          <a:p>
            <a:pPr>
              <a:buSzPct val="75000"/>
              <a:buFont typeface="Wingdings" panose="05000000000000000000" charset="0"/>
              <a:buChar char=""/>
            </a:pPr>
            <a:r>
              <a:rPr lang="zh-CN" altLang="en-US" sz="3200"/>
              <a:t>用户实现一个简单的无线数据通信时的一般步骤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000"/>
              <a:t>1</a:t>
            </a:r>
            <a:r>
              <a:rPr lang="zh-CN" altLang="en-US" sz="3000"/>
              <a:t>、组网：调用协议栈的组网函数、加入网络函数，实现网络的建立与节点的加入</a:t>
            </a:r>
            <a:endParaRPr lang="zh-CN" altLang="en-US" sz="3000"/>
          </a:p>
          <a:p>
            <a:pPr marL="0" indent="0">
              <a:buNone/>
            </a:pPr>
            <a:r>
              <a:rPr lang="en-US" altLang="zh-CN" sz="3000"/>
              <a:t>2</a:t>
            </a:r>
            <a:r>
              <a:rPr lang="zh-CN" altLang="en-US" sz="3000"/>
              <a:t>、发送：发送节点调用协议栈的无线数据发送函数，实现无线数据发送</a:t>
            </a:r>
            <a:endParaRPr lang="zh-CN" altLang="en-US" sz="3000"/>
          </a:p>
          <a:p>
            <a:pPr marL="0" indent="0">
              <a:buNone/>
            </a:pPr>
            <a:r>
              <a:rPr lang="en-US" altLang="zh-CN" sz="3000"/>
              <a:t>3</a:t>
            </a:r>
            <a:r>
              <a:rPr lang="zh-CN" altLang="en-US" sz="3000"/>
              <a:t>、接收：接收节点调用协议栈的无线数据接收函数，实现无线数据接收</a:t>
            </a:r>
            <a:endParaRPr lang="zh-CN" altLang="en-US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p>
            <a:r>
              <a:rPr lang="en-US" altLang="zh-CN"/>
              <a:t>ZigBee</a:t>
            </a:r>
            <a:r>
              <a:rPr lang="zh-CN" altLang="en-US"/>
              <a:t>无线网络拓扑结构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4940"/>
            <a:ext cx="10515600" cy="5392420"/>
          </a:xfrm>
        </p:spPr>
        <p:txBody>
          <a:bodyPr/>
          <a:p>
            <a:pPr marL="0" indent="0">
              <a:buNone/>
            </a:pPr>
            <a:r>
              <a:rPr lang="en-US" altLang="zh-CN"/>
              <a:t>ZigBee</a:t>
            </a:r>
            <a:r>
              <a:rPr lang="zh-CN" altLang="en-US"/>
              <a:t>无线网络中的物理通信节点可以分为三类：</a:t>
            </a:r>
            <a:endParaRPr lang="zh-CN" altLang="en-US"/>
          </a:p>
          <a:p>
            <a:r>
              <a:rPr lang="zh-CN" altLang="en-US"/>
              <a:t>协调器：负责网络的启动和管理</a:t>
            </a:r>
            <a:endParaRPr lang="zh-CN" altLang="en-US"/>
          </a:p>
          <a:p>
            <a:r>
              <a:rPr lang="zh-CN" altLang="en-US"/>
              <a:t>路由器：负责节点的扩展和数据转发</a:t>
            </a:r>
            <a:endParaRPr lang="zh-CN" altLang="en-US"/>
          </a:p>
          <a:p>
            <a:r>
              <a:rPr lang="zh-CN" altLang="en-US"/>
              <a:t>终端：负责网络的数据采集和动作命令执行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657590" y="1916430"/>
            <a:ext cx="3065145" cy="1355725"/>
            <a:chOff x="13260" y="3558"/>
            <a:chExt cx="4827" cy="2135"/>
          </a:xfrm>
        </p:grpSpPr>
        <p:sp>
          <p:nvSpPr>
            <p:cNvPr id="184" name=" 184"/>
            <p:cNvSpPr/>
            <p:nvPr/>
          </p:nvSpPr>
          <p:spPr>
            <a:xfrm>
              <a:off x="13260" y="3558"/>
              <a:ext cx="614" cy="5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065" y="3558"/>
              <a:ext cx="4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协调器Coordinator</a:t>
              </a:r>
              <a:endParaRPr lang="zh-CN" altLang="en-US"/>
            </a:p>
          </p:txBody>
        </p:sp>
        <p:sp>
          <p:nvSpPr>
            <p:cNvPr id="5" name=" 184"/>
            <p:cNvSpPr/>
            <p:nvPr/>
          </p:nvSpPr>
          <p:spPr>
            <a:xfrm>
              <a:off x="13260" y="4371"/>
              <a:ext cx="614" cy="5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 184"/>
            <p:cNvSpPr/>
            <p:nvPr/>
          </p:nvSpPr>
          <p:spPr>
            <a:xfrm>
              <a:off x="13260" y="5107"/>
              <a:ext cx="614" cy="5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065" y="4377"/>
              <a:ext cx="2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路由器</a:t>
              </a:r>
              <a:r>
                <a:rPr lang="en-US" altLang="zh-CN"/>
                <a:t>Router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065" y="5113"/>
              <a:ext cx="35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终端设备</a:t>
              </a:r>
              <a:r>
                <a:rPr lang="en-US" altLang="zh-CN"/>
                <a:t>End-Device</a:t>
              </a:r>
              <a:endParaRPr lang="en-US" altLang="zh-CN"/>
            </a:p>
          </p:txBody>
        </p:sp>
      </p:grpSp>
      <p:sp>
        <p:nvSpPr>
          <p:cNvPr id="10" name=" 184"/>
          <p:cNvSpPr/>
          <p:nvPr/>
        </p:nvSpPr>
        <p:spPr>
          <a:xfrm>
            <a:off x="1499235" y="4336415"/>
            <a:ext cx="389890" cy="372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 rot="480000">
            <a:off x="1004570" y="373570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84"/>
          <p:cNvSpPr/>
          <p:nvPr/>
        </p:nvSpPr>
        <p:spPr>
          <a:xfrm rot="1260000">
            <a:off x="1748155" y="3580130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84"/>
          <p:cNvSpPr/>
          <p:nvPr/>
        </p:nvSpPr>
        <p:spPr>
          <a:xfrm rot="20340000">
            <a:off x="2194560" y="406717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184"/>
          <p:cNvSpPr/>
          <p:nvPr/>
        </p:nvSpPr>
        <p:spPr>
          <a:xfrm rot="20880000">
            <a:off x="2174875" y="4799330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84"/>
          <p:cNvSpPr/>
          <p:nvPr/>
        </p:nvSpPr>
        <p:spPr>
          <a:xfrm rot="20400000">
            <a:off x="1313815" y="508825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84"/>
          <p:cNvSpPr/>
          <p:nvPr/>
        </p:nvSpPr>
        <p:spPr>
          <a:xfrm rot="20700000">
            <a:off x="778510" y="4540250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7" name="直接连接符 16"/>
          <p:cNvCxnSpPr>
            <a:stCxn id="10" idx="4"/>
            <a:endCxn id="15" idx="7"/>
          </p:cNvCxnSpPr>
          <p:nvPr/>
        </p:nvCxnSpPr>
        <p:spPr>
          <a:xfrm flipH="1">
            <a:off x="1593215" y="4708525"/>
            <a:ext cx="100965" cy="394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5"/>
            <a:endCxn id="14" idx="1"/>
          </p:cNvCxnSpPr>
          <p:nvPr/>
        </p:nvCxnSpPr>
        <p:spPr>
          <a:xfrm>
            <a:off x="1831975" y="4653915"/>
            <a:ext cx="375920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3" idx="2"/>
          </p:cNvCxnSpPr>
          <p:nvPr/>
        </p:nvCxnSpPr>
        <p:spPr>
          <a:xfrm flipV="1">
            <a:off x="1889125" y="4323080"/>
            <a:ext cx="318135" cy="199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0"/>
            <a:endCxn id="12" idx="4"/>
          </p:cNvCxnSpPr>
          <p:nvPr/>
        </p:nvCxnSpPr>
        <p:spPr>
          <a:xfrm flipV="1">
            <a:off x="1694180" y="3940175"/>
            <a:ext cx="182245" cy="39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5"/>
          </p:cNvCxnSpPr>
          <p:nvPr/>
        </p:nvCxnSpPr>
        <p:spPr>
          <a:xfrm>
            <a:off x="1317625" y="4070985"/>
            <a:ext cx="381000" cy="572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6"/>
            <a:endCxn id="10" idx="2"/>
          </p:cNvCxnSpPr>
          <p:nvPr/>
        </p:nvCxnSpPr>
        <p:spPr>
          <a:xfrm flipV="1">
            <a:off x="1162050" y="4522470"/>
            <a:ext cx="337185" cy="15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 184"/>
          <p:cNvSpPr/>
          <p:nvPr/>
        </p:nvSpPr>
        <p:spPr>
          <a:xfrm>
            <a:off x="4716780" y="3580130"/>
            <a:ext cx="389890" cy="372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184"/>
          <p:cNvSpPr/>
          <p:nvPr/>
        </p:nvSpPr>
        <p:spPr>
          <a:xfrm>
            <a:off x="4326890" y="4124325"/>
            <a:ext cx="389890" cy="372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184"/>
          <p:cNvSpPr/>
          <p:nvPr/>
        </p:nvSpPr>
        <p:spPr>
          <a:xfrm>
            <a:off x="5182870" y="4133215"/>
            <a:ext cx="389890" cy="372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184"/>
          <p:cNvSpPr/>
          <p:nvPr/>
        </p:nvSpPr>
        <p:spPr>
          <a:xfrm>
            <a:off x="4326890" y="4956810"/>
            <a:ext cx="389890" cy="372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184"/>
          <p:cNvSpPr/>
          <p:nvPr/>
        </p:nvSpPr>
        <p:spPr>
          <a:xfrm>
            <a:off x="5182870" y="4956810"/>
            <a:ext cx="389890" cy="372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184"/>
          <p:cNvSpPr/>
          <p:nvPr/>
        </p:nvSpPr>
        <p:spPr>
          <a:xfrm rot="20880000">
            <a:off x="3648710" y="385635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 184"/>
          <p:cNvSpPr/>
          <p:nvPr/>
        </p:nvSpPr>
        <p:spPr>
          <a:xfrm rot="20880000">
            <a:off x="3648710" y="4413250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 184"/>
          <p:cNvSpPr/>
          <p:nvPr/>
        </p:nvSpPr>
        <p:spPr>
          <a:xfrm rot="20880000">
            <a:off x="3803650" y="536511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 184"/>
          <p:cNvSpPr/>
          <p:nvPr/>
        </p:nvSpPr>
        <p:spPr>
          <a:xfrm rot="20880000">
            <a:off x="4326890" y="5617210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 184"/>
          <p:cNvSpPr/>
          <p:nvPr/>
        </p:nvSpPr>
        <p:spPr>
          <a:xfrm rot="20880000">
            <a:off x="5558790" y="5617210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 184"/>
          <p:cNvSpPr/>
          <p:nvPr/>
        </p:nvSpPr>
        <p:spPr>
          <a:xfrm rot="20880000">
            <a:off x="5901055" y="500062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34" name="直接连接符 33"/>
          <p:cNvCxnSpPr>
            <a:stCxn id="28" idx="5"/>
            <a:endCxn id="24" idx="2"/>
          </p:cNvCxnSpPr>
          <p:nvPr/>
        </p:nvCxnSpPr>
        <p:spPr>
          <a:xfrm>
            <a:off x="4005580" y="4142105"/>
            <a:ext cx="321310" cy="168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6"/>
            <a:endCxn id="24" idx="2"/>
          </p:cNvCxnSpPr>
          <p:nvPr/>
        </p:nvCxnSpPr>
        <p:spPr>
          <a:xfrm flipV="1">
            <a:off x="4034155" y="4310380"/>
            <a:ext cx="292735" cy="248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0" idx="7"/>
            <a:endCxn id="26" idx="2"/>
          </p:cNvCxnSpPr>
          <p:nvPr/>
        </p:nvCxnSpPr>
        <p:spPr>
          <a:xfrm flipV="1">
            <a:off x="4105910" y="5142865"/>
            <a:ext cx="220980" cy="250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1" idx="0"/>
            <a:endCxn id="26" idx="4"/>
          </p:cNvCxnSpPr>
          <p:nvPr/>
        </p:nvCxnSpPr>
        <p:spPr>
          <a:xfrm flipV="1">
            <a:off x="4483100" y="5328920"/>
            <a:ext cx="38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0"/>
            <a:endCxn id="27" idx="5"/>
          </p:cNvCxnSpPr>
          <p:nvPr/>
        </p:nvCxnSpPr>
        <p:spPr>
          <a:xfrm flipH="1" flipV="1">
            <a:off x="5515610" y="5274310"/>
            <a:ext cx="199390" cy="346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1"/>
            <a:endCxn id="27" idx="6"/>
          </p:cNvCxnSpPr>
          <p:nvPr/>
        </p:nvCxnSpPr>
        <p:spPr>
          <a:xfrm flipH="1">
            <a:off x="5572760" y="5086985"/>
            <a:ext cx="361315" cy="5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4" idx="6"/>
            <a:endCxn id="25" idx="2"/>
          </p:cNvCxnSpPr>
          <p:nvPr/>
        </p:nvCxnSpPr>
        <p:spPr>
          <a:xfrm>
            <a:off x="4716780" y="4310380"/>
            <a:ext cx="466090" cy="8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4" idx="4"/>
            <a:endCxn id="26" idx="0"/>
          </p:cNvCxnSpPr>
          <p:nvPr/>
        </p:nvCxnSpPr>
        <p:spPr>
          <a:xfrm>
            <a:off x="4521835" y="4496435"/>
            <a:ext cx="0" cy="460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6" idx="6"/>
            <a:endCxn id="27" idx="2"/>
          </p:cNvCxnSpPr>
          <p:nvPr/>
        </p:nvCxnSpPr>
        <p:spPr>
          <a:xfrm>
            <a:off x="4716780" y="5142865"/>
            <a:ext cx="466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4"/>
            <a:endCxn id="27" idx="0"/>
          </p:cNvCxnSpPr>
          <p:nvPr/>
        </p:nvCxnSpPr>
        <p:spPr>
          <a:xfrm>
            <a:off x="5377815" y="4505325"/>
            <a:ext cx="0" cy="451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5" idx="3"/>
            <a:endCxn id="26" idx="7"/>
          </p:cNvCxnSpPr>
          <p:nvPr/>
        </p:nvCxnSpPr>
        <p:spPr>
          <a:xfrm flipH="1">
            <a:off x="4659630" y="4450715"/>
            <a:ext cx="580390" cy="560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4" idx="0"/>
            <a:endCxn id="23" idx="4"/>
          </p:cNvCxnSpPr>
          <p:nvPr/>
        </p:nvCxnSpPr>
        <p:spPr>
          <a:xfrm flipV="1">
            <a:off x="4521835" y="3952240"/>
            <a:ext cx="389890" cy="172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3" idx="4"/>
            <a:endCxn id="25" idx="0"/>
          </p:cNvCxnSpPr>
          <p:nvPr/>
        </p:nvCxnSpPr>
        <p:spPr>
          <a:xfrm>
            <a:off x="4911725" y="3952240"/>
            <a:ext cx="46609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 184"/>
          <p:cNvSpPr/>
          <p:nvPr/>
        </p:nvSpPr>
        <p:spPr>
          <a:xfrm>
            <a:off x="8600440" y="4676140"/>
            <a:ext cx="389890" cy="372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 184"/>
          <p:cNvSpPr/>
          <p:nvPr/>
        </p:nvSpPr>
        <p:spPr>
          <a:xfrm>
            <a:off x="8210550" y="4265295"/>
            <a:ext cx="389890" cy="372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" name=" 184"/>
          <p:cNvSpPr/>
          <p:nvPr/>
        </p:nvSpPr>
        <p:spPr>
          <a:xfrm>
            <a:off x="8990330" y="4304030"/>
            <a:ext cx="389890" cy="372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 184"/>
          <p:cNvSpPr/>
          <p:nvPr/>
        </p:nvSpPr>
        <p:spPr>
          <a:xfrm>
            <a:off x="8210550" y="5069840"/>
            <a:ext cx="389890" cy="372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 184"/>
          <p:cNvSpPr/>
          <p:nvPr/>
        </p:nvSpPr>
        <p:spPr>
          <a:xfrm>
            <a:off x="8990330" y="5086985"/>
            <a:ext cx="389890" cy="372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 184"/>
          <p:cNvSpPr/>
          <p:nvPr/>
        </p:nvSpPr>
        <p:spPr>
          <a:xfrm rot="20880000">
            <a:off x="7581265" y="361632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 184"/>
          <p:cNvSpPr/>
          <p:nvPr/>
        </p:nvSpPr>
        <p:spPr>
          <a:xfrm rot="19740000">
            <a:off x="7325995" y="4112260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 184"/>
          <p:cNvSpPr/>
          <p:nvPr/>
        </p:nvSpPr>
        <p:spPr>
          <a:xfrm rot="20880000">
            <a:off x="7359650" y="504761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6" name=" 184"/>
          <p:cNvSpPr/>
          <p:nvPr/>
        </p:nvSpPr>
        <p:spPr>
          <a:xfrm rot="18120000">
            <a:off x="7684770" y="5576570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7" name=" 184"/>
          <p:cNvSpPr/>
          <p:nvPr/>
        </p:nvSpPr>
        <p:spPr>
          <a:xfrm rot="20880000">
            <a:off x="9414510" y="5697220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8" name=" 184"/>
          <p:cNvSpPr/>
          <p:nvPr/>
        </p:nvSpPr>
        <p:spPr>
          <a:xfrm rot="20880000">
            <a:off x="9719945" y="510603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 184"/>
          <p:cNvSpPr/>
          <p:nvPr/>
        </p:nvSpPr>
        <p:spPr>
          <a:xfrm rot="19380000">
            <a:off x="9719945" y="441261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" name=" 184"/>
          <p:cNvSpPr/>
          <p:nvPr/>
        </p:nvSpPr>
        <p:spPr>
          <a:xfrm rot="19500000">
            <a:off x="9605010" y="3880485"/>
            <a:ext cx="389890" cy="372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61" name="直接连接符 60"/>
          <p:cNvCxnSpPr>
            <a:stCxn id="53" idx="5"/>
            <a:endCxn id="49" idx="1"/>
          </p:cNvCxnSpPr>
          <p:nvPr/>
        </p:nvCxnSpPr>
        <p:spPr>
          <a:xfrm>
            <a:off x="7938135" y="3902075"/>
            <a:ext cx="329565" cy="417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4" idx="5"/>
            <a:endCxn id="49" idx="1"/>
          </p:cNvCxnSpPr>
          <p:nvPr/>
        </p:nvCxnSpPr>
        <p:spPr>
          <a:xfrm flipV="1">
            <a:off x="7706995" y="4319905"/>
            <a:ext cx="560705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5" idx="6"/>
            <a:endCxn id="51" idx="2"/>
          </p:cNvCxnSpPr>
          <p:nvPr/>
        </p:nvCxnSpPr>
        <p:spPr>
          <a:xfrm>
            <a:off x="7745095" y="5193030"/>
            <a:ext cx="465455" cy="62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6" idx="6"/>
            <a:endCxn id="51" idx="2"/>
          </p:cNvCxnSpPr>
          <p:nvPr/>
        </p:nvCxnSpPr>
        <p:spPr>
          <a:xfrm flipV="1">
            <a:off x="7983220" y="5255895"/>
            <a:ext cx="227330" cy="34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0" idx="2"/>
            <a:endCxn id="50" idx="6"/>
          </p:cNvCxnSpPr>
          <p:nvPr/>
        </p:nvCxnSpPr>
        <p:spPr>
          <a:xfrm flipH="1">
            <a:off x="9380220" y="4178300"/>
            <a:ext cx="260350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0" idx="6"/>
            <a:endCxn id="59" idx="1"/>
          </p:cNvCxnSpPr>
          <p:nvPr/>
        </p:nvCxnSpPr>
        <p:spPr>
          <a:xfrm>
            <a:off x="9380220" y="4490085"/>
            <a:ext cx="345440" cy="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2" idx="6"/>
            <a:endCxn id="58" idx="2"/>
          </p:cNvCxnSpPr>
          <p:nvPr/>
        </p:nvCxnSpPr>
        <p:spPr>
          <a:xfrm>
            <a:off x="9380220" y="5273040"/>
            <a:ext cx="344170" cy="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2" idx="5"/>
            <a:endCxn id="57" idx="0"/>
          </p:cNvCxnSpPr>
          <p:nvPr/>
        </p:nvCxnSpPr>
        <p:spPr>
          <a:xfrm>
            <a:off x="9323070" y="5404485"/>
            <a:ext cx="247650" cy="296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9" idx="5"/>
            <a:endCxn id="48" idx="1"/>
          </p:cNvCxnSpPr>
          <p:nvPr/>
        </p:nvCxnSpPr>
        <p:spPr>
          <a:xfrm>
            <a:off x="8543290" y="4582795"/>
            <a:ext cx="11430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1" idx="7"/>
            <a:endCxn id="48" idx="3"/>
          </p:cNvCxnSpPr>
          <p:nvPr/>
        </p:nvCxnSpPr>
        <p:spPr>
          <a:xfrm flipV="1">
            <a:off x="8543290" y="4993640"/>
            <a:ext cx="114300" cy="130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8" idx="7"/>
            <a:endCxn id="50" idx="3"/>
          </p:cNvCxnSpPr>
          <p:nvPr/>
        </p:nvCxnSpPr>
        <p:spPr>
          <a:xfrm flipV="1">
            <a:off x="8933180" y="4621530"/>
            <a:ext cx="114300" cy="109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48" idx="5"/>
            <a:endCxn id="52" idx="1"/>
          </p:cNvCxnSpPr>
          <p:nvPr/>
        </p:nvCxnSpPr>
        <p:spPr>
          <a:xfrm>
            <a:off x="8933180" y="4993640"/>
            <a:ext cx="11430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261745" y="5774055"/>
            <a:ext cx="99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星型网</a:t>
            </a:r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4605655" y="610616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网状网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8267700" y="614235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树形网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初步规划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ZigBee</a:t>
            </a:r>
            <a:r>
              <a:rPr lang="zh-CN" altLang="en-US"/>
              <a:t>协议栈</a:t>
            </a:r>
            <a:r>
              <a:rPr lang="en-US" altLang="zh-CN"/>
              <a:t>——TI</a:t>
            </a:r>
            <a:r>
              <a:rPr lang="zh-CN" altLang="en-US"/>
              <a:t>的</a:t>
            </a:r>
            <a:r>
              <a:rPr lang="en-US" altLang="zh-CN"/>
              <a:t>Z-Stack</a:t>
            </a:r>
            <a:endParaRPr lang="en-US" altLang="zh-CN"/>
          </a:p>
          <a:p>
            <a:r>
              <a:rPr lang="zh-CN" altLang="en-US"/>
              <a:t>单片机</a:t>
            </a:r>
            <a:r>
              <a:rPr lang="en-US" altLang="zh-CN"/>
              <a:t>——CC2530</a:t>
            </a:r>
            <a:endParaRPr lang="en-US" altLang="zh-CN"/>
          </a:p>
          <a:p>
            <a:r>
              <a:rPr lang="zh-CN" altLang="en-US"/>
              <a:t>开发环境</a:t>
            </a:r>
            <a:r>
              <a:rPr lang="en-US" altLang="zh-CN"/>
              <a:t>——IAR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9080"/>
            <a:ext cx="10515600" cy="6478270"/>
          </a:xfrm>
        </p:spPr>
        <p:txBody>
          <a:bodyPr/>
          <a:p>
            <a:br>
              <a:rPr lang="zh-CN" altLang="en-US" sz="2800"/>
            </a:br>
            <a:r>
              <a:rPr lang="zh-CN" altLang="en-US" sz="3200"/>
              <a:t>使用</a:t>
            </a:r>
            <a:r>
              <a:rPr lang="en-US" altLang="zh-CN" sz="3200"/>
              <a:t>Z-Stack</a:t>
            </a:r>
            <a:r>
              <a:rPr lang="zh-CN" altLang="en-US" sz="3200"/>
              <a:t>协议栈软件实现无线网络通信主要通过三个步骤：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一是组建网络，即调用</a:t>
            </a:r>
            <a:r>
              <a:rPr lang="en-US" altLang="zh-CN" sz="2800"/>
              <a:t>Z-Stack</a:t>
            </a:r>
            <a:r>
              <a:rPr lang="zh-CN" altLang="en-US" sz="2800"/>
              <a:t>协议栈的组网函数，加入到网络函数中，从而实现无线网络组建；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二是发送数据，发送节点调用协议栈的无线数据，发送函数</a:t>
            </a:r>
            <a:r>
              <a:rPr lang="en-US" altLang="zh-CN" sz="2800"/>
              <a:t>AF_DataRequest</a:t>
            </a:r>
            <a:r>
              <a:rPr lang="zh-CN" altLang="en-US" sz="2800"/>
              <a:t>，实现无线数据的发送；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三是接收数据，接收节点调用协议栈的无线数据，接收函数</a:t>
            </a:r>
            <a:r>
              <a:rPr lang="en-US" altLang="zh-CN" sz="2800"/>
              <a:t>SamleApp_MessageMSGCB</a:t>
            </a:r>
            <a:r>
              <a:rPr lang="zh-CN" altLang="en-US" sz="2800"/>
              <a:t>，实现无线数据接收。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Z-Stack</a:t>
            </a:r>
            <a:r>
              <a:rPr lang="zh-CN" altLang="en-US"/>
              <a:t>协议栈的工作流程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860"/>
            <a:ext cx="10515600" cy="1508125"/>
          </a:xfrm>
        </p:spPr>
        <p:txBody>
          <a:bodyPr/>
          <a:p>
            <a:r>
              <a:rPr lang="zh-CN" altLang="en-US"/>
              <a:t>开始</a:t>
            </a:r>
            <a:r>
              <a:rPr lang="en-US" altLang="zh-CN"/>
              <a:t>——main</a:t>
            </a:r>
            <a:r>
              <a:rPr lang="zh-CN" altLang="en-US"/>
              <a:t>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IAR</a:t>
            </a:r>
            <a:r>
              <a:rPr lang="zh-CN" altLang="en-US"/>
              <a:t>开发环境可在协议栈中找到</a:t>
            </a:r>
            <a:r>
              <a:rPr lang="en-US" altLang="zh-CN"/>
              <a:t>ZMain.c</a:t>
            </a:r>
            <a:r>
              <a:rPr lang="zh-CN" altLang="en-US"/>
              <a:t>文件，其中的</a:t>
            </a:r>
            <a:r>
              <a:rPr lang="en-US" altLang="zh-CN"/>
              <a:t>main</a:t>
            </a:r>
            <a:r>
              <a:rPr lang="zh-CN" altLang="en-US"/>
              <a:t>函数正是工作流程的开始。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240" y="2584450"/>
            <a:ext cx="5951855" cy="4267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p>
            <a:r>
              <a:rPr lang="en-US" altLang="zh-CN"/>
              <a:t>main</a:t>
            </a:r>
            <a:r>
              <a:rPr lang="zh-CN" altLang="en-US"/>
              <a:t>函数的主要功能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8745"/>
            <a:ext cx="10515600" cy="5488305"/>
          </a:xfrm>
        </p:spPr>
        <p:txBody>
          <a:bodyPr/>
          <a:p>
            <a:r>
              <a:rPr lang="zh-CN" altLang="en-US"/>
              <a:t>一、完成初始化任务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初始化硬件、初始化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层、初始化操作系统</a:t>
            </a:r>
            <a:r>
              <a:rPr lang="en-US" altLang="zh-CN">
                <a:sym typeface="+mn-ea"/>
              </a:rPr>
              <a:t>(osal_init_system)</a:t>
            </a:r>
            <a:r>
              <a:rPr lang="zh-CN" altLang="en-US">
                <a:sym typeface="+mn-ea"/>
              </a:rPr>
              <a:t>、对中断的设置等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初始化操作系统的核心是使用</a:t>
            </a:r>
            <a:r>
              <a:rPr lang="en-US" altLang="zh-CN">
                <a:sym typeface="+mn-ea"/>
              </a:rPr>
              <a:t>osalInitTasks</a:t>
            </a:r>
            <a:r>
              <a:rPr lang="zh-CN" altLang="en-US">
                <a:sym typeface="+mn-ea"/>
              </a:rPr>
              <a:t>函数实现任务的初始化，确定任务的优先级和使用</a:t>
            </a:r>
            <a:r>
              <a:rPr lang="en-US" altLang="zh-CN">
                <a:sym typeface="+mn-ea"/>
              </a:rPr>
              <a:t>SampleApp_Init</a:t>
            </a:r>
            <a:r>
              <a:rPr lang="zh-CN" altLang="en-US">
                <a:sym typeface="+mn-ea"/>
              </a:rPr>
              <a:t>创建用户任务初始化，其次初始化操作系统还可完成初始化内存分配系统。系统消息队列、定时器等；</a:t>
            </a:r>
            <a:endParaRPr lang="zh-CN" altLang="en-US"/>
          </a:p>
          <a:p>
            <a:r>
              <a:rPr lang="zh-CN" altLang="en-US"/>
              <a:t>二、执行操作系统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通过调用</a:t>
            </a:r>
            <a:r>
              <a:rPr lang="en-US" altLang="zh-CN"/>
              <a:t>osal_start_system</a:t>
            </a:r>
            <a:r>
              <a:rPr lang="zh-CN" altLang="en-US"/>
              <a:t>系统主循环函数实现，其核心是将初始化中的</a:t>
            </a:r>
            <a:r>
              <a:rPr lang="en-US" altLang="zh-CN"/>
              <a:t>tasksEvents</a:t>
            </a:r>
            <a:r>
              <a:rPr lang="zh-CN" altLang="en-US"/>
              <a:t>和</a:t>
            </a:r>
            <a:r>
              <a:rPr lang="en-US" altLang="zh-CN"/>
              <a:t>taskID</a:t>
            </a:r>
            <a:r>
              <a:rPr lang="zh-CN" altLang="en-US"/>
              <a:t>一一对应，建立初始化与调用的关系，从而完成任务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351338"/>
          </a:xfrm>
        </p:spPr>
        <p:txBody>
          <a:bodyPr/>
          <a:p>
            <a:r>
              <a:rPr lang="zh-CN" altLang="en-US"/>
              <a:t>三、用户应用任务的时间处理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SampleApp_ProcessEvent</a:t>
            </a:r>
            <a:r>
              <a:rPr lang="zh-CN" altLang="en-US"/>
              <a:t>函数实现案件事件、接收数据事件、处理周期性事件和网络发生状态改变时，协调器、路由器和终端的设置</a:t>
            </a:r>
            <a:endParaRPr lang="zh-CN" altLang="en-US"/>
          </a:p>
          <a:p>
            <a:r>
              <a:rPr lang="zh-CN" altLang="en-US"/>
              <a:t>四、发送数据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AF_DataRequest</a:t>
            </a:r>
            <a:r>
              <a:rPr lang="zh-CN" altLang="en-US"/>
              <a:t>函数实现</a:t>
            </a:r>
            <a:endParaRPr lang="zh-CN" altLang="en-US"/>
          </a:p>
          <a:p>
            <a:r>
              <a:rPr lang="zh-CN" altLang="en-US"/>
              <a:t>五、分析接收数据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SampleApp_MessageMSGCB</a:t>
            </a:r>
            <a:r>
              <a:rPr lang="zh-CN" altLang="en-US"/>
              <a:t>函数实现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main</a:t>
            </a:r>
            <a:r>
              <a:rPr lang="zh-CN" altLang="en-US"/>
              <a:t>函数的主要功能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演示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 Light</vt:lpstr>
      <vt:lpstr>Calibri</vt:lpstr>
      <vt:lpstr>Office 主题</vt:lpstr>
      <vt:lpstr>——ZigBee软件设计</vt:lpstr>
      <vt:lpstr>ZigBee无线传感网络的研究与设计</vt:lpstr>
      <vt:lpstr>PowerPoint 演示文稿</vt:lpstr>
      <vt:lpstr>ZigBee无线网络拓扑结构</vt:lpstr>
      <vt:lpstr>初步规划</vt:lpstr>
      <vt:lpstr> 使用Z-Stack协议栈软件实现无线网络通信主要通过三个步骤：  一是组建网络，即调用Z-Stack协议栈的组网函数，加入到网络函数中，从而实现无线网络组建；  二是发送数据，发送节点调用协议栈的无线数据，发送函数AF_DataRequest，实现无线数据的发送；  三是接收数据，接收节点调用协议栈的无线数据，接收函数SamleApp_MessageMSGCB，实现无线数据接收。</vt:lpstr>
      <vt:lpstr>Z-Stack协议栈的工作流程</vt:lpstr>
      <vt:lpstr>main函数的主要功能</vt:lpstr>
      <vt:lpstr>PowerPoint 演示文稿</vt:lpstr>
      <vt:lpstr>规划：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l7246</dc:creator>
  <cp:lastModifiedBy>l7246</cp:lastModifiedBy>
  <cp:revision>5</cp:revision>
  <dcterms:created xsi:type="dcterms:W3CDTF">2017-08-23T13:37:00Z</dcterms:created>
  <dcterms:modified xsi:type="dcterms:W3CDTF">2017-08-25T14:31:49Z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