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18"/>
  </p:notesMasterIdLst>
  <p:handoutMasterIdLst>
    <p:handoutMasterId r:id="rId19"/>
  </p:handoutMasterIdLst>
  <p:sldIdLst>
    <p:sldId id="256" r:id="rId6"/>
    <p:sldId id="257" r:id="rId7"/>
    <p:sldId id="258" r:id="rId8"/>
    <p:sldId id="259" r:id="rId9"/>
    <p:sldId id="260" r:id="rId10"/>
    <p:sldId id="263" r:id="rId11"/>
    <p:sldId id="266" r:id="rId12"/>
    <p:sldId id="264" r:id="rId13"/>
    <p:sldId id="261" r:id="rId14"/>
    <p:sldId id="262" r:id="rId15"/>
    <p:sldId id="265" r:id="rId16"/>
    <p:sldId id="267" r:id="rId17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0" autoAdjust="0"/>
    <p:restoredTop sz="85089" autoAdjust="0"/>
  </p:normalViewPr>
  <p:slideViewPr>
    <p:cSldViewPr showGuides="1">
      <p:cViewPr>
        <p:scale>
          <a:sx n="100" d="100"/>
          <a:sy n="100" d="100"/>
        </p:scale>
        <p:origin x="-942" y="-270"/>
      </p:cViewPr>
      <p:guideLst>
        <p:guide orient="horz" pos="4065"/>
        <p:guide orient="horz" pos="935"/>
        <p:guide orient="horz" pos="255"/>
        <p:guide orient="horz" pos="592"/>
        <p:guide pos="340"/>
        <p:guide pos="5420"/>
        <p:guide pos="2880"/>
        <p:guide pos="2789"/>
        <p:guide pos="2971"/>
        <p:guide pos="44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306" y="-120"/>
      </p:cViewPr>
      <p:guideLst>
        <p:guide orient="horz" pos="2732"/>
        <p:guide pos="208"/>
        <p:guide pos="40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43053" y="9427814"/>
            <a:ext cx="792088" cy="504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/>
            </a:lvl1pPr>
          </a:lstStyle>
          <a:p>
            <a:fld id="{DD253DD2-BD50-4B0C-9B71-4F39753A9EC9}" type="datetime5">
              <a:rPr lang="en-US" sz="1000" smtClean="0"/>
              <a:pPr/>
              <a:t>27-Mar-15</a:t>
            </a:fld>
            <a:endParaRPr lang="de-DE" sz="1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30201" y="9427814"/>
            <a:ext cx="4940844" cy="504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/>
            </a:lvl1pPr>
          </a:lstStyle>
          <a:p>
            <a:r>
              <a:rPr lang="de-DE" sz="1000" smtClean="0"/>
              <a:t>[Optional entry]</a:t>
            </a:r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135141" y="9427815"/>
            <a:ext cx="360040" cy="5040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/>
            </a:lvl1pPr>
          </a:lstStyle>
          <a:p>
            <a:fld id="{22DDA98C-CE17-46C3-9D26-30F4224199C7}" type="slidenum">
              <a:rPr lang="de-DE" sz="1000" b="1" smtClean="0"/>
              <a:pPr/>
              <a:t>‹Nr.›</a:t>
            </a:fld>
            <a:endParaRPr lang="de-DE" sz="1000" b="1" dirty="0"/>
          </a:p>
        </p:txBody>
      </p:sp>
    </p:spTree>
    <p:extLst>
      <p:ext uri="{BB962C8B-B14F-4D97-AF65-F5344CB8AC3E}">
        <p14:creationId xmlns:p14="http://schemas.microsoft.com/office/powerpoint/2010/main" val="43323189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15061" y="585732"/>
            <a:ext cx="1052172" cy="234514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000"/>
            </a:lvl1pPr>
          </a:lstStyle>
          <a:p>
            <a:fld id="{30498B14-580C-46DD-A80F-61CF81254147}" type="datetime5">
              <a:rPr lang="en-US" noProof="0" smtClean="0"/>
              <a:pPr/>
              <a:t>27-Mar-15</a:t>
            </a:fld>
            <a:endParaRPr lang="en-US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350838"/>
            <a:ext cx="4934818" cy="37226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29730" y="4337950"/>
            <a:ext cx="6138215" cy="501785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Firfth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30200" y="9427814"/>
            <a:ext cx="6164263" cy="49882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/>
            </a:lvl1pPr>
          </a:lstStyle>
          <a:p>
            <a:r>
              <a:rPr lang="en-US" noProof="0" smtClean="0"/>
              <a:t>[Optional entry]</a:t>
            </a:r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415061" y="351219"/>
            <a:ext cx="1052172" cy="23451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 b="1" i="0"/>
            </a:lvl1pPr>
          </a:lstStyle>
          <a:p>
            <a:fld id="{D0050F8A-6597-4E1B-85C7-2E87DF5A6BF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97461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4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9388" indent="-179388" algn="l" defTabSz="914400" rtl="0" eaLnBrk="1" latinLnBrk="0" hangingPunct="1">
      <a:spcBef>
        <a:spcPts val="400"/>
      </a:spcBef>
      <a:buClr>
        <a:schemeClr val="tx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400" rtl="0" eaLnBrk="1" latinLnBrk="0" hangingPunct="1">
      <a:spcBef>
        <a:spcPts val="400"/>
      </a:spcBef>
      <a:buClr>
        <a:schemeClr val="tx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400" rtl="0" eaLnBrk="1" latinLnBrk="0" hangingPunct="1">
      <a:spcBef>
        <a:spcPts val="400"/>
      </a:spcBef>
      <a:buClr>
        <a:schemeClr val="tx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400" rtl="0" eaLnBrk="1" latinLnBrk="0" hangingPunct="1">
      <a:spcBef>
        <a:spcPts val="400"/>
      </a:spcBef>
      <a:buClr>
        <a:schemeClr val="tx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7500" y="350838"/>
            <a:ext cx="4960938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06021C9-68A8-4C4B-A608-1C544DE02AD0}" type="datetime1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[Optional Footer]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0F8A-6597-4E1B-85C7-2E87DF5A6BF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7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1"/>
          <p:cNvSpPr>
            <a:spLocks noChangeArrowheads="1"/>
          </p:cNvSpPr>
          <p:nvPr userDrawn="1"/>
        </p:nvSpPr>
        <p:spPr bwMode="gray">
          <a:xfrm>
            <a:off x="0" y="0"/>
            <a:ext cx="9144000" cy="1196975"/>
          </a:xfrm>
          <a:prstGeom prst="rect">
            <a:avLst/>
          </a:prstGeom>
          <a:solidFill>
            <a:srgbClr val="2F3C4A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773238"/>
            <a:ext cx="6335713" cy="23764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buNone/>
              <a:tabLst/>
              <a:defRPr>
                <a:solidFill>
                  <a:schemeClr val="bg1"/>
                </a:solidFill>
              </a:defRPr>
            </a:lvl2pPr>
            <a:lvl3pPr marL="0" indent="0">
              <a:buNone/>
              <a:tabLst/>
              <a:defRPr>
                <a:solidFill>
                  <a:schemeClr val="bg1"/>
                </a:solidFill>
              </a:defRPr>
            </a:lvl3pPr>
            <a:lvl4pPr marL="0" indent="0">
              <a:buNone/>
              <a:tabLst/>
              <a:defRPr>
                <a:solidFill>
                  <a:schemeClr val="bg1"/>
                </a:solidFill>
              </a:defRPr>
            </a:lvl4pPr>
            <a:lvl5pPr marL="0" indent="0">
              <a:buNone/>
              <a:tabLst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0" y="-2"/>
            <a:ext cx="323528" cy="1195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vert270" wrap="square" lIns="0" tIns="0" rIns="0" bIns="0" rtlCol="0" anchor="ctr" anchorCtr="0">
            <a:noAutofit/>
          </a:bodyPr>
          <a:lstStyle/>
          <a:p>
            <a:pPr marL="180000" indent="-180000" algn="ctr">
              <a:spcBef>
                <a:spcPts val="432"/>
              </a:spcBef>
              <a:buSzPct val="100000"/>
              <a:buFont typeface="Wingdings" pitchFamily="2" charset="2"/>
              <a:buNone/>
            </a:pPr>
            <a:r>
              <a:rPr lang="en-GB" sz="1200" b="1" dirty="0" smtClean="0">
                <a:solidFill>
                  <a:schemeClr val="tx1"/>
                </a:solidFill>
              </a:rPr>
              <a:t>Internal use</a:t>
            </a:r>
          </a:p>
        </p:txBody>
      </p:sp>
      <p:pic>
        <p:nvPicPr>
          <p:cNvPr id="12" name="Picture 182" descr="MAN_Logo_neg_10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7492009" y="333934"/>
            <a:ext cx="1078307" cy="59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24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/2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268413"/>
            <a:ext cx="9144000" cy="2592635"/>
          </a:xfr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Wingdings" pitchFamily="16" charset="2"/>
              <a:buNone/>
              <a:tabLst/>
              <a:defRPr/>
            </a:lvl1pPr>
          </a:lstStyle>
          <a:p>
            <a:r>
              <a:rPr lang="en-US" noProof="0" smtClean="0"/>
              <a:t>Picture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 bwMode="gray">
          <a:xfrm>
            <a:off x="539749" y="4076700"/>
            <a:ext cx="8064501" cy="237648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6544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/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4076700"/>
            <a:ext cx="9144000" cy="259320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Picture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 bwMode="gray">
          <a:xfrm>
            <a:off x="539576" y="1484313"/>
            <a:ext cx="8064674" cy="2376487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38975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40320" y="1772816"/>
            <a:ext cx="3096344" cy="1944464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>
                <a:solidFill>
                  <a:schemeClr val="bg2"/>
                </a:solidFill>
              </a:defRPr>
            </a:lvl2pPr>
            <a:lvl3pPr marL="0" indent="0">
              <a:buFontTx/>
              <a:buNone/>
              <a:defRPr>
                <a:solidFill>
                  <a:schemeClr val="bg2"/>
                </a:solidFill>
              </a:defRPr>
            </a:lvl3pPr>
            <a:lvl4pPr marL="0" indent="0">
              <a:buFontTx/>
              <a:buNone/>
              <a:defRPr>
                <a:solidFill>
                  <a:schemeClr val="bg2"/>
                </a:solidFill>
              </a:defRPr>
            </a:lvl4pPr>
            <a:lvl5pPr marL="0" indent="0">
              <a:buFontTx/>
              <a:buNone/>
              <a:defRPr>
                <a:solidFill>
                  <a:schemeClr val="bg2"/>
                </a:solidFill>
              </a:defRPr>
            </a:lvl5pPr>
            <a:lvl6pPr marL="0" indent="0">
              <a:buFontTx/>
              <a:buNone/>
              <a:defRPr>
                <a:solidFill>
                  <a:schemeClr val="bg2"/>
                </a:solidFill>
              </a:defRPr>
            </a:lvl6pPr>
            <a:lvl7pPr marL="0" indent="0">
              <a:buFontTx/>
              <a:buNone/>
              <a:defRPr>
                <a:solidFill>
                  <a:schemeClr val="bg2"/>
                </a:solidFill>
              </a:defRPr>
            </a:lvl7pPr>
            <a:lvl8pPr marL="0" indent="0">
              <a:buFontTx/>
              <a:buNone/>
              <a:defRPr>
                <a:solidFill>
                  <a:schemeClr val="bg2"/>
                </a:solidFill>
              </a:defRPr>
            </a:lvl8pPr>
            <a:lvl9pPr marL="0" indent="0">
              <a:buFontTx/>
              <a:buNone/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779912" y="1772816"/>
            <a:ext cx="3096344" cy="1944464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>
                <a:solidFill>
                  <a:schemeClr val="bg2"/>
                </a:solidFill>
              </a:defRPr>
            </a:lvl2pPr>
            <a:lvl3pPr marL="0" indent="0">
              <a:buFontTx/>
              <a:buNone/>
              <a:defRPr>
                <a:solidFill>
                  <a:schemeClr val="bg2"/>
                </a:solidFill>
              </a:defRPr>
            </a:lvl3pPr>
            <a:lvl4pPr marL="0" indent="0">
              <a:buFontTx/>
              <a:buNone/>
              <a:defRPr>
                <a:solidFill>
                  <a:schemeClr val="bg2"/>
                </a:solidFill>
              </a:defRPr>
            </a:lvl4pPr>
            <a:lvl5pPr marL="0" indent="0">
              <a:buFontTx/>
              <a:buNone/>
              <a:defRPr>
                <a:solidFill>
                  <a:schemeClr val="bg2"/>
                </a:solidFill>
              </a:defRPr>
            </a:lvl5pPr>
            <a:lvl6pPr marL="0" indent="0">
              <a:buFontTx/>
              <a:buNone/>
              <a:defRPr>
                <a:solidFill>
                  <a:schemeClr val="bg2"/>
                </a:solidFill>
              </a:defRPr>
            </a:lvl6pPr>
            <a:lvl7pPr marL="0" indent="0">
              <a:buFontTx/>
              <a:buNone/>
              <a:defRPr>
                <a:solidFill>
                  <a:schemeClr val="bg2"/>
                </a:solidFill>
              </a:defRPr>
            </a:lvl7pPr>
            <a:lvl8pPr marL="0" indent="0">
              <a:buFontTx/>
              <a:buNone/>
              <a:defRPr>
                <a:solidFill>
                  <a:schemeClr val="bg2"/>
                </a:solidFill>
              </a:defRPr>
            </a:lvl8pPr>
            <a:lvl9pPr marL="0" indent="0">
              <a:buFontTx/>
              <a:buNone/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79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Legal Disclaimer für MDT (Page 2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539750" y="1772816"/>
            <a:ext cx="633650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indent="0"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b="0" noProof="0" smtClean="0">
                <a:solidFill>
                  <a:schemeClr val="tx1"/>
                </a:solidFill>
              </a:rPr>
              <a:t>All data provided on the following slides is for information purposes only, explicitly non-binding and subject to changes without further notice.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[Disclaimer]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8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Legal Disclaimer für MDT (last pag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539750" y="1772816"/>
            <a:ext cx="633650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indent="0"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b="0" noProof="0" smtClean="0">
                <a:solidFill>
                  <a:schemeClr val="tx1"/>
                </a:solidFill>
              </a:rPr>
              <a:t>All data provided in this document is non-binding. </a:t>
            </a:r>
          </a:p>
          <a:p>
            <a:pPr lvl="0" indent="0" fontAlgn="base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b="0" noProof="0" smtClean="0">
                <a:solidFill>
                  <a:schemeClr val="tx1"/>
                </a:solidFill>
              </a:rPr>
              <a:t>This data serves informational purposes only and is especially not guaranteed in any way. Depending on the subsequent specific individual projects, the relevant data may be subject </a:t>
            </a:r>
            <a:br>
              <a:rPr lang="en-US" b="0" noProof="0" smtClean="0">
                <a:solidFill>
                  <a:schemeClr val="tx1"/>
                </a:solidFill>
              </a:rPr>
            </a:br>
            <a:r>
              <a:rPr lang="en-US" b="0" noProof="0" smtClean="0">
                <a:solidFill>
                  <a:schemeClr val="tx1"/>
                </a:solidFill>
              </a:rPr>
              <a:t>to changes and will be assessed and determined individually for each project. This will depend on the particular characteristics of each individual project, especially specific site and operational conditions.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[Disclaimer]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888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539575" y="1484312"/>
            <a:ext cx="8064675" cy="4968875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8718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540321" y="1484314"/>
            <a:ext cx="3887663" cy="49688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 bwMode="gray">
          <a:xfrm>
            <a:off x="4716785" y="1484314"/>
            <a:ext cx="3887465" cy="49688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0714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159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34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268413"/>
            <a:ext cx="9144000" cy="5400675"/>
          </a:xfr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Wingdings" pitchFamily="16" charset="2"/>
              <a:buNone/>
              <a:tabLst/>
              <a:defRPr/>
            </a:lvl1pPr>
          </a:lstStyle>
          <a:p>
            <a:r>
              <a:rPr lang="en-US" noProof="0" smtClean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454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/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16463" y="1268413"/>
            <a:ext cx="4427537" cy="5400675"/>
          </a:xfr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Wingdings" pitchFamily="16" charset="2"/>
              <a:buNone/>
              <a:tabLst/>
              <a:defRPr/>
            </a:lvl1pPr>
          </a:lstStyle>
          <a:p>
            <a:r>
              <a:rPr lang="en-US" noProof="0" smtClean="0"/>
              <a:t>Picture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 bwMode="gray">
          <a:xfrm>
            <a:off x="539750" y="1484314"/>
            <a:ext cx="3887788" cy="4968874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25145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/2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268413"/>
            <a:ext cx="4427538" cy="5400675"/>
          </a:xfr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Wingdings" pitchFamily="16" charset="2"/>
              <a:buNone/>
              <a:tabLst/>
              <a:defRPr/>
            </a:lvl1pPr>
          </a:lstStyle>
          <a:p>
            <a:r>
              <a:rPr lang="en-US" noProof="0" smtClean="0"/>
              <a:t>Picture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 bwMode="gray">
          <a:xfrm>
            <a:off x="4716462" y="1484314"/>
            <a:ext cx="3887787" cy="4968874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2053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539750" y="1484313"/>
            <a:ext cx="6335713" cy="4968875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7019924" y="1268413"/>
            <a:ext cx="2124075" cy="5400675"/>
          </a:xfr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Wingdings" pitchFamily="16" charset="2"/>
              <a:buNone/>
              <a:tabLst/>
              <a:defRPr/>
            </a:lvl1pPr>
          </a:lstStyle>
          <a:p>
            <a:r>
              <a:rPr lang="en-US" noProof="0" smtClean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9094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/>
          <p:cNvSpPr txBox="1"/>
          <p:nvPr/>
        </p:nvSpPr>
        <p:spPr>
          <a:xfrm>
            <a:off x="0" y="-2"/>
            <a:ext cx="323528" cy="1195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vert270" wrap="square" lIns="0" tIns="0" rIns="0" bIns="0" rtlCol="0" anchor="ctr" anchorCtr="0">
            <a:noAutofit/>
          </a:bodyPr>
          <a:lstStyle/>
          <a:p>
            <a:pPr marL="180000" indent="-180000" algn="ctr">
              <a:spcBef>
                <a:spcPts val="432"/>
              </a:spcBef>
              <a:buSzPct val="100000"/>
              <a:buFont typeface="Wingdings" pitchFamily="2" charset="2"/>
              <a:buNone/>
            </a:pPr>
            <a:r>
              <a:rPr lang="en-GB" sz="1200" b="1" dirty="0" smtClean="0">
                <a:solidFill>
                  <a:schemeClr val="tx1"/>
                </a:solidFill>
              </a:rPr>
              <a:t>Internal use</a:t>
            </a:r>
          </a:p>
        </p:txBody>
      </p:sp>
      <p:sp>
        <p:nvSpPr>
          <p:cNvPr id="23" name="Rechteck 22"/>
          <p:cNvSpPr/>
          <p:nvPr/>
        </p:nvSpPr>
        <p:spPr bwMode="gray">
          <a:xfrm>
            <a:off x="8604448" y="6669360"/>
            <a:ext cx="539552" cy="1886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buFontTx/>
              <a:buNone/>
              <a:defRPr/>
            </a:pPr>
            <a:fld id="{4FE0A990-61E5-47CC-8215-12A94726207A}" type="slidenum">
              <a:rPr lang="en-US" sz="700" b="1" noProof="0" smtClean="0">
                <a:solidFill>
                  <a:schemeClr val="tx1"/>
                </a:solidFill>
              </a:rPr>
              <a:pPr algn="ctr">
                <a:buFontTx/>
                <a:buNone/>
                <a:defRPr/>
              </a:pPr>
              <a:t>‹Nr.›</a:t>
            </a:fld>
            <a:endParaRPr lang="en-US" sz="700" b="1" noProof="0" smtClean="0">
              <a:solidFill>
                <a:schemeClr val="tx1"/>
              </a:solidFill>
            </a:endParaRPr>
          </a:p>
        </p:txBody>
      </p:sp>
      <p:sp>
        <p:nvSpPr>
          <p:cNvPr id="25" name="Rectangle 218"/>
          <p:cNvSpPr>
            <a:spLocks noChangeArrowheads="1"/>
          </p:cNvSpPr>
          <p:nvPr/>
        </p:nvSpPr>
        <p:spPr bwMode="gray">
          <a:xfrm>
            <a:off x="0" y="1177925"/>
            <a:ext cx="9147600" cy="904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noProof="0"/>
          </a:p>
        </p:txBody>
      </p:sp>
      <p:sp>
        <p:nvSpPr>
          <p:cNvPr id="26" name="Text Box 219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gray">
          <a:xfrm>
            <a:off x="8604448" y="6669361"/>
            <a:ext cx="180000" cy="18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ctr">
              <a:buFontTx/>
              <a:buNone/>
              <a:defRPr/>
            </a:pPr>
            <a:r>
              <a:rPr lang="en-US" sz="700" b="1" noProof="0" smtClean="0">
                <a:solidFill>
                  <a:schemeClr val="tx1"/>
                </a:solidFill>
              </a:rPr>
              <a:t>&lt;</a:t>
            </a:r>
            <a:endParaRPr lang="en-US" sz="700" b="1" noProof="0">
              <a:solidFill>
                <a:schemeClr val="tx1"/>
              </a:solidFill>
            </a:endParaRPr>
          </a:p>
        </p:txBody>
      </p:sp>
      <p:sp>
        <p:nvSpPr>
          <p:cNvPr id="27" name="Text Box 220">
            <a:hlinkClick r:id="" action="ppaction://hlinkshowjump?jump=nextslide"/>
          </p:cNvPr>
          <p:cNvSpPr txBox="1">
            <a:spLocks noChangeArrowheads="1"/>
          </p:cNvSpPr>
          <p:nvPr/>
        </p:nvSpPr>
        <p:spPr bwMode="gray">
          <a:xfrm>
            <a:off x="8964488" y="6669360"/>
            <a:ext cx="179512" cy="18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ctr">
              <a:buFontTx/>
              <a:buNone/>
              <a:defRPr/>
            </a:pPr>
            <a:r>
              <a:rPr lang="en-US" sz="700" b="1" noProof="0" smtClean="0">
                <a:solidFill>
                  <a:schemeClr val="tx1"/>
                </a:solidFill>
              </a:rPr>
              <a:t>&gt;</a:t>
            </a:r>
            <a:endParaRPr lang="en-US" sz="700" b="1" noProof="0">
              <a:solidFill>
                <a:schemeClr val="tx1"/>
              </a:solidFill>
            </a:endParaRPr>
          </a:p>
        </p:txBody>
      </p:sp>
      <p:sp>
        <p:nvSpPr>
          <p:cNvPr id="4115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gray">
          <a:xfrm>
            <a:off x="539575" y="1484312"/>
            <a:ext cx="80646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en-US" noProof="0" dirty="0" smtClean="0"/>
          </a:p>
        </p:txBody>
      </p:sp>
      <p:sp>
        <p:nvSpPr>
          <p:cNvPr id="4116" name="Rectangle 19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188640"/>
            <a:ext cx="633650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64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Titelmasterformat durch Klicken bearbeiten</a:t>
            </a:r>
            <a:endParaRPr lang="en-US" noProof="0" dirty="0" smtClean="0"/>
          </a:p>
        </p:txBody>
      </p:sp>
      <p:sp>
        <p:nvSpPr>
          <p:cNvPr id="5" name="Rechteck 4"/>
          <p:cNvSpPr/>
          <p:nvPr/>
        </p:nvSpPr>
        <p:spPr bwMode="gray">
          <a:xfrm>
            <a:off x="0" y="6669360"/>
            <a:ext cx="1979712" cy="1886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000" tIns="0" rIns="0" bIns="0" rtlCol="0" anchor="ctr"/>
          <a:lstStyle/>
          <a:p>
            <a:pPr algn="l">
              <a:buFontTx/>
              <a:buNone/>
              <a:defRPr/>
            </a:pPr>
            <a:r>
              <a:rPr lang="en-US" sz="700" noProof="0" dirty="0" smtClean="0">
                <a:solidFill>
                  <a:schemeClr val="tx1"/>
                </a:solidFill>
              </a:rPr>
              <a:t>MAN Diesel</a:t>
            </a:r>
            <a:r>
              <a:rPr lang="en-US" sz="700" baseline="0" noProof="0" dirty="0" smtClean="0">
                <a:solidFill>
                  <a:schemeClr val="tx1"/>
                </a:solidFill>
              </a:rPr>
              <a:t> &amp; Turbo</a:t>
            </a:r>
            <a:endParaRPr lang="en-US" sz="700" noProof="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 bwMode="gray">
          <a:xfrm>
            <a:off x="3203848" y="6669360"/>
            <a:ext cx="1512168" cy="1886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buFontTx/>
              <a:buNone/>
              <a:defRPr/>
            </a:pPr>
            <a:r>
              <a:rPr lang="en-US" sz="700" noProof="0" dirty="0" smtClean="0">
                <a:solidFill>
                  <a:schemeClr val="tx1"/>
                </a:solidFill>
              </a:rPr>
              <a:t>Stefan Kraus, EESAD</a:t>
            </a:r>
          </a:p>
        </p:txBody>
      </p:sp>
      <p:sp>
        <p:nvSpPr>
          <p:cNvPr id="63" name="Rechteck 62"/>
          <p:cNvSpPr/>
          <p:nvPr/>
        </p:nvSpPr>
        <p:spPr bwMode="gray">
          <a:xfrm>
            <a:off x="4716462" y="6669360"/>
            <a:ext cx="2808288" cy="1886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buFontTx/>
              <a:buNone/>
              <a:defRPr/>
            </a:pPr>
            <a:r>
              <a:rPr lang="en-US" sz="700" b="1" noProof="0" dirty="0" err="1" smtClean="0">
                <a:solidFill>
                  <a:schemeClr val="tx1"/>
                </a:solidFill>
              </a:rPr>
              <a:t>Edxx</a:t>
            </a:r>
            <a:r>
              <a:rPr lang="en-US" sz="700" b="1" noProof="0" dirty="0" smtClean="0">
                <a:solidFill>
                  <a:schemeClr val="tx1"/>
                </a:solidFill>
              </a:rPr>
              <a:t> - API</a:t>
            </a:r>
          </a:p>
        </p:txBody>
      </p:sp>
      <p:sp>
        <p:nvSpPr>
          <p:cNvPr id="64" name="Rechteck 63"/>
          <p:cNvSpPr/>
          <p:nvPr/>
        </p:nvSpPr>
        <p:spPr bwMode="gray">
          <a:xfrm>
            <a:off x="8028384" y="6669360"/>
            <a:ext cx="575866" cy="1886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buFontTx/>
              <a:buNone/>
              <a:defRPr/>
            </a:pPr>
            <a:r>
              <a:rPr lang="en-US" sz="700" noProof="0" dirty="0" smtClean="0">
                <a:solidFill>
                  <a:schemeClr val="tx1"/>
                </a:solidFill>
              </a:rPr>
              <a:t>27.03.2015</a:t>
            </a:r>
          </a:p>
        </p:txBody>
      </p:sp>
      <p:cxnSp>
        <p:nvCxnSpPr>
          <p:cNvPr id="9" name="Gerade Verbindung 8"/>
          <p:cNvCxnSpPr/>
          <p:nvPr/>
        </p:nvCxnSpPr>
        <p:spPr bwMode="gray">
          <a:xfrm>
            <a:off x="0" y="6669360"/>
            <a:ext cx="914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>
            <a:off x="8604448" y="6669360"/>
            <a:ext cx="0" cy="1886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 bwMode="gray">
          <a:xfrm>
            <a:off x="8028384" y="6669360"/>
            <a:ext cx="0" cy="1886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 bwMode="gray">
          <a:xfrm>
            <a:off x="7524328" y="6669360"/>
            <a:ext cx="0" cy="1886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 bwMode="gray">
          <a:xfrm>
            <a:off x="4716016" y="6669360"/>
            <a:ext cx="0" cy="1886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 bwMode="gray">
          <a:xfrm>
            <a:off x="3203848" y="6669360"/>
            <a:ext cx="0" cy="1886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CT_Marker_ID_2" hidden="1"/>
          <p:cNvSpPr/>
          <p:nvPr>
            <p:custDataLst>
              <p:tags r:id="rId17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-396552" y="1484313"/>
            <a:ext cx="288032" cy="4969023"/>
            <a:chOff x="-468560" y="1484313"/>
            <a:chExt cx="288032" cy="4969023"/>
          </a:xfrm>
        </p:grpSpPr>
        <p:cxnSp>
          <p:nvCxnSpPr>
            <p:cNvPr id="7" name="Gerade Verbindung 6"/>
            <p:cNvCxnSpPr/>
            <p:nvPr userDrawn="1"/>
          </p:nvCxnSpPr>
          <p:spPr>
            <a:xfrm flipH="1">
              <a:off x="-468560" y="1484313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flipH="1">
              <a:off x="-468560" y="6453336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Gerade Verbindung 30"/>
          <p:cNvCxnSpPr/>
          <p:nvPr/>
        </p:nvCxnSpPr>
        <p:spPr>
          <a:xfrm flipH="1">
            <a:off x="9180512" y="14847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9180512" y="645380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 rot="5400000">
            <a:off x="4427984" y="-4265915"/>
            <a:ext cx="288032" cy="8064893"/>
            <a:chOff x="-468560" y="-1611557"/>
            <a:chExt cx="288032" cy="8064893"/>
          </a:xfrm>
        </p:grpSpPr>
        <p:cxnSp>
          <p:nvCxnSpPr>
            <p:cNvPr id="34" name="Gerade Verbindung 33"/>
            <p:cNvCxnSpPr/>
            <p:nvPr userDrawn="1"/>
          </p:nvCxnSpPr>
          <p:spPr>
            <a:xfrm flipH="1">
              <a:off x="-468560" y="-1611557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flipH="1">
              <a:off x="-468560" y="6453336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539551" y="6957392"/>
            <a:ext cx="8064897" cy="288032"/>
            <a:chOff x="539551" y="6957392"/>
            <a:chExt cx="8064897" cy="288032"/>
          </a:xfrm>
        </p:grpSpPr>
        <p:cxnSp>
          <p:nvCxnSpPr>
            <p:cNvPr id="37" name="Gerade Verbindung 36"/>
            <p:cNvCxnSpPr/>
            <p:nvPr userDrawn="1"/>
          </p:nvCxnSpPr>
          <p:spPr>
            <a:xfrm rot="5400000" flipH="1">
              <a:off x="8460432" y="7101408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>
            <a:xfrm rot="5400000" flipH="1">
              <a:off x="395535" y="7101408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feld 48"/>
          <p:cNvSpPr txBox="1"/>
          <p:nvPr/>
        </p:nvSpPr>
        <p:spPr bwMode="gray">
          <a:xfrm>
            <a:off x="7524327" y="6694104"/>
            <a:ext cx="504057" cy="14401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180975" indent="-180975" algn="ctr">
              <a:spcBef>
                <a:spcPts val="400"/>
              </a:spcBef>
              <a:spcAft>
                <a:spcPct val="0"/>
              </a:spcAft>
            </a:pPr>
            <a:r>
              <a:rPr lang="de-DE" sz="900" dirty="0" smtClean="0">
                <a:solidFill>
                  <a:schemeClr val="bg2"/>
                </a:solidFill>
                <a:latin typeface="+mn-lt"/>
                <a:sym typeface="Wingdings"/>
              </a:rPr>
              <a:t></a:t>
            </a:r>
            <a:endParaRPr lang="de-DE" sz="900" dirty="0" smtClean="0">
              <a:solidFill>
                <a:schemeClr val="accent2"/>
              </a:solidFill>
              <a:latin typeface="Arial"/>
            </a:endParaRPr>
          </a:p>
        </p:txBody>
      </p:sp>
      <p:pic>
        <p:nvPicPr>
          <p:cNvPr id="39" name="Picture 182" descr="MAN_Logo_neg_100"/>
          <p:cNvPicPr>
            <a:picLocks noChangeAspect="1" noChangeArrowheads="1"/>
          </p:cNvPicPr>
          <p:nvPr/>
        </p:nvPicPr>
        <p:blipFill>
          <a:blip r:embed="rId18"/>
          <a:stretch>
            <a:fillRect/>
          </a:stretch>
        </p:blipFill>
        <p:spPr bwMode="auto">
          <a:xfrm>
            <a:off x="7492009" y="333375"/>
            <a:ext cx="107830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4" r:id="rId3"/>
    <p:sldLayoutId id="2147483666" r:id="rId4"/>
    <p:sldLayoutId id="2147483667" r:id="rId5"/>
    <p:sldLayoutId id="2147483675" r:id="rId6"/>
    <p:sldLayoutId id="2147483676" r:id="rId7"/>
    <p:sldLayoutId id="2147483681" r:id="rId8"/>
    <p:sldLayoutId id="2147483680" r:id="rId9"/>
    <p:sldLayoutId id="2147483677" r:id="rId10"/>
    <p:sldLayoutId id="2147483678" r:id="rId11"/>
    <p:sldLayoutId id="2147483682" r:id="rId12"/>
    <p:sldLayoutId id="2147483683" r:id="rId13"/>
    <p:sldLayoutId id="214748368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400"/>
        </a:spcBef>
        <a:spcAft>
          <a:spcPct val="0"/>
        </a:spcAft>
        <a:buFont typeface="Wingdings" pitchFamily="16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79388" indent="-18000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Wingdings" pitchFamily="16" charset="2"/>
        <a:buChar char="§"/>
        <a:defRPr>
          <a:solidFill>
            <a:schemeClr val="tx1"/>
          </a:solidFill>
          <a:latin typeface="+mn-lt"/>
        </a:defRPr>
      </a:lvl2pPr>
      <a:lvl3pPr marL="358775" indent="-18000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Wingdings" pitchFamily="16" charset="2"/>
        <a:buChar char="§"/>
        <a:defRPr>
          <a:solidFill>
            <a:schemeClr val="tx1"/>
          </a:solidFill>
          <a:latin typeface="+mn-lt"/>
        </a:defRPr>
      </a:lvl3pPr>
      <a:lvl4pPr marL="539750" indent="-179388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Wingdings" pitchFamily="16" charset="2"/>
        <a:buChar char="§"/>
        <a:defRPr>
          <a:solidFill>
            <a:schemeClr val="tx1"/>
          </a:solidFill>
          <a:latin typeface="+mn-lt"/>
        </a:defRPr>
      </a:lvl4pPr>
      <a:lvl5pPr marL="720000" indent="-18000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Wingdings" pitchFamily="16" charset="2"/>
        <a:buChar char="§"/>
        <a:defRPr baseline="0">
          <a:solidFill>
            <a:schemeClr val="tx1"/>
          </a:solidFill>
          <a:latin typeface="+mn-lt"/>
        </a:defRPr>
      </a:lvl5pPr>
      <a:lvl6pPr marL="720000" indent="-180000" algn="l" rtl="0" eaLnBrk="1" fontAlgn="base" hangingPunct="1">
        <a:spcBef>
          <a:spcPts val="400"/>
        </a:spcBef>
        <a:spcAft>
          <a:spcPct val="0"/>
        </a:spcAft>
        <a:buFont typeface="Wingdings" pitchFamily="16" charset="2"/>
        <a:buChar char="§"/>
        <a:defRPr>
          <a:solidFill>
            <a:schemeClr val="tx1"/>
          </a:solidFill>
          <a:latin typeface="+mn-lt"/>
        </a:defRPr>
      </a:lvl6pPr>
      <a:lvl7pPr marL="720000" indent="-180000" algn="l" rtl="0" eaLnBrk="1" fontAlgn="base" hangingPunct="1">
        <a:spcBef>
          <a:spcPts val="400"/>
        </a:spcBef>
        <a:spcAft>
          <a:spcPct val="0"/>
        </a:spcAft>
        <a:buFont typeface="Wingdings" pitchFamily="16" charset="2"/>
        <a:buChar char="§"/>
        <a:defRPr>
          <a:solidFill>
            <a:schemeClr val="tx1"/>
          </a:solidFill>
          <a:latin typeface="+mn-lt"/>
        </a:defRPr>
      </a:lvl7pPr>
      <a:lvl8pPr marL="720000" indent="-180000" algn="l" rtl="0" eaLnBrk="1" fontAlgn="base" hangingPunct="1">
        <a:spcBef>
          <a:spcPts val="400"/>
        </a:spcBef>
        <a:spcAft>
          <a:spcPct val="0"/>
        </a:spcAft>
        <a:buFont typeface="Wingdings" pitchFamily="16" charset="2"/>
        <a:buChar char="§"/>
        <a:defRPr>
          <a:solidFill>
            <a:schemeClr val="tx1"/>
          </a:solidFill>
          <a:latin typeface="+mn-lt"/>
        </a:defRPr>
      </a:lvl8pPr>
      <a:lvl9pPr marL="720000" indent="-180000" algn="l" rtl="0" eaLnBrk="1" fontAlgn="base" hangingPunct="1">
        <a:spcBef>
          <a:spcPts val="400"/>
        </a:spcBef>
        <a:spcAft>
          <a:spcPct val="0"/>
        </a:spcAft>
        <a:buFont typeface="Wingdings" pitchFamily="16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Programmierschnittstelle</a:t>
            </a:r>
            <a:r>
              <a:rPr lang="en-US" dirty="0" smtClean="0"/>
              <a:t> - </a:t>
            </a:r>
            <a:r>
              <a:rPr lang="en-US" dirty="0" err="1" smtClean="0"/>
              <a:t>Edxx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 bwMode="gray">
          <a:xfrm>
            <a:off x="4788024" y="2708920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180975" indent="-180975"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GB" dirty="0" err="1" smtClean="0">
              <a:latin typeface="Arial"/>
            </a:endParaRPr>
          </a:p>
        </p:txBody>
      </p:sp>
      <p:sp>
        <p:nvSpPr>
          <p:cNvPr id="5" name="Textfeld 4"/>
          <p:cNvSpPr txBox="1"/>
          <p:nvPr/>
        </p:nvSpPr>
        <p:spPr bwMode="gray">
          <a:xfrm>
            <a:off x="827584" y="1412776"/>
            <a:ext cx="7848872" cy="5184576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285750" indent="-285750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dirty="0" smtClean="0">
                <a:latin typeface="Arial"/>
              </a:rPr>
              <a:t>Ausgangssituation: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dirty="0" smtClean="0">
              <a:latin typeface="Arial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dirty="0" smtClean="0">
                <a:latin typeface="Arial"/>
              </a:rPr>
              <a:t>Die </a:t>
            </a:r>
            <a:r>
              <a:rPr lang="de-DE" dirty="0" err="1" smtClean="0">
                <a:latin typeface="Arial"/>
              </a:rPr>
              <a:t>SaCoS</a:t>
            </a:r>
            <a:r>
              <a:rPr lang="de-DE" sz="1200" dirty="0" err="1" smtClean="0">
                <a:latin typeface="Arial"/>
              </a:rPr>
              <a:t>one</a:t>
            </a:r>
            <a:r>
              <a:rPr lang="de-DE" dirty="0" smtClean="0">
                <a:latin typeface="Arial"/>
              </a:rPr>
              <a:t> Steuerung verwendet zur Parametrierung sogenannte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dirty="0" smtClean="0">
                <a:latin typeface="Arial"/>
              </a:rPr>
              <a:t>.</a:t>
            </a:r>
            <a:r>
              <a:rPr lang="de-DE" dirty="0" err="1" smtClean="0">
                <a:latin typeface="Arial"/>
              </a:rPr>
              <a:t>edxx</a:t>
            </a:r>
            <a:r>
              <a:rPr lang="de-DE" dirty="0" smtClean="0">
                <a:latin typeface="Arial"/>
              </a:rPr>
              <a:t>-Dateien, die in blockweise verschlüsselten Bereichen die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dirty="0" smtClean="0">
                <a:latin typeface="Arial"/>
              </a:rPr>
              <a:t>jeweiligen Werte enthalten. Das Aufspielen der Dateien erfolgt über das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dirty="0" smtClean="0">
                <a:latin typeface="Arial"/>
              </a:rPr>
              <a:t>Parametrierwerkzeug </a:t>
            </a:r>
            <a:r>
              <a:rPr lang="de-DE" dirty="0" err="1" smtClean="0">
                <a:latin typeface="Arial"/>
              </a:rPr>
              <a:t>SaCoS</a:t>
            </a:r>
            <a:r>
              <a:rPr lang="de-DE" sz="1200" dirty="0" err="1" smtClean="0">
                <a:latin typeface="Arial"/>
              </a:rPr>
              <a:t>one</a:t>
            </a:r>
            <a:r>
              <a:rPr lang="de-DE" dirty="0" smtClean="0">
                <a:latin typeface="Arial"/>
              </a:rPr>
              <a:t> EXPERT. Die Sicherheit der Daten und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dirty="0">
                <a:latin typeface="Arial"/>
              </a:rPr>
              <a:t>d</a:t>
            </a:r>
            <a:r>
              <a:rPr lang="de-DE" dirty="0" smtClean="0">
                <a:latin typeface="Arial"/>
              </a:rPr>
              <a:t>ie Berechtigungsprüfung wird über Zertifikate und </a:t>
            </a:r>
            <a:r>
              <a:rPr lang="de-DE" dirty="0" err="1" smtClean="0">
                <a:latin typeface="Arial"/>
              </a:rPr>
              <a:t>Krypto</a:t>
            </a:r>
            <a:r>
              <a:rPr lang="de-DE" dirty="0" smtClean="0">
                <a:latin typeface="Arial"/>
              </a:rPr>
              <a:t>-Schlüssel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dirty="0">
                <a:latin typeface="Arial"/>
              </a:rPr>
              <a:t>s</a:t>
            </a:r>
            <a:r>
              <a:rPr lang="de-DE" dirty="0" smtClean="0">
                <a:latin typeface="Arial"/>
              </a:rPr>
              <a:t>ichergestellt, die auf </a:t>
            </a:r>
            <a:r>
              <a:rPr lang="de-DE" dirty="0" err="1" smtClean="0">
                <a:latin typeface="Arial"/>
              </a:rPr>
              <a:t>ETokens</a:t>
            </a:r>
            <a:r>
              <a:rPr lang="de-DE" dirty="0" smtClean="0">
                <a:latin typeface="Arial"/>
              </a:rPr>
              <a:t> </a:t>
            </a:r>
            <a:r>
              <a:rPr lang="de-DE" dirty="0" smtClean="0">
                <a:latin typeface="Arial"/>
              </a:rPr>
              <a:t>(</a:t>
            </a:r>
            <a:r>
              <a:rPr lang="de-DE" dirty="0" err="1" smtClean="0"/>
              <a:t>SafeNet</a:t>
            </a:r>
            <a:r>
              <a:rPr lang="de-DE" dirty="0" smtClean="0">
                <a:latin typeface="Arial"/>
              </a:rPr>
              <a:t>) benutzerbezogen hinterlegt sind.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dirty="0" smtClean="0">
              <a:latin typeface="Arial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dirty="0" smtClean="0">
                <a:latin typeface="Arial"/>
              </a:rPr>
              <a:t>In der Entwicklung werden Drittanbieter-Tools (</a:t>
            </a:r>
            <a:r>
              <a:rPr lang="de-DE" dirty="0" err="1" smtClean="0">
                <a:latin typeface="Arial"/>
              </a:rPr>
              <a:t>Matlab</a:t>
            </a:r>
            <a:r>
              <a:rPr lang="de-DE" dirty="0" smtClean="0">
                <a:latin typeface="Arial"/>
              </a:rPr>
              <a:t>, Excel) zur Erstellung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dirty="0" smtClean="0">
                <a:latin typeface="Arial"/>
              </a:rPr>
              <a:t>und Verwaltung von Parameterdatensätzen verwendet.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dirty="0" smtClean="0">
              <a:latin typeface="Arial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dirty="0" smtClean="0">
                <a:latin typeface="Arial"/>
              </a:rPr>
              <a:t>Konsequenz: Es wird eine Programmierschnittstelle benötigt, die es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dirty="0">
                <a:latin typeface="Arial"/>
              </a:rPr>
              <a:t>e</a:t>
            </a:r>
            <a:r>
              <a:rPr lang="de-DE" dirty="0" smtClean="0">
                <a:latin typeface="Arial"/>
              </a:rPr>
              <a:t>rmöglicht aus diesen Tools lesend und schreibend auf .</a:t>
            </a:r>
            <a:r>
              <a:rPr lang="de-DE" dirty="0" err="1" smtClean="0">
                <a:latin typeface="Arial"/>
              </a:rPr>
              <a:t>edxx</a:t>
            </a:r>
            <a:r>
              <a:rPr lang="de-DE" dirty="0" smtClean="0">
                <a:latin typeface="Arial"/>
              </a:rPr>
              <a:t> Dateien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dirty="0" smtClean="0">
                <a:latin typeface="Arial"/>
              </a:rPr>
              <a:t>zugreifen zu können.</a:t>
            </a:r>
            <a:endParaRPr lang="de-DE" dirty="0">
              <a:latin typeface="Arial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dirty="0" smtClean="0">
              <a:latin typeface="Arial"/>
            </a:endParaRPr>
          </a:p>
          <a:p>
            <a:pPr marL="180975" indent="-180975"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de-DE" dirty="0" err="1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82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88640"/>
            <a:ext cx="6768554" cy="864096"/>
          </a:xfrm>
        </p:spPr>
        <p:txBody>
          <a:bodyPr/>
          <a:lstStyle/>
          <a:p>
            <a:r>
              <a:rPr lang="de-DE" dirty="0"/>
              <a:t>Benutzung –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Eigenschaften Parameter-Objekt (1)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19163"/>
              </p:ext>
            </p:extLst>
          </p:nvPr>
        </p:nvGraphicFramePr>
        <p:xfrm>
          <a:off x="395536" y="1484784"/>
          <a:ext cx="8424935" cy="49685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76264"/>
                <a:gridCol w="720080"/>
                <a:gridCol w="5328591"/>
              </a:tblGrid>
              <a:tr h="531916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Eigenschaft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Datentyp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Beschreibung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60172">
                <a:tc>
                  <a:txBody>
                    <a:bodyPr/>
                    <a:lstStyle/>
                    <a:p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parameter.id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String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Liefert die </a:t>
                      </a:r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Id</a:t>
                      </a:r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 des Parameters in der Form &lt;Rolle&gt;-&lt;</a:t>
                      </a:r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Id</a:t>
                      </a:r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&gt;.</a:t>
                      </a:r>
                    </a:p>
                  </a:txBody>
                  <a:tcPr/>
                </a:tc>
              </a:tr>
              <a:tr h="409516"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parameter.ParentId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String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spcAft>
                          <a:spcPct val="0"/>
                        </a:spcAft>
                      </a:pPr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Liefert die </a:t>
                      </a:r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Id</a:t>
                      </a:r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 des übergeordneten Knotens in der Form &lt;Rolle&gt;-&lt;</a:t>
                      </a:r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Id</a:t>
                      </a:r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&gt;. Sollte es sich um einen Root-Knoten handeln wird NULL zurückgeliefert.</a:t>
                      </a:r>
                    </a:p>
                  </a:txBody>
                  <a:tcPr/>
                </a:tc>
              </a:tr>
              <a:tr h="293360"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parameter.Name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String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Der Name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des Parameters, wie er im </a:t>
                      </a:r>
                      <a:r>
                        <a:rPr lang="de-DE" sz="1100" baseline="0" dirty="0" err="1" smtClean="0">
                          <a:latin typeface="Segoe UI Light" panose="020B0502040204020203" pitchFamily="34" charset="0"/>
                        </a:rPr>
                        <a:t>SaCoS</a:t>
                      </a:r>
                      <a:r>
                        <a:rPr lang="de-DE" sz="900" baseline="0" dirty="0" err="1" smtClean="0">
                          <a:latin typeface="Segoe UI Light" panose="020B0502040204020203" pitchFamily="34" charset="0"/>
                        </a:rPr>
                        <a:t>one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Expert angezeigt wird.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parameter.ReadLevel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Integer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Der Leselevel des Parameters.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parameter.WriteLevel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Integer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Der Schreiblevel des Parameters.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parameter.ExpertDataType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String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Der Datentyp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des Parameters (BOOLEAN, INTEGER, REAL, CURVE, MAP).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parameter.Unit</a:t>
                      </a:r>
                      <a:endParaRPr lang="de-DE" sz="1100" b="1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String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Die Einheit des Parameters.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parameter.UnitX</a:t>
                      </a:r>
                      <a:endParaRPr lang="de-DE" sz="1100" b="1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String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Die Einheit der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X-Achse von </a:t>
                      </a:r>
                      <a:r>
                        <a:rPr lang="de-DE" sz="1100" baseline="0" dirty="0" err="1" smtClean="0">
                          <a:latin typeface="Segoe UI Light" panose="020B0502040204020203" pitchFamily="34" charset="0"/>
                        </a:rPr>
                        <a:t>Curve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/</a:t>
                      </a:r>
                      <a:r>
                        <a:rPr lang="de-DE" sz="1100" baseline="0" dirty="0" err="1" smtClean="0">
                          <a:latin typeface="Segoe UI Light" panose="020B0502040204020203" pitchFamily="34" charset="0"/>
                        </a:rPr>
                        <a:t>Map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Parametern.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parameter.UnitY</a:t>
                      </a:r>
                      <a:endParaRPr lang="de-DE" sz="1100" b="1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String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Die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Einheit der Y-Achse von </a:t>
                      </a:r>
                      <a:r>
                        <a:rPr lang="de-DE" sz="1100" baseline="0" dirty="0" err="1" smtClean="0">
                          <a:latin typeface="Segoe UI Light" panose="020B0502040204020203" pitchFamily="34" charset="0"/>
                        </a:rPr>
                        <a:t>Map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Parametern.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parameter.IsImoRelevant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Bool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Wert,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der angibt, ob ein Parameter in die Berechnung der IMO-Checksumme eingeht.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parameter.IsConfigureMode</a:t>
                      </a:r>
                      <a:endParaRPr lang="de-DE" sz="1100" b="1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Bool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Wert, der angibt, ob ein Parameter nur im </a:t>
                      </a:r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Configure</a:t>
                      </a:r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-Mode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geändert werden kann.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parameter.GetLowerLimit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()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&lt;T&gt;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Das untere Limit des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Bereichs der gültigen Werte für den Parameter.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parameter.SetLowerLimit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(&lt;T&gt; </a:t>
                      </a: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value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void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Setzt das untere Limit des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Bereichs der gültigen Werte für den Parameter.</a:t>
                      </a:r>
                      <a:endParaRPr lang="de-DE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parameter.GetUpperLimit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&lt;T&gt;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Das obere Limit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des Bereichs der gültigen Werte für den Parameter.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parameter.SetUpperLimit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(&lt;T&gt; </a:t>
                      </a: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value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void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Setzt das obere Limit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des Bereichs der gültigen Werte für den Parameter.</a:t>
                      </a:r>
                      <a:endParaRPr lang="de-DE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88640"/>
            <a:ext cx="6768554" cy="864096"/>
          </a:xfrm>
        </p:spPr>
        <p:txBody>
          <a:bodyPr/>
          <a:lstStyle/>
          <a:p>
            <a:r>
              <a:rPr lang="de-DE" dirty="0"/>
              <a:t>Benutzung –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Eigenschaften Parameter-Objekt (2)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09722"/>
              </p:ext>
            </p:extLst>
          </p:nvPr>
        </p:nvGraphicFramePr>
        <p:xfrm>
          <a:off x="395536" y="1484784"/>
          <a:ext cx="8424935" cy="33962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92288"/>
                <a:gridCol w="1080120"/>
                <a:gridCol w="4752527"/>
              </a:tblGrid>
              <a:tr h="531916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Eigenschaft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Datentyp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Beschreibung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9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parameter.GetValue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&lt;T&gt;, Array&lt;T&gt;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Der Wert des Parameters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als skalarer Wert (Boolean, Integer, Real), 1-dimensionales Array (</a:t>
                      </a:r>
                      <a:r>
                        <a:rPr lang="de-DE" sz="1100" baseline="0" dirty="0" err="1" smtClean="0">
                          <a:latin typeface="Segoe UI Light" panose="020B0502040204020203" pitchFamily="34" charset="0"/>
                        </a:rPr>
                        <a:t>Curve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) oder 2-dimensionales Array (</a:t>
                      </a:r>
                      <a:r>
                        <a:rPr lang="de-DE" sz="1100" baseline="0" dirty="0" err="1" smtClean="0">
                          <a:latin typeface="Segoe UI Light" panose="020B0502040204020203" pitchFamily="34" charset="0"/>
                        </a:rPr>
                        <a:t>Map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).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9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parameter.SetValue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(&lt;T&gt; </a:t>
                      </a: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value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parameter.SetValue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(Array&lt;T&gt; </a:t>
                      </a: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values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)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void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Setzt den Wert des Parameters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als skalarer Wert (Boolean, Integer, Real), 1-dimensionales Array (</a:t>
                      </a:r>
                      <a:r>
                        <a:rPr lang="de-DE" sz="1100" baseline="0" dirty="0" err="1" smtClean="0">
                          <a:latin typeface="Segoe UI Light" panose="020B0502040204020203" pitchFamily="34" charset="0"/>
                        </a:rPr>
                        <a:t>Curve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) oder 2-dimensionales Array (</a:t>
                      </a:r>
                      <a:r>
                        <a:rPr lang="de-DE" sz="1100" baseline="0" dirty="0" err="1" smtClean="0">
                          <a:latin typeface="Segoe UI Light" panose="020B0502040204020203" pitchFamily="34" charset="0"/>
                        </a:rPr>
                        <a:t>Map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).</a:t>
                      </a:r>
                      <a:endParaRPr lang="de-DE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93360"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parameter.SizeX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Integer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Die Länge der X-Achse.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parameter.SizeY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Integer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Die Länge der Y-Achse.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parameter.GetXAxisValues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()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Array&lt;</a:t>
                      </a:r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float</a:t>
                      </a:r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&gt;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Die Werte der X-Achse eines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</a:t>
                      </a:r>
                      <a:r>
                        <a:rPr lang="de-DE" sz="1100" baseline="0" dirty="0" err="1" smtClean="0">
                          <a:latin typeface="Segoe UI Light" panose="020B0502040204020203" pitchFamily="34" charset="0"/>
                        </a:rPr>
                        <a:t>Curve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/</a:t>
                      </a:r>
                      <a:r>
                        <a:rPr lang="de-DE" sz="1100" baseline="0" dirty="0" err="1" smtClean="0">
                          <a:latin typeface="Segoe UI Light" panose="020B0502040204020203" pitchFamily="34" charset="0"/>
                        </a:rPr>
                        <a:t>Map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Parameters.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parameter.SetXAxisValues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(Array&lt;</a:t>
                      </a: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float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&gt; </a:t>
                      </a: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values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)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void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Setzt die Werte der X-Achse eines </a:t>
                      </a:r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Curve</a:t>
                      </a:r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/</a:t>
                      </a:r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Map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Parameters.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parameter.GetYAxisValues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()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Array&lt;</a:t>
                      </a:r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float</a:t>
                      </a:r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&gt;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Die Werte der Y-Achse eines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</a:t>
                      </a:r>
                      <a:r>
                        <a:rPr lang="de-DE" sz="1100" baseline="0" dirty="0" err="1" smtClean="0">
                          <a:latin typeface="Segoe UI Light" panose="020B0502040204020203" pitchFamily="34" charset="0"/>
                        </a:rPr>
                        <a:t>Map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Parameters.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parameter.SetYAxisValues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(Array&lt;</a:t>
                      </a: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float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&gt; </a:t>
                      </a:r>
                      <a:r>
                        <a:rPr lang="de-DE" sz="1100" b="1" dirty="0" err="1" smtClean="0">
                          <a:latin typeface="Segoe UI Light" panose="020B0502040204020203" pitchFamily="34" charset="0"/>
                        </a:rPr>
                        <a:t>values</a:t>
                      </a:r>
                      <a:r>
                        <a:rPr lang="de-DE" sz="1100" b="1" dirty="0" smtClean="0">
                          <a:latin typeface="Segoe UI Light" panose="020B0502040204020203" pitchFamily="34" charset="0"/>
                        </a:rPr>
                        <a:t>)</a:t>
                      </a:r>
                      <a:endParaRPr lang="de-DE" sz="1100" b="1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void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Segoe UI Light" panose="020B0502040204020203" pitchFamily="34" charset="0"/>
                        </a:rPr>
                        <a:t>Setzt die Werte der Y-Achse eines </a:t>
                      </a:r>
                      <a:r>
                        <a:rPr lang="de-DE" sz="1100" dirty="0" err="1" smtClean="0">
                          <a:latin typeface="Segoe UI Light" panose="020B0502040204020203" pitchFamily="34" charset="0"/>
                        </a:rPr>
                        <a:t>Map</a:t>
                      </a:r>
                      <a:r>
                        <a:rPr lang="de-DE" sz="1100" baseline="0" dirty="0" smtClean="0">
                          <a:latin typeface="Segoe UI Light" panose="020B0502040204020203" pitchFamily="34" charset="0"/>
                        </a:rPr>
                        <a:t> Parameters.</a:t>
                      </a:r>
                      <a:endParaRPr lang="de-DE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5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88640"/>
            <a:ext cx="6768554" cy="864096"/>
          </a:xfrm>
        </p:spPr>
        <p:txBody>
          <a:bodyPr/>
          <a:lstStyle/>
          <a:p>
            <a:r>
              <a:rPr lang="de-DE" dirty="0"/>
              <a:t>Benutzung – </a:t>
            </a:r>
            <a:r>
              <a:rPr lang="de-DE" dirty="0" smtClean="0"/>
              <a:t>Fehlerbehandlung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 bwMode="gray">
          <a:xfrm>
            <a:off x="107504" y="1412776"/>
            <a:ext cx="2592288" cy="5184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MATLAB</a:t>
            </a:r>
          </a:p>
        </p:txBody>
      </p:sp>
      <p:sp>
        <p:nvSpPr>
          <p:cNvPr id="5" name="Rechteck 4"/>
          <p:cNvSpPr/>
          <p:nvPr/>
        </p:nvSpPr>
        <p:spPr bwMode="gray">
          <a:xfrm>
            <a:off x="2699792" y="1412776"/>
            <a:ext cx="6336704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EXCEL (VBA)</a:t>
            </a:r>
          </a:p>
        </p:txBody>
      </p:sp>
      <p:sp>
        <p:nvSpPr>
          <p:cNvPr id="6" name="Textfeld 5"/>
          <p:cNvSpPr txBox="1"/>
          <p:nvPr/>
        </p:nvSpPr>
        <p:spPr bwMode="gray">
          <a:xfrm>
            <a:off x="273224" y="1722512"/>
            <a:ext cx="2354560" cy="4586808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Laufzeit-Fehler in der Schnittstelle werden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von </a:t>
            </a:r>
            <a:r>
              <a:rPr lang="de-DE" sz="1000" dirty="0" err="1" smtClean="0">
                <a:latin typeface="Segoe UI Light" panose="020B0502040204020203" pitchFamily="34" charset="0"/>
              </a:rPr>
              <a:t>Matlab</a:t>
            </a:r>
            <a:r>
              <a:rPr lang="de-DE" sz="1000" dirty="0" smtClean="0">
                <a:latin typeface="Segoe UI Light" panose="020B0502040204020203" pitchFamily="34" charset="0"/>
              </a:rPr>
              <a:t> direkt verarbeitet und mit ihrer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entsprechenden Fehlermeldung in der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Konsole ausgegeben.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 bwMode="gray">
          <a:xfrm>
            <a:off x="2843808" y="1722512"/>
            <a:ext cx="2952328" cy="4586808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' </a:t>
            </a:r>
            <a:r>
              <a:rPr lang="de-DE" sz="1000" dirty="0" smtClean="0">
                <a:latin typeface="Segoe UI Light" panose="020B0502040204020203" pitchFamily="34" charset="0"/>
              </a:rPr>
              <a:t>Erstellen einer Fehlerbehandlungsroutine, die dafür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' sorgt, </a:t>
            </a:r>
            <a:r>
              <a:rPr lang="de-DE" sz="1000" dirty="0" smtClean="0">
                <a:latin typeface="Segoe UI Light" panose="020B0502040204020203" pitchFamily="34" charset="0"/>
              </a:rPr>
              <a:t>dass bei Fehlern der entsprechende Text im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' VBA-Popup-Fenster ausgegeben wird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Dim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mErrorInfo</a:t>
            </a:r>
            <a:r>
              <a:rPr lang="de-DE" sz="1000" dirty="0">
                <a:latin typeface="Segoe UI Light" panose="020B0502040204020203" pitchFamily="34" charset="0"/>
              </a:rPr>
              <a:t> As </a:t>
            </a: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smtClean="0">
                <a:latin typeface="Segoe UI Light" panose="020B0502040204020203" pitchFamily="34" charset="0"/>
              </a:rPr>
              <a:t>     </a:t>
            </a:r>
            <a:r>
              <a:rPr lang="de-DE" sz="1000" dirty="0" err="1" smtClean="0">
                <a:latin typeface="Segoe UI Light" panose="020B0502040204020203" pitchFamily="34" charset="0"/>
              </a:rPr>
              <a:t>MDT_ParameterInterface.IExpertServiceErrorInfo</a:t>
            </a: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Private Sub </a:t>
            </a:r>
            <a:r>
              <a:rPr lang="de-DE" sz="1000" dirty="0" err="1">
                <a:latin typeface="Segoe UI Light" panose="020B0502040204020203" pitchFamily="34" charset="0"/>
              </a:rPr>
              <a:t>ErrorHandler</a:t>
            </a:r>
            <a:r>
              <a:rPr lang="de-DE" sz="1000" dirty="0" smtClean="0">
                <a:latin typeface="Segoe UI Light" panose="020B0502040204020203" pitchFamily="34" charset="0"/>
              </a:rPr>
              <a:t>()   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On Error </a:t>
            </a:r>
            <a:r>
              <a:rPr lang="de-DE" sz="1000" dirty="0" err="1" smtClean="0">
                <a:latin typeface="Segoe UI Light" panose="020B0502040204020203" pitchFamily="34" charset="0"/>
              </a:rPr>
              <a:t>GoTo</a:t>
            </a:r>
            <a:r>
              <a:rPr lang="de-DE" sz="1000" dirty="0" smtClean="0">
                <a:latin typeface="Segoe UI Light" panose="020B0502040204020203" pitchFamily="34" charset="0"/>
              </a:rPr>
              <a:t> 0    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Dim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message</a:t>
            </a:r>
            <a:r>
              <a:rPr lang="de-DE" sz="1000" dirty="0">
                <a:latin typeface="Segoe UI Light" panose="020B0502040204020203" pitchFamily="34" charset="0"/>
              </a:rPr>
              <a:t> As String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If</a:t>
            </a:r>
            <a:r>
              <a:rPr lang="de-DE" sz="1000" dirty="0">
                <a:latin typeface="Segoe UI Light" panose="020B0502040204020203" pitchFamily="34" charset="0"/>
              </a:rPr>
              <a:t> (</a:t>
            </a:r>
            <a:r>
              <a:rPr lang="de-DE" sz="1000" dirty="0" err="1">
                <a:latin typeface="Segoe UI Light" panose="020B0502040204020203" pitchFamily="34" charset="0"/>
              </a:rPr>
              <a:t>mErrorInfo.IsError</a:t>
            </a:r>
            <a:r>
              <a:rPr lang="de-DE" sz="1000" dirty="0">
                <a:latin typeface="Segoe UI Light" panose="020B0502040204020203" pitchFamily="34" charset="0"/>
              </a:rPr>
              <a:t>) </a:t>
            </a:r>
            <a:r>
              <a:rPr lang="de-DE" sz="1000" dirty="0" err="1" smtClean="0">
                <a:latin typeface="Segoe UI Light" panose="020B0502040204020203" pitchFamily="34" charset="0"/>
              </a:rPr>
              <a:t>Then</a:t>
            </a: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    </a:t>
            </a:r>
            <a:r>
              <a:rPr lang="de-DE" sz="1000" dirty="0" err="1" smtClean="0">
                <a:latin typeface="Segoe UI Light" panose="020B0502040204020203" pitchFamily="34" charset="0"/>
              </a:rPr>
              <a:t>message</a:t>
            </a:r>
            <a:r>
              <a:rPr lang="de-DE" sz="1000" dirty="0" smtClean="0">
                <a:latin typeface="Segoe UI Light" panose="020B0502040204020203" pitchFamily="34" charset="0"/>
              </a:rPr>
              <a:t> = „Parameter Data Service </a:t>
            </a:r>
            <a:r>
              <a:rPr lang="de-DE" sz="1000" dirty="0" err="1" smtClean="0">
                <a:latin typeface="Segoe UI Light" panose="020B0502040204020203" pitchFamily="34" charset="0"/>
              </a:rPr>
              <a:t>error</a:t>
            </a:r>
            <a:r>
              <a:rPr lang="de-DE" sz="1000" dirty="0" smtClean="0">
                <a:latin typeface="Segoe UI Light" panose="020B0502040204020203" pitchFamily="34" charset="0"/>
              </a:rPr>
              <a:t>: " &amp;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        </a:t>
            </a:r>
            <a:r>
              <a:rPr lang="de-DE" sz="1000" dirty="0" err="1" smtClean="0">
                <a:latin typeface="Segoe UI Light" panose="020B0502040204020203" pitchFamily="34" charset="0"/>
              </a:rPr>
              <a:t>vbNewLine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>
                <a:latin typeface="Segoe UI Light" panose="020B0502040204020203" pitchFamily="34" charset="0"/>
              </a:rPr>
              <a:t>&amp; </a:t>
            </a:r>
            <a:r>
              <a:rPr lang="de-DE" sz="1000" dirty="0" err="1">
                <a:latin typeface="Segoe UI Light" panose="020B0502040204020203" pitchFamily="34" charset="0"/>
              </a:rPr>
              <a:t>mErrorInfo.GetLastError</a:t>
            </a:r>
            <a:r>
              <a:rPr lang="de-DE" sz="1000" dirty="0">
                <a:latin typeface="Segoe UI Light" panose="020B0502040204020203" pitchFamily="34" charset="0"/>
              </a:rPr>
              <a:t>()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Else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</a:t>
            </a:r>
            <a:r>
              <a:rPr lang="de-DE" sz="1000" dirty="0" err="1">
                <a:latin typeface="Segoe UI Light" panose="020B0502040204020203" pitchFamily="34" charset="0"/>
              </a:rPr>
              <a:t>message</a:t>
            </a:r>
            <a:r>
              <a:rPr lang="de-DE" sz="1000" dirty="0">
                <a:latin typeface="Segoe UI Light" panose="020B0502040204020203" pitchFamily="34" charset="0"/>
              </a:rPr>
              <a:t> = "Error: (" &amp; </a:t>
            </a:r>
            <a:r>
              <a:rPr lang="de-DE" sz="1000" dirty="0" err="1">
                <a:latin typeface="Segoe UI Light" panose="020B0502040204020203" pitchFamily="34" charset="0"/>
              </a:rPr>
              <a:t>Err.Number</a:t>
            </a:r>
            <a:r>
              <a:rPr lang="de-DE" sz="1000" dirty="0">
                <a:latin typeface="Segoe UI Light" panose="020B0502040204020203" pitchFamily="34" charset="0"/>
              </a:rPr>
              <a:t> &amp; ") " &amp; </a:t>
            </a: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smtClean="0">
                <a:latin typeface="Segoe UI Light" panose="020B0502040204020203" pitchFamily="34" charset="0"/>
              </a:rPr>
              <a:t>           </a:t>
            </a:r>
            <a:r>
              <a:rPr lang="de-DE" sz="1000" dirty="0" err="1" smtClean="0">
                <a:latin typeface="Segoe UI Light" panose="020B0502040204020203" pitchFamily="34" charset="0"/>
              </a:rPr>
              <a:t>Err.Description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End </a:t>
            </a:r>
            <a:r>
              <a:rPr lang="de-DE" sz="1000" dirty="0" err="1" smtClean="0">
                <a:latin typeface="Segoe UI Light" panose="020B0502040204020203" pitchFamily="34" charset="0"/>
              </a:rPr>
              <a:t>If</a:t>
            </a:r>
            <a:r>
              <a:rPr lang="de-DE" sz="1000" dirty="0" smtClean="0">
                <a:latin typeface="Segoe UI Light" panose="020B0502040204020203" pitchFamily="34" charset="0"/>
              </a:rPr>
              <a:t>    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message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message</a:t>
            </a:r>
            <a:r>
              <a:rPr lang="de-DE" sz="1000" dirty="0">
                <a:latin typeface="Segoe UI Light" panose="020B0502040204020203" pitchFamily="34" charset="0"/>
              </a:rPr>
              <a:t> &amp; </a:t>
            </a:r>
            <a:r>
              <a:rPr lang="de-DE" sz="1000" dirty="0" err="1">
                <a:latin typeface="Segoe UI Light" panose="020B0502040204020203" pitchFamily="34" charset="0"/>
              </a:rPr>
              <a:t>vbNewLine</a:t>
            </a:r>
            <a:r>
              <a:rPr lang="de-DE" sz="1000" dirty="0">
                <a:latin typeface="Segoe UI Light" panose="020B0502040204020203" pitchFamily="34" charset="0"/>
              </a:rPr>
              <a:t> &amp; </a:t>
            </a: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smtClean="0">
                <a:latin typeface="Segoe UI Light" panose="020B0502040204020203" pitchFamily="34" charset="0"/>
              </a:rPr>
              <a:t>        </a:t>
            </a:r>
            <a:r>
              <a:rPr lang="de-DE" sz="1000" dirty="0" err="1" smtClean="0">
                <a:latin typeface="Segoe UI Light" panose="020B0502040204020203" pitchFamily="34" charset="0"/>
              </a:rPr>
              <a:t>vbNewLine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>
                <a:latin typeface="Segoe UI Light" panose="020B0502040204020203" pitchFamily="34" charset="0"/>
              </a:rPr>
              <a:t>&amp; "Press </a:t>
            </a:r>
            <a:r>
              <a:rPr lang="de-DE" sz="1000" dirty="0" err="1">
                <a:latin typeface="Segoe UI Light" panose="020B0502040204020203" pitchFamily="34" charset="0"/>
              </a:rPr>
              <a:t>Ctrl</a:t>
            </a:r>
            <a:r>
              <a:rPr lang="de-DE" sz="1000" dirty="0">
                <a:latin typeface="Segoe UI Light" panose="020B0502040204020203" pitchFamily="34" charset="0"/>
              </a:rPr>
              <a:t>-C </a:t>
            </a:r>
            <a:r>
              <a:rPr lang="de-DE" sz="1000" dirty="0" err="1">
                <a:latin typeface="Segoe UI Light" panose="020B0502040204020203" pitchFamily="34" charset="0"/>
              </a:rPr>
              <a:t>to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copy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text</a:t>
            </a:r>
            <a:r>
              <a:rPr lang="de-DE" sz="1000" dirty="0">
                <a:latin typeface="Segoe UI Light" panose="020B0502040204020203" pitchFamily="34" charset="0"/>
              </a:rPr>
              <a:t>"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MsgBox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message</a:t>
            </a:r>
            <a:r>
              <a:rPr lang="de-DE" sz="1000" dirty="0">
                <a:latin typeface="Segoe UI Light" panose="020B0502040204020203" pitchFamily="34" charset="0"/>
              </a:rPr>
              <a:t>, </a:t>
            </a:r>
            <a:r>
              <a:rPr lang="de-DE" sz="1000" dirty="0" err="1" smtClean="0">
                <a:latin typeface="Segoe UI Light" panose="020B0502040204020203" pitchFamily="34" charset="0"/>
              </a:rPr>
              <a:t>vbCritical</a:t>
            </a:r>
            <a:r>
              <a:rPr lang="de-DE" sz="1000" dirty="0" smtClean="0">
                <a:latin typeface="Segoe UI Light" panose="020B0502040204020203" pitchFamily="34" charset="0"/>
              </a:rPr>
              <a:t>    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Call </a:t>
            </a:r>
            <a:r>
              <a:rPr lang="de-DE" sz="1000" dirty="0" err="1">
                <a:latin typeface="Segoe UI Light" panose="020B0502040204020203" pitchFamily="34" charset="0"/>
              </a:rPr>
              <a:t>serviceinstance</a:t>
            </a:r>
            <a:r>
              <a:rPr lang="de-DE" sz="1000" dirty="0" err="1" smtClean="0">
                <a:latin typeface="Segoe UI Light" panose="020B0502040204020203" pitchFamily="34" charset="0"/>
              </a:rPr>
              <a:t>.Shutdown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End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End Sub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gray">
          <a:xfrm>
            <a:off x="6012160" y="1722512"/>
            <a:ext cx="2952328" cy="4586808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' Behandeln von Fehlern in eigenen Verarbeitungs-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' </a:t>
            </a:r>
            <a:r>
              <a:rPr lang="de-DE" sz="1000" dirty="0" smtClean="0">
                <a:latin typeface="Segoe UI Light" panose="020B0502040204020203" pitchFamily="34" charset="0"/>
              </a:rPr>
              <a:t>Routinen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Public Sub </a:t>
            </a:r>
            <a:r>
              <a:rPr lang="de-DE" sz="1000" dirty="0" err="1" smtClean="0">
                <a:latin typeface="Segoe UI Light" panose="020B0502040204020203" pitchFamily="34" charset="0"/>
              </a:rPr>
              <a:t>My_Routine</a:t>
            </a:r>
            <a:r>
              <a:rPr lang="de-DE" sz="1000" dirty="0" smtClean="0">
                <a:latin typeface="Segoe UI Light" panose="020B0502040204020203" pitchFamily="34" charset="0"/>
              </a:rPr>
              <a:t>()    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If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handleErrors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Then</a:t>
            </a:r>
            <a:r>
              <a:rPr lang="de-DE" sz="1000" dirty="0">
                <a:latin typeface="Segoe UI Light" panose="020B0502040204020203" pitchFamily="34" charset="0"/>
              </a:rPr>
              <a:t> On Error </a:t>
            </a:r>
            <a:r>
              <a:rPr lang="de-DE" sz="1000" dirty="0" err="1">
                <a:latin typeface="Segoe UI Light" panose="020B0502040204020203" pitchFamily="34" charset="0"/>
              </a:rPr>
              <a:t>GoTo</a:t>
            </a:r>
            <a:r>
              <a:rPr lang="de-DE" sz="1000" dirty="0">
                <a:latin typeface="Segoe UI Light" panose="020B0502040204020203" pitchFamily="34" charset="0"/>
              </a:rPr>
              <a:t> Error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' --- Hier kommt ihr Code ----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	    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Exit Sub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Error: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Call </a:t>
            </a:r>
            <a:r>
              <a:rPr lang="de-DE" sz="1000" dirty="0" err="1">
                <a:latin typeface="Segoe UI Light" panose="020B0502040204020203" pitchFamily="34" charset="0"/>
              </a:rPr>
              <a:t>ErrorHandler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End Sub</a:t>
            </a: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 bwMode="gray">
          <a:xfrm>
            <a:off x="5868144" y="1556792"/>
            <a:ext cx="0" cy="4896544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7452320" y="4797152"/>
            <a:ext cx="136815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SaCoS</a:t>
            </a:r>
            <a:r>
              <a:rPr lang="de-DE" sz="10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one</a:t>
            </a:r>
            <a:endParaRPr lang="de-DE" sz="1200" dirty="0" smtClean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EXPERT</a:t>
            </a:r>
          </a:p>
        </p:txBody>
      </p:sp>
      <p:sp>
        <p:nvSpPr>
          <p:cNvPr id="15" name="Rechteck 14"/>
          <p:cNvSpPr/>
          <p:nvPr/>
        </p:nvSpPr>
        <p:spPr bwMode="gray">
          <a:xfrm>
            <a:off x="7236296" y="2204864"/>
            <a:ext cx="1692188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VAMAPARA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(SAP)</a:t>
            </a:r>
          </a:p>
        </p:txBody>
      </p:sp>
      <p:sp>
        <p:nvSpPr>
          <p:cNvPr id="16" name="Rechteck 15"/>
          <p:cNvSpPr/>
          <p:nvPr/>
        </p:nvSpPr>
        <p:spPr bwMode="gray">
          <a:xfrm>
            <a:off x="7452320" y="5905425"/>
            <a:ext cx="136815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SaCoS</a:t>
            </a:r>
            <a:r>
              <a:rPr lang="de-DE" sz="10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one</a:t>
            </a:r>
            <a:endParaRPr lang="de-DE" sz="1200" dirty="0" smtClean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Gateway</a:t>
            </a:r>
          </a:p>
        </p:txBody>
      </p:sp>
      <p:sp>
        <p:nvSpPr>
          <p:cNvPr id="7" name="Rechteck 6"/>
          <p:cNvSpPr/>
          <p:nvPr/>
        </p:nvSpPr>
        <p:spPr bwMode="gray">
          <a:xfrm>
            <a:off x="2195736" y="3140968"/>
            <a:ext cx="1872208" cy="576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MDT.Parameter</a:t>
            </a:r>
            <a:endParaRPr lang="de-DE" sz="1200" dirty="0" smtClean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Interface</a:t>
            </a:r>
          </a:p>
        </p:txBody>
      </p:sp>
      <p:sp>
        <p:nvSpPr>
          <p:cNvPr id="18" name="Rechteck 17"/>
          <p:cNvSpPr/>
          <p:nvPr/>
        </p:nvSpPr>
        <p:spPr bwMode="gray">
          <a:xfrm>
            <a:off x="4716016" y="1844824"/>
            <a:ext cx="136815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.</a:t>
            </a:r>
            <a:r>
              <a:rPr lang="de-DE" sz="12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edxx</a:t>
            </a:r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 Datei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 bwMode="gray">
          <a:xfrm>
            <a:off x="251520" y="2123851"/>
            <a:ext cx="144016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Matlab</a:t>
            </a:r>
            <a:endParaRPr lang="de-DE" sz="1200" dirty="0" smtClean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Rechteck 5"/>
          <p:cNvSpPr/>
          <p:nvPr/>
        </p:nvSpPr>
        <p:spPr bwMode="gray">
          <a:xfrm>
            <a:off x="251520" y="4293096"/>
            <a:ext cx="144016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Excel (VBA)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4067944" y="5013176"/>
            <a:ext cx="1368152" cy="5979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EToken</a:t>
            </a:r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 (</a:t>
            </a:r>
            <a:r>
              <a:rPr lang="de-DE" sz="12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SafeNet</a:t>
            </a:r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)</a:t>
            </a:r>
          </a:p>
        </p:txBody>
      </p:sp>
      <p:cxnSp>
        <p:nvCxnSpPr>
          <p:cNvPr id="10" name="Gerade Verbindung mit Pfeil 9"/>
          <p:cNvCxnSpPr>
            <a:stCxn id="5" idx="2"/>
            <a:endCxn id="7" idx="1"/>
          </p:cNvCxnSpPr>
          <p:nvPr/>
        </p:nvCxnSpPr>
        <p:spPr bwMode="gray">
          <a:xfrm>
            <a:off x="971600" y="2699915"/>
            <a:ext cx="1224136" cy="7290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6" idx="0"/>
            <a:endCxn id="7" idx="1"/>
          </p:cNvCxnSpPr>
          <p:nvPr/>
        </p:nvCxnSpPr>
        <p:spPr bwMode="gray">
          <a:xfrm flipV="1">
            <a:off x="971600" y="3429000"/>
            <a:ext cx="1224136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 bwMode="gray">
          <a:xfrm>
            <a:off x="4824028" y="2008262"/>
            <a:ext cx="136815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.</a:t>
            </a:r>
            <a:r>
              <a:rPr lang="de-DE" sz="12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edxx</a:t>
            </a:r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 Datei</a:t>
            </a:r>
          </a:p>
        </p:txBody>
      </p:sp>
      <p:sp>
        <p:nvSpPr>
          <p:cNvPr id="4" name="Rechteck 3"/>
          <p:cNvSpPr/>
          <p:nvPr/>
        </p:nvSpPr>
        <p:spPr bwMode="gray">
          <a:xfrm>
            <a:off x="4932040" y="2204864"/>
            <a:ext cx="136815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.</a:t>
            </a:r>
            <a:r>
              <a:rPr lang="de-DE" sz="12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edxx</a:t>
            </a:r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 Files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4932040" y="3717032"/>
            <a:ext cx="136815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.</a:t>
            </a:r>
            <a:r>
              <a:rPr lang="de-DE" sz="12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edxx</a:t>
            </a:r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 File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(</a:t>
            </a:r>
            <a:r>
              <a:rPr lang="de-DE" sz="120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merged</a:t>
            </a:r>
            <a:r>
              <a:rPr lang="de-DE" sz="1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)</a:t>
            </a:r>
          </a:p>
        </p:txBody>
      </p:sp>
      <p:cxnSp>
        <p:nvCxnSpPr>
          <p:cNvPr id="22" name="Gerade Verbindung mit Pfeil 21"/>
          <p:cNvCxnSpPr>
            <a:stCxn id="8" idx="1"/>
            <a:endCxn id="7" idx="2"/>
          </p:cNvCxnSpPr>
          <p:nvPr/>
        </p:nvCxnSpPr>
        <p:spPr bwMode="gray">
          <a:xfrm flipH="1" flipV="1">
            <a:off x="3131840" y="3717032"/>
            <a:ext cx="936104" cy="15951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" idx="3"/>
            <a:endCxn id="4" idx="1"/>
          </p:cNvCxnSpPr>
          <p:nvPr/>
        </p:nvCxnSpPr>
        <p:spPr bwMode="gray">
          <a:xfrm flipV="1">
            <a:off x="4067944" y="2492896"/>
            <a:ext cx="864096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5" idx="2"/>
            <a:endCxn id="19" idx="3"/>
          </p:cNvCxnSpPr>
          <p:nvPr/>
        </p:nvCxnSpPr>
        <p:spPr bwMode="gray">
          <a:xfrm flipH="1">
            <a:off x="6300192" y="2780928"/>
            <a:ext cx="1782198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4" idx="3"/>
            <a:endCxn id="15" idx="1"/>
          </p:cNvCxnSpPr>
          <p:nvPr/>
        </p:nvCxnSpPr>
        <p:spPr bwMode="gray">
          <a:xfrm>
            <a:off x="6300192" y="249289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7" idx="3"/>
            <a:endCxn id="19" idx="1"/>
          </p:cNvCxnSpPr>
          <p:nvPr/>
        </p:nvCxnSpPr>
        <p:spPr bwMode="gray">
          <a:xfrm>
            <a:off x="4067944" y="3429000"/>
            <a:ext cx="864096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" idx="2"/>
            <a:endCxn id="14" idx="0"/>
          </p:cNvCxnSpPr>
          <p:nvPr/>
        </p:nvCxnSpPr>
        <p:spPr bwMode="gray">
          <a:xfrm>
            <a:off x="5616116" y="2780928"/>
            <a:ext cx="2520280" cy="2016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9" idx="2"/>
            <a:endCxn id="14" idx="1"/>
          </p:cNvCxnSpPr>
          <p:nvPr/>
        </p:nvCxnSpPr>
        <p:spPr bwMode="gray">
          <a:xfrm>
            <a:off x="5616116" y="4293096"/>
            <a:ext cx="1836204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14" idx="2"/>
            <a:endCxn id="16" idx="0"/>
          </p:cNvCxnSpPr>
          <p:nvPr/>
        </p:nvCxnSpPr>
        <p:spPr bwMode="gray">
          <a:xfrm>
            <a:off x="8136396" y="5373216"/>
            <a:ext cx="0" cy="5322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8" idx="3"/>
            <a:endCxn id="14" idx="1"/>
          </p:cNvCxnSpPr>
          <p:nvPr/>
        </p:nvCxnSpPr>
        <p:spPr bwMode="gray">
          <a:xfrm flipV="1">
            <a:off x="5436096" y="5085184"/>
            <a:ext cx="2016224" cy="2269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Lieferumfang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 bwMode="gray">
          <a:xfrm>
            <a:off x="3491880" y="2132856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180975" indent="-180975"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de-DE" dirty="0" err="1" smtClean="0">
              <a:latin typeface="Segoe UI Light" panose="020B0502040204020203" pitchFamily="34" charset="0"/>
            </a:endParaRPr>
          </a:p>
        </p:txBody>
      </p:sp>
      <p:sp>
        <p:nvSpPr>
          <p:cNvPr id="6" name="Rechteck 5"/>
          <p:cNvSpPr/>
          <p:nvPr/>
        </p:nvSpPr>
        <p:spPr bwMode="gray">
          <a:xfrm>
            <a:off x="1794570" y="1484784"/>
            <a:ext cx="4104456" cy="817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MDT.ParameterInterface_x.y.z.zip</a:t>
            </a:r>
          </a:p>
          <a:p>
            <a:pPr algn="ctr"/>
            <a:endParaRPr lang="de-DE" dirty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pPr algn="r"/>
            <a:r>
              <a:rPr lang="de-DE" sz="1050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x.y.z</a:t>
            </a:r>
            <a:r>
              <a:rPr lang="de-DE" sz="105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 = Version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2915816" y="2302024"/>
            <a:ext cx="3888432" cy="3719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MDT.ParameterInterface.dll</a:t>
            </a:r>
          </a:p>
          <a:p>
            <a:endParaRPr lang="de-DE" sz="1400" dirty="0" smtClean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EXPERT.AbstractFactory.dll</a:t>
            </a:r>
          </a:p>
          <a:p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EXPERT.Common.dll</a:t>
            </a:r>
          </a:p>
          <a:p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EXPERT.Data.dll</a:t>
            </a:r>
          </a:p>
          <a:p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EXPERT.IO.dll</a:t>
            </a:r>
          </a:p>
          <a:p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EXPERT.Security.dll</a:t>
            </a:r>
          </a:p>
          <a:p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EXPERT.Tree.dll</a:t>
            </a:r>
          </a:p>
          <a:p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EXPERT.Utility.dll</a:t>
            </a:r>
          </a:p>
          <a:p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MD.Framework.dll</a:t>
            </a:r>
          </a:p>
          <a:p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MD.Framework.Communication.dll</a:t>
            </a:r>
          </a:p>
          <a:p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MD.Framework.Security.dll</a:t>
            </a:r>
          </a:p>
          <a:p>
            <a:r>
              <a:rPr lang="de-DE" sz="14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Pkcs11Interop.dll</a:t>
            </a:r>
          </a:p>
          <a:p>
            <a:endParaRPr lang="de-DE" sz="1400" dirty="0">
              <a:solidFill>
                <a:schemeClr val="tx1"/>
              </a:solidFill>
              <a:latin typeface="Segoe UI Light" panose="020B0502040204020203" pitchFamily="34" charset="0"/>
            </a:endParaRPr>
          </a:p>
          <a:p>
            <a:r>
              <a:rPr lang="de-DE" sz="14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register.cmd</a:t>
            </a:r>
          </a:p>
          <a:p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</a:rPr>
              <a:t>u</a:t>
            </a:r>
            <a:r>
              <a:rPr lang="de-DE" sz="14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nregister.cmd</a:t>
            </a:r>
          </a:p>
        </p:txBody>
      </p:sp>
    </p:spTree>
    <p:extLst>
      <p:ext uri="{BB962C8B-B14F-4D97-AF65-F5344CB8AC3E}">
        <p14:creationId xmlns:p14="http://schemas.microsoft.com/office/powerpoint/2010/main" val="30716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Benutzung - Installation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gray">
          <a:xfrm>
            <a:off x="107504" y="1412776"/>
            <a:ext cx="4464496" cy="5184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MATLAB</a:t>
            </a:r>
          </a:p>
        </p:txBody>
      </p:sp>
      <p:sp>
        <p:nvSpPr>
          <p:cNvPr id="6" name="Rechteck 5"/>
          <p:cNvSpPr/>
          <p:nvPr/>
        </p:nvSpPr>
        <p:spPr bwMode="gray">
          <a:xfrm>
            <a:off x="4572000" y="1412776"/>
            <a:ext cx="4464496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EXCEL (VBA)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860032" y="1722512"/>
            <a:ext cx="3938736" cy="3722712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200" dirty="0" smtClean="0">
                <a:latin typeface="Segoe UI Light" panose="020B0502040204020203" pitchFamily="34" charset="0"/>
              </a:rPr>
              <a:t>1. Bereitgestellte .</a:t>
            </a:r>
            <a:r>
              <a:rPr lang="de-DE" sz="1200" dirty="0" err="1" smtClean="0">
                <a:latin typeface="Segoe UI Light" panose="020B0502040204020203" pitchFamily="34" charset="0"/>
              </a:rPr>
              <a:t>dll</a:t>
            </a:r>
            <a:r>
              <a:rPr lang="de-DE" sz="1200" dirty="0" smtClean="0">
                <a:latin typeface="Segoe UI Light" panose="020B0502040204020203" pitchFamily="34" charset="0"/>
              </a:rPr>
              <a:t>-Dateien in beliebiges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200" dirty="0" smtClean="0">
                <a:latin typeface="Segoe UI Light" panose="020B0502040204020203" pitchFamily="34" charset="0"/>
              </a:rPr>
              <a:t>Arbeitsverzeichnis kopieren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2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200" dirty="0">
                <a:latin typeface="Segoe UI Light" panose="020B0502040204020203" pitchFamily="34" charset="0"/>
              </a:rPr>
              <a:t>2</a:t>
            </a:r>
            <a:r>
              <a:rPr lang="de-DE" sz="1200" dirty="0" smtClean="0">
                <a:latin typeface="Segoe UI Light" panose="020B0502040204020203" pitchFamily="34" charset="0"/>
              </a:rPr>
              <a:t>. Die Datei „register.cmd“ im </a:t>
            </a:r>
            <a:r>
              <a:rPr lang="de-DE" sz="1200" dirty="0" err="1" smtClean="0">
                <a:latin typeface="Segoe UI Light" panose="020B0502040204020203" pitchFamily="34" charset="0"/>
              </a:rPr>
              <a:t>Arbeitsvereichnis</a:t>
            </a:r>
            <a:r>
              <a:rPr lang="de-DE" sz="1200" dirty="0" smtClean="0">
                <a:latin typeface="Segoe UI Light" panose="020B0502040204020203" pitchFamily="34" charset="0"/>
              </a:rPr>
              <a:t> als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200" dirty="0" smtClean="0">
                <a:latin typeface="Segoe UI Light" panose="020B0502040204020203" pitchFamily="34" charset="0"/>
              </a:rPr>
              <a:t>Administrator ausführen. Dadurch wird die Schnittstelle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200" dirty="0" smtClean="0">
                <a:latin typeface="Segoe UI Light" panose="020B0502040204020203" pitchFamily="34" charset="0"/>
              </a:rPr>
              <a:t>als COM-Objekt im Windows-System registriert.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2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200" dirty="0" smtClean="0">
                <a:latin typeface="Segoe UI Light" panose="020B0502040204020203" pitchFamily="34" charset="0"/>
              </a:rPr>
              <a:t>3. Excel öffnen und VBA Editor aufrufen (ALT+F11). Unter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200" dirty="0" smtClean="0">
                <a:latin typeface="Segoe UI Light" panose="020B0502040204020203" pitchFamily="34" charset="0"/>
              </a:rPr>
              <a:t>Extras-&gt;Verweise in der Liste der verfügbaren Verweise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200" dirty="0">
                <a:latin typeface="Segoe UI Light" panose="020B0502040204020203" pitchFamily="34" charset="0"/>
              </a:rPr>
              <a:t>d</a:t>
            </a:r>
            <a:r>
              <a:rPr lang="de-DE" sz="1200" dirty="0" smtClean="0">
                <a:latin typeface="Segoe UI Light" panose="020B0502040204020203" pitchFamily="34" charset="0"/>
              </a:rPr>
              <a:t>en Eintrag „</a:t>
            </a:r>
            <a:r>
              <a:rPr lang="de-DE" sz="1200" dirty="0" err="1" smtClean="0">
                <a:latin typeface="Segoe UI Light" panose="020B0502040204020203" pitchFamily="34" charset="0"/>
              </a:rPr>
              <a:t>MDT.ParameterInterface</a:t>
            </a:r>
            <a:r>
              <a:rPr lang="de-DE" sz="1200" dirty="0" smtClean="0">
                <a:latin typeface="Segoe UI Light" panose="020B0502040204020203" pitchFamily="34" charset="0"/>
              </a:rPr>
              <a:t>“ selektieren.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2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200" dirty="0" smtClean="0">
              <a:latin typeface="Segoe UI Light" panose="020B05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345232" y="1722512"/>
            <a:ext cx="3938736" cy="91440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200" dirty="0" smtClean="0">
                <a:latin typeface="Segoe UI Light" panose="020B0502040204020203" pitchFamily="34" charset="0"/>
              </a:rPr>
              <a:t>1. Bereitgestellte .</a:t>
            </a:r>
            <a:r>
              <a:rPr lang="de-DE" sz="1200" dirty="0" err="1" smtClean="0">
                <a:latin typeface="Segoe UI Light" panose="020B0502040204020203" pitchFamily="34" charset="0"/>
              </a:rPr>
              <a:t>dll</a:t>
            </a:r>
            <a:r>
              <a:rPr lang="de-DE" sz="1200" dirty="0" smtClean="0">
                <a:latin typeface="Segoe UI Light" panose="020B0502040204020203" pitchFamily="34" charset="0"/>
              </a:rPr>
              <a:t>-Dateien in beliebiges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200" dirty="0" smtClean="0">
                <a:latin typeface="Segoe UI Light" panose="020B0502040204020203" pitchFamily="34" charset="0"/>
              </a:rPr>
              <a:t>Arbeitsverzeichnis kopieren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2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200" dirty="0" smtClean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Benutzung - Initialisierung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 bwMode="gray">
          <a:xfrm>
            <a:off x="107504" y="1412776"/>
            <a:ext cx="4464496" cy="5184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MATLAB</a:t>
            </a:r>
          </a:p>
        </p:txBody>
      </p:sp>
      <p:sp>
        <p:nvSpPr>
          <p:cNvPr id="5" name="Rechteck 4"/>
          <p:cNvSpPr/>
          <p:nvPr/>
        </p:nvSpPr>
        <p:spPr bwMode="gray">
          <a:xfrm>
            <a:off x="4572000" y="1412776"/>
            <a:ext cx="4464496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EXCEL (VBA)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17240" y="1722512"/>
            <a:ext cx="3938736" cy="3722712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% Laden der .NET Bibliothek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asm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>
                <a:latin typeface="Segoe UI Light" panose="020B0502040204020203" pitchFamily="34" charset="0"/>
              </a:rPr>
              <a:t>= </a:t>
            </a:r>
            <a:r>
              <a:rPr lang="de-DE" sz="1000" dirty="0" err="1">
                <a:latin typeface="Segoe UI Light" panose="020B0502040204020203" pitchFamily="34" charset="0"/>
              </a:rPr>
              <a:t>NET.addAssembly</a:t>
            </a:r>
            <a:r>
              <a:rPr lang="de-DE" sz="1000" dirty="0">
                <a:latin typeface="Segoe UI Light" panose="020B0502040204020203" pitchFamily="34" charset="0"/>
              </a:rPr>
              <a:t>([cd '\MDT.ParameterInterface.dll']);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% Zugriff auf die zentrale Schnittstelle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serviceinstance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>
                <a:latin typeface="Segoe UI Light" panose="020B0502040204020203" pitchFamily="34" charset="0"/>
              </a:rPr>
              <a:t>= </a:t>
            </a:r>
            <a:r>
              <a:rPr lang="de-DE" sz="1000" dirty="0" err="1">
                <a:latin typeface="Segoe UI Light" panose="020B0502040204020203" pitchFamily="34" charset="0"/>
              </a:rPr>
              <a:t>MDT.ParameterInterface.ExpertDataService</a:t>
            </a:r>
            <a:r>
              <a:rPr lang="de-DE" sz="1000" dirty="0">
                <a:latin typeface="Segoe UI Light" panose="020B0502040204020203" pitchFamily="34" charset="0"/>
              </a:rPr>
              <a:t>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% Initialisierung mit dem </a:t>
            </a:r>
            <a:r>
              <a:rPr lang="de-DE" sz="1000" dirty="0" err="1" smtClean="0">
                <a:latin typeface="Segoe UI Light" panose="020B0502040204020203" pitchFamily="34" charset="0"/>
              </a:rPr>
              <a:t>EToken</a:t>
            </a:r>
            <a:r>
              <a:rPr lang="de-DE" sz="1000" dirty="0" smtClean="0">
                <a:latin typeface="Segoe UI Light" panose="020B0502040204020203" pitchFamily="34" charset="0"/>
              </a:rPr>
              <a:t> Passwort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serviceinstance.Initialize</a:t>
            </a:r>
            <a:r>
              <a:rPr lang="de-DE" sz="1000" dirty="0">
                <a:latin typeface="Segoe UI Light" panose="020B0502040204020203" pitchFamily="34" charset="0"/>
              </a:rPr>
              <a:t>(</a:t>
            </a:r>
            <a:r>
              <a:rPr lang="de-DE" sz="1000" dirty="0" smtClean="0">
                <a:latin typeface="Segoe UI Light" panose="020B0502040204020203" pitchFamily="34" charset="0"/>
              </a:rPr>
              <a:t>'123456789')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Hinweis: Sollten referenzierte Dateien nicht im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a</a:t>
            </a:r>
            <a:r>
              <a:rPr lang="de-DE" sz="1000" dirty="0" smtClean="0">
                <a:latin typeface="Segoe UI Light" panose="020B0502040204020203" pitchFamily="34" charset="0"/>
              </a:rPr>
              <a:t>ktuellen Verzeichnis liegen, muss der komplette Pfad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a</a:t>
            </a:r>
            <a:r>
              <a:rPr lang="de-DE" sz="1000" dirty="0" smtClean="0">
                <a:latin typeface="Segoe UI Light" panose="020B0502040204020203" pitchFamily="34" charset="0"/>
              </a:rPr>
              <a:t>ngegeben werden.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4809728" y="1722512"/>
            <a:ext cx="4154760" cy="3722712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>
                <a:latin typeface="Segoe UI Light" panose="020B0502040204020203" pitchFamily="34" charset="0"/>
              </a:rPr>
              <a:t>' </a:t>
            </a:r>
            <a:r>
              <a:rPr lang="de-DE" sz="1050" dirty="0" smtClean="0">
                <a:latin typeface="Segoe UI Light" panose="020B0502040204020203" pitchFamily="34" charset="0"/>
              </a:rPr>
              <a:t>Zugriff auf zentrale Schnittstelle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>
                <a:latin typeface="Segoe UI Light" panose="020B0502040204020203" pitchFamily="34" charset="0"/>
              </a:rPr>
              <a:t>Dim</a:t>
            </a:r>
            <a:r>
              <a:rPr lang="de-DE" sz="1050" dirty="0">
                <a:latin typeface="Segoe UI Light" panose="020B0502040204020203" pitchFamily="34" charset="0"/>
              </a:rPr>
              <a:t> </a:t>
            </a:r>
            <a:r>
              <a:rPr lang="de-DE" sz="1050" dirty="0" err="1">
                <a:latin typeface="Segoe UI Light" panose="020B0502040204020203" pitchFamily="34" charset="0"/>
              </a:rPr>
              <a:t>serviceinstance</a:t>
            </a:r>
            <a:r>
              <a:rPr lang="de-DE" sz="1050" dirty="0" smtClean="0">
                <a:latin typeface="Segoe UI Light" panose="020B0502040204020203" pitchFamily="34" charset="0"/>
              </a:rPr>
              <a:t> </a:t>
            </a:r>
            <a:r>
              <a:rPr lang="de-DE" sz="1050" dirty="0">
                <a:latin typeface="Segoe UI Light" panose="020B0502040204020203" pitchFamily="34" charset="0"/>
              </a:rPr>
              <a:t>As </a:t>
            </a:r>
            <a:r>
              <a:rPr lang="de-DE" sz="1050" dirty="0" err="1">
                <a:latin typeface="Segoe UI Light" panose="020B0502040204020203" pitchFamily="34" charset="0"/>
              </a:rPr>
              <a:t>MDT_ParameterInterface.ExpertDataService</a:t>
            </a: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>
                <a:latin typeface="Segoe UI Light" panose="020B0502040204020203" pitchFamily="34" charset="0"/>
              </a:rPr>
              <a:t>Set </a:t>
            </a:r>
            <a:r>
              <a:rPr lang="de-DE" sz="1050" dirty="0" err="1">
                <a:latin typeface="Segoe UI Light" panose="020B0502040204020203" pitchFamily="34" charset="0"/>
              </a:rPr>
              <a:t>serviceinstance</a:t>
            </a:r>
            <a:r>
              <a:rPr lang="de-DE" sz="1050" dirty="0" smtClean="0">
                <a:latin typeface="Segoe UI Light" panose="020B0502040204020203" pitchFamily="34" charset="0"/>
              </a:rPr>
              <a:t> </a:t>
            </a:r>
            <a:r>
              <a:rPr lang="de-DE" sz="1050" dirty="0">
                <a:latin typeface="Segoe UI Light" panose="020B0502040204020203" pitchFamily="34" charset="0"/>
              </a:rPr>
              <a:t>= New </a:t>
            </a:r>
            <a:r>
              <a:rPr lang="de-DE" sz="1050" dirty="0" err="1" smtClean="0">
                <a:latin typeface="Segoe UI Light" panose="020B0502040204020203" pitchFamily="34" charset="0"/>
              </a:rPr>
              <a:t>MDT_ParameterInterface.ExpertDataService</a:t>
            </a: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>
                <a:latin typeface="Segoe UI Light" panose="020B0502040204020203" pitchFamily="34" charset="0"/>
              </a:rPr>
              <a:t>'</a:t>
            </a:r>
            <a:r>
              <a:rPr lang="de-DE" sz="1050" dirty="0" smtClean="0">
                <a:latin typeface="Segoe UI Light" panose="020B0502040204020203" pitchFamily="34" charset="0"/>
              </a:rPr>
              <a:t> Initialisierung mit dem </a:t>
            </a:r>
            <a:r>
              <a:rPr lang="de-DE" sz="1050" dirty="0" err="1" smtClean="0">
                <a:latin typeface="Segoe UI Light" panose="020B0502040204020203" pitchFamily="34" charset="0"/>
              </a:rPr>
              <a:t>EToken</a:t>
            </a:r>
            <a:r>
              <a:rPr lang="de-DE" sz="1050" dirty="0" smtClean="0">
                <a:latin typeface="Segoe UI Light" panose="020B0502040204020203" pitchFamily="34" charset="0"/>
              </a:rPr>
              <a:t> Passwort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 smtClean="0">
                <a:latin typeface="Segoe UI Light" panose="020B0502040204020203" pitchFamily="34" charset="0"/>
              </a:rPr>
              <a:t>serviceinstance.Initialize</a:t>
            </a:r>
            <a:r>
              <a:rPr lang="de-DE" sz="1050" dirty="0">
                <a:latin typeface="Segoe UI Light" panose="020B0502040204020203" pitchFamily="34" charset="0"/>
              </a:rPr>
              <a:t>(</a:t>
            </a:r>
            <a:r>
              <a:rPr lang="de-DE" sz="1050" dirty="0" smtClean="0">
                <a:latin typeface="Segoe UI Light" panose="020B0502040204020203" pitchFamily="34" charset="0"/>
              </a:rPr>
              <a:t>'123456789')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88640"/>
            <a:ext cx="6768554" cy="864096"/>
          </a:xfrm>
        </p:spPr>
        <p:txBody>
          <a:bodyPr/>
          <a:lstStyle/>
          <a:p>
            <a:r>
              <a:rPr lang="de-DE" dirty="0"/>
              <a:t>Benutzung – </a:t>
            </a:r>
            <a:r>
              <a:rPr lang="de-DE" dirty="0" smtClean="0"/>
              <a:t>Daten schreiben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 bwMode="gray">
          <a:xfrm>
            <a:off x="107504" y="1412776"/>
            <a:ext cx="4464496" cy="5184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MATLAB</a:t>
            </a:r>
          </a:p>
        </p:txBody>
      </p:sp>
      <p:sp>
        <p:nvSpPr>
          <p:cNvPr id="5" name="Rechteck 4"/>
          <p:cNvSpPr/>
          <p:nvPr/>
        </p:nvSpPr>
        <p:spPr bwMode="gray">
          <a:xfrm>
            <a:off x="4572000" y="1412776"/>
            <a:ext cx="4464496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EXCEL (VBA)</a:t>
            </a:r>
          </a:p>
        </p:txBody>
      </p:sp>
      <p:sp>
        <p:nvSpPr>
          <p:cNvPr id="6" name="Textfeld 5"/>
          <p:cNvSpPr txBox="1"/>
          <p:nvPr/>
        </p:nvSpPr>
        <p:spPr bwMode="gray">
          <a:xfrm>
            <a:off x="417240" y="1722512"/>
            <a:ext cx="4010744" cy="4586808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% </a:t>
            </a:r>
            <a:r>
              <a:rPr lang="de-DE" sz="1000" dirty="0" smtClean="0">
                <a:latin typeface="Segoe UI Light" panose="020B0502040204020203" pitchFamily="34" charset="0"/>
              </a:rPr>
              <a:t>Einen Ausgabekanal anlegen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writer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>
                <a:latin typeface="Segoe UI Light" panose="020B0502040204020203" pitchFamily="34" charset="0"/>
              </a:rPr>
              <a:t>= </a:t>
            </a:r>
            <a:r>
              <a:rPr lang="de-DE" sz="1000" dirty="0" err="1" smtClean="0">
                <a:latin typeface="Segoe UI Light" panose="020B0502040204020203" pitchFamily="34" charset="0"/>
              </a:rPr>
              <a:t>serviceinstance.CreateWriter</a:t>
            </a:r>
            <a:r>
              <a:rPr lang="de-DE" sz="1000" dirty="0" smtClean="0">
                <a:latin typeface="Segoe UI Light" panose="020B0502040204020203" pitchFamily="34" charset="0"/>
              </a:rPr>
              <a:t>([</a:t>
            </a:r>
            <a:r>
              <a:rPr lang="de-DE" sz="1000" dirty="0">
                <a:latin typeface="Segoe UI Light" panose="020B0502040204020203" pitchFamily="34" charset="0"/>
              </a:rPr>
              <a:t>cd '\</a:t>
            </a:r>
            <a:r>
              <a:rPr lang="de-DE" sz="1000" dirty="0" err="1" smtClean="0">
                <a:latin typeface="Segoe UI Light" panose="020B0502040204020203" pitchFamily="34" charset="0"/>
              </a:rPr>
              <a:t>test_out.edxx</a:t>
            </a:r>
            <a:r>
              <a:rPr lang="de-DE" sz="1000" dirty="0">
                <a:latin typeface="Segoe UI Light" panose="020B0502040204020203" pitchFamily="34" charset="0"/>
              </a:rPr>
              <a:t>']);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% Hilfsobjekt für </a:t>
            </a:r>
            <a:r>
              <a:rPr lang="de-DE" sz="1000" dirty="0" err="1" smtClean="0">
                <a:latin typeface="Segoe UI Light" panose="020B0502040204020203" pitchFamily="34" charset="0"/>
              </a:rPr>
              <a:t>ExpertDataType</a:t>
            </a:r>
            <a:r>
              <a:rPr lang="de-DE" sz="1000" dirty="0">
                <a:latin typeface="Segoe UI Light" panose="020B0502040204020203" pitchFamily="34" charset="0"/>
              </a:rPr>
              <a:t>-</a:t>
            </a:r>
            <a:r>
              <a:rPr lang="de-DE" sz="1000" dirty="0" smtClean="0">
                <a:latin typeface="Segoe UI Light" panose="020B0502040204020203" pitchFamily="34" charset="0"/>
              </a:rPr>
              <a:t>Konstanten anlegen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types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>
                <a:latin typeface="Segoe UI Light" panose="020B0502040204020203" pitchFamily="34" charset="0"/>
              </a:rPr>
              <a:t>= </a:t>
            </a:r>
            <a:r>
              <a:rPr lang="de-DE" sz="1000" dirty="0" err="1">
                <a:latin typeface="Segoe UI Light" panose="020B0502040204020203" pitchFamily="34" charset="0"/>
              </a:rPr>
              <a:t>MDT.ParameterInterface.ExpertDataTypes</a:t>
            </a:r>
            <a:r>
              <a:rPr lang="de-DE" sz="1000" dirty="0">
                <a:latin typeface="Segoe UI Light" panose="020B0502040204020203" pitchFamily="34" charset="0"/>
              </a:rPr>
              <a:t>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% Einen skalaren Parameter anlegen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param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>
                <a:latin typeface="Segoe UI Light" panose="020B0502040204020203" pitchFamily="34" charset="0"/>
              </a:rPr>
              <a:t>= </a:t>
            </a:r>
            <a:r>
              <a:rPr lang="de-DE" sz="1000" dirty="0" err="1">
                <a:latin typeface="Segoe UI Light" panose="020B0502040204020203" pitchFamily="34" charset="0"/>
              </a:rPr>
              <a:t>MDT.ParameterInterface.ExpertParameter</a:t>
            </a:r>
            <a:r>
              <a:rPr lang="de-DE" sz="1000" dirty="0">
                <a:latin typeface="Segoe UI Light" panose="020B0502040204020203" pitchFamily="34" charset="0"/>
              </a:rPr>
              <a:t>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param.Id</a:t>
            </a:r>
            <a:r>
              <a:rPr lang="de-DE" sz="1000" dirty="0">
                <a:latin typeface="Segoe UI Light" panose="020B0502040204020203" pitchFamily="34" charset="0"/>
              </a:rPr>
              <a:t>  = </a:t>
            </a:r>
            <a:r>
              <a:rPr lang="de-DE" sz="1000" dirty="0" smtClean="0">
                <a:latin typeface="Segoe UI Light" panose="020B0502040204020203" pitchFamily="34" charset="0"/>
              </a:rPr>
              <a:t>'29-00002';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param.ParentId</a:t>
            </a:r>
            <a:r>
              <a:rPr lang="de-DE" sz="1000" dirty="0" smtClean="0">
                <a:latin typeface="Segoe UI Light" panose="020B0502040204020203" pitchFamily="34" charset="0"/>
              </a:rPr>
              <a:t>  </a:t>
            </a:r>
            <a:r>
              <a:rPr lang="de-DE" sz="1000" dirty="0">
                <a:latin typeface="Segoe UI Light" panose="020B0502040204020203" pitchFamily="34" charset="0"/>
              </a:rPr>
              <a:t>= </a:t>
            </a:r>
            <a:r>
              <a:rPr lang="de-DE" sz="1000" dirty="0" smtClean="0">
                <a:latin typeface="Segoe UI Light" panose="020B0502040204020203" pitchFamily="34" charset="0"/>
              </a:rPr>
              <a:t>'29-00000';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param.Name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>
                <a:latin typeface="Segoe UI Light" panose="020B0502040204020203" pitchFamily="34" charset="0"/>
              </a:rPr>
              <a:t>= '</a:t>
            </a:r>
            <a:r>
              <a:rPr lang="de-DE" sz="1000" dirty="0" err="1">
                <a:latin typeface="Segoe UI Light" panose="020B0502040204020203" pitchFamily="34" charset="0"/>
              </a:rPr>
              <a:t>my</a:t>
            </a:r>
            <a:r>
              <a:rPr lang="de-DE" sz="1000" dirty="0" smtClean="0">
                <a:latin typeface="Segoe UI Light" panose="020B0502040204020203" pitchFamily="34" charset="0"/>
              </a:rPr>
              <a:t>__</a:t>
            </a:r>
            <a:r>
              <a:rPr lang="de-DE" sz="1000" dirty="0" err="1" smtClean="0">
                <a:latin typeface="Segoe UI Light" panose="020B0502040204020203" pitchFamily="34" charset="0"/>
              </a:rPr>
              <a:t>Boolean_Parameter</a:t>
            </a:r>
            <a:r>
              <a:rPr lang="de-DE" sz="1000" dirty="0" smtClean="0">
                <a:latin typeface="Segoe UI Light" panose="020B0502040204020203" pitchFamily="34" charset="0"/>
              </a:rPr>
              <a:t>';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param.ReadLevel</a:t>
            </a:r>
            <a:r>
              <a:rPr lang="de-DE" sz="1000" dirty="0">
                <a:latin typeface="Segoe UI Light" panose="020B0502040204020203" pitchFamily="34" charset="0"/>
              </a:rPr>
              <a:t> = 0;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param.WriteLevel</a:t>
            </a:r>
            <a:r>
              <a:rPr lang="de-DE" sz="1000" dirty="0">
                <a:latin typeface="Segoe UI Light" panose="020B0502040204020203" pitchFamily="34" charset="0"/>
              </a:rPr>
              <a:t> = 0;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param.IsImoRelevant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false</a:t>
            </a:r>
            <a:r>
              <a:rPr lang="de-DE" sz="1000" dirty="0">
                <a:latin typeface="Segoe UI Light" panose="020B0502040204020203" pitchFamily="34" charset="0"/>
              </a:rPr>
              <a:t>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param.IsConfigureMode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false</a:t>
            </a:r>
            <a:r>
              <a:rPr lang="de-DE" sz="1000" dirty="0">
                <a:latin typeface="Segoe UI Light" panose="020B0502040204020203" pitchFamily="34" charset="0"/>
              </a:rPr>
              <a:t>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param.ExpertDataType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types.Boolean</a:t>
            </a:r>
            <a:r>
              <a:rPr lang="de-DE" sz="1000" dirty="0">
                <a:latin typeface="Segoe UI Light" panose="020B0502040204020203" pitchFamily="34" charset="0"/>
              </a:rPr>
              <a:t>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param.SetValue</a:t>
            </a:r>
            <a:r>
              <a:rPr lang="de-DE" sz="1000" dirty="0">
                <a:latin typeface="Segoe UI Light" panose="020B0502040204020203" pitchFamily="34" charset="0"/>
              </a:rPr>
              <a:t>(</a:t>
            </a:r>
            <a:r>
              <a:rPr lang="de-DE" sz="1000" dirty="0" err="1">
                <a:latin typeface="Segoe UI Light" panose="020B0502040204020203" pitchFamily="34" charset="0"/>
              </a:rPr>
              <a:t>true</a:t>
            </a:r>
            <a:r>
              <a:rPr lang="de-DE" sz="1000" dirty="0">
                <a:latin typeface="Segoe UI Light" panose="020B0502040204020203" pitchFamily="34" charset="0"/>
              </a:rPr>
              <a:t>);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writer.SetParameter</a:t>
            </a:r>
            <a:r>
              <a:rPr lang="de-DE" sz="1000" dirty="0">
                <a:latin typeface="Segoe UI Light" panose="020B0502040204020203" pitchFamily="34" charset="0"/>
              </a:rPr>
              <a:t>(</a:t>
            </a:r>
            <a:r>
              <a:rPr lang="de-DE" sz="1000" dirty="0" err="1">
                <a:latin typeface="Segoe UI Light" panose="020B0502040204020203" pitchFamily="34" charset="0"/>
              </a:rPr>
              <a:t>param</a:t>
            </a:r>
            <a:r>
              <a:rPr lang="de-DE" sz="1000" dirty="0">
                <a:latin typeface="Segoe UI Light" panose="020B0502040204020203" pitchFamily="34" charset="0"/>
              </a:rPr>
              <a:t>)</a:t>
            </a:r>
          </a:p>
        </p:txBody>
      </p:sp>
      <p:sp>
        <p:nvSpPr>
          <p:cNvPr id="7" name="Textfeld 6"/>
          <p:cNvSpPr txBox="1"/>
          <p:nvPr/>
        </p:nvSpPr>
        <p:spPr bwMode="gray">
          <a:xfrm>
            <a:off x="4881736" y="1722512"/>
            <a:ext cx="4010744" cy="4658816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' Einen Ausgabekanal anlegen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Dim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outputFile</a:t>
            </a:r>
            <a:r>
              <a:rPr lang="de-DE" sz="1000" dirty="0">
                <a:latin typeface="Segoe UI Light" panose="020B0502040204020203" pitchFamily="34" charset="0"/>
              </a:rPr>
              <a:t> As String</a:t>
            </a: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outputFile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>
                <a:latin typeface="Segoe UI Light" panose="020B0502040204020203" pitchFamily="34" charset="0"/>
              </a:rPr>
              <a:t>= </a:t>
            </a:r>
            <a:r>
              <a:rPr lang="de-DE" sz="1000" dirty="0" err="1">
                <a:latin typeface="Segoe UI Light" panose="020B0502040204020203" pitchFamily="34" charset="0"/>
              </a:rPr>
              <a:t>Application.ActiveWorkbook.Path</a:t>
            </a:r>
            <a:r>
              <a:rPr lang="de-DE" sz="1000" dirty="0">
                <a:latin typeface="Segoe UI Light" panose="020B0502040204020203" pitchFamily="34" charset="0"/>
              </a:rPr>
              <a:t> &amp; "\</a:t>
            </a:r>
            <a:r>
              <a:rPr lang="de-DE" sz="1000" dirty="0" err="1">
                <a:latin typeface="Segoe UI Light" panose="020B0502040204020203" pitchFamily="34" charset="0"/>
              </a:rPr>
              <a:t>test_out.edxx</a:t>
            </a:r>
            <a:r>
              <a:rPr lang="de-DE" sz="1000" dirty="0">
                <a:latin typeface="Segoe UI Light" panose="020B0502040204020203" pitchFamily="34" charset="0"/>
              </a:rPr>
              <a:t>"</a:t>
            </a: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Dim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writer</a:t>
            </a:r>
            <a:r>
              <a:rPr lang="de-DE" sz="1000" dirty="0">
                <a:latin typeface="Segoe UI Light" panose="020B0502040204020203" pitchFamily="34" charset="0"/>
              </a:rPr>
              <a:t> As </a:t>
            </a:r>
            <a:r>
              <a:rPr lang="de-DE" sz="1000" dirty="0" err="1">
                <a:latin typeface="Segoe UI Light" panose="020B0502040204020203" pitchFamily="34" charset="0"/>
              </a:rPr>
              <a:t>MDT_ParameterInterface.IExpertFileWriter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Set </a:t>
            </a:r>
            <a:r>
              <a:rPr lang="de-DE" sz="1000" dirty="0" err="1">
                <a:latin typeface="Segoe UI Light" panose="020B0502040204020203" pitchFamily="34" charset="0"/>
              </a:rPr>
              <a:t>writer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serviceinstance</a:t>
            </a:r>
            <a:r>
              <a:rPr lang="de-DE" sz="1000" dirty="0" err="1" smtClean="0">
                <a:latin typeface="Segoe UI Light" panose="020B0502040204020203" pitchFamily="34" charset="0"/>
              </a:rPr>
              <a:t>.CreateWriter</a:t>
            </a:r>
            <a:r>
              <a:rPr lang="de-DE" sz="1000" dirty="0" smtClean="0">
                <a:latin typeface="Segoe UI Light" panose="020B0502040204020203" pitchFamily="34" charset="0"/>
              </a:rPr>
              <a:t>(</a:t>
            </a:r>
            <a:r>
              <a:rPr lang="de-DE" sz="1000" dirty="0" err="1" smtClean="0">
                <a:latin typeface="Segoe UI Light" panose="020B0502040204020203" pitchFamily="34" charset="0"/>
              </a:rPr>
              <a:t>outputFile</a:t>
            </a:r>
            <a:r>
              <a:rPr lang="de-DE" sz="1000" dirty="0" smtClean="0">
                <a:latin typeface="Segoe UI Light" panose="020B0502040204020203" pitchFamily="34" charset="0"/>
              </a:rPr>
              <a:t>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' Hilfsobjekt für </a:t>
            </a:r>
            <a:r>
              <a:rPr lang="de-DE" sz="1000" dirty="0" err="1" smtClean="0">
                <a:latin typeface="Segoe UI Light" panose="020B0502040204020203" pitchFamily="34" charset="0"/>
              </a:rPr>
              <a:t>ExpertDataType</a:t>
            </a:r>
            <a:r>
              <a:rPr lang="de-DE" sz="1000" dirty="0" smtClean="0">
                <a:latin typeface="Segoe UI Light" panose="020B0502040204020203" pitchFamily="34" charset="0"/>
              </a:rPr>
              <a:t>-Konstanten </a:t>
            </a:r>
            <a:r>
              <a:rPr lang="de-DE" sz="1000" dirty="0">
                <a:latin typeface="Segoe UI Light" panose="020B0502040204020203" pitchFamily="34" charset="0"/>
              </a:rPr>
              <a:t>anlegen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en-US" sz="1000" dirty="0" smtClean="0">
                <a:latin typeface="Segoe UI Light" panose="020B0502040204020203" pitchFamily="34" charset="0"/>
              </a:rPr>
              <a:t>Dim </a:t>
            </a:r>
            <a:r>
              <a:rPr lang="en-US" sz="1000" dirty="0">
                <a:latin typeface="Segoe UI Light" panose="020B0502040204020203" pitchFamily="34" charset="0"/>
              </a:rPr>
              <a:t>types As New </a:t>
            </a:r>
            <a:r>
              <a:rPr lang="en-US" sz="1000" dirty="0" err="1">
                <a:latin typeface="Segoe UI Light" panose="020B0502040204020203" pitchFamily="34" charset="0"/>
              </a:rPr>
              <a:t>MDT_ParameterInterface.ExpertDataTypes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' Einen skalaren Parameter anlegen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Dim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 err="1" smtClean="0">
                <a:latin typeface="Segoe UI Light" panose="020B0502040204020203" pitchFamily="34" charset="0"/>
              </a:rPr>
              <a:t>param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>
                <a:latin typeface="Segoe UI Light" panose="020B0502040204020203" pitchFamily="34" charset="0"/>
              </a:rPr>
              <a:t>As New </a:t>
            </a:r>
            <a:r>
              <a:rPr lang="de-DE" sz="1000" dirty="0" err="1">
                <a:latin typeface="Segoe UI Light" panose="020B0502040204020203" pitchFamily="34" charset="0"/>
              </a:rPr>
              <a:t>MDT_ParameterInterface.ExpertParameter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</a:t>
            </a:r>
            <a:r>
              <a:rPr lang="de-DE" sz="1000" dirty="0" err="1">
                <a:latin typeface="Segoe UI Light" panose="020B0502040204020203" pitchFamily="34" charset="0"/>
              </a:rPr>
              <a:t>With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 smtClean="0">
                <a:latin typeface="Segoe UI Light" panose="020B0502040204020203" pitchFamily="34" charset="0"/>
              </a:rPr>
              <a:t>param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   </a:t>
            </a:r>
            <a:r>
              <a:rPr lang="de-DE" sz="1000" dirty="0">
                <a:latin typeface="Segoe UI Light" panose="020B0502040204020203" pitchFamily="34" charset="0"/>
              </a:rPr>
              <a:t>.</a:t>
            </a:r>
            <a:r>
              <a:rPr lang="de-DE" sz="1000" dirty="0" err="1">
                <a:latin typeface="Segoe UI Light" panose="020B0502040204020203" pitchFamily="34" charset="0"/>
              </a:rPr>
              <a:t>id</a:t>
            </a:r>
            <a:r>
              <a:rPr lang="de-DE" sz="1000" dirty="0">
                <a:latin typeface="Segoe UI Light" panose="020B0502040204020203" pitchFamily="34" charset="0"/>
              </a:rPr>
              <a:t> = "29-00002"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   </a:t>
            </a:r>
            <a:r>
              <a:rPr lang="de-DE" sz="1000" dirty="0">
                <a:latin typeface="Segoe UI Light" panose="020B0502040204020203" pitchFamily="34" charset="0"/>
              </a:rPr>
              <a:t>.</a:t>
            </a:r>
            <a:r>
              <a:rPr lang="de-DE" sz="1000" dirty="0" err="1">
                <a:latin typeface="Segoe UI Light" panose="020B0502040204020203" pitchFamily="34" charset="0"/>
              </a:rPr>
              <a:t>ParentId</a:t>
            </a:r>
            <a:r>
              <a:rPr lang="de-DE" sz="1000" dirty="0">
                <a:latin typeface="Segoe UI Light" panose="020B0502040204020203" pitchFamily="34" charset="0"/>
              </a:rPr>
              <a:t> = "29-00000"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   </a:t>
            </a:r>
            <a:r>
              <a:rPr lang="de-DE" sz="1000" dirty="0">
                <a:latin typeface="Segoe UI Light" panose="020B0502040204020203" pitchFamily="34" charset="0"/>
              </a:rPr>
              <a:t>.Name = "</a:t>
            </a:r>
            <a:r>
              <a:rPr lang="de-DE" sz="1000" dirty="0" err="1" smtClean="0">
                <a:latin typeface="Segoe UI Light" panose="020B0502040204020203" pitchFamily="34" charset="0"/>
              </a:rPr>
              <a:t>my_Boolean_Parameter</a:t>
            </a:r>
            <a:r>
              <a:rPr lang="de-DE" sz="1000" dirty="0" smtClean="0">
                <a:latin typeface="Segoe UI Light" panose="020B0502040204020203" pitchFamily="34" charset="0"/>
              </a:rPr>
              <a:t>"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   </a:t>
            </a:r>
            <a:r>
              <a:rPr lang="de-DE" sz="1000" dirty="0">
                <a:latin typeface="Segoe UI Light" panose="020B0502040204020203" pitchFamily="34" charset="0"/>
              </a:rPr>
              <a:t>.</a:t>
            </a:r>
            <a:r>
              <a:rPr lang="de-DE" sz="1000" dirty="0" err="1">
                <a:latin typeface="Segoe UI Light" panose="020B0502040204020203" pitchFamily="34" charset="0"/>
              </a:rPr>
              <a:t>ReadLevel</a:t>
            </a:r>
            <a:r>
              <a:rPr lang="de-DE" sz="1000" dirty="0">
                <a:latin typeface="Segoe UI Light" panose="020B0502040204020203" pitchFamily="34" charset="0"/>
              </a:rPr>
              <a:t> = 0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   </a:t>
            </a:r>
            <a:r>
              <a:rPr lang="de-DE" sz="1000" dirty="0">
                <a:latin typeface="Segoe UI Light" panose="020B0502040204020203" pitchFamily="34" charset="0"/>
              </a:rPr>
              <a:t>.</a:t>
            </a:r>
            <a:r>
              <a:rPr lang="de-DE" sz="1000" dirty="0" err="1">
                <a:latin typeface="Segoe UI Light" panose="020B0502040204020203" pitchFamily="34" charset="0"/>
              </a:rPr>
              <a:t>WriteLevel</a:t>
            </a:r>
            <a:r>
              <a:rPr lang="de-DE" sz="1000" dirty="0">
                <a:latin typeface="Segoe UI Light" panose="020B0502040204020203" pitchFamily="34" charset="0"/>
              </a:rPr>
              <a:t> = 0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   </a:t>
            </a:r>
            <a:r>
              <a:rPr lang="de-DE" sz="1000" dirty="0">
                <a:latin typeface="Segoe UI Light" panose="020B0502040204020203" pitchFamily="34" charset="0"/>
              </a:rPr>
              <a:t>.</a:t>
            </a:r>
            <a:r>
              <a:rPr lang="de-DE" sz="1000" dirty="0" err="1">
                <a:latin typeface="Segoe UI Light" panose="020B0502040204020203" pitchFamily="34" charset="0"/>
              </a:rPr>
              <a:t>IsImoRelevant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False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   </a:t>
            </a:r>
            <a:r>
              <a:rPr lang="de-DE" sz="1000" dirty="0">
                <a:latin typeface="Segoe UI Light" panose="020B0502040204020203" pitchFamily="34" charset="0"/>
              </a:rPr>
              <a:t>.</a:t>
            </a:r>
            <a:r>
              <a:rPr lang="de-DE" sz="1000" dirty="0" err="1">
                <a:latin typeface="Segoe UI Light" panose="020B0502040204020203" pitchFamily="34" charset="0"/>
              </a:rPr>
              <a:t>IsConfigureMode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False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   </a:t>
            </a:r>
            <a:r>
              <a:rPr lang="de-DE" sz="1000" dirty="0">
                <a:latin typeface="Segoe UI Light" panose="020B0502040204020203" pitchFamily="34" charset="0"/>
              </a:rPr>
              <a:t>.</a:t>
            </a:r>
            <a:r>
              <a:rPr lang="de-DE" sz="1000" dirty="0" err="1">
                <a:latin typeface="Segoe UI Light" panose="020B0502040204020203" pitchFamily="34" charset="0"/>
              </a:rPr>
              <a:t>ExpertDataType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types.Boolean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   </a:t>
            </a:r>
            <a:r>
              <a:rPr lang="de-DE" sz="1000" dirty="0">
                <a:latin typeface="Segoe UI Light" panose="020B0502040204020203" pitchFamily="34" charset="0"/>
              </a:rPr>
              <a:t>.</a:t>
            </a:r>
            <a:r>
              <a:rPr lang="de-DE" sz="1000" dirty="0" err="1">
                <a:latin typeface="Segoe UI Light" panose="020B0502040204020203" pitchFamily="34" charset="0"/>
              </a:rPr>
              <a:t>SetValue</a:t>
            </a:r>
            <a:r>
              <a:rPr lang="de-DE" sz="1000" dirty="0">
                <a:latin typeface="Segoe UI Light" panose="020B0502040204020203" pitchFamily="34" charset="0"/>
              </a:rPr>
              <a:t> (True)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</a:t>
            </a:r>
            <a:r>
              <a:rPr lang="de-DE" sz="1000" dirty="0">
                <a:latin typeface="Segoe UI Light" panose="020B0502040204020203" pitchFamily="34" charset="0"/>
              </a:rPr>
              <a:t>End </a:t>
            </a:r>
            <a:r>
              <a:rPr lang="de-DE" sz="1000" dirty="0" err="1">
                <a:latin typeface="Segoe UI Light" panose="020B0502040204020203" pitchFamily="34" charset="0"/>
              </a:rPr>
              <a:t>With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</a:t>
            </a:r>
            <a:r>
              <a:rPr lang="de-DE" sz="1000" dirty="0">
                <a:latin typeface="Segoe UI Light" panose="020B0502040204020203" pitchFamily="34" charset="0"/>
              </a:rPr>
              <a:t>Call </a:t>
            </a:r>
            <a:r>
              <a:rPr lang="de-DE" sz="1000" dirty="0" err="1" smtClean="0">
                <a:latin typeface="Segoe UI Light" panose="020B0502040204020203" pitchFamily="34" charset="0"/>
              </a:rPr>
              <a:t>writer.SetParameter</a:t>
            </a:r>
            <a:r>
              <a:rPr lang="de-DE" sz="1000" dirty="0" smtClean="0">
                <a:latin typeface="Segoe UI Light" panose="020B0502040204020203" pitchFamily="34" charset="0"/>
              </a:rPr>
              <a:t>(</a:t>
            </a:r>
            <a:r>
              <a:rPr lang="de-DE" sz="1000" dirty="0" err="1" smtClean="0">
                <a:latin typeface="Segoe UI Light" panose="020B0502040204020203" pitchFamily="34" charset="0"/>
              </a:rPr>
              <a:t>param</a:t>
            </a:r>
            <a:r>
              <a:rPr lang="de-DE" sz="1000" dirty="0" smtClean="0">
                <a:latin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9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88640"/>
            <a:ext cx="6768554" cy="864096"/>
          </a:xfrm>
        </p:spPr>
        <p:txBody>
          <a:bodyPr/>
          <a:lstStyle/>
          <a:p>
            <a:r>
              <a:rPr lang="de-DE" dirty="0"/>
              <a:t>Benutzung – </a:t>
            </a:r>
            <a:r>
              <a:rPr lang="de-DE" dirty="0" smtClean="0"/>
              <a:t>Daten schreiben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 bwMode="gray">
          <a:xfrm>
            <a:off x="107504" y="1412776"/>
            <a:ext cx="3312368" cy="5184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MATLAB</a:t>
            </a:r>
          </a:p>
        </p:txBody>
      </p:sp>
      <p:sp>
        <p:nvSpPr>
          <p:cNvPr id="5" name="Rechteck 4"/>
          <p:cNvSpPr/>
          <p:nvPr/>
        </p:nvSpPr>
        <p:spPr bwMode="gray">
          <a:xfrm>
            <a:off x="3419872" y="1412776"/>
            <a:ext cx="5616624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EXCEL (VBA)</a:t>
            </a:r>
          </a:p>
        </p:txBody>
      </p:sp>
      <p:sp>
        <p:nvSpPr>
          <p:cNvPr id="6" name="Textfeld 5"/>
          <p:cNvSpPr txBox="1"/>
          <p:nvPr/>
        </p:nvSpPr>
        <p:spPr bwMode="gray">
          <a:xfrm>
            <a:off x="417240" y="1722512"/>
            <a:ext cx="3002632" cy="4658816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% Einen array-wertigen Parameter anlegen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param</a:t>
            </a:r>
            <a:r>
              <a:rPr lang="de-DE" sz="1000" dirty="0" smtClean="0">
                <a:latin typeface="Segoe UI Light" panose="020B0502040204020203" pitchFamily="34" charset="0"/>
              </a:rPr>
              <a:t> </a:t>
            </a:r>
            <a:r>
              <a:rPr lang="de-DE" sz="1000" dirty="0">
                <a:latin typeface="Segoe UI Light" panose="020B0502040204020203" pitchFamily="34" charset="0"/>
              </a:rPr>
              <a:t>= </a:t>
            </a:r>
            <a:r>
              <a:rPr lang="de-DE" sz="1000" dirty="0" err="1">
                <a:latin typeface="Segoe UI Light" panose="020B0502040204020203" pitchFamily="34" charset="0"/>
              </a:rPr>
              <a:t>MDT.ParameterInterface.ExpertParameter</a:t>
            </a:r>
            <a:r>
              <a:rPr lang="de-DE" sz="1000" dirty="0">
                <a:latin typeface="Segoe UI Light" panose="020B0502040204020203" pitchFamily="34" charset="0"/>
              </a:rPr>
              <a:t>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param.Id</a:t>
            </a:r>
            <a:r>
              <a:rPr lang="de-DE" sz="1000" dirty="0">
                <a:latin typeface="Segoe UI Light" panose="020B0502040204020203" pitchFamily="34" charset="0"/>
              </a:rPr>
              <a:t>  = '29-00005';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param.parentID</a:t>
            </a:r>
            <a:r>
              <a:rPr lang="de-DE" sz="1000" dirty="0">
                <a:latin typeface="Segoe UI Light" panose="020B0502040204020203" pitchFamily="34" charset="0"/>
              </a:rPr>
              <a:t> = '29-00001';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param.Name</a:t>
            </a:r>
            <a:r>
              <a:rPr lang="de-DE" sz="1000" dirty="0">
                <a:latin typeface="Segoe UI Light" panose="020B0502040204020203" pitchFamily="34" charset="0"/>
              </a:rPr>
              <a:t> = '</a:t>
            </a:r>
            <a:r>
              <a:rPr lang="de-DE" sz="1000" dirty="0" err="1">
                <a:latin typeface="Segoe UI Light" panose="020B0502040204020203" pitchFamily="34" charset="0"/>
              </a:rPr>
              <a:t>my_Map_Parameter</a:t>
            </a:r>
            <a:r>
              <a:rPr lang="de-DE" sz="1000" dirty="0">
                <a:latin typeface="Segoe UI Light" panose="020B0502040204020203" pitchFamily="34" charset="0"/>
              </a:rPr>
              <a:t>';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param.ReadLevel</a:t>
            </a:r>
            <a:r>
              <a:rPr lang="de-DE" sz="1000" dirty="0">
                <a:latin typeface="Segoe UI Light" panose="020B0502040204020203" pitchFamily="34" charset="0"/>
              </a:rPr>
              <a:t> = 0;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param.WriteLevel</a:t>
            </a:r>
            <a:r>
              <a:rPr lang="de-DE" sz="1000" dirty="0">
                <a:latin typeface="Segoe UI Light" panose="020B0502040204020203" pitchFamily="34" charset="0"/>
              </a:rPr>
              <a:t> = 0;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param.IsImoRelevant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false</a:t>
            </a:r>
            <a:r>
              <a:rPr lang="de-DE" sz="1000" dirty="0">
                <a:latin typeface="Segoe UI Light" panose="020B0502040204020203" pitchFamily="34" charset="0"/>
              </a:rPr>
              <a:t>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param.IsConfigureMode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false</a:t>
            </a:r>
            <a:r>
              <a:rPr lang="de-DE" sz="1000" dirty="0">
                <a:latin typeface="Segoe UI Light" panose="020B0502040204020203" pitchFamily="34" charset="0"/>
              </a:rPr>
              <a:t>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param.UnitX</a:t>
            </a:r>
            <a:r>
              <a:rPr lang="de-DE" sz="1000" dirty="0">
                <a:latin typeface="Segoe UI Light" panose="020B0502040204020203" pitchFamily="34" charset="0"/>
              </a:rPr>
              <a:t> = '°C';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param.UnitY</a:t>
            </a:r>
            <a:r>
              <a:rPr lang="de-DE" sz="1000" dirty="0">
                <a:latin typeface="Segoe UI Light" panose="020B0502040204020203" pitchFamily="34" charset="0"/>
              </a:rPr>
              <a:t> = 'K';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param.Unit</a:t>
            </a:r>
            <a:r>
              <a:rPr lang="de-DE" sz="1000" dirty="0">
                <a:latin typeface="Segoe UI Light" panose="020B0502040204020203" pitchFamily="34" charset="0"/>
              </a:rPr>
              <a:t> = 'bar';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param.ExpertDataType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types.Map</a:t>
            </a:r>
            <a:r>
              <a:rPr lang="de-DE" sz="1000" dirty="0">
                <a:latin typeface="Segoe UI Light" panose="020B0502040204020203" pitchFamily="34" charset="0"/>
              </a:rPr>
              <a:t>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param.SetLowerLimit</a:t>
            </a:r>
            <a:r>
              <a:rPr lang="de-DE" sz="1000" dirty="0">
                <a:latin typeface="Segoe UI Light" panose="020B0502040204020203" pitchFamily="34" charset="0"/>
              </a:rPr>
              <a:t>(0);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param.SetUpperLimit</a:t>
            </a:r>
            <a:r>
              <a:rPr lang="de-DE" sz="1000" dirty="0">
                <a:latin typeface="Segoe UI Light" panose="020B0502040204020203" pitchFamily="34" charset="0"/>
              </a:rPr>
              <a:t>(200);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xvalues</a:t>
            </a:r>
            <a:r>
              <a:rPr lang="de-DE" sz="1000" dirty="0">
                <a:latin typeface="Segoe UI Light" panose="020B0502040204020203" pitchFamily="34" charset="0"/>
              </a:rPr>
              <a:t> = [1 2 3];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yvalues</a:t>
            </a:r>
            <a:r>
              <a:rPr lang="de-DE" sz="1000" dirty="0">
                <a:latin typeface="Segoe UI Light" panose="020B0502040204020203" pitchFamily="34" charset="0"/>
              </a:rPr>
              <a:t> = [5 6 7];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mapvalues</a:t>
            </a:r>
            <a:r>
              <a:rPr lang="de-DE" sz="1000" dirty="0">
                <a:latin typeface="Segoe UI Light" panose="020B0502040204020203" pitchFamily="34" charset="0"/>
              </a:rPr>
              <a:t> = [12.34 0 0; 1 47.11 0; 0 0 0]; % 3x3-Map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param.SetValue</a:t>
            </a:r>
            <a:r>
              <a:rPr lang="de-DE" sz="1000" dirty="0">
                <a:latin typeface="Segoe UI Light" panose="020B0502040204020203" pitchFamily="34" charset="0"/>
              </a:rPr>
              <a:t>(</a:t>
            </a:r>
            <a:r>
              <a:rPr lang="de-DE" sz="1000" dirty="0" err="1">
                <a:latin typeface="Segoe UI Light" panose="020B0502040204020203" pitchFamily="34" charset="0"/>
              </a:rPr>
              <a:t>mapvalues</a:t>
            </a:r>
            <a:r>
              <a:rPr lang="de-DE" sz="1000" dirty="0">
                <a:latin typeface="Segoe UI Light" panose="020B0502040204020203" pitchFamily="34" charset="0"/>
              </a:rPr>
              <a:t>);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param.SetXAxisValues</a:t>
            </a:r>
            <a:r>
              <a:rPr lang="de-DE" sz="1000" dirty="0">
                <a:latin typeface="Segoe UI Light" panose="020B0502040204020203" pitchFamily="34" charset="0"/>
              </a:rPr>
              <a:t>(</a:t>
            </a:r>
            <a:r>
              <a:rPr lang="de-DE" sz="1000" dirty="0" err="1">
                <a:latin typeface="Segoe UI Light" panose="020B0502040204020203" pitchFamily="34" charset="0"/>
              </a:rPr>
              <a:t>xvalues</a:t>
            </a:r>
            <a:r>
              <a:rPr lang="de-DE" sz="1000" dirty="0">
                <a:latin typeface="Segoe UI Light" panose="020B0502040204020203" pitchFamily="34" charset="0"/>
              </a:rPr>
              <a:t>);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param.SetYAxisValues</a:t>
            </a:r>
            <a:r>
              <a:rPr lang="de-DE" sz="1000" dirty="0">
                <a:latin typeface="Segoe UI Light" panose="020B0502040204020203" pitchFamily="34" charset="0"/>
              </a:rPr>
              <a:t>(</a:t>
            </a:r>
            <a:r>
              <a:rPr lang="de-DE" sz="1000" dirty="0" err="1">
                <a:latin typeface="Segoe UI Light" panose="020B0502040204020203" pitchFamily="34" charset="0"/>
              </a:rPr>
              <a:t>yvalues</a:t>
            </a:r>
            <a:r>
              <a:rPr lang="de-DE" sz="1000" dirty="0">
                <a:latin typeface="Segoe UI Light" panose="020B0502040204020203" pitchFamily="34" charset="0"/>
              </a:rPr>
              <a:t>);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writer.SetParameter</a:t>
            </a:r>
            <a:r>
              <a:rPr lang="de-DE" sz="1000" dirty="0">
                <a:latin typeface="Segoe UI Light" panose="020B0502040204020203" pitchFamily="34" charset="0"/>
              </a:rPr>
              <a:t>(</a:t>
            </a:r>
            <a:r>
              <a:rPr lang="de-DE" sz="1000" dirty="0" err="1">
                <a:latin typeface="Segoe UI Light" panose="020B0502040204020203" pitchFamily="34" charset="0"/>
              </a:rPr>
              <a:t>param</a:t>
            </a:r>
            <a:r>
              <a:rPr lang="de-DE" sz="1000" dirty="0">
                <a:latin typeface="Segoe UI Light" panose="020B0502040204020203" pitchFamily="34" charset="0"/>
              </a:rPr>
              <a:t>)</a:t>
            </a:r>
            <a:endParaRPr lang="de-DE" sz="1000" dirty="0" smtClean="0">
              <a:latin typeface="Segoe UI Light" panose="020B05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 bwMode="gray">
          <a:xfrm>
            <a:off x="3563888" y="1675656"/>
            <a:ext cx="2304256" cy="4658816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' Einen array-wertigen Parameter </a:t>
            </a:r>
            <a:r>
              <a:rPr lang="de-DE" sz="1000" dirty="0" smtClean="0">
                <a:latin typeface="Segoe UI Light" panose="020B0502040204020203" pitchFamily="34" charset="0"/>
              </a:rPr>
              <a:t>anlegen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Dim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mapValues</a:t>
            </a:r>
            <a:r>
              <a:rPr lang="de-DE" sz="1000" dirty="0">
                <a:latin typeface="Segoe UI Light" panose="020B0502040204020203" pitchFamily="34" charset="0"/>
              </a:rPr>
              <a:t>(0 </a:t>
            </a:r>
            <a:r>
              <a:rPr lang="de-DE" sz="1000" dirty="0" err="1">
                <a:latin typeface="Segoe UI Light" panose="020B0502040204020203" pitchFamily="34" charset="0"/>
              </a:rPr>
              <a:t>To</a:t>
            </a:r>
            <a:r>
              <a:rPr lang="de-DE" sz="1000" dirty="0">
                <a:latin typeface="Segoe UI Light" panose="020B0502040204020203" pitchFamily="34" charset="0"/>
              </a:rPr>
              <a:t> 2, 0 </a:t>
            </a:r>
            <a:r>
              <a:rPr lang="de-DE" sz="1000" dirty="0" err="1">
                <a:latin typeface="Segoe UI Light" panose="020B0502040204020203" pitchFamily="34" charset="0"/>
              </a:rPr>
              <a:t>To</a:t>
            </a:r>
            <a:r>
              <a:rPr lang="de-DE" sz="1000" dirty="0">
                <a:latin typeface="Segoe UI Light" panose="020B0502040204020203" pitchFamily="34" charset="0"/>
              </a:rPr>
              <a:t> 2) As Single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mapValues</a:t>
            </a:r>
            <a:r>
              <a:rPr lang="de-DE" sz="1000" dirty="0">
                <a:latin typeface="Segoe UI Light" panose="020B0502040204020203" pitchFamily="34" charset="0"/>
              </a:rPr>
              <a:t>(0, 0) = 12.34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mapValues</a:t>
            </a:r>
            <a:r>
              <a:rPr lang="de-DE" sz="1000" dirty="0">
                <a:latin typeface="Segoe UI Light" panose="020B0502040204020203" pitchFamily="34" charset="0"/>
              </a:rPr>
              <a:t>(1, 0) = 0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mapValues</a:t>
            </a:r>
            <a:r>
              <a:rPr lang="de-DE" sz="1000" dirty="0">
                <a:latin typeface="Segoe UI Light" panose="020B0502040204020203" pitchFamily="34" charset="0"/>
              </a:rPr>
              <a:t>(2, 0) = 0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mapValues</a:t>
            </a:r>
            <a:r>
              <a:rPr lang="de-DE" sz="1000" dirty="0">
                <a:latin typeface="Segoe UI Light" panose="020B0502040204020203" pitchFamily="34" charset="0"/>
              </a:rPr>
              <a:t>(0, 1) = 1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mapValues</a:t>
            </a:r>
            <a:r>
              <a:rPr lang="de-DE" sz="1000" dirty="0">
                <a:latin typeface="Segoe UI Light" panose="020B0502040204020203" pitchFamily="34" charset="0"/>
              </a:rPr>
              <a:t>(1, 1) = 47.11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mapValues</a:t>
            </a:r>
            <a:r>
              <a:rPr lang="de-DE" sz="1000" dirty="0">
                <a:latin typeface="Segoe UI Light" panose="020B0502040204020203" pitchFamily="34" charset="0"/>
              </a:rPr>
              <a:t>(2, 1) = 0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mapValues</a:t>
            </a:r>
            <a:r>
              <a:rPr lang="de-DE" sz="1000" dirty="0">
                <a:latin typeface="Segoe UI Light" panose="020B0502040204020203" pitchFamily="34" charset="0"/>
              </a:rPr>
              <a:t>(0, 2) = 0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mapValues</a:t>
            </a:r>
            <a:r>
              <a:rPr lang="de-DE" sz="1000" dirty="0">
                <a:latin typeface="Segoe UI Light" panose="020B0502040204020203" pitchFamily="34" charset="0"/>
              </a:rPr>
              <a:t>(1, 2) = 0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mapValues</a:t>
            </a:r>
            <a:r>
              <a:rPr lang="de-DE" sz="1000" dirty="0">
                <a:latin typeface="Segoe UI Light" panose="020B0502040204020203" pitchFamily="34" charset="0"/>
              </a:rPr>
              <a:t>(2, 2) = 0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Dim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mapXAxisValues</a:t>
            </a:r>
            <a:r>
              <a:rPr lang="de-DE" sz="1000" dirty="0">
                <a:latin typeface="Segoe UI Light" panose="020B0502040204020203" pitchFamily="34" charset="0"/>
              </a:rPr>
              <a:t>(0 </a:t>
            </a:r>
            <a:r>
              <a:rPr lang="de-DE" sz="1000" dirty="0" err="1">
                <a:latin typeface="Segoe UI Light" panose="020B0502040204020203" pitchFamily="34" charset="0"/>
              </a:rPr>
              <a:t>To</a:t>
            </a:r>
            <a:r>
              <a:rPr lang="de-DE" sz="1000" dirty="0">
                <a:latin typeface="Segoe UI Light" panose="020B0502040204020203" pitchFamily="34" charset="0"/>
              </a:rPr>
              <a:t> 2) As Single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mapXAxisValues</a:t>
            </a:r>
            <a:r>
              <a:rPr lang="de-DE" sz="1000" dirty="0">
                <a:latin typeface="Segoe UI Light" panose="020B0502040204020203" pitchFamily="34" charset="0"/>
              </a:rPr>
              <a:t>(0) = 1#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mapXAxisValues</a:t>
            </a:r>
            <a:r>
              <a:rPr lang="de-DE" sz="1000" dirty="0">
                <a:latin typeface="Segoe UI Light" panose="020B0502040204020203" pitchFamily="34" charset="0"/>
              </a:rPr>
              <a:t>(1) = 2#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mapXAxisValues</a:t>
            </a:r>
            <a:r>
              <a:rPr lang="de-DE" sz="1000" dirty="0">
                <a:latin typeface="Segoe UI Light" panose="020B0502040204020203" pitchFamily="34" charset="0"/>
              </a:rPr>
              <a:t>(2) = 3#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Dim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mapYAxisValues</a:t>
            </a:r>
            <a:r>
              <a:rPr lang="de-DE" sz="1000" dirty="0">
                <a:latin typeface="Segoe UI Light" panose="020B0502040204020203" pitchFamily="34" charset="0"/>
              </a:rPr>
              <a:t>(0 </a:t>
            </a:r>
            <a:r>
              <a:rPr lang="de-DE" sz="1000" dirty="0" err="1">
                <a:latin typeface="Segoe UI Light" panose="020B0502040204020203" pitchFamily="34" charset="0"/>
              </a:rPr>
              <a:t>To</a:t>
            </a:r>
            <a:r>
              <a:rPr lang="de-DE" sz="1000" dirty="0">
                <a:latin typeface="Segoe UI Light" panose="020B0502040204020203" pitchFamily="34" charset="0"/>
              </a:rPr>
              <a:t> 2) As Single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mapYAxisValues</a:t>
            </a:r>
            <a:r>
              <a:rPr lang="de-DE" sz="1000" dirty="0">
                <a:latin typeface="Segoe UI Light" panose="020B0502040204020203" pitchFamily="34" charset="0"/>
              </a:rPr>
              <a:t>(0) = 5#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mapYAxisValues</a:t>
            </a:r>
            <a:r>
              <a:rPr lang="de-DE" sz="1000" dirty="0">
                <a:latin typeface="Segoe UI Light" panose="020B0502040204020203" pitchFamily="34" charset="0"/>
              </a:rPr>
              <a:t>(1) = 6#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mapYAxisValues</a:t>
            </a:r>
            <a:r>
              <a:rPr lang="de-DE" sz="1000" dirty="0">
                <a:latin typeface="Segoe UI Light" panose="020B0502040204020203" pitchFamily="34" charset="0"/>
              </a:rPr>
              <a:t>(2) = 7#</a:t>
            </a: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6228184" y="2060848"/>
            <a:ext cx="2736304" cy="425192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Dim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paramMap</a:t>
            </a:r>
            <a:r>
              <a:rPr lang="de-DE" sz="1000" dirty="0">
                <a:latin typeface="Segoe UI Light" panose="020B0502040204020203" pitchFamily="34" charset="0"/>
              </a:rPr>
              <a:t> As New </a:t>
            </a: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          </a:t>
            </a:r>
            <a:r>
              <a:rPr lang="de-DE" sz="1000" dirty="0" err="1" smtClean="0">
                <a:latin typeface="Segoe UI Light" panose="020B0502040204020203" pitchFamily="34" charset="0"/>
              </a:rPr>
              <a:t>MDT_ParameterInterface.ExpertParameter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</a:t>
            </a:r>
            <a:r>
              <a:rPr lang="de-DE" sz="1000" dirty="0" err="1">
                <a:latin typeface="Segoe UI Light" panose="020B0502040204020203" pitchFamily="34" charset="0"/>
              </a:rPr>
              <a:t>With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paramMap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id</a:t>
            </a:r>
            <a:r>
              <a:rPr lang="de-DE" sz="1000" dirty="0">
                <a:latin typeface="Segoe UI Light" panose="020B0502040204020203" pitchFamily="34" charset="0"/>
              </a:rPr>
              <a:t> = "29-00005"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ParentId</a:t>
            </a:r>
            <a:r>
              <a:rPr lang="de-DE" sz="1000" dirty="0">
                <a:latin typeface="Segoe UI Light" panose="020B0502040204020203" pitchFamily="34" charset="0"/>
              </a:rPr>
              <a:t> = "29-00000"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.Name = "</a:t>
            </a:r>
            <a:r>
              <a:rPr lang="de-DE" sz="1000" dirty="0" err="1">
                <a:latin typeface="Segoe UI Light" panose="020B0502040204020203" pitchFamily="34" charset="0"/>
              </a:rPr>
              <a:t>my_Map_Parameter</a:t>
            </a:r>
            <a:r>
              <a:rPr lang="de-DE" sz="1000" dirty="0">
                <a:latin typeface="Segoe UI Light" panose="020B0502040204020203" pitchFamily="34" charset="0"/>
              </a:rPr>
              <a:t>"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ReadLevel</a:t>
            </a:r>
            <a:r>
              <a:rPr lang="de-DE" sz="1000" dirty="0">
                <a:latin typeface="Segoe UI Light" panose="020B0502040204020203" pitchFamily="34" charset="0"/>
              </a:rPr>
              <a:t> = 0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WriteLevel</a:t>
            </a:r>
            <a:r>
              <a:rPr lang="de-DE" sz="1000" dirty="0">
                <a:latin typeface="Segoe UI Light" panose="020B0502040204020203" pitchFamily="34" charset="0"/>
              </a:rPr>
              <a:t> = 0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IsImoRelevant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False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IsConfigureMode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False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UnitX</a:t>
            </a:r>
            <a:r>
              <a:rPr lang="de-DE" sz="1000" dirty="0">
                <a:latin typeface="Segoe UI Light" panose="020B0502040204020203" pitchFamily="34" charset="0"/>
              </a:rPr>
              <a:t> = "°C"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UnitY</a:t>
            </a:r>
            <a:r>
              <a:rPr lang="de-DE" sz="1000" dirty="0">
                <a:latin typeface="Segoe UI Light" panose="020B0502040204020203" pitchFamily="34" charset="0"/>
              </a:rPr>
              <a:t> = "K"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.Unit = "bar"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ExpertDataType</a:t>
            </a:r>
            <a:r>
              <a:rPr lang="de-DE" sz="1000" dirty="0">
                <a:latin typeface="Segoe UI Light" panose="020B0502040204020203" pitchFamily="34" charset="0"/>
              </a:rPr>
              <a:t> = </a:t>
            </a:r>
            <a:r>
              <a:rPr lang="de-DE" sz="1000" dirty="0" err="1">
                <a:latin typeface="Segoe UI Light" panose="020B0502040204020203" pitchFamily="34" charset="0"/>
              </a:rPr>
              <a:t>types.Map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SetLowerLimit</a:t>
            </a:r>
            <a:r>
              <a:rPr lang="de-DE" sz="1000" dirty="0">
                <a:latin typeface="Segoe UI Light" panose="020B0502040204020203" pitchFamily="34" charset="0"/>
              </a:rPr>
              <a:t> (0#)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SetUpperLimit</a:t>
            </a:r>
            <a:r>
              <a:rPr lang="de-DE" sz="1000" dirty="0">
                <a:latin typeface="Segoe UI Light" panose="020B0502040204020203" pitchFamily="34" charset="0"/>
              </a:rPr>
              <a:t> (200#)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SetValue</a:t>
            </a:r>
            <a:r>
              <a:rPr lang="de-DE" sz="1000" dirty="0">
                <a:latin typeface="Segoe UI Light" panose="020B0502040204020203" pitchFamily="34" charset="0"/>
              </a:rPr>
              <a:t> (</a:t>
            </a:r>
            <a:r>
              <a:rPr lang="de-DE" sz="1000" dirty="0" err="1">
                <a:latin typeface="Segoe UI Light" panose="020B0502040204020203" pitchFamily="34" charset="0"/>
              </a:rPr>
              <a:t>mapValues</a:t>
            </a:r>
            <a:r>
              <a:rPr lang="de-DE" sz="1000" dirty="0">
                <a:latin typeface="Segoe UI Light" panose="020B0502040204020203" pitchFamily="34" charset="0"/>
              </a:rPr>
              <a:t>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SetXAxisValues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mapXAxisValues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    .</a:t>
            </a:r>
            <a:r>
              <a:rPr lang="de-DE" sz="1000" dirty="0" err="1">
                <a:latin typeface="Segoe UI Light" panose="020B0502040204020203" pitchFamily="34" charset="0"/>
              </a:rPr>
              <a:t>SetYAxisValues</a:t>
            </a: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err="1">
                <a:latin typeface="Segoe UI Light" panose="020B0502040204020203" pitchFamily="34" charset="0"/>
              </a:rPr>
              <a:t>mapYAxisValues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End </a:t>
            </a:r>
            <a:r>
              <a:rPr lang="de-DE" sz="1000" dirty="0" err="1">
                <a:latin typeface="Segoe UI Light" panose="020B0502040204020203" pitchFamily="34" charset="0"/>
              </a:rPr>
              <a:t>With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   Call </a:t>
            </a:r>
            <a:r>
              <a:rPr lang="de-DE" sz="1000" dirty="0" err="1">
                <a:latin typeface="Segoe UI Light" panose="020B0502040204020203" pitchFamily="34" charset="0"/>
              </a:rPr>
              <a:t>writer.SetParameter</a:t>
            </a:r>
            <a:r>
              <a:rPr lang="de-DE" sz="1000" dirty="0">
                <a:latin typeface="Segoe UI Light" panose="020B0502040204020203" pitchFamily="34" charset="0"/>
              </a:rPr>
              <a:t>(</a:t>
            </a:r>
            <a:r>
              <a:rPr lang="de-DE" sz="1000" dirty="0" err="1">
                <a:latin typeface="Segoe UI Light" panose="020B0502040204020203" pitchFamily="34" charset="0"/>
              </a:rPr>
              <a:t>paramMap</a:t>
            </a:r>
            <a:r>
              <a:rPr lang="de-DE" sz="1000" dirty="0">
                <a:latin typeface="Segoe UI Light" panose="020B0502040204020203" pitchFamily="34" charset="0"/>
              </a:rPr>
              <a:t>)</a:t>
            </a:r>
          </a:p>
        </p:txBody>
      </p:sp>
      <p:cxnSp>
        <p:nvCxnSpPr>
          <p:cNvPr id="9" name="Gerade Verbindung 8"/>
          <p:cNvCxnSpPr/>
          <p:nvPr/>
        </p:nvCxnSpPr>
        <p:spPr bwMode="gray">
          <a:xfrm>
            <a:off x="6084168" y="1556792"/>
            <a:ext cx="0" cy="4896544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88640"/>
            <a:ext cx="6768554" cy="864096"/>
          </a:xfrm>
        </p:spPr>
        <p:txBody>
          <a:bodyPr/>
          <a:lstStyle/>
          <a:p>
            <a:r>
              <a:rPr lang="de-DE" dirty="0"/>
              <a:t>Benutzung – </a:t>
            </a:r>
            <a:r>
              <a:rPr lang="de-DE" dirty="0" smtClean="0"/>
              <a:t>Daten schreiben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 bwMode="gray">
          <a:xfrm>
            <a:off x="107504" y="1412776"/>
            <a:ext cx="4464496" cy="5184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MATLAB</a:t>
            </a:r>
          </a:p>
        </p:txBody>
      </p:sp>
      <p:sp>
        <p:nvSpPr>
          <p:cNvPr id="5" name="Rechteck 4"/>
          <p:cNvSpPr/>
          <p:nvPr/>
        </p:nvSpPr>
        <p:spPr bwMode="gray">
          <a:xfrm>
            <a:off x="4572000" y="1412776"/>
            <a:ext cx="4464496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EXCEL (VBA)</a:t>
            </a:r>
          </a:p>
        </p:txBody>
      </p:sp>
      <p:sp>
        <p:nvSpPr>
          <p:cNvPr id="6" name="Textfeld 5"/>
          <p:cNvSpPr txBox="1"/>
          <p:nvPr/>
        </p:nvSpPr>
        <p:spPr bwMode="gray">
          <a:xfrm>
            <a:off x="417240" y="1722512"/>
            <a:ext cx="4010744" cy="4586808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% </a:t>
            </a:r>
            <a:r>
              <a:rPr lang="de-DE" sz="1000" dirty="0" smtClean="0">
                <a:latin typeface="Segoe UI Light" panose="020B0502040204020203" pitchFamily="34" charset="0"/>
              </a:rPr>
              <a:t>Konsistenz-Prüfung der Daten durchführen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 smtClean="0">
                <a:latin typeface="Segoe UI Light" panose="020B0502040204020203" pitchFamily="34" charset="0"/>
              </a:rPr>
              <a:t>validationResult</a:t>
            </a:r>
            <a:r>
              <a:rPr lang="de-DE" sz="1000" dirty="0" smtClean="0">
                <a:latin typeface="Segoe UI Light" panose="020B0502040204020203" pitchFamily="34" charset="0"/>
              </a:rPr>
              <a:t> = </a:t>
            </a:r>
            <a:r>
              <a:rPr lang="de-DE" sz="1000" dirty="0" err="1" smtClean="0">
                <a:latin typeface="Segoe UI Light" panose="020B0502040204020203" pitchFamily="34" charset="0"/>
              </a:rPr>
              <a:t>writer.Validate</a:t>
            </a: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% </a:t>
            </a:r>
            <a:r>
              <a:rPr lang="de-DE" sz="1000" dirty="0" smtClean="0">
                <a:latin typeface="Segoe UI Light" panose="020B0502040204020203" pitchFamily="34" charset="0"/>
              </a:rPr>
              <a:t>Datei speichern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if</a:t>
            </a:r>
            <a:r>
              <a:rPr lang="de-DE" sz="1000" dirty="0">
                <a:latin typeface="Segoe UI Light" panose="020B0502040204020203" pitchFamily="34" charset="0"/>
              </a:rPr>
              <a:t>(</a:t>
            </a:r>
            <a:r>
              <a:rPr lang="de-DE" sz="1000" dirty="0" err="1">
                <a:latin typeface="Segoe UI Light" panose="020B0502040204020203" pitchFamily="34" charset="0"/>
              </a:rPr>
              <a:t>validationResult.IsValid</a:t>
            </a:r>
            <a:r>
              <a:rPr lang="de-DE" sz="1000" dirty="0">
                <a:latin typeface="Segoe UI Light" panose="020B0502040204020203" pitchFamily="34" charset="0"/>
              </a:rPr>
              <a:t>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 </a:t>
            </a:r>
            <a:r>
              <a:rPr lang="de-DE" sz="1000" dirty="0" smtClean="0">
                <a:latin typeface="Segoe UI Light" panose="020B0502040204020203" pitchFamily="34" charset="0"/>
              </a:rPr>
              <a:t>    </a:t>
            </a:r>
            <a:r>
              <a:rPr lang="de-DE" sz="1000" dirty="0" err="1" smtClean="0">
                <a:latin typeface="Segoe UI Light" panose="020B0502040204020203" pitchFamily="34" charset="0"/>
              </a:rPr>
              <a:t>writer.Save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err="1">
                <a:latin typeface="Segoe UI Light" panose="020B0502040204020203" pitchFamily="34" charset="0"/>
              </a:rPr>
              <a:t>else</a:t>
            </a: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 smtClean="0">
                <a:latin typeface="Segoe UI Light" panose="020B0502040204020203" pitchFamily="34" charset="0"/>
              </a:rPr>
              <a:t>     </a:t>
            </a:r>
            <a:r>
              <a:rPr lang="de-DE" sz="1000" dirty="0" err="1" smtClean="0">
                <a:latin typeface="Segoe UI Light" panose="020B0502040204020203" pitchFamily="34" charset="0"/>
              </a:rPr>
              <a:t>Disp</a:t>
            </a:r>
            <a:r>
              <a:rPr lang="de-DE" sz="1000" dirty="0" smtClean="0">
                <a:latin typeface="Segoe UI Light" panose="020B0502040204020203" pitchFamily="34" charset="0"/>
              </a:rPr>
              <a:t>(</a:t>
            </a:r>
            <a:r>
              <a:rPr lang="de-DE" sz="1000" dirty="0" err="1" smtClean="0">
                <a:latin typeface="Segoe UI Light" panose="020B0502040204020203" pitchFamily="34" charset="0"/>
              </a:rPr>
              <a:t>validationResult.errorMessage</a:t>
            </a:r>
            <a:r>
              <a:rPr lang="de-DE" sz="1000" dirty="0">
                <a:latin typeface="Segoe UI Light" panose="020B0502040204020203" pitchFamily="34" charset="0"/>
              </a:rPr>
              <a:t>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00" dirty="0">
                <a:latin typeface="Segoe UI Light" panose="020B0502040204020203" pitchFamily="34" charset="0"/>
              </a:rPr>
              <a:t>end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00" dirty="0">
              <a:latin typeface="Segoe UI Light" panose="020B05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 bwMode="gray">
          <a:xfrm>
            <a:off x="4881736" y="1722512"/>
            <a:ext cx="4010744" cy="4586808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>
                <a:latin typeface="Segoe UI Light" panose="020B0502040204020203" pitchFamily="34" charset="0"/>
              </a:rPr>
              <a:t>' Konsistenz-Prüfung der Daten durchführen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 smtClean="0">
                <a:latin typeface="Segoe UI Light" panose="020B0502040204020203" pitchFamily="34" charset="0"/>
              </a:rPr>
              <a:t>Dim</a:t>
            </a:r>
            <a:r>
              <a:rPr lang="de-DE" sz="1050" dirty="0" smtClean="0">
                <a:latin typeface="Segoe UI Light" panose="020B0502040204020203" pitchFamily="34" charset="0"/>
              </a:rPr>
              <a:t> </a:t>
            </a:r>
            <a:r>
              <a:rPr lang="de-DE" sz="1050" dirty="0" err="1">
                <a:latin typeface="Segoe UI Light" panose="020B0502040204020203" pitchFamily="34" charset="0"/>
              </a:rPr>
              <a:t>validationResult</a:t>
            </a:r>
            <a:r>
              <a:rPr lang="de-DE" sz="1050" dirty="0">
                <a:latin typeface="Segoe UI Light" panose="020B0502040204020203" pitchFamily="34" charset="0"/>
              </a:rPr>
              <a:t> As </a:t>
            </a:r>
            <a:r>
              <a:rPr lang="de-DE" sz="1050" dirty="0" err="1">
                <a:latin typeface="Segoe UI Light" panose="020B0502040204020203" pitchFamily="34" charset="0"/>
              </a:rPr>
              <a:t>MDT_ParameterInterface.IValidationResult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smtClean="0">
                <a:latin typeface="Segoe UI Light" panose="020B0502040204020203" pitchFamily="34" charset="0"/>
              </a:rPr>
              <a:t>Set </a:t>
            </a:r>
            <a:r>
              <a:rPr lang="de-DE" sz="1050" dirty="0" err="1">
                <a:latin typeface="Segoe UI Light" panose="020B0502040204020203" pitchFamily="34" charset="0"/>
              </a:rPr>
              <a:t>validationResult</a:t>
            </a:r>
            <a:r>
              <a:rPr lang="de-DE" sz="1050" dirty="0">
                <a:latin typeface="Segoe UI Light" panose="020B0502040204020203" pitchFamily="34" charset="0"/>
              </a:rPr>
              <a:t> = </a:t>
            </a:r>
            <a:r>
              <a:rPr lang="de-DE" sz="1050" dirty="0" err="1">
                <a:latin typeface="Segoe UI Light" panose="020B0502040204020203" pitchFamily="34" charset="0"/>
              </a:rPr>
              <a:t>writer.Validate</a:t>
            </a:r>
            <a:r>
              <a:rPr lang="de-DE" sz="1050" dirty="0" smtClean="0">
                <a:latin typeface="Segoe UI Light" panose="020B0502040204020203" pitchFamily="34" charset="0"/>
              </a:rPr>
              <a:t>()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>
                <a:latin typeface="Segoe UI Light" panose="020B0502040204020203" pitchFamily="34" charset="0"/>
              </a:rPr>
              <a:t>' </a:t>
            </a:r>
            <a:r>
              <a:rPr lang="de-DE" sz="1050" dirty="0" smtClean="0">
                <a:latin typeface="Segoe UI Light" panose="020B0502040204020203" pitchFamily="34" charset="0"/>
              </a:rPr>
              <a:t>Datei speichern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>
                <a:latin typeface="Segoe UI Light" panose="020B0502040204020203" pitchFamily="34" charset="0"/>
              </a:rPr>
              <a:t>If</a:t>
            </a:r>
            <a:r>
              <a:rPr lang="de-DE" sz="1050" dirty="0">
                <a:latin typeface="Segoe UI Light" panose="020B0502040204020203" pitchFamily="34" charset="0"/>
              </a:rPr>
              <a:t> (</a:t>
            </a:r>
            <a:r>
              <a:rPr lang="de-DE" sz="1050" dirty="0" err="1">
                <a:latin typeface="Segoe UI Light" panose="020B0502040204020203" pitchFamily="34" charset="0"/>
              </a:rPr>
              <a:t>validationResult.IsValid</a:t>
            </a:r>
            <a:r>
              <a:rPr lang="de-DE" sz="1050" dirty="0">
                <a:latin typeface="Segoe UI Light" panose="020B0502040204020203" pitchFamily="34" charset="0"/>
              </a:rPr>
              <a:t>) </a:t>
            </a:r>
            <a:r>
              <a:rPr lang="de-DE" sz="1050" dirty="0" err="1">
                <a:latin typeface="Segoe UI Light" panose="020B0502040204020203" pitchFamily="34" charset="0"/>
              </a:rPr>
              <a:t>Then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>
                <a:latin typeface="Segoe UI Light" panose="020B0502040204020203" pitchFamily="34" charset="0"/>
              </a:rPr>
              <a:t>        </a:t>
            </a:r>
            <a:r>
              <a:rPr lang="de-DE" sz="1050" dirty="0" err="1">
                <a:latin typeface="Segoe UI Light" panose="020B0502040204020203" pitchFamily="34" charset="0"/>
              </a:rPr>
              <a:t>writer.Save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smtClean="0">
                <a:latin typeface="Segoe UI Light" panose="020B0502040204020203" pitchFamily="34" charset="0"/>
              </a:rPr>
              <a:t>Else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>
                <a:latin typeface="Segoe UI Light" panose="020B0502040204020203" pitchFamily="34" charset="0"/>
              </a:rPr>
              <a:t>        </a:t>
            </a:r>
            <a:r>
              <a:rPr lang="de-DE" sz="1050" dirty="0" err="1">
                <a:latin typeface="Segoe UI Light" panose="020B0502040204020203" pitchFamily="34" charset="0"/>
              </a:rPr>
              <a:t>MsgBox</a:t>
            </a:r>
            <a:r>
              <a:rPr lang="de-DE" sz="1050" dirty="0">
                <a:latin typeface="Segoe UI Light" panose="020B0502040204020203" pitchFamily="34" charset="0"/>
              </a:rPr>
              <a:t> ("</a:t>
            </a:r>
            <a:r>
              <a:rPr lang="de-DE" sz="1050" dirty="0" err="1">
                <a:latin typeface="Segoe UI Light" panose="020B0502040204020203" pitchFamily="34" charset="0"/>
              </a:rPr>
              <a:t>Could</a:t>
            </a:r>
            <a:r>
              <a:rPr lang="de-DE" sz="1050" dirty="0">
                <a:latin typeface="Segoe UI Light" panose="020B0502040204020203" pitchFamily="34" charset="0"/>
              </a:rPr>
              <a:t> not save file: " &amp; </a:t>
            </a:r>
            <a:r>
              <a:rPr lang="de-DE" sz="1050" dirty="0" err="1">
                <a:latin typeface="Segoe UI Light" panose="020B0502040204020203" pitchFamily="34" charset="0"/>
              </a:rPr>
              <a:t>validationResult.errorMessage</a:t>
            </a:r>
            <a:r>
              <a:rPr lang="de-DE" sz="1050" dirty="0">
                <a:latin typeface="Segoe UI Light" panose="020B0502040204020203" pitchFamily="34" charset="0"/>
              </a:rPr>
              <a:t>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smtClean="0">
                <a:latin typeface="Segoe UI Light" panose="020B0502040204020203" pitchFamily="34" charset="0"/>
              </a:rPr>
              <a:t>End </a:t>
            </a:r>
            <a:r>
              <a:rPr lang="de-DE" sz="1050" dirty="0" err="1">
                <a:latin typeface="Segoe UI Light" panose="020B0502040204020203" pitchFamily="34" charset="0"/>
              </a:rPr>
              <a:t>If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Benutzung </a:t>
            </a:r>
            <a:r>
              <a:rPr lang="de-DE" dirty="0" smtClean="0"/>
              <a:t>– Daten einlesen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 bwMode="gray">
          <a:xfrm>
            <a:off x="107504" y="1412776"/>
            <a:ext cx="4464496" cy="5184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MATLAB</a:t>
            </a:r>
          </a:p>
        </p:txBody>
      </p:sp>
      <p:sp>
        <p:nvSpPr>
          <p:cNvPr id="5" name="Rechteck 4"/>
          <p:cNvSpPr/>
          <p:nvPr/>
        </p:nvSpPr>
        <p:spPr bwMode="gray">
          <a:xfrm>
            <a:off x="4572000" y="1412776"/>
            <a:ext cx="4464496" cy="51845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sz="11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EXCEL (VBA)</a:t>
            </a:r>
          </a:p>
        </p:txBody>
      </p:sp>
      <p:sp>
        <p:nvSpPr>
          <p:cNvPr id="6" name="Textfeld 5"/>
          <p:cNvSpPr txBox="1"/>
          <p:nvPr/>
        </p:nvSpPr>
        <p:spPr bwMode="gray">
          <a:xfrm>
            <a:off x="417240" y="1722512"/>
            <a:ext cx="4010744" cy="4586808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smtClean="0">
                <a:latin typeface="Segoe UI Light" panose="020B0502040204020203" pitchFamily="34" charset="0"/>
              </a:rPr>
              <a:t>% Eine Datei für lesenden Zugriff öffnen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 smtClean="0">
                <a:latin typeface="Segoe UI Light" panose="020B0502040204020203" pitchFamily="34" charset="0"/>
              </a:rPr>
              <a:t>reader</a:t>
            </a:r>
            <a:r>
              <a:rPr lang="de-DE" sz="1050" dirty="0" smtClean="0">
                <a:latin typeface="Segoe UI Light" panose="020B0502040204020203" pitchFamily="34" charset="0"/>
              </a:rPr>
              <a:t> </a:t>
            </a:r>
            <a:r>
              <a:rPr lang="de-DE" sz="1050" dirty="0">
                <a:latin typeface="Segoe UI Light" panose="020B0502040204020203" pitchFamily="34" charset="0"/>
              </a:rPr>
              <a:t>= </a:t>
            </a:r>
            <a:r>
              <a:rPr lang="de-DE" sz="1050" dirty="0" err="1">
                <a:latin typeface="Segoe UI Light" panose="020B0502040204020203" pitchFamily="34" charset="0"/>
              </a:rPr>
              <a:t>serviceinstance.CreateReader</a:t>
            </a:r>
            <a:r>
              <a:rPr lang="de-DE" sz="1050" dirty="0" smtClean="0">
                <a:latin typeface="Segoe UI Light" panose="020B0502040204020203" pitchFamily="34" charset="0"/>
              </a:rPr>
              <a:t>([</a:t>
            </a:r>
            <a:r>
              <a:rPr lang="de-DE" sz="1050" dirty="0">
                <a:latin typeface="Segoe UI Light" panose="020B0502040204020203" pitchFamily="34" charset="0"/>
              </a:rPr>
              <a:t>cd </a:t>
            </a:r>
            <a:r>
              <a:rPr lang="de-DE" sz="1050" dirty="0" smtClean="0">
                <a:latin typeface="Segoe UI Light" panose="020B0502040204020203" pitchFamily="34" charset="0"/>
              </a:rPr>
              <a:t>'\</a:t>
            </a:r>
            <a:r>
              <a:rPr lang="de-DE" sz="1050" dirty="0" err="1" smtClean="0">
                <a:latin typeface="Segoe UI Light" panose="020B0502040204020203" pitchFamily="34" charset="0"/>
              </a:rPr>
              <a:t>test_in.edxx</a:t>
            </a:r>
            <a:r>
              <a:rPr lang="de-DE" sz="1050" dirty="0">
                <a:latin typeface="Segoe UI Light" panose="020B0502040204020203" pitchFamily="34" charset="0"/>
              </a:rPr>
              <a:t>']);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>
                <a:latin typeface="Segoe UI Light" panose="020B0502040204020203" pitchFamily="34" charset="0"/>
              </a:rPr>
              <a:t>% </a:t>
            </a:r>
            <a:r>
              <a:rPr lang="de-DE" sz="1050" dirty="0" smtClean="0">
                <a:latin typeface="Segoe UI Light" panose="020B0502040204020203" pitchFamily="34" charset="0"/>
              </a:rPr>
              <a:t>Parameteranzahl abfragen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 smtClean="0">
                <a:latin typeface="Segoe UI Light" panose="020B0502040204020203" pitchFamily="34" charset="0"/>
              </a:rPr>
              <a:t>parameterCount</a:t>
            </a:r>
            <a:r>
              <a:rPr lang="de-DE" sz="1050" dirty="0" smtClean="0">
                <a:latin typeface="Segoe UI Light" panose="020B0502040204020203" pitchFamily="34" charset="0"/>
              </a:rPr>
              <a:t> = </a:t>
            </a:r>
            <a:r>
              <a:rPr lang="de-DE" sz="1050" dirty="0" err="1" smtClean="0">
                <a:latin typeface="Segoe UI Light" panose="020B0502040204020203" pitchFamily="34" charset="0"/>
              </a:rPr>
              <a:t>reader.GetParameterCount</a:t>
            </a: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smtClean="0">
                <a:latin typeface="Segoe UI Light" panose="020B0502040204020203" pitchFamily="34" charset="0"/>
              </a:rPr>
              <a:t>% </a:t>
            </a:r>
            <a:r>
              <a:rPr lang="de-DE" sz="1050" dirty="0">
                <a:latin typeface="Segoe UI Light" panose="020B0502040204020203" pitchFamily="34" charset="0"/>
              </a:rPr>
              <a:t>Parameter für einen Index abfragen [0; parameterCount-1</a:t>
            </a:r>
            <a:r>
              <a:rPr lang="de-DE" sz="1050" dirty="0" smtClean="0">
                <a:latin typeface="Segoe UI Light" panose="020B0502040204020203" pitchFamily="34" charset="0"/>
              </a:rPr>
              <a:t>]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>
                <a:latin typeface="Segoe UI Light" panose="020B0502040204020203" pitchFamily="34" charset="0"/>
              </a:rPr>
              <a:t>p</a:t>
            </a:r>
            <a:r>
              <a:rPr lang="de-DE" sz="1050" dirty="0" err="1" smtClean="0">
                <a:latin typeface="Segoe UI Light" panose="020B0502040204020203" pitchFamily="34" charset="0"/>
              </a:rPr>
              <a:t>arameter</a:t>
            </a:r>
            <a:r>
              <a:rPr lang="de-DE" sz="1050" dirty="0" smtClean="0">
                <a:latin typeface="Segoe UI Light" panose="020B0502040204020203" pitchFamily="34" charset="0"/>
              </a:rPr>
              <a:t> = </a:t>
            </a:r>
            <a:r>
              <a:rPr lang="de-DE" sz="1050" dirty="0" err="1" smtClean="0">
                <a:latin typeface="Segoe UI Light" panose="020B0502040204020203" pitchFamily="34" charset="0"/>
              </a:rPr>
              <a:t>reader.GetParameter</a:t>
            </a:r>
            <a:r>
              <a:rPr lang="de-DE" sz="1050" dirty="0" smtClean="0">
                <a:latin typeface="Segoe UI Light" panose="020B0502040204020203" pitchFamily="34" charset="0"/>
              </a:rPr>
              <a:t>(&lt;</a:t>
            </a:r>
            <a:r>
              <a:rPr lang="de-DE" sz="1050" dirty="0" err="1" smtClean="0">
                <a:latin typeface="Segoe UI Light" panose="020B0502040204020203" pitchFamily="34" charset="0"/>
              </a:rPr>
              <a:t>index</a:t>
            </a:r>
            <a:r>
              <a:rPr lang="de-DE" sz="1050" dirty="0" smtClean="0">
                <a:latin typeface="Segoe UI Light" panose="020B0502040204020203" pitchFamily="34" charset="0"/>
              </a:rPr>
              <a:t>&gt;)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smtClean="0">
                <a:latin typeface="Segoe UI Light" panose="020B0502040204020203" pitchFamily="34" charset="0"/>
              </a:rPr>
              <a:t>% </a:t>
            </a:r>
            <a:r>
              <a:rPr lang="de-DE" sz="1050" dirty="0">
                <a:latin typeface="Segoe UI Light" panose="020B0502040204020203" pitchFamily="34" charset="0"/>
              </a:rPr>
              <a:t>Parameter für eine bestimmte </a:t>
            </a:r>
            <a:r>
              <a:rPr lang="de-DE" sz="1050" dirty="0" err="1">
                <a:latin typeface="Segoe UI Light" panose="020B0502040204020203" pitchFamily="34" charset="0"/>
              </a:rPr>
              <a:t>Id</a:t>
            </a:r>
            <a:r>
              <a:rPr lang="de-DE" sz="1050" dirty="0">
                <a:latin typeface="Segoe UI Light" panose="020B0502040204020203" pitchFamily="34" charset="0"/>
              </a:rPr>
              <a:t> </a:t>
            </a:r>
            <a:r>
              <a:rPr lang="de-DE" sz="1050" dirty="0" smtClean="0">
                <a:latin typeface="Segoe UI Light" panose="020B0502040204020203" pitchFamily="34" charset="0"/>
              </a:rPr>
              <a:t>abfragen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smtClean="0">
                <a:latin typeface="Segoe UI Light" panose="020B0502040204020203" pitchFamily="34" charset="0"/>
              </a:rPr>
              <a:t>Parameter = </a:t>
            </a:r>
            <a:r>
              <a:rPr lang="de-DE" sz="1050" dirty="0" err="1" smtClean="0">
                <a:latin typeface="Segoe UI Light" panose="020B0502040204020203" pitchFamily="34" charset="0"/>
              </a:rPr>
              <a:t>reader.GetParameterByIndex</a:t>
            </a:r>
            <a:r>
              <a:rPr lang="de-DE" sz="1050" dirty="0" smtClean="0">
                <a:latin typeface="Segoe UI Light" panose="020B0502040204020203" pitchFamily="34" charset="0"/>
              </a:rPr>
              <a:t>(‚10-12345')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 bwMode="gray">
          <a:xfrm>
            <a:off x="4881736" y="1722512"/>
            <a:ext cx="4010744" cy="4586808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>
                <a:latin typeface="Segoe UI Light" panose="020B0502040204020203" pitchFamily="34" charset="0"/>
              </a:rPr>
              <a:t>'</a:t>
            </a:r>
            <a:r>
              <a:rPr lang="de-DE" sz="1050" dirty="0" smtClean="0">
                <a:latin typeface="Segoe UI Light" panose="020B0502040204020203" pitchFamily="34" charset="0"/>
              </a:rPr>
              <a:t> Eine Datei für lesenden Zugriff öffnen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>
                <a:latin typeface="Segoe UI Light" panose="020B0502040204020203" pitchFamily="34" charset="0"/>
              </a:rPr>
              <a:t>Dim</a:t>
            </a:r>
            <a:r>
              <a:rPr lang="de-DE" sz="1050" dirty="0">
                <a:latin typeface="Segoe UI Light" panose="020B0502040204020203" pitchFamily="34" charset="0"/>
              </a:rPr>
              <a:t> </a:t>
            </a:r>
            <a:r>
              <a:rPr lang="de-DE" sz="1050" dirty="0" err="1">
                <a:latin typeface="Segoe UI Light" panose="020B0502040204020203" pitchFamily="34" charset="0"/>
              </a:rPr>
              <a:t>inputFile</a:t>
            </a:r>
            <a:r>
              <a:rPr lang="de-DE" sz="1050" dirty="0">
                <a:latin typeface="Segoe UI Light" panose="020B0502040204020203" pitchFamily="34" charset="0"/>
              </a:rPr>
              <a:t> As </a:t>
            </a:r>
            <a:r>
              <a:rPr lang="de-DE" sz="1050" dirty="0" smtClean="0">
                <a:latin typeface="Segoe UI Light" panose="020B0502040204020203" pitchFamily="34" charset="0"/>
              </a:rPr>
              <a:t>String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>
                <a:latin typeface="Segoe UI Light" panose="020B0502040204020203" pitchFamily="34" charset="0"/>
              </a:rPr>
              <a:t>inputFile</a:t>
            </a:r>
            <a:r>
              <a:rPr lang="de-DE" sz="1050" dirty="0">
                <a:latin typeface="Segoe UI Light" panose="020B0502040204020203" pitchFamily="34" charset="0"/>
              </a:rPr>
              <a:t> = </a:t>
            </a:r>
            <a:r>
              <a:rPr lang="de-DE" sz="1050" dirty="0" err="1">
                <a:latin typeface="Segoe UI Light" panose="020B0502040204020203" pitchFamily="34" charset="0"/>
              </a:rPr>
              <a:t>Application.ActiveWorkbook.Path</a:t>
            </a:r>
            <a:r>
              <a:rPr lang="de-DE" sz="1050" dirty="0">
                <a:latin typeface="Segoe UI Light" panose="020B0502040204020203" pitchFamily="34" charset="0"/>
              </a:rPr>
              <a:t> &amp; "\</a:t>
            </a:r>
            <a:r>
              <a:rPr lang="de-DE" sz="1050" dirty="0" err="1">
                <a:latin typeface="Segoe UI Light" panose="020B0502040204020203" pitchFamily="34" charset="0"/>
              </a:rPr>
              <a:t>test_in.edxx</a:t>
            </a:r>
            <a:r>
              <a:rPr lang="de-DE" sz="1050" dirty="0">
                <a:latin typeface="Segoe UI Light" panose="020B0502040204020203" pitchFamily="34" charset="0"/>
              </a:rPr>
              <a:t>"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>
                <a:latin typeface="Segoe UI Light" panose="020B0502040204020203" pitchFamily="34" charset="0"/>
              </a:rPr>
              <a:t>Dim</a:t>
            </a:r>
            <a:r>
              <a:rPr lang="de-DE" sz="1050" dirty="0">
                <a:latin typeface="Segoe UI Light" panose="020B0502040204020203" pitchFamily="34" charset="0"/>
              </a:rPr>
              <a:t> </a:t>
            </a:r>
            <a:r>
              <a:rPr lang="de-DE" sz="1050" dirty="0" err="1">
                <a:latin typeface="Segoe UI Light" panose="020B0502040204020203" pitchFamily="34" charset="0"/>
              </a:rPr>
              <a:t>reader</a:t>
            </a:r>
            <a:r>
              <a:rPr lang="de-DE" sz="1050" dirty="0">
                <a:latin typeface="Segoe UI Light" panose="020B0502040204020203" pitchFamily="34" charset="0"/>
              </a:rPr>
              <a:t> As </a:t>
            </a:r>
            <a:r>
              <a:rPr lang="de-DE" sz="1050" dirty="0" err="1">
                <a:latin typeface="Segoe UI Light" panose="020B0502040204020203" pitchFamily="34" charset="0"/>
              </a:rPr>
              <a:t>MDT_ParameterInterface.IExpertFileReader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smtClean="0">
                <a:latin typeface="Segoe UI Light" panose="020B0502040204020203" pitchFamily="34" charset="0"/>
              </a:rPr>
              <a:t>Set </a:t>
            </a:r>
            <a:r>
              <a:rPr lang="de-DE" sz="1050" dirty="0" err="1">
                <a:latin typeface="Segoe UI Light" panose="020B0502040204020203" pitchFamily="34" charset="0"/>
              </a:rPr>
              <a:t>reader</a:t>
            </a:r>
            <a:r>
              <a:rPr lang="de-DE" sz="1050" dirty="0">
                <a:latin typeface="Segoe UI Light" panose="020B0502040204020203" pitchFamily="34" charset="0"/>
              </a:rPr>
              <a:t> = </a:t>
            </a:r>
            <a:r>
              <a:rPr lang="de-DE" sz="1050" dirty="0" err="1">
                <a:latin typeface="Segoe UI Light" panose="020B0502040204020203" pitchFamily="34" charset="0"/>
              </a:rPr>
              <a:t>serviceinstance</a:t>
            </a:r>
            <a:r>
              <a:rPr lang="de-DE" sz="1050" dirty="0" err="1" smtClean="0">
                <a:latin typeface="Segoe UI Light" panose="020B0502040204020203" pitchFamily="34" charset="0"/>
              </a:rPr>
              <a:t>.CreateReader</a:t>
            </a:r>
            <a:r>
              <a:rPr lang="de-DE" sz="1050" dirty="0" smtClean="0">
                <a:latin typeface="Segoe UI Light" panose="020B0502040204020203" pitchFamily="34" charset="0"/>
              </a:rPr>
              <a:t>(</a:t>
            </a:r>
            <a:r>
              <a:rPr lang="de-DE" sz="1050" dirty="0" err="1" smtClean="0">
                <a:latin typeface="Segoe UI Light" panose="020B0502040204020203" pitchFamily="34" charset="0"/>
              </a:rPr>
              <a:t>inputFile</a:t>
            </a:r>
            <a:r>
              <a:rPr lang="de-DE" sz="1050" dirty="0" smtClean="0">
                <a:latin typeface="Segoe UI Light" panose="020B0502040204020203" pitchFamily="34" charset="0"/>
              </a:rPr>
              <a:t>)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>
                <a:latin typeface="Segoe UI Light" panose="020B0502040204020203" pitchFamily="34" charset="0"/>
              </a:rPr>
              <a:t>' </a:t>
            </a:r>
            <a:r>
              <a:rPr lang="de-DE" sz="1050" dirty="0" smtClean="0">
                <a:latin typeface="Segoe UI Light" panose="020B0502040204020203" pitchFamily="34" charset="0"/>
              </a:rPr>
              <a:t>Parameteranzahl abfragen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 smtClean="0">
                <a:latin typeface="Segoe UI Light" panose="020B0502040204020203" pitchFamily="34" charset="0"/>
              </a:rPr>
              <a:t>Dim</a:t>
            </a:r>
            <a:r>
              <a:rPr lang="de-DE" sz="1050" dirty="0" smtClean="0">
                <a:latin typeface="Segoe UI Light" panose="020B0502040204020203" pitchFamily="34" charset="0"/>
              </a:rPr>
              <a:t> </a:t>
            </a:r>
            <a:r>
              <a:rPr lang="de-DE" sz="1050" dirty="0" err="1">
                <a:latin typeface="Segoe UI Light" panose="020B0502040204020203" pitchFamily="34" charset="0"/>
              </a:rPr>
              <a:t>parameterCount</a:t>
            </a:r>
            <a:r>
              <a:rPr lang="de-DE" sz="1050" dirty="0">
                <a:latin typeface="Segoe UI Light" panose="020B0502040204020203" pitchFamily="34" charset="0"/>
              </a:rPr>
              <a:t> As Integer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 smtClean="0">
                <a:latin typeface="Segoe UI Light" panose="020B0502040204020203" pitchFamily="34" charset="0"/>
              </a:rPr>
              <a:t>parameterCount</a:t>
            </a:r>
            <a:r>
              <a:rPr lang="de-DE" sz="1050" dirty="0" smtClean="0">
                <a:latin typeface="Segoe UI Light" panose="020B0502040204020203" pitchFamily="34" charset="0"/>
              </a:rPr>
              <a:t> </a:t>
            </a:r>
            <a:r>
              <a:rPr lang="de-DE" sz="1050" dirty="0">
                <a:latin typeface="Segoe UI Light" panose="020B0502040204020203" pitchFamily="34" charset="0"/>
              </a:rPr>
              <a:t>= </a:t>
            </a:r>
            <a:r>
              <a:rPr lang="de-DE" sz="1050" dirty="0" err="1" smtClean="0">
                <a:latin typeface="Segoe UI Light" panose="020B0502040204020203" pitchFamily="34" charset="0"/>
              </a:rPr>
              <a:t>reader.GetParameterCount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>
                <a:latin typeface="Segoe UI Light" panose="020B0502040204020203" pitchFamily="34" charset="0"/>
              </a:rPr>
              <a:t>' </a:t>
            </a:r>
            <a:r>
              <a:rPr lang="de-DE" sz="1050" dirty="0" smtClean="0">
                <a:latin typeface="Segoe UI Light" panose="020B0502040204020203" pitchFamily="34" charset="0"/>
              </a:rPr>
              <a:t>Parameter für einen Index abfragen [0; parameterCount-1]</a:t>
            </a: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 smtClean="0">
                <a:latin typeface="Segoe UI Light" panose="020B0502040204020203" pitchFamily="34" charset="0"/>
              </a:rPr>
              <a:t>Dim</a:t>
            </a:r>
            <a:r>
              <a:rPr lang="de-DE" sz="1050" dirty="0" smtClean="0">
                <a:latin typeface="Segoe UI Light" panose="020B0502040204020203" pitchFamily="34" charset="0"/>
              </a:rPr>
              <a:t> </a:t>
            </a:r>
            <a:r>
              <a:rPr lang="de-DE" sz="1050" dirty="0" err="1" smtClean="0">
                <a:latin typeface="Segoe UI Light" panose="020B0502040204020203" pitchFamily="34" charset="0"/>
              </a:rPr>
              <a:t>parameter</a:t>
            </a:r>
            <a:r>
              <a:rPr lang="de-DE" sz="1050" dirty="0" smtClean="0">
                <a:latin typeface="Segoe UI Light" panose="020B0502040204020203" pitchFamily="34" charset="0"/>
              </a:rPr>
              <a:t> </a:t>
            </a:r>
            <a:r>
              <a:rPr lang="de-DE" sz="1050" dirty="0">
                <a:latin typeface="Segoe UI Light" panose="020B0502040204020203" pitchFamily="34" charset="0"/>
              </a:rPr>
              <a:t>As </a:t>
            </a:r>
            <a:r>
              <a:rPr lang="de-DE" sz="1050" dirty="0" err="1">
                <a:latin typeface="Segoe UI Light" panose="020B0502040204020203" pitchFamily="34" charset="0"/>
              </a:rPr>
              <a:t>MDT_ParameterInterface.IExpertParameter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smtClean="0">
                <a:latin typeface="Segoe UI Light" panose="020B0502040204020203" pitchFamily="34" charset="0"/>
              </a:rPr>
              <a:t>Set </a:t>
            </a:r>
            <a:r>
              <a:rPr lang="de-DE" sz="1050" dirty="0" err="1" smtClean="0">
                <a:latin typeface="Segoe UI Light" panose="020B0502040204020203" pitchFamily="34" charset="0"/>
              </a:rPr>
              <a:t>parameter</a:t>
            </a:r>
            <a:r>
              <a:rPr lang="de-DE" sz="1050" dirty="0" smtClean="0">
                <a:latin typeface="Segoe UI Light" panose="020B0502040204020203" pitchFamily="34" charset="0"/>
              </a:rPr>
              <a:t> </a:t>
            </a:r>
            <a:r>
              <a:rPr lang="de-DE" sz="1050" dirty="0">
                <a:latin typeface="Segoe UI Light" panose="020B0502040204020203" pitchFamily="34" charset="0"/>
              </a:rPr>
              <a:t>= </a:t>
            </a:r>
            <a:r>
              <a:rPr lang="de-DE" sz="1050" dirty="0" err="1" smtClean="0">
                <a:latin typeface="Segoe UI Light" panose="020B0502040204020203" pitchFamily="34" charset="0"/>
              </a:rPr>
              <a:t>reader.GetParameter</a:t>
            </a:r>
            <a:r>
              <a:rPr lang="de-DE" sz="1050" dirty="0" smtClean="0">
                <a:latin typeface="Segoe UI Light" panose="020B0502040204020203" pitchFamily="34" charset="0"/>
              </a:rPr>
              <a:t>(&lt;</a:t>
            </a:r>
            <a:r>
              <a:rPr lang="de-DE" sz="1050" dirty="0" err="1" smtClean="0">
                <a:latin typeface="Segoe UI Light" panose="020B0502040204020203" pitchFamily="34" charset="0"/>
              </a:rPr>
              <a:t>index</a:t>
            </a:r>
            <a:r>
              <a:rPr lang="de-DE" sz="1050" dirty="0" smtClean="0">
                <a:latin typeface="Segoe UI Light" panose="020B0502040204020203" pitchFamily="34" charset="0"/>
              </a:rPr>
              <a:t>&gt;)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>
                <a:latin typeface="Segoe UI Light" panose="020B0502040204020203" pitchFamily="34" charset="0"/>
              </a:rPr>
              <a:t>' Parameter für </a:t>
            </a:r>
            <a:r>
              <a:rPr lang="de-DE" sz="1050" dirty="0" smtClean="0">
                <a:latin typeface="Segoe UI Light" panose="020B0502040204020203" pitchFamily="34" charset="0"/>
              </a:rPr>
              <a:t>eine bestimmte </a:t>
            </a:r>
            <a:r>
              <a:rPr lang="de-DE" sz="1050" dirty="0" err="1" smtClean="0">
                <a:latin typeface="Segoe UI Light" panose="020B0502040204020203" pitchFamily="34" charset="0"/>
              </a:rPr>
              <a:t>Id</a:t>
            </a:r>
            <a:r>
              <a:rPr lang="de-DE" sz="1050" dirty="0" smtClean="0">
                <a:latin typeface="Segoe UI Light" panose="020B0502040204020203" pitchFamily="34" charset="0"/>
              </a:rPr>
              <a:t> abfragen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 err="1">
                <a:latin typeface="Segoe UI Light" panose="020B0502040204020203" pitchFamily="34" charset="0"/>
              </a:rPr>
              <a:t>Dim</a:t>
            </a:r>
            <a:r>
              <a:rPr lang="de-DE" sz="1050" dirty="0">
                <a:latin typeface="Segoe UI Light" panose="020B0502040204020203" pitchFamily="34" charset="0"/>
              </a:rPr>
              <a:t> </a:t>
            </a:r>
            <a:r>
              <a:rPr lang="de-DE" sz="1050" dirty="0" err="1">
                <a:latin typeface="Segoe UI Light" panose="020B0502040204020203" pitchFamily="34" charset="0"/>
              </a:rPr>
              <a:t>parameter</a:t>
            </a:r>
            <a:r>
              <a:rPr lang="de-DE" sz="1050" dirty="0">
                <a:latin typeface="Segoe UI Light" panose="020B0502040204020203" pitchFamily="34" charset="0"/>
              </a:rPr>
              <a:t> As </a:t>
            </a:r>
            <a:r>
              <a:rPr lang="de-DE" sz="1050" dirty="0" err="1">
                <a:latin typeface="Segoe UI Light" panose="020B0502040204020203" pitchFamily="34" charset="0"/>
              </a:rPr>
              <a:t>MDT_ParameterInterface.IExpertParameter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r>
              <a:rPr lang="de-DE" sz="1050" dirty="0">
                <a:latin typeface="Segoe UI Light" panose="020B0502040204020203" pitchFamily="34" charset="0"/>
              </a:rPr>
              <a:t>Set </a:t>
            </a:r>
            <a:r>
              <a:rPr lang="de-DE" sz="1050" dirty="0" err="1">
                <a:latin typeface="Segoe UI Light" panose="020B0502040204020203" pitchFamily="34" charset="0"/>
              </a:rPr>
              <a:t>parameter</a:t>
            </a:r>
            <a:r>
              <a:rPr lang="de-DE" sz="1050" dirty="0">
                <a:latin typeface="Segoe UI Light" panose="020B0502040204020203" pitchFamily="34" charset="0"/>
              </a:rPr>
              <a:t> = </a:t>
            </a:r>
            <a:r>
              <a:rPr lang="de-DE" sz="1050" dirty="0" err="1" smtClean="0">
                <a:latin typeface="Segoe UI Light" panose="020B0502040204020203" pitchFamily="34" charset="0"/>
              </a:rPr>
              <a:t>reader.GetParameterById</a:t>
            </a:r>
            <a:r>
              <a:rPr lang="de-DE" sz="1050" dirty="0" smtClean="0">
                <a:latin typeface="Segoe UI Light" panose="020B0502040204020203" pitchFamily="34" charset="0"/>
              </a:rPr>
              <a:t>(„10-12345“)</a:t>
            </a: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  <a:p>
            <a:pPr>
              <a:spcBef>
                <a:spcPts val="400"/>
              </a:spcBef>
              <a:spcAft>
                <a:spcPct val="0"/>
              </a:spcAft>
            </a:pPr>
            <a:endParaRPr lang="de-DE" sz="1050" dirty="0" smtClean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-0.04818916;14.12504;14.07677;28.25;28.37496;42.5;42.51968;56.69291;42.51968;56.69291;42.51968;56.69291;42.51968;56.69291;42.51968;56.69291;"/>
  <p:tag name="VCT-BULLETVISIBILITY" val="G ********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9.01.2012 14:35:23"/>
  <p:tag name="VCT-TEMPLATE" val="MAN Slide Master 2007.2010_4.3_ENG.potx"/>
  <p:tag name="VCTMASTER" val="MAN Slide Master 2007.2010_4.3_ENG"/>
  <p:tag name="VCTORDER" val="1"/>
</p:tagLst>
</file>

<file path=ppt/theme/theme1.xml><?xml version="1.0" encoding="utf-8"?>
<a:theme xmlns:a="http://schemas.openxmlformats.org/drawingml/2006/main" name="Intern_MDT_Corporate">
  <a:themeElements>
    <a:clrScheme name="MAN Farben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975" indent="-180975">
          <a:spcBef>
            <a:spcPts val="400"/>
          </a:spcBef>
          <a:spcAft>
            <a:spcPct val="0"/>
          </a:spcAft>
          <a:buFont typeface="Wingdings" pitchFamily="2" charset="2"/>
          <a:buChar char="§"/>
          <a:defRPr dirty="0" err="1" smtClean="0">
            <a:latin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MAN Farbskala final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485B6B"/>
      </a:hlink>
      <a:folHlink>
        <a:srgbClr val="9CA6B2"/>
      </a:folHlink>
    </a:clrScheme>
    <a:fontScheme name="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MAN Farbskala final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485B6B"/>
      </a:hlink>
      <a:folHlink>
        <a:srgbClr val="9CA6B2"/>
      </a:folHlink>
    </a:clrScheme>
    <a:fontScheme name="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
      <Value>English</Value>
    </Language>
    <Responsable_x0020_person xmlns="6f94315d-1a85-47fe-bf01-1d8e7274d135">
      <UserInfo>
        <DisplayName>Markus Zeier</DisplayName>
        <AccountId>21</AccountId>
        <AccountType/>
      </UserInfo>
    </Responsable_x0020_person>
    <Description0 xmlns="6f94315d-1a85-47fe-bf01-1d8e7274d135" xsi:nil="true"/>
    <g09c0757c5d4428c90d499f87909edc6 xmlns="e7cf0f35-649c-4fb5-9927-cb8642f72212">
      <Terms xmlns="http://schemas.microsoft.com/office/infopath/2007/PartnerControls">
        <TermInfo xmlns="http://schemas.microsoft.com/office/infopath/2007/PartnerControls">
          <TermName xmlns="http://schemas.microsoft.com/office/infopath/2007/PartnerControls">GK</TermName>
          <TermId xmlns="http://schemas.microsoft.com/office/infopath/2007/PartnerControls">bc98d802-7a1a-45a4-9e28-1eae3baa3b92</TermId>
        </TermInfo>
      </Terms>
    </g09c0757c5d4428c90d499f87909edc6>
    <TaxCatchAll xmlns="e7cf0f35-649c-4fb5-9927-cb8642f72212">
      <Value>19</Value>
      <Value>3</Value>
    </TaxCatchAll>
    <p5e32a99426245f28cc798bc09e0c7cd xmlns="e7cf0f35-649c-4fb5-9927-cb8642f72212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Locations</TermName>
          <TermId xmlns="http://schemas.microsoft.com/office/infopath/2007/PartnerControls">09784a61-9022-4713-a516-6d29f489ac08</TermId>
        </TermInfo>
      </Terms>
    </p5e32a99426245f28cc798bc09e0c7cd>
    <Country xmlns="6f94315d-1a85-47fe-bf01-1d8e7274d135">Germany</Count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7E87C3E6C4D48AD04CB1E1C9C87D1" ma:contentTypeVersion="18" ma:contentTypeDescription="Create a new document." ma:contentTypeScope="" ma:versionID="6db612bb52eb11e63bf5960f399282ef">
  <xsd:schema xmlns:xsd="http://www.w3.org/2001/XMLSchema" xmlns:xs="http://www.w3.org/2001/XMLSchema" xmlns:p="http://schemas.microsoft.com/office/2006/metadata/properties" xmlns:ns1="http://schemas.microsoft.com/sharepoint/v3" xmlns:ns2="6f94315d-1a85-47fe-bf01-1d8e7274d135" xmlns:ns3="e7cf0f35-649c-4fb5-9927-cb8642f72212" targetNamespace="http://schemas.microsoft.com/office/2006/metadata/properties" ma:root="true" ma:fieldsID="0792d9361474cb44f0b3be5cc32dfc54" ns1:_="" ns2:_="" ns3:_="">
    <xsd:import namespace="http://schemas.microsoft.com/sharepoint/v3"/>
    <xsd:import namespace="6f94315d-1a85-47fe-bf01-1d8e7274d135"/>
    <xsd:import namespace="e7cf0f35-649c-4fb5-9927-cb8642f72212"/>
    <xsd:element name="properties">
      <xsd:complexType>
        <xsd:sequence>
          <xsd:element name="documentManagement">
            <xsd:complexType>
              <xsd:all>
                <xsd:element ref="ns2:Country"/>
                <xsd:element ref="ns3:g09c0757c5d4428c90d499f87909edc6" minOccurs="0"/>
                <xsd:element ref="ns3:TaxCatchAll" minOccurs="0"/>
                <xsd:element ref="ns1:Language" minOccurs="0"/>
                <xsd:element ref="ns2:Responsable_x0020_person" minOccurs="0"/>
                <xsd:element ref="ns3:p5e32a99426245f28cc798bc09e0c7cd" minOccurs="0"/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2" nillable="true" ma:displayName="Language" ma:internalName="Languag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rabic (Saudi Arabia)"/>
                        <xsd:enumeration value="Bulgarian (Bulgaria)"/>
                        <xsd:enumeration value="Chinese (Hong Kong S.A.R.)"/>
                        <xsd:enumeration value="Chinese (People's Republic of China)"/>
                        <xsd:enumeration value="Chinese (Taiwan)"/>
                        <xsd:enumeration value="Croatian (Croatia)"/>
                        <xsd:enumeration value="Czech (Czech Republic)"/>
                        <xsd:enumeration value="Danish (Denmark)"/>
                        <xsd:enumeration value="Dutch (Netherlands)"/>
                        <xsd:enumeration value="English"/>
                        <xsd:enumeration value="Estonian (Estonia)"/>
                        <xsd:enumeration value="Finnish (Finland)"/>
                        <xsd:enumeration value="French (France)"/>
                        <xsd:enumeration value="German (Germany)"/>
                        <xsd:enumeration value="Greek (Greece)"/>
                        <xsd:enumeration value="Hebrew (Israel)"/>
                        <xsd:enumeration value="Hindi (India)"/>
                        <xsd:enumeration value="Hungarian (Hungary)"/>
                        <xsd:enumeration value="Indonesian (Indonesia)"/>
                        <xsd:enumeration value="Italian (Italy)"/>
                        <xsd:enumeration value="Japanese (Japan)"/>
                        <xsd:enumeration value="Korean (Korea)"/>
                        <xsd:enumeration value="Latvian (Latvia)"/>
                        <xsd:enumeration value="Lithuanian (Lithuania)"/>
                        <xsd:enumeration value="Malay (Malaysia)"/>
                        <xsd:enumeration value="Norwegian (Bokmal) (Norway)"/>
                        <xsd:enumeration value="Polish (Poland)"/>
                        <xsd:enumeration value="Portuguese (Brazil)"/>
                        <xsd:enumeration value="Portuguese (Portugal)"/>
                        <xsd:enumeration value="Romanian (Romania)"/>
                        <xsd:enumeration value="Russian (Russia)"/>
                        <xsd:enumeration value="Serbian (Latin) (Serbia)"/>
                        <xsd:enumeration value="Slovak (Slovakia)"/>
                        <xsd:enumeration value="Slovenian (Slovenia)"/>
                        <xsd:enumeration value="Spanish (Spain)"/>
                        <xsd:enumeration value="Swedish (Sweden)"/>
                        <xsd:enumeration value="Thai (Thailand)"/>
                        <xsd:enumeration value="Turkish (Turkey)"/>
                        <xsd:enumeration value="Ukrainian (Ukraine)"/>
                        <xsd:enumeration value="Urdu (Islamic Republic of Pakistan)"/>
                        <xsd:enumeration value="Vietnamese (Vietnam)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4315d-1a85-47fe-bf01-1d8e7274d135" elementFormDefault="qualified">
    <xsd:import namespace="http://schemas.microsoft.com/office/2006/documentManagement/types"/>
    <xsd:import namespace="http://schemas.microsoft.com/office/infopath/2007/PartnerControls"/>
    <xsd:element name="Country" ma:index="8" ma:displayName="Country" ma:default="Germany" ma:description="Location where this template are in use" ma:format="Dropdown" ma:internalName="Country">
      <xsd:simpleType>
        <xsd:restriction base="dms:Choice">
          <xsd:enumeration value="Germany"/>
          <xsd:enumeration value="Switzerland"/>
          <xsd:enumeration value="Denmark"/>
          <xsd:enumeration value="France"/>
          <xsd:enumeration value="UK"/>
        </xsd:restriction>
      </xsd:simpleType>
    </xsd:element>
    <xsd:element name="Responsable_x0020_person" ma:index="13" nillable="true" ma:displayName="Responsible person" ma:description="Person who is responsible of the content inside the template" ma:list="UserInfo" ma:SearchPeopleOnly="false" ma:SharePointGroup="0" ma:internalName="Responsable_x0020_person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0" ma:index="16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cf0f35-649c-4fb5-9927-cb8642f72212" elementFormDefault="qualified">
    <xsd:import namespace="http://schemas.microsoft.com/office/2006/documentManagement/types"/>
    <xsd:import namespace="http://schemas.microsoft.com/office/infopath/2007/PartnerControls"/>
    <xsd:element name="g09c0757c5d4428c90d499f87909edc6" ma:index="10" nillable="true" ma:taxonomy="true" ma:internalName="g09c0757c5d4428c90d499f87909edc6" ma:taxonomyFieldName="Org_x0020_Unit" ma:displayName="Org Unit" ma:default="" ma:fieldId="{009c0757-c5d4-428c-90d4-99f87909edc6}" ma:taxonomyMulti="true" ma:sspId="c8bfd5a0-f4ae-4c3e-a069-ee314875daac" ma:termSetId="6fe82707-835e-4b60-8741-121fff3bc2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ba909336-06c8-4c01-a399-5e22c757d2c7}" ma:internalName="TaxCatchAll" ma:showField="CatchAllData" ma:web="b4ffeff4-cae3-409e-bae1-6408a5bb04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5e32a99426245f28cc798bc09e0c7cd" ma:index="15" nillable="true" ma:taxonomy="true" ma:internalName="p5e32a99426245f28cc798bc09e0c7cd" ma:taxonomyFieldName="Locations" ma:displayName="Locations" ma:readOnly="false" ma:default="" ma:fieldId="{95e32a99-4262-45f2-8cc7-98bc09e0c7cd}" ma:taxonomyMulti="true" ma:sspId="c8bfd5a0-f4ae-4c3e-a069-ee314875daac" ma:termSetId="09e810be-7816-474a-8952-778b5550e69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DE33DA99-69C4-4649-BDF7-A2DBC1376934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6f94315d-1a85-47fe-bf01-1d8e7274d135"/>
    <ds:schemaRef ds:uri="http://schemas.openxmlformats.org/package/2006/metadata/core-properties"/>
    <ds:schemaRef ds:uri="e7cf0f35-649c-4fb5-9927-cb8642f72212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A09169-3E2C-4B25-BAD2-8C3FA0858F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9186EE-2BB1-48FA-8DDF-81741D0BD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f94315d-1a85-47fe-bf01-1d8e7274d135"/>
    <ds:schemaRef ds:uri="e7cf0f35-649c-4fb5-9927-cb8642f722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FA17D33-4551-445D-AF7B-8CF24188EA93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Intern_MDT_Corporate</Template>
  <TotalTime>0</TotalTime>
  <Words>1608</Words>
  <Application>Microsoft Office PowerPoint</Application>
  <PresentationFormat>Bildschirmpräsentation (4:3)</PresentationFormat>
  <Paragraphs>410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Intern_MDT_Corporate</vt:lpstr>
      <vt:lpstr>Programmierschnittstelle - Edxx</vt:lpstr>
      <vt:lpstr>Systemarchitektur</vt:lpstr>
      <vt:lpstr>Lieferumfang</vt:lpstr>
      <vt:lpstr>Benutzung - Installation</vt:lpstr>
      <vt:lpstr>Benutzung - Initialisierung</vt:lpstr>
      <vt:lpstr>Benutzung – Daten schreiben (1)</vt:lpstr>
      <vt:lpstr>Benutzung – Daten schreiben (2)</vt:lpstr>
      <vt:lpstr>Benutzung – Daten schreiben (3)</vt:lpstr>
      <vt:lpstr>Benutzung – Daten einlesen</vt:lpstr>
      <vt:lpstr>Benutzung –  Eigenschaften Parameter-Objekt (1)</vt:lpstr>
      <vt:lpstr>Benutzung –  Eigenschaften Parameter-Objekt (2)</vt:lpstr>
      <vt:lpstr>Benutzung – Fehlerbehandlung</vt:lpstr>
    </vt:vector>
  </TitlesOfParts>
  <Company>MAN Diesel &amp; Turbo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subject>Subtitle of presentation</dc:subject>
  <dc:creator>Stefan Kraus</dc:creator>
  <dc:description>This slide master ist optimized for Office 2007/2010</dc:description>
  <cp:lastModifiedBy>Stefan Kraus</cp:lastModifiedBy>
  <cp:revision>106</cp:revision>
  <cp:lastPrinted>2012-01-17T12:08:05Z</cp:lastPrinted>
  <dcterms:created xsi:type="dcterms:W3CDTF">2015-03-17T14:58:03Z</dcterms:created>
  <dcterms:modified xsi:type="dcterms:W3CDTF">2015-03-27T08:54:42Z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0x01010048A7E87C3E6C4D48AD04CB1E1C9C87D1</vt:lpwstr>
  </property>
  <property fmtid="{D5CDD505-2E9C-101B-9397-08002B2CF9AE}" pid="3" name="Locations">
    <vt:lpwstr>3;#All Locations|09784a61-9022-4713-a516-6d29f489ac08</vt:lpwstr>
  </property>
  <property fmtid="{D5CDD505-2E9C-101B-9397-08002B2CF9AE}" pid="4" name="Org Unit">
    <vt:lpwstr>19;#GK|bc98d802-7a1a-45a4-9e28-1eae3baa3b92</vt:lpwstr>
  </property>
  <property fmtid="{D5CDD505-2E9C-101B-9397-08002B2CF9AE}" pid="5" name="_AdHocReviewCycleID">
    <vt:i4>426702332</vt:i4>
  </property>
  <property fmtid="{D5CDD505-2E9C-101B-9397-08002B2CF9AE}" pid="6" name="_NewReviewCycle">
    <vt:lpwstr/>
  </property>
  <property fmtid="{D5CDD505-2E9C-101B-9397-08002B2CF9AE}" pid="7" name="_EmailSubject">
    <vt:lpwstr>MDT.ParameterInterface</vt:lpwstr>
  </property>
  <property fmtid="{D5CDD505-2E9C-101B-9397-08002B2CF9AE}" pid="8" name="_AuthorEmail">
    <vt:lpwstr>Stefan.Kraus.a@man.eu</vt:lpwstr>
  </property>
  <property fmtid="{D5CDD505-2E9C-101B-9397-08002B2CF9AE}" pid="9" name="_AuthorEmailDisplayName">
    <vt:lpwstr>Stefan Kraus</vt:lpwstr>
  </property>
</Properties>
</file>