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Jw8Iy61+eaWj/COsaGTgMXs0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c178b6f9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8c178b6f9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c53730658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8c53730658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c53730658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c53730658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8c53730658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c53730658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8c53730658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c53730658_9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8c53730658_9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b937069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8b937069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8c178b6f91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8c178b6f91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c178b6f91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8c178b6f91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20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9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29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2" name="Google Shape;12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5" name="Google Shape;12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31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1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1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5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6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7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8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32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32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32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3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2" name="Google Shape;152;p33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4"/>
          <p:cNvSpPr/>
          <p:nvPr>
            <p:ph idx="2" type="chart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4"/>
          <p:cNvSpPr txBox="1"/>
          <p:nvPr>
            <p:ph idx="3" type="body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4" type="body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6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7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8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9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3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4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5"/>
          <p:cNvSpPr txBox="1"/>
          <p:nvPr>
            <p:ph idx="15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16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7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5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25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26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27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5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6"/>
          <p:cNvSpPr/>
          <p:nvPr>
            <p:ph idx="2" type="dgm"/>
          </p:nvPr>
        </p:nvSpPr>
        <p:spPr>
          <a:xfrm>
            <a:off x="838200" y="2139084"/>
            <a:ext cx="10515600" cy="369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9" name="Google Shape;209;p36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36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7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6" name="Google Shape;216;p37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7" name="Google Shape;217;p37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8" name="Google Shape;218;p37"/>
          <p:cNvSpPr txBox="1"/>
          <p:nvPr>
            <p:ph idx="5" type="body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9" name="Google Shape;219;p37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0" name="Google Shape;220;p37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1" name="Google Shape;221;p37"/>
          <p:cNvSpPr txBox="1"/>
          <p:nvPr>
            <p:ph idx="8" type="body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2" name="Google Shape;222;p37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3" name="Google Shape;223;p37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4" name="Google Shape;224;p37"/>
          <p:cNvSpPr txBox="1"/>
          <p:nvPr>
            <p:ph idx="14" type="body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37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26" name="Google Shape;226;p37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37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8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5" name="Google Shape;235;p38"/>
          <p:cNvSpPr txBox="1"/>
          <p:nvPr>
            <p:ph idx="3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6" name="Google Shape;236;p38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7" name="Google Shape;237;p38"/>
          <p:cNvSpPr txBox="1"/>
          <p:nvPr>
            <p:ph idx="5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38"/>
          <p:cNvSpPr txBox="1"/>
          <p:nvPr>
            <p:ph idx="6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38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0" name="Google Shape;240;p38"/>
          <p:cNvSpPr txBox="1"/>
          <p:nvPr>
            <p:ph idx="8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8"/>
          <p:cNvSpPr txBox="1"/>
          <p:nvPr>
            <p:ph idx="9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38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3" name="Google Shape;243;p38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8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5" name="Google Shape;245;p38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6" name="Google Shape;246;p38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7" name="Google Shape;247;p38"/>
          <p:cNvSpPr txBox="1"/>
          <p:nvPr>
            <p:ph idx="18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8" name="Google Shape;248;p38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9" name="Google Shape;249;p38"/>
          <p:cNvSpPr txBox="1"/>
          <p:nvPr>
            <p:ph idx="20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0" name="Google Shape;250;p38"/>
          <p:cNvSpPr txBox="1"/>
          <p:nvPr>
            <p:ph idx="21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1" name="Google Shape;251;p38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2" name="Google Shape;252;p38"/>
          <p:cNvSpPr txBox="1"/>
          <p:nvPr>
            <p:ph idx="23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3" name="Google Shape;253;p38"/>
          <p:cNvSpPr txBox="1"/>
          <p:nvPr>
            <p:ph idx="24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4" name="Google Shape;254;p38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5" name="Google Shape;255;p38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6" name="Google Shape;256;p38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 Column">
  <p:cSld name="Content 1 Column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21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39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39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39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107544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39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8" name="Google Shape;268;p39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9" name="Google Shape;269;p39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39"/>
          <p:cNvSpPr txBox="1"/>
          <p:nvPr>
            <p:ph idx="5" type="body"/>
          </p:nvPr>
        </p:nvSpPr>
        <p:spPr>
          <a:xfrm>
            <a:off x="381139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39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2" name="Google Shape;272;p39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39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9" type="body"/>
          </p:nvPr>
        </p:nvSpPr>
        <p:spPr>
          <a:xfrm>
            <a:off x="652437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39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6" name="Google Shape;276;p39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7" name="Google Shape;277;p39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39"/>
          <p:cNvSpPr txBox="1"/>
          <p:nvPr>
            <p:ph idx="16" type="body"/>
          </p:nvPr>
        </p:nvSpPr>
        <p:spPr>
          <a:xfrm>
            <a:off x="926032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39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0" name="Google Shape;280;p39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1" name="Google Shape;281;p39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0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88" name="Google Shape;28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0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6" name="Google Shape;36;p22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22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7" name="Google Shape;47;p23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23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23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3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4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24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5" name="Google Shape;75;p26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26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7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7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8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6" type="body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8" name="Google Shape;98;p28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28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28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28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1" type="ftr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ylantaylor.org/10-ways-space-exploration-benefits-earth-part-i/" TargetMode="External"/><Relationship Id="rId4" Type="http://schemas.openxmlformats.org/officeDocument/2006/relationships/hyperlink" Target="https://astronn.readthedocs.io/en/latest/_images/galaxy10_exampl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"/>
          <p:cNvSpPr txBox="1"/>
          <p:nvPr>
            <p:ph type="ctrTitle"/>
          </p:nvPr>
        </p:nvSpPr>
        <p:spPr>
          <a:xfrm>
            <a:off x="6677450" y="2256450"/>
            <a:ext cx="4582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i="0" lang="en-US" sz="3000" u="none" strike="noStrike">
                <a:latin typeface="Lato"/>
                <a:ea typeface="Lato"/>
                <a:cs typeface="Lato"/>
                <a:sym typeface="Lato"/>
              </a:rPr>
              <a:t>CLASSIFYING GALAXIES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1"/>
          <p:cNvSpPr txBox="1"/>
          <p:nvPr>
            <p:ph idx="1" type="subTitle"/>
          </p:nvPr>
        </p:nvSpPr>
        <p:spPr>
          <a:xfrm>
            <a:off x="8790850" y="3804400"/>
            <a:ext cx="2297100" cy="25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"/>
              <a:buNone/>
            </a:pPr>
            <a:r>
              <a:rPr lang="en-US" sz="1752">
                <a:latin typeface="Lato"/>
                <a:ea typeface="Lato"/>
                <a:cs typeface="Lato"/>
                <a:sym typeface="Lato"/>
              </a:rPr>
              <a:t>Group 1</a:t>
            </a:r>
            <a:br>
              <a:rPr lang="en-US" sz="1552">
                <a:latin typeface="Lato"/>
                <a:ea typeface="Lato"/>
                <a:cs typeface="Lato"/>
                <a:sym typeface="Lato"/>
              </a:rPr>
            </a:br>
            <a:r>
              <a:rPr lang="en-US" sz="1552">
                <a:latin typeface="Lato"/>
                <a:ea typeface="Lato"/>
                <a:cs typeface="Lato"/>
                <a:sym typeface="Lato"/>
              </a:rPr>
              <a:t>Benny - Rongyan Zhu</a:t>
            </a:r>
            <a:endParaRPr sz="1552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"/>
              <a:buNone/>
            </a:pPr>
            <a:r>
              <a:rPr lang="en-US" sz="1552">
                <a:latin typeface="Lato"/>
                <a:ea typeface="Lato"/>
                <a:cs typeface="Lato"/>
                <a:sym typeface="Lato"/>
              </a:rPr>
              <a:t>Charles - Chao Gao</a:t>
            </a:r>
            <a:endParaRPr sz="1552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"/>
              <a:buNone/>
            </a:pPr>
            <a:r>
              <a:rPr lang="en-US" sz="1552">
                <a:latin typeface="Lato"/>
                <a:ea typeface="Lato"/>
                <a:cs typeface="Lato"/>
                <a:sym typeface="Lato"/>
              </a:rPr>
              <a:t>Gelman - Haoxuan Xie</a:t>
            </a:r>
            <a:endParaRPr sz="1552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"/>
              <a:buNone/>
            </a:pPr>
            <a:r>
              <a:rPr lang="en-US" sz="1552">
                <a:latin typeface="Lato"/>
                <a:ea typeface="Lato"/>
                <a:cs typeface="Lato"/>
                <a:sym typeface="Lato"/>
              </a:rPr>
              <a:t>Peter - Jiayao Wang</a:t>
            </a:r>
            <a:endParaRPr sz="1552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"/>
              <a:buNone/>
            </a:pPr>
            <a:r>
              <a:rPr lang="en-US" sz="1552">
                <a:latin typeface="Lato"/>
                <a:ea typeface="Lato"/>
                <a:cs typeface="Lato"/>
                <a:sym typeface="Lato"/>
              </a:rPr>
              <a:t>Org - Qixuan Huang</a:t>
            </a:r>
            <a:r>
              <a:rPr lang="en-US" sz="1520"/>
              <a:t> </a:t>
            </a:r>
            <a:endParaRPr sz="1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/>
          <p:nvPr>
            <p:ph type="title"/>
          </p:nvPr>
        </p:nvSpPr>
        <p:spPr>
          <a:xfrm>
            <a:off x="6389150" y="1734825"/>
            <a:ext cx="2711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b="1" lang="en-US" sz="3020"/>
              <a:t>THANK YOU</a:t>
            </a:r>
            <a:endParaRPr b="1" sz="3020"/>
          </a:p>
        </p:txBody>
      </p:sp>
      <p:sp>
        <p:nvSpPr>
          <p:cNvPr id="371" name="Google Shape;3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547272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c178b6f91_0_13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g28c178b6f91_0_13"/>
          <p:cNvSpPr txBox="1"/>
          <p:nvPr/>
        </p:nvSpPr>
        <p:spPr>
          <a:xfrm>
            <a:off x="642975" y="45206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/>
          </a:p>
        </p:txBody>
      </p:sp>
      <p:pic>
        <p:nvPicPr>
          <p:cNvPr id="304" name="Google Shape;304;g28c178b6f91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75" y="1280937"/>
            <a:ext cx="3152001" cy="2365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sp>
        <p:nvSpPr>
          <p:cNvPr id="305" name="Google Shape;305;g28c178b6f91_0_13"/>
          <p:cNvSpPr txBox="1"/>
          <p:nvPr/>
        </p:nvSpPr>
        <p:spPr>
          <a:xfrm>
            <a:off x="4632300" y="742500"/>
            <a:ext cx="6721500" cy="5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p</a:t>
            </a:r>
            <a:r>
              <a:rPr lang="en-US" sz="2000">
                <a:solidFill>
                  <a:schemeClr val="dk1"/>
                </a:solidFill>
              </a:rPr>
              <a:t>roblem descriptions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galaxy images analysis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determine probability distributions by</a:t>
            </a:r>
            <a:r>
              <a:rPr lang="en-US" sz="2000">
                <a:solidFill>
                  <a:schemeClr val="dk1"/>
                </a:solidFill>
              </a:rPr>
              <a:t> neural network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approaches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data preprocessing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CNN model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data prediction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algorithms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CNN model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convolutional, pooling, dense layers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batch normalization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relu/softmax activation, Adam optimizer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training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epochs of 50, batch size of 16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c53730658_4_0"/>
          <p:cNvSpPr txBox="1"/>
          <p:nvPr>
            <p:ph type="title"/>
          </p:nvPr>
        </p:nvSpPr>
        <p:spPr>
          <a:xfrm>
            <a:off x="4391009" y="2150217"/>
            <a:ext cx="415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311" name="Google Shape;311;g28c53730658_4_0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g28c53730658_4_0"/>
          <p:cNvSpPr txBox="1"/>
          <p:nvPr/>
        </p:nvSpPr>
        <p:spPr>
          <a:xfrm>
            <a:off x="4172100" y="3704525"/>
            <a:ext cx="80199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name: Galaxy10 DECals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size: 17736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image: 256×256 pixels colored galaxy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classes: 10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we use: </a:t>
            </a:r>
            <a:r>
              <a:rPr lang="en-US" sz="2000">
                <a:solidFill>
                  <a:srgbClr val="6D9EEB"/>
                </a:solidFill>
              </a:rPr>
              <a:t>images </a:t>
            </a:r>
            <a:r>
              <a:rPr lang="en-US" sz="2000">
                <a:solidFill>
                  <a:schemeClr val="dk1"/>
                </a:solidFill>
              </a:rPr>
              <a:t>and</a:t>
            </a:r>
            <a:r>
              <a:rPr lang="en-US" sz="2000">
                <a:solidFill>
                  <a:srgbClr val="6D9EEB"/>
                </a:solidFill>
              </a:rPr>
              <a:t> ans </a:t>
            </a:r>
            <a:r>
              <a:rPr lang="en-US" sz="2000">
                <a:solidFill>
                  <a:schemeClr val="dk1"/>
                </a:solidFill>
              </a:rPr>
              <a:t>from columns in </a:t>
            </a:r>
            <a:r>
              <a:rPr lang="en-US" sz="2000">
                <a:solidFill>
                  <a:schemeClr val="dk1"/>
                </a:solidFill>
              </a:rPr>
              <a:t>Galaxy10_DECals.h5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image source: DESI Legacy Imaging Survey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label source: Galaxy Zoo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13" name="Google Shape;313;g28c53730658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300" y="152400"/>
            <a:ext cx="6269701" cy="2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28c53730658_4_0"/>
          <p:cNvSpPr txBox="1"/>
          <p:nvPr/>
        </p:nvSpPr>
        <p:spPr>
          <a:xfrm>
            <a:off x="642975" y="42836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1/2</a:t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c53730658_2_0"/>
          <p:cNvSpPr txBox="1"/>
          <p:nvPr>
            <p:ph type="title"/>
          </p:nvPr>
        </p:nvSpPr>
        <p:spPr>
          <a:xfrm>
            <a:off x="6096000" y="641003"/>
            <a:ext cx="3139500" cy="55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Description</a:t>
            </a:r>
            <a:endParaRPr/>
          </a:p>
        </p:txBody>
      </p:sp>
      <p:sp>
        <p:nvSpPr>
          <p:cNvPr id="321" name="Google Shape;321;g28c53730658_2_0"/>
          <p:cNvSpPr txBox="1"/>
          <p:nvPr>
            <p:ph idx="2" type="body"/>
          </p:nvPr>
        </p:nvSpPr>
        <p:spPr>
          <a:xfrm>
            <a:off x="5666600" y="1481725"/>
            <a:ext cx="5432100" cy="47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d</a:t>
            </a:r>
            <a:r>
              <a:rPr lang="en-US" sz="2000"/>
              <a:t>ata preprocessing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loading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train_test_split,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data generator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b</a:t>
            </a:r>
            <a:r>
              <a:rPr lang="en-US" sz="2000"/>
              <a:t>uilding CNN model</a:t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US" sz="2000"/>
              <a:t>  -  sequential()</a:t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US" sz="2000"/>
              <a:t>  -  convolutional layers</a:t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US" sz="2000"/>
              <a:t>  -  fully connected layers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model training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model evaluation</a:t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US" sz="2000"/>
              <a:t> - test predict</a:t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US" sz="2000"/>
              <a:t> - ROC</a:t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US" sz="2000"/>
              <a:t> - confusion matrix</a:t>
            </a:r>
            <a:endParaRPr sz="2000"/>
          </a:p>
        </p:txBody>
      </p:sp>
      <p:sp>
        <p:nvSpPr>
          <p:cNvPr id="322" name="Google Shape;322;g28c53730658_2_0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g28c53730658_2_0"/>
          <p:cNvSpPr txBox="1"/>
          <p:nvPr/>
        </p:nvSpPr>
        <p:spPr>
          <a:xfrm>
            <a:off x="642975" y="42836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2/2</a:t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c53730658_9_0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g28c53730658_9_0"/>
          <p:cNvSpPr txBox="1"/>
          <p:nvPr/>
        </p:nvSpPr>
        <p:spPr>
          <a:xfrm>
            <a:off x="192025" y="48270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b="1"/>
          </a:p>
        </p:txBody>
      </p:sp>
      <p:sp>
        <p:nvSpPr>
          <p:cNvPr id="330" name="Google Shape;330;g28c53730658_9_0"/>
          <p:cNvSpPr txBox="1"/>
          <p:nvPr/>
        </p:nvSpPr>
        <p:spPr>
          <a:xfrm>
            <a:off x="8024613" y="4285175"/>
            <a:ext cx="3579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Model's Training vs. Validation Accuracy over Epochs</a:t>
            </a:r>
            <a:endParaRPr sz="2000"/>
          </a:p>
        </p:txBody>
      </p:sp>
      <p:pic>
        <p:nvPicPr>
          <p:cNvPr id="331" name="Google Shape;331;g28c53730658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600" y="958250"/>
            <a:ext cx="4078156" cy="33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8c53730658_9_0"/>
          <p:cNvSpPr txBox="1"/>
          <p:nvPr/>
        </p:nvSpPr>
        <p:spPr>
          <a:xfrm>
            <a:off x="3483050" y="4285175"/>
            <a:ext cx="33696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Comparative Performance: Model 1 Leads Across Metrics</a:t>
            </a:r>
            <a:endParaRPr/>
          </a:p>
        </p:txBody>
      </p:sp>
      <p:pic>
        <p:nvPicPr>
          <p:cNvPr id="333" name="Google Shape;333;g28c53730658_9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281" y="670600"/>
            <a:ext cx="3944413" cy="36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8c53730658_9_31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g28c53730658_9_31"/>
          <p:cNvSpPr txBox="1"/>
          <p:nvPr/>
        </p:nvSpPr>
        <p:spPr>
          <a:xfrm>
            <a:off x="192025" y="48270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b="1"/>
          </a:p>
        </p:txBody>
      </p:sp>
      <p:sp>
        <p:nvSpPr>
          <p:cNvPr id="340" name="Google Shape;340;g28c53730658_9_31"/>
          <p:cNvSpPr txBox="1"/>
          <p:nvPr/>
        </p:nvSpPr>
        <p:spPr>
          <a:xfrm>
            <a:off x="3508825" y="4251150"/>
            <a:ext cx="3579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Multi-class ROC Curve: High AUC Values Across Classes</a:t>
            </a:r>
            <a:endParaRPr sz="2000"/>
          </a:p>
        </p:txBody>
      </p:sp>
      <p:sp>
        <p:nvSpPr>
          <p:cNvPr id="341" name="Google Shape;341;g28c53730658_9_31"/>
          <p:cNvSpPr txBox="1"/>
          <p:nvPr/>
        </p:nvSpPr>
        <p:spPr>
          <a:xfrm>
            <a:off x="7693563" y="4251150"/>
            <a:ext cx="41166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Confusion Matrix: True Predictions vs Misclassifications</a:t>
            </a:r>
            <a:endParaRPr/>
          </a:p>
        </p:txBody>
      </p:sp>
      <p:pic>
        <p:nvPicPr>
          <p:cNvPr id="342" name="Google Shape;342;g28c53730658_9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550" y="701900"/>
            <a:ext cx="4607524" cy="348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8c53730658_9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3550" y="447050"/>
            <a:ext cx="4116625" cy="374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8b9370695d_0_0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g28b9370695d_0_0"/>
          <p:cNvSpPr txBox="1"/>
          <p:nvPr/>
        </p:nvSpPr>
        <p:spPr>
          <a:xfrm>
            <a:off x="5918021" y="1511137"/>
            <a:ext cx="54357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d</a:t>
            </a:r>
            <a:r>
              <a:rPr lang="en-US" sz="2000">
                <a:solidFill>
                  <a:schemeClr val="dk1"/>
                </a:solidFill>
              </a:rPr>
              <a:t>esign and optimize the model to enhance classification efficiency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further explore deep learning techniques and strategies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evaluate and compare everyone’s model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deepening our understanding of CNN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28b9370695d_0_0"/>
          <p:cNvSpPr txBox="1"/>
          <p:nvPr/>
        </p:nvSpPr>
        <p:spPr>
          <a:xfrm>
            <a:off x="642975" y="4520675"/>
            <a:ext cx="30000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1/2</a:t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c178b6f91_0_45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g28c178b6f91_0_45"/>
          <p:cNvSpPr txBox="1"/>
          <p:nvPr/>
        </p:nvSpPr>
        <p:spPr>
          <a:xfrm>
            <a:off x="5918050" y="1973875"/>
            <a:ext cx="5435700" cy="3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avoid overfitting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improve test data accuracy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avoid high memory usage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28c178b6f91_0_45"/>
          <p:cNvSpPr txBox="1"/>
          <p:nvPr/>
        </p:nvSpPr>
        <p:spPr>
          <a:xfrm>
            <a:off x="642975" y="4520675"/>
            <a:ext cx="30000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2/2</a:t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g28c178b6f91_0_45"/>
          <p:cNvSpPr txBox="1"/>
          <p:nvPr>
            <p:ph type="title"/>
          </p:nvPr>
        </p:nvSpPr>
        <p:spPr>
          <a:xfrm>
            <a:off x="6096000" y="702978"/>
            <a:ext cx="3139500" cy="55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c178b6f91_0_34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g28c178b6f91_0_34"/>
          <p:cNvSpPr txBox="1"/>
          <p:nvPr/>
        </p:nvSpPr>
        <p:spPr>
          <a:xfrm>
            <a:off x="642975" y="45206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/>
          </a:p>
        </p:txBody>
      </p:sp>
      <p:sp>
        <p:nvSpPr>
          <p:cNvPr id="365" name="Google Shape;365;g28c178b6f91_0_34"/>
          <p:cNvSpPr txBox="1"/>
          <p:nvPr/>
        </p:nvSpPr>
        <p:spPr>
          <a:xfrm>
            <a:off x="4632250" y="1485000"/>
            <a:ext cx="6721500" cy="53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Taylor, D. (October 13, 2023). 10 Ways Space Exploration Benefits Earth [Part I]. Retrieved from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https://dylantaylor.org/10-ways-space-exploration-benefits-earth-part-i/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astroNN. (</a:t>
            </a:r>
            <a:r>
              <a:rPr lang="en-US" sz="2000">
                <a:solidFill>
                  <a:schemeClr val="dk1"/>
                </a:solidFill>
              </a:rPr>
              <a:t>October 13, 2023</a:t>
            </a:r>
            <a:r>
              <a:rPr lang="en-US" sz="2000">
                <a:solidFill>
                  <a:schemeClr val="dk1"/>
                </a:solidFill>
              </a:rPr>
              <a:t>). [Examples images of each class from Galaxy10 DECals [Graph]]. Galaxy10 DECals Dataset. Retrieved from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https://astronn.readthedocs.io/en/latest/_images/galaxy10_example.png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2021-06-15T16:02:44Z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