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5" r:id="rId8"/>
    <p:sldId id="262" r:id="rId9"/>
    <p:sldId id="268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09DD1F-B392-204B-B901-3F77FAE95F39}" v="264" dt="2025-05-09T01:33:24.021"/>
    <p1510:client id="{EFAB3852-6A68-DD91-3D16-EF4A409BB2E0}" v="210" dt="2025-05-08T03:48:42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9786-EF24-5DA3-59DB-674AC1D66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813E-EC2F-8E5D-035B-F75667179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752A-AF52-1F6F-54A4-F280922B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F82F-5AA2-5CE3-3FA0-8B215FB8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4A93-D564-80F3-DF3C-CB5A010F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741B-5337-5539-66D3-170B312F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FBAB-28A3-B52E-FA09-6D736301C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D348-EA1F-1D00-DCAB-286739C9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AA2A-98AB-7149-6629-04F3526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4B58-9E52-8CA7-4D72-243129D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53237-C345-80EC-A8D8-AD0556721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D93C-CED7-977F-C399-97604B04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EA68-3A9D-B809-244B-2AB3811A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E99C-2E31-DAE8-F0E8-9FD419C1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B9F35-D6E8-7DE2-4855-BFE73866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69A4-361C-7ECB-D178-8806944D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0DD9-F1A8-88D6-6C6A-092C51E1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856A-DB6D-AFA3-FF4B-546B840E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5459-9A64-B4C6-F321-7BC891F0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6B92-0F23-F355-BB9C-CB8BE28D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3EF2-8E12-78CB-B446-A1258B96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B1E6-3847-5C70-DAAE-DD1C5860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36C-14AB-FB74-650B-4D02653C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14E0-798A-3A77-331D-363A1C1A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605AF-BF5E-A06E-3D31-9492FF95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5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341D-4FC0-01AB-DFD8-DFAE27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4A0E-63A7-685C-19BC-4E8CCB265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8EE66-2321-FD87-F125-254C4696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A7D13-8A1C-94D2-697F-9535D44E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08434-3167-31A7-67F4-EC2374A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C831-245F-3A1B-AAEF-1C515B24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9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4CB5-939B-3850-FCF7-6169131F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9478-4A00-79D3-04E2-F661C699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320AB-EDEB-BC66-F4DB-A77C8DDC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0F616-34E7-5AEA-1F8A-EE88DF44A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0B9A-1C97-EDFA-9E0A-D9CF32339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918AD-0445-4A2B-45C2-8CA609DE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051A4-5E5D-2BFA-B375-279B5A2C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F85E6-0248-5D0D-3028-47DA6012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4214-035A-EDBD-ED69-49882CEA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36A1-17C8-46ED-485B-FF5403F2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CC34C-02CD-8164-C00C-96FAAB84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7C0D4-54DF-A3FF-CD05-8E541E3B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45839-5D3C-E6F1-3FEB-58E8113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A8325-18AB-4B3A-05DC-D88A6CFE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AD23-66B8-9726-35EE-1EDBE6B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1601-05DD-C069-D172-4470B1E9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52F7-175C-7E6C-32EE-926F60BA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591-78B9-D407-4ED3-C92F4F6A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B38-6BF0-79B3-F0D7-D3B2F480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5EA65-A5C3-4628-90C0-53536800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33077-B924-560F-6E9C-C89CC31F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954B-EF49-E13E-3350-33E42BD8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4EB3F-ADB8-5E12-EC54-865BD1AA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3F82F-FE12-3864-C6EF-AAE678974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8176-D91B-8AE3-599B-4167E9AC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59473-32EF-F220-35DF-99E70494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5A854-0E1E-7285-2DCE-1321224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24452-6AE7-98C6-D638-6ECA938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6B82-1442-6401-2FC3-20DC8A6E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C3E3-548A-53FF-8BD7-DB5D5B4A7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BEC45-2A32-A24D-9426-DB2F5AF2336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3C9B-0235-537E-B9F2-EA64DF845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E987-C18D-93E0-6210-A3C7DD244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0E82-9C2F-8E49-A0D2-1496935D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overlay&#10;&#10;AI-generated content may be incorrect.">
            <a:extLst>
              <a:ext uri="{FF2B5EF4-FFF2-40B4-BE49-F238E27FC236}">
                <a16:creationId xmlns:a16="http://schemas.microsoft.com/office/drawing/2014/main" id="{BC7B9169-BC73-09B4-44B9-33E76B95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66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39A906-1B75-F7E5-A23A-1756011D0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Compare single cell RNA transcriptomic</a:t>
            </a:r>
            <a:r>
              <a:rPr lang="zh-CN" altLang="en-US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profiles</a:t>
            </a:r>
            <a:r>
              <a:rPr lang="en-US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across</a:t>
            </a:r>
            <a:r>
              <a:rPr lang="en-US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different </a:t>
            </a:r>
            <a:r>
              <a:rPr lang="en-US" altLang="zh-CN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stages</a:t>
            </a:r>
            <a:r>
              <a:rPr lang="zh-CN" altLang="en-US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spermatogenesis</a:t>
            </a:r>
            <a:r>
              <a:rPr lang="zh-CN" altLang="en-US" sz="3800" b="1" kern="100">
                <a:solidFill>
                  <a:srgbClr val="FFFFFF"/>
                </a:solidFill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800" b="1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using Shiny app</a:t>
            </a:r>
            <a:br>
              <a:rPr lang="en-US" sz="3800" kern="100">
                <a:solidFill>
                  <a:srgbClr val="FFFFFF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sz="3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2C690-46D5-1ADD-5584-AE718DEF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</a:rPr>
              <a:t>Qiyang</a:t>
            </a:r>
            <a:r>
              <a:rPr lang="zh-CN" altLang="en-US" b="1">
                <a:solidFill>
                  <a:srgbClr val="FFFFFF"/>
                </a:solidFill>
              </a:rPr>
              <a:t> </a:t>
            </a:r>
            <a:r>
              <a:rPr lang="en-US" altLang="zh-CN" b="1">
                <a:solidFill>
                  <a:srgbClr val="FFFFFF"/>
                </a:solidFill>
              </a:rPr>
              <a:t>Liu</a:t>
            </a:r>
          </a:p>
          <a:p>
            <a:r>
              <a:rPr lang="en-US" altLang="zh-CN" b="1">
                <a:solidFill>
                  <a:srgbClr val="FFFFFF"/>
                </a:solidFill>
              </a:rPr>
              <a:t>BIO5202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4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035AE-4AB4-03D3-1691-B8636D4E0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F770-9CF9-DC01-71EB-4D3B295B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data - Shiny</a:t>
            </a:r>
          </a:p>
        </p:txBody>
      </p:sp>
      <p:pic>
        <p:nvPicPr>
          <p:cNvPr id="11" name="Picture 10" descr="A graph with red lines&#10;&#10;AI-generated content may be incorrect.">
            <a:extLst>
              <a:ext uri="{FF2B5EF4-FFF2-40B4-BE49-F238E27FC236}">
                <a16:creationId xmlns:a16="http://schemas.microsoft.com/office/drawing/2014/main" id="{769BB73B-4625-C0FD-D603-5B00DBED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91" y="1459414"/>
            <a:ext cx="9445703" cy="4777675"/>
          </a:xfrm>
          <a:prstGeom prst="rect">
            <a:avLst/>
          </a:prstGeom>
        </p:spPr>
      </p:pic>
      <p:pic>
        <p:nvPicPr>
          <p:cNvPr id="9" name="Content Placeholder 8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A6A1CC1B-E80A-379C-E326-746E8AB1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716" y="1459415"/>
            <a:ext cx="9439861" cy="4777674"/>
          </a:xfrm>
        </p:spPr>
      </p:pic>
      <p:pic>
        <p:nvPicPr>
          <p:cNvPr id="13" name="Picture 1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6E156718-D21F-C641-F3F8-3B3DE9460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697" y="1464581"/>
            <a:ext cx="9446716" cy="47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745A-5382-2E5B-3FAB-4193B4B4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D5C-3AC5-40F1-5FF0-92A1F3D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Access </a:t>
            </a:r>
            <a:r>
              <a:rPr lang="en-US"/>
              <a:t>and combin</a:t>
            </a:r>
            <a:r>
              <a:rPr lang="en-US" altLang="zh-CN" dirty="0">
                <a:ea typeface="等线"/>
              </a:rPr>
              <a:t>e</a:t>
            </a:r>
            <a:r>
              <a:rPr lang="en-US"/>
              <a:t> </a:t>
            </a:r>
            <a:r>
              <a:rPr lang="en-US" altLang="zh-CN" dirty="0">
                <a:ea typeface="等线"/>
              </a:rPr>
              <a:t>more</a:t>
            </a:r>
            <a:r>
              <a:rPr lang="zh-CN" altLang="en-US" dirty="0">
                <a:ea typeface="等线"/>
              </a:rPr>
              <a:t> </a:t>
            </a:r>
            <a:r>
              <a:rPr lang="en-US" err="1"/>
              <a:t>scRNA</a:t>
            </a:r>
            <a:r>
              <a:rPr lang="en-US"/>
              <a:t>-seq dataset</a:t>
            </a:r>
            <a:r>
              <a:rPr lang="en-US" altLang="zh-CN" dirty="0">
                <a:ea typeface="等线"/>
              </a:rPr>
              <a:t>s</a:t>
            </a:r>
            <a:endParaRPr lang="en-US">
              <a:ea typeface="等线"/>
            </a:endParaRPr>
          </a:p>
          <a:p>
            <a:r>
              <a:rPr lang="en-US" altLang="zh-CN" dirty="0">
                <a:ea typeface="等线"/>
              </a:rPr>
              <a:t>Reduce total file size (continuing work...)</a:t>
            </a:r>
          </a:p>
          <a:p>
            <a:r>
              <a:rPr lang="en-US"/>
              <a:t>Customize the app with more</a:t>
            </a:r>
            <a:r>
              <a:rPr lang="zh-CN" altLang="en-US"/>
              <a:t> </a:t>
            </a:r>
            <a:r>
              <a:rPr lang="en-US"/>
              <a:t>desired displays</a:t>
            </a:r>
          </a:p>
          <a:p>
            <a:r>
              <a:rPr lang="en-US" altLang="zh-CN"/>
              <a:t>Online</a:t>
            </a:r>
            <a:r>
              <a:rPr lang="zh-CN" altLang="en-US"/>
              <a:t> </a:t>
            </a:r>
            <a:r>
              <a:rPr lang="en-US" altLang="zh-CN"/>
              <a:t>server</a:t>
            </a:r>
            <a:r>
              <a:rPr lang="zh-CN" altLang="en-US"/>
              <a:t> </a:t>
            </a:r>
            <a:r>
              <a:rPr lang="en-US" altLang="zh-CN"/>
              <a:t>storage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public</a:t>
            </a:r>
            <a:r>
              <a:rPr lang="zh-CN" altLang="en-US"/>
              <a:t> </a:t>
            </a:r>
            <a:r>
              <a:rPr lang="en-US" altLang="zh-CN"/>
              <a:t>access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523-F9F5-7A83-E386-7E04953A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60C2-D4BD-0E50-2600-319FEA50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356393"/>
            <a:ext cx="105156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sz="1400" dirty="0"/>
              <a:t>Lukassen S, Bosch E, Ekici AB, </a:t>
            </a:r>
            <a:r>
              <a:rPr lang="en-US" sz="1400" err="1"/>
              <a:t>Winterpacht</a:t>
            </a:r>
            <a:r>
              <a:rPr lang="en-US" sz="1400" dirty="0"/>
              <a:t> A. Single-cell RNA sequencing of adult mouse testes. </a:t>
            </a:r>
            <a:r>
              <a:rPr lang="en-US" sz="1400" i="1" dirty="0"/>
              <a:t>Sci Data.</a:t>
            </a:r>
            <a:r>
              <a:rPr lang="en-US" sz="1400" dirty="0"/>
              <a:t> 2018;5:180192. doi:10.1038/sdata.2018.192</a:t>
            </a:r>
            <a:endParaRPr lang="zh-CN" altLang="en-US"/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Ma HT, Niu CM, Xia J, et al. Stimulated by retinoic acid gene 8 (Stra8) plays important roles in many stages of spermatogenesis. </a:t>
            </a:r>
            <a:r>
              <a:rPr lang="en-US" sz="1400" i="1" dirty="0">
                <a:ea typeface="+mn-lt"/>
                <a:cs typeface="+mn-lt"/>
              </a:rPr>
              <a:t>Asian J </a:t>
            </a:r>
            <a:r>
              <a:rPr lang="en-US" sz="1400" i="1" err="1">
                <a:ea typeface="+mn-lt"/>
                <a:cs typeface="+mn-lt"/>
              </a:rPr>
              <a:t>Androl</a:t>
            </a:r>
            <a:r>
              <a:rPr lang="en-US" sz="1400" dirty="0">
                <a:ea typeface="+mn-lt"/>
                <a:cs typeface="+mn-lt"/>
              </a:rPr>
              <a:t>. 2018;20(5):479-487. doi:10.4103/aja.aja_26_18</a:t>
            </a:r>
            <a:endParaRPr lang="en-US" sz="1400" dirty="0"/>
          </a:p>
          <a:p>
            <a:pPr marL="285750" indent="-285750">
              <a:lnSpc>
                <a:spcPct val="100000"/>
              </a:lnSpc>
            </a:pPr>
            <a:r>
              <a:rPr lang="en-US" sz="1400" err="1"/>
              <a:t>Mahyari</a:t>
            </a:r>
            <a:r>
              <a:rPr lang="en-US" sz="1400" dirty="0"/>
              <a:t> E, Vigh-Conrad KA, Daube C, et al. The human infertility single-cell testis atlas (HISTA): an interactive molecular </a:t>
            </a:r>
            <a:r>
              <a:rPr lang="en-US" sz="1400" err="1"/>
              <a:t>scRNA</a:t>
            </a:r>
            <a:r>
              <a:rPr lang="en-US" sz="1400" dirty="0"/>
              <a:t>-Seq reference of the human testis. </a:t>
            </a:r>
            <a:r>
              <a:rPr lang="en-US" sz="1400" i="1" dirty="0"/>
              <a:t>Andrology.</a:t>
            </a:r>
            <a:r>
              <a:rPr lang="en-US" sz="1400" dirty="0"/>
              <a:t> Published online 2024. doi:10.1111/andr.13637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Mizuno M, Harris CL, Suzuki N, Matsuo S, Morgan BP. Expression of CD46 in developing rat spermatozoa: ultrastructural localization and utility as a marker of the various stages of the seminiferous </a:t>
            </a:r>
            <a:r>
              <a:rPr lang="en-US" sz="1400" err="1">
                <a:ea typeface="+mn-lt"/>
                <a:cs typeface="+mn-lt"/>
              </a:rPr>
              <a:t>tubuli</a:t>
            </a:r>
            <a:r>
              <a:rPr lang="en-US" sz="1400" dirty="0">
                <a:ea typeface="+mn-lt"/>
                <a:cs typeface="+mn-lt"/>
              </a:rPr>
              <a:t>. </a:t>
            </a:r>
            <a:r>
              <a:rPr lang="en-US" sz="1400" i="1" dirty="0">
                <a:ea typeface="+mn-lt"/>
                <a:cs typeface="+mn-lt"/>
              </a:rPr>
              <a:t>Biol </a:t>
            </a:r>
            <a:r>
              <a:rPr lang="en-US" sz="1400" i="1" err="1">
                <a:ea typeface="+mn-lt"/>
                <a:cs typeface="+mn-lt"/>
              </a:rPr>
              <a:t>Reprod</a:t>
            </a:r>
            <a:r>
              <a:rPr lang="en-US" sz="1400" dirty="0">
                <a:ea typeface="+mn-lt"/>
                <a:cs typeface="+mn-lt"/>
              </a:rPr>
              <a:t>. 2005;72(4):908-915. doi:10.1095/biolreprod.104.035485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Ozaki Y, Saito K, Shinya M, Kawasaki T, Sakai N. Evaluation of Sycp3, </a:t>
            </a:r>
            <a:r>
              <a:rPr lang="en-US" sz="1400" err="1">
                <a:ea typeface="+mn-lt"/>
                <a:cs typeface="+mn-lt"/>
              </a:rPr>
              <a:t>Plzf</a:t>
            </a:r>
            <a:r>
              <a:rPr lang="en-US" sz="1400" dirty="0">
                <a:ea typeface="+mn-lt"/>
                <a:cs typeface="+mn-lt"/>
              </a:rPr>
              <a:t> and Cyclin B3 expression and suitability as spermatogonia and spermatocyte markers in zebrafish. </a:t>
            </a:r>
            <a:r>
              <a:rPr lang="en-US" sz="1400" i="1" dirty="0">
                <a:ea typeface="+mn-lt"/>
                <a:cs typeface="+mn-lt"/>
              </a:rPr>
              <a:t>Gene Expr Patterns</a:t>
            </a:r>
            <a:r>
              <a:rPr lang="en-US" sz="1400" dirty="0">
                <a:ea typeface="+mn-lt"/>
                <a:cs typeface="+mn-lt"/>
              </a:rPr>
              <a:t>. 2011;11(5-6):309-315. doi:10.1016/j.gep.2011.03.002</a:t>
            </a:r>
            <a:endParaRPr lang="en-US" sz="1400" dirty="0"/>
          </a:p>
          <a:p>
            <a:pPr marL="285750" indent="-285750">
              <a:lnSpc>
                <a:spcPct val="100000"/>
              </a:lnSpc>
            </a:pPr>
            <a:r>
              <a:rPr lang="en-US" sz="1400" dirty="0"/>
              <a:t>Posit. Shiny. https://shiny.posit.co/. Accessed March 23, 2025.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1400" dirty="0">
                <a:ea typeface="等线"/>
              </a:rPr>
              <a:t>R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Core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Team.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2024.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R: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A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Language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and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Environment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for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statistical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Computing.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From</a:t>
            </a:r>
            <a:r>
              <a:rPr lang="zh-CN" altLang="en-US" sz="1400" dirty="0">
                <a:ea typeface="等线"/>
              </a:rPr>
              <a:t> </a:t>
            </a:r>
            <a:r>
              <a:rPr lang="en-US" altLang="zh-CN" sz="1400" dirty="0">
                <a:ea typeface="等线"/>
              </a:rPr>
              <a:t>https://www.r-project.org/</a:t>
            </a:r>
            <a:endParaRPr lang="en-US" sz="1400">
              <a:ea typeface="等线"/>
            </a:endParaRPr>
          </a:p>
          <a:p>
            <a:pPr marL="285750" indent="-285750">
              <a:lnSpc>
                <a:spcPct val="100000"/>
              </a:lnSpc>
            </a:pPr>
            <a:r>
              <a:rPr lang="en-US" sz="1400" dirty="0"/>
              <a:t>Satija Lab. Seurat. https://satijalab.org/seurat/. Accessed March 18, 2025.</a:t>
            </a:r>
          </a:p>
          <a:p>
            <a:pPr marL="285750" indent="-285750">
              <a:lnSpc>
                <a:spcPct val="100000"/>
              </a:lnSpc>
            </a:pPr>
            <a:r>
              <a:rPr lang="en-US" sz="1400" err="1">
                <a:solidFill>
                  <a:srgbClr val="212121"/>
                </a:solidFill>
                <a:ea typeface="+mn-lt"/>
                <a:cs typeface="+mn-lt"/>
              </a:rPr>
              <a:t>Zvick</a:t>
            </a:r>
            <a:r>
              <a:rPr lang="en-US" sz="1400" dirty="0">
                <a:solidFill>
                  <a:srgbClr val="212121"/>
                </a:solidFill>
                <a:ea typeface="+mn-lt"/>
                <a:cs typeface="+mn-lt"/>
              </a:rPr>
              <a:t> J, Tarnowska-Sengül M, Ghosh A, et al. Exclusive generation of rat spermatozoa in sterile mice utilizing blastocyst complementation with pluripotent stem cells. </a:t>
            </a:r>
            <a:r>
              <a:rPr lang="en-US" sz="1400" i="1" dirty="0">
                <a:solidFill>
                  <a:srgbClr val="212121"/>
                </a:solidFill>
                <a:ea typeface="+mn-lt"/>
                <a:cs typeface="+mn-lt"/>
              </a:rPr>
              <a:t>Stem Cell Reports</a:t>
            </a:r>
            <a:r>
              <a:rPr lang="en-US" sz="1400" dirty="0">
                <a:solidFill>
                  <a:srgbClr val="212121"/>
                </a:solidFill>
                <a:ea typeface="+mn-lt"/>
                <a:cs typeface="+mn-lt"/>
              </a:rPr>
              <a:t>. 2022;17(9):1942-1958. doi:10.1016/j.stemcr.2022.07.005</a:t>
            </a:r>
            <a:endParaRPr lang="en-US" sz="1400" dirty="0"/>
          </a:p>
          <a:p>
            <a:pPr marL="285750" indent="-285750">
              <a:lnSpc>
                <a:spcPct val="1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7E3A-B6E7-F044-5F6B-18A3314C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186A-EA4B-2C71-4097-3409B49F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51" y="2009775"/>
            <a:ext cx="4576763" cy="4351338"/>
          </a:xfrm>
        </p:spPr>
        <p:txBody>
          <a:bodyPr/>
          <a:lstStyle/>
          <a:p>
            <a:r>
              <a:rPr lang="en-US"/>
              <a:t>Spermatogenesis</a:t>
            </a:r>
          </a:p>
          <a:p>
            <a:pPr lvl="1"/>
            <a:r>
              <a:rPr lang="en-US"/>
              <a:t>The process of sperm formation</a:t>
            </a:r>
          </a:p>
          <a:p>
            <a:pPr lvl="1"/>
            <a:r>
              <a:rPr lang="en-US"/>
              <a:t>Looking for gene regulators that are </a:t>
            </a:r>
            <a:r>
              <a:rPr lang="en-US" b="1" u="sng"/>
              <a:t>conserved</a:t>
            </a:r>
            <a:r>
              <a:rPr lang="en-US"/>
              <a:t> across species</a:t>
            </a:r>
          </a:p>
          <a:p>
            <a:pPr lvl="1"/>
            <a:r>
              <a:rPr lang="en-US"/>
              <a:t>Male infertility, species protection, food animal</a:t>
            </a:r>
            <a:r>
              <a:rPr lang="en-US" altLang="zh-CN"/>
              <a:t>s</a:t>
            </a:r>
            <a:r>
              <a:rPr lang="en-US"/>
              <a:t>, etc.</a:t>
            </a:r>
          </a:p>
        </p:txBody>
      </p:sp>
      <p:sp>
        <p:nvSpPr>
          <p:cNvPr id="6" name="AutoShape 2" descr="Spermatogenesis review (article) | Khan Academy">
            <a:extLst>
              <a:ext uri="{FF2B5EF4-FFF2-40B4-BE49-F238E27FC236}">
                <a16:creationId xmlns:a16="http://schemas.microsoft.com/office/drawing/2014/main" id="{51CAA538-B49D-5DA4-FCC4-7B47DE478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permatogenesis review (article) | Khan Academy">
            <a:extLst>
              <a:ext uri="{FF2B5EF4-FFF2-40B4-BE49-F238E27FC236}">
                <a16:creationId xmlns:a16="http://schemas.microsoft.com/office/drawing/2014/main" id="{38A7DFB6-52BE-C71B-4047-94AE2798C6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2613C532-81C4-7C9D-C441-C1FF011EC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8C9AE-387C-D3DF-74E0-F8B4AE36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396168"/>
            <a:ext cx="6991049" cy="46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40FA-ECC4-1D12-BE01-38D3455B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Research</a:t>
            </a:r>
            <a:r>
              <a:rPr lang="zh-CN" altLang="en-US"/>
              <a:t> </a:t>
            </a:r>
            <a:r>
              <a:rPr lang="en-US" altLang="zh-CN"/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5570-D1D2-AE1C-797F-A75A31EC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6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How to identify</a:t>
            </a:r>
            <a:r>
              <a:rPr lang="zh-CN" alt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different stages of spermatogenesis?</a:t>
            </a:r>
          </a:p>
          <a:p>
            <a:pPr lvl="1"/>
            <a:r>
              <a:rPr lang="en-US" kern="100" dirty="0">
                <a:ea typeface="DengXian"/>
                <a:cs typeface="Times New Roman"/>
              </a:rPr>
              <a:t>Single cell RNA sequencing (</a:t>
            </a:r>
            <a:r>
              <a:rPr lang="en-US" kern="100" dirty="0" err="1">
                <a:ea typeface="DengXian"/>
                <a:cs typeface="Times New Roman"/>
              </a:rPr>
              <a:t>scRNA</a:t>
            </a:r>
            <a:r>
              <a:rPr lang="en-US" kern="100" dirty="0">
                <a:ea typeface="DengXian"/>
                <a:cs typeface="Times New Roman"/>
              </a:rPr>
              <a:t>-seq)</a:t>
            </a:r>
            <a:endParaRPr lang="en-US" kern="10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E.g., 10</a:t>
            </a:r>
            <a:r>
              <a:rPr lang="en-US" altLang="zh-CN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genomics</a:t>
            </a:r>
          </a:p>
          <a:p>
            <a:r>
              <a:rPr 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How to better display and interpret a </a:t>
            </a:r>
            <a:r>
              <a:rPr lang="en-US" altLang="zh-CN" sz="2400" b="1" kern="10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scRNA</a:t>
            </a:r>
            <a:r>
              <a:rPr lang="en-US" altLang="zh-CN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-seq</a:t>
            </a:r>
            <a:r>
              <a:rPr lang="zh-CN" alt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dataset?</a:t>
            </a:r>
          </a:p>
          <a:p>
            <a:pPr lvl="1"/>
            <a:r>
              <a:rPr lang="en-US" kern="100">
                <a:ea typeface="DengXian" panose="02010600030101010101" pitchFamily="2" charset="-122"/>
                <a:cs typeface="Times New Roman" panose="02020603050405020304" pitchFamily="18" charset="0"/>
              </a:rPr>
              <a:t>Shiny App</a:t>
            </a:r>
            <a:r>
              <a:rPr lang="en-US" kern="1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/>
          </a:p>
        </p:txBody>
      </p:sp>
      <p:pic>
        <p:nvPicPr>
          <p:cNvPr id="2050" name="Picture 2" descr="The neXt generation of single cell RNA-seq: An introduction to GEM-X  technology - 10x Genomics">
            <a:extLst>
              <a:ext uri="{FF2B5EF4-FFF2-40B4-BE49-F238E27FC236}">
                <a16:creationId xmlns:a16="http://schemas.microsoft.com/office/drawing/2014/main" id="{830D5FCC-5821-C1BE-2890-C9233766F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17" y="3732967"/>
            <a:ext cx="4949363" cy="25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81F9B106-DF1D-881F-2A79-3B733E7F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23" b="5752"/>
          <a:stretch/>
        </p:blipFill>
        <p:spPr>
          <a:xfrm>
            <a:off x="2232427" y="4895033"/>
            <a:ext cx="2726263" cy="1942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CD0A1-55AC-48BD-3225-43013BDAD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47" y="4001294"/>
            <a:ext cx="2070152" cy="238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3CE6E-D627-8932-B0F7-B137E32F26E9}"/>
              </a:ext>
            </a:extLst>
          </p:cNvPr>
          <p:cNvSpPr txBox="1"/>
          <p:nvPr/>
        </p:nvSpPr>
        <p:spPr>
          <a:xfrm>
            <a:off x="7215188" y="6757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9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DE1D2-8AEC-B438-059A-B5483C6A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2BF4-9DDA-EFC3-6D7E-02F094CB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BE5F-28CB-5F2F-562E-5E93F29E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Obtain and reconstruct testicular</a:t>
            </a:r>
            <a:r>
              <a:rPr lang="en-US" dirty="0"/>
              <a:t> </a:t>
            </a:r>
            <a:r>
              <a:rPr lang="en-US" err="1"/>
              <a:t>scRNA</a:t>
            </a:r>
            <a:r>
              <a:rPr lang="en-US"/>
              <a:t>-seq data</a:t>
            </a:r>
            <a:r>
              <a:rPr lang="en-US" dirty="0"/>
              <a:t> </a:t>
            </a:r>
            <a:endParaRPr lang="en-US"/>
          </a:p>
          <a:p>
            <a:r>
              <a:rPr lang="en-US"/>
              <a:t>Create an interactive Shiny App</a:t>
            </a:r>
          </a:p>
          <a:p>
            <a:pPr lvl="1"/>
            <a:r>
              <a:rPr lang="en-US"/>
              <a:t>Personalized display</a:t>
            </a:r>
          </a:p>
          <a:p>
            <a:pPr lvl="2"/>
            <a:r>
              <a:rPr lang="en-US" sz="2400"/>
              <a:t>Cell stage</a:t>
            </a:r>
          </a:p>
          <a:p>
            <a:pPr lvl="2"/>
            <a:r>
              <a:rPr lang="en-US" sz="2400"/>
              <a:t>Biomarkers (genes of interest)</a:t>
            </a:r>
          </a:p>
          <a:p>
            <a:pPr lvl="2"/>
            <a:r>
              <a:rPr lang="en-US" sz="2400"/>
              <a:t>Species</a:t>
            </a:r>
          </a:p>
          <a:p>
            <a:pPr lvl="2"/>
            <a:r>
              <a:rPr lang="en-US" sz="2400"/>
              <a:t>Plots</a:t>
            </a:r>
          </a:p>
          <a:p>
            <a:pPr lvl="2"/>
            <a:r>
              <a:rPr lang="en-US" sz="2400"/>
              <a:t>Etc.</a:t>
            </a:r>
          </a:p>
          <a:p>
            <a:r>
              <a:rPr lang="en-US"/>
              <a:t>Accessible and downloadable by public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AE7C-7CCA-76D4-141C-BCE05909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0E16-C828-BFC6-5FF9-9A2298D3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dirty="0" err="1"/>
              <a:t>scRNA</a:t>
            </a:r>
            <a:r>
              <a:rPr lang="en-US" dirty="0"/>
              <a:t>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0C78-AD85-FA43-D9C4-E6A855FD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 Data</a:t>
            </a:r>
          </a:p>
        </p:txBody>
      </p:sp>
      <p:pic>
        <p:nvPicPr>
          <p:cNvPr id="4" name="Picture 2" descr="The neXt generation of single cell RNA-seq: An introduction to GEM-X  technology - 10x Genomics">
            <a:extLst>
              <a:ext uri="{FF2B5EF4-FFF2-40B4-BE49-F238E27FC236}">
                <a16:creationId xmlns:a16="http://schemas.microsoft.com/office/drawing/2014/main" id="{1FBA88DD-4AF1-A152-4B33-7147CC3E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780071"/>
            <a:ext cx="5437993" cy="27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331694-BDEC-2038-9092-3A801561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889000"/>
            <a:ext cx="4737100" cy="5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F595D-97B5-3AB7-A6A7-9A66A37E8061}"/>
              </a:ext>
            </a:extLst>
          </p:cNvPr>
          <p:cNvSpPr txBox="1"/>
          <p:nvPr/>
        </p:nvSpPr>
        <p:spPr>
          <a:xfrm>
            <a:off x="2271713" y="614295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altLang="zh-CN" dirty="0"/>
              <a:t>X</a:t>
            </a:r>
            <a:r>
              <a:rPr lang="en-US" dirty="0"/>
              <a:t> Genomics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46728-F02F-392D-859D-3A0C66162FD4}"/>
              </a:ext>
            </a:extLst>
          </p:cNvPr>
          <p:cNvSpPr txBox="1"/>
          <p:nvPr/>
        </p:nvSpPr>
        <p:spPr>
          <a:xfrm>
            <a:off x="8417955" y="6142952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NCBI-GEO</a:t>
            </a:r>
          </a:p>
        </p:txBody>
      </p:sp>
    </p:spTree>
    <p:extLst>
      <p:ext uri="{BB962C8B-B14F-4D97-AF65-F5344CB8AC3E}">
        <p14:creationId xmlns:p14="http://schemas.microsoft.com/office/powerpoint/2010/main" val="36485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2683-C121-60BB-774B-A770E4C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</a:t>
            </a:r>
            <a:r>
              <a:rPr lang="zh-CN" altLang="en-US"/>
              <a:t> </a:t>
            </a:r>
            <a:r>
              <a:rPr lang="en-US" altLang="zh-CN"/>
              <a:t>package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Seurat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D6D8-3406-836B-630E-8AAAAD37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scRNA</a:t>
            </a:r>
            <a:r>
              <a:rPr lang="en-US"/>
              <a:t>-seq dataset that is composed of three files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DD6534-5538-F824-3F04-816480BB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83" y="2689796"/>
            <a:ext cx="3031870" cy="27295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64B3B0-A0F1-35CB-456D-F1A81C4A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91" y="2689796"/>
            <a:ext cx="3031870" cy="272952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719C32-1362-99E8-D24D-EF4C54494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21" y="2689796"/>
            <a:ext cx="2652582" cy="2734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982BA-1685-7720-F5D4-5FF64C80F9E3}"/>
              </a:ext>
            </a:extLst>
          </p:cNvPr>
          <p:cNvSpPr txBox="1"/>
          <p:nvPr/>
        </p:nvSpPr>
        <p:spPr>
          <a:xfrm>
            <a:off x="2096063" y="5436647"/>
            <a:ext cx="102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Barcode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6A2B-C325-9945-ADF2-E1A5049D9336}"/>
              </a:ext>
            </a:extLst>
          </p:cNvPr>
          <p:cNvSpPr txBox="1"/>
          <p:nvPr/>
        </p:nvSpPr>
        <p:spPr>
          <a:xfrm>
            <a:off x="5680743" y="5436647"/>
            <a:ext cx="94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234AF-580A-007E-A3FF-019FF5F6E9B4}"/>
              </a:ext>
            </a:extLst>
          </p:cNvPr>
          <p:cNvSpPr txBox="1"/>
          <p:nvPr/>
        </p:nvSpPr>
        <p:spPr>
          <a:xfrm>
            <a:off x="9266834" y="543787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Matrix</a:t>
            </a:r>
          </a:p>
        </p:txBody>
      </p:sp>
      <p:pic>
        <p:nvPicPr>
          <p:cNvPr id="11" name="Picture 2" descr="The neXt generation of single cell RNA-seq: An introduction to GEM-X  technology - 10x Genomics">
            <a:extLst>
              <a:ext uri="{FF2B5EF4-FFF2-40B4-BE49-F238E27FC236}">
                <a16:creationId xmlns:a16="http://schemas.microsoft.com/office/drawing/2014/main" id="{4B32DC64-6C9E-414A-7F39-ECA1B75A6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5" r="21356" b="51846"/>
          <a:stretch/>
        </p:blipFill>
        <p:spPr bwMode="auto">
          <a:xfrm>
            <a:off x="1280521" y="5900738"/>
            <a:ext cx="2308089" cy="92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6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EFDE-D134-9F0F-4476-F60018304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2C8C-2ADF-B90C-38A9-6EF3BE9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zh-CN" altLang="en-US" dirty="0">
                <a:ea typeface="等线 Light"/>
              </a:rPr>
              <a:t> </a:t>
            </a:r>
            <a:r>
              <a:rPr lang="en-US" dirty="0"/>
              <a:t>package</a:t>
            </a:r>
            <a:r>
              <a:rPr lang="zh-CN" altLang="en-US" dirty="0">
                <a:ea typeface="等线 Light"/>
              </a:rPr>
              <a:t> </a:t>
            </a:r>
            <a:r>
              <a:rPr lang="en-US" dirty="0"/>
              <a:t>of</a:t>
            </a:r>
            <a:r>
              <a:rPr lang="zh-CN" altLang="en-US" dirty="0">
                <a:ea typeface="等线 Light"/>
              </a:rPr>
              <a:t> </a:t>
            </a:r>
            <a:r>
              <a:rPr lang="en-US"/>
              <a:t>Seurat</a:t>
            </a:r>
            <a:endParaRPr lang="zh-CN" altLang="en-US" dirty="0"/>
          </a:p>
        </p:txBody>
      </p:sp>
      <p:pic>
        <p:nvPicPr>
          <p:cNvPr id="6" name="Content Placeholder 5" descr="A diagram of different types of sperm&#10;&#10;AI-generated content may be incorrect.">
            <a:extLst>
              <a:ext uri="{FF2B5EF4-FFF2-40B4-BE49-F238E27FC236}">
                <a16:creationId xmlns:a16="http://schemas.microsoft.com/office/drawing/2014/main" id="{FE19EC6A-DCEE-5470-F72D-86B04311C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43588"/>
            <a:ext cx="4065795" cy="4017963"/>
          </a:xfrm>
        </p:spPr>
      </p:pic>
      <p:pic>
        <p:nvPicPr>
          <p:cNvPr id="8" name="Picture 7" descr="A purple dots on a white background&#10;&#10;AI-generated content may be incorrect.">
            <a:extLst>
              <a:ext uri="{FF2B5EF4-FFF2-40B4-BE49-F238E27FC236}">
                <a16:creationId xmlns:a16="http://schemas.microsoft.com/office/drawing/2014/main" id="{40B57586-EB8D-B299-0B0E-6A1C006A09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4271"/>
          <a:stretch/>
        </p:blipFill>
        <p:spPr>
          <a:xfrm>
            <a:off x="4065795" y="2513100"/>
            <a:ext cx="4060412" cy="3848274"/>
          </a:xfrm>
          <a:prstGeom prst="rect">
            <a:avLst/>
          </a:prstGeom>
        </p:spPr>
      </p:pic>
      <p:pic>
        <p:nvPicPr>
          <p:cNvPr id="13" name="Picture 12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FDEF94E6-918F-E2DD-5021-BF139C39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94" y="2343590"/>
            <a:ext cx="4065795" cy="4017962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200CC0CB-81C8-9C31-A7EB-A34707B458DA}"/>
              </a:ext>
            </a:extLst>
          </p:cNvPr>
          <p:cNvSpPr txBox="1">
            <a:spLocks/>
          </p:cNvSpPr>
          <p:nvPr/>
        </p:nvSpPr>
        <p:spPr>
          <a:xfrm>
            <a:off x="838200" y="16923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Seurat can generate expression profiles itself</a:t>
            </a:r>
          </a:p>
        </p:txBody>
      </p:sp>
    </p:spTree>
    <p:extLst>
      <p:ext uri="{BB962C8B-B14F-4D97-AF65-F5344CB8AC3E}">
        <p14:creationId xmlns:p14="http://schemas.microsoft.com/office/powerpoint/2010/main" val="317051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11D6-6AE6-9746-8B51-6030BD24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Proceed the data - Seurat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94DF31-0062-E7E7-F598-D55CB1C85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85" b="93453"/>
          <a:stretch/>
        </p:blipFill>
        <p:spPr>
          <a:xfrm>
            <a:off x="7405595" y="505802"/>
            <a:ext cx="3582009" cy="1049567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ECA3C98-20D5-630C-ABCE-C2F460C90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62" y="1861044"/>
            <a:ext cx="6729761" cy="4903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DBDF8-7DD3-CF4B-C4F8-57414BEFA65D}"/>
              </a:ext>
            </a:extLst>
          </p:cNvPr>
          <p:cNvSpPr txBox="1"/>
          <p:nvPr/>
        </p:nvSpPr>
        <p:spPr>
          <a:xfrm>
            <a:off x="6271656" y="2206348"/>
            <a:ext cx="2627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Spermatogonia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Stra8</a:t>
            </a:r>
          </a:p>
          <a:p>
            <a:r>
              <a:rPr lang="en-US" altLang="zh-CN" dirty="0"/>
              <a:t>Spermatocyte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Sycp3</a:t>
            </a:r>
          </a:p>
          <a:p>
            <a:r>
              <a:rPr lang="en-US" altLang="zh-CN" dirty="0"/>
              <a:t>Spermatid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Cd46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BA436-76CD-EEB9-0BFC-43AC18E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0C11-3992-14E3-86F7-9BF74E4D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data - Shiny 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23A7A67-C15B-BC35-CDED-47D9A9D9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239" y="1507957"/>
            <a:ext cx="6702246" cy="5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9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DengXian</vt:lpstr>
      <vt:lpstr>DengXian</vt:lpstr>
      <vt:lpstr>等线 Light</vt:lpstr>
      <vt:lpstr>Aptos</vt:lpstr>
      <vt:lpstr>Aptos Display</vt:lpstr>
      <vt:lpstr>Arial</vt:lpstr>
      <vt:lpstr>Office Theme</vt:lpstr>
      <vt:lpstr>Compare single cell RNA transcriptomic profiles across different stages of spermatogenesis using Shiny app </vt:lpstr>
      <vt:lpstr>Background</vt:lpstr>
      <vt:lpstr>Research questions</vt:lpstr>
      <vt:lpstr>Objective</vt:lpstr>
      <vt:lpstr>Obtain scRNA-seq Data</vt:lpstr>
      <vt:lpstr>R package of Seurat</vt:lpstr>
      <vt:lpstr>R package of Seurat</vt:lpstr>
      <vt:lpstr>Proceed the data - Seurat</vt:lpstr>
      <vt:lpstr>Display the data - Shiny </vt:lpstr>
      <vt:lpstr>Display the data - Shiny</vt:lpstr>
      <vt:lpstr>Future Direction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Qiyang</dc:creator>
  <cp:lastModifiedBy>Liu, Qiyang</cp:lastModifiedBy>
  <cp:revision>1</cp:revision>
  <dcterms:created xsi:type="dcterms:W3CDTF">2025-05-06T15:10:54Z</dcterms:created>
  <dcterms:modified xsi:type="dcterms:W3CDTF">2025-05-09T01:33:24Z</dcterms:modified>
</cp:coreProperties>
</file>