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90" r:id="rId6"/>
    <p:sldId id="279" r:id="rId7"/>
    <p:sldId id="299" r:id="rId8"/>
    <p:sldId id="262" r:id="rId9"/>
    <p:sldId id="268" r:id="rId10"/>
    <p:sldId id="291" r:id="rId11"/>
    <p:sldId id="297" r:id="rId12"/>
    <p:sldId id="298" r:id="rId13"/>
    <p:sldId id="267" r:id="rId14"/>
    <p:sldId id="293" r:id="rId15"/>
    <p:sldId id="301" r:id="rId16"/>
    <p:sldId id="300" r:id="rId17"/>
    <p:sldId id="302" r:id="rId18"/>
    <p:sldId id="303" r:id="rId19"/>
    <p:sldId id="272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38EB-21DA-4563-B8C9-7F879A40BC11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DD9C-5991-485C-A58E-920A10D00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4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44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76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87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69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25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6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15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5DAD3-2357-4381-9BAE-49786A823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9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046A6-0DE7-44A5-B87D-20554CC89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40B72-83D3-44AF-BD7D-A1F0155AE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7F2B9-82AB-4377-9F51-E445B744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78F47-D097-43D2-87AA-2F177BDE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122BE-5A91-4F1E-936F-FE5D3179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7B484-488E-45E5-9FF8-1320A995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9B0E9-1CA1-46F6-B73A-A5EC361A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7ECE-71A0-4B82-A4A5-1B555C37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4231F-7D80-41D8-AB74-1C693513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73F3-C5A9-4D0A-8557-9DBAE167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3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7DA2C7-7F4B-464A-9D17-293F5C26B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D9179-96E4-4C74-B677-656CA8F7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F2BCB-24FC-4A4E-9869-702201C0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5888F-5364-484D-9003-10D376CB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CB3E0-97C1-464D-BCA0-FEDA5251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3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56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0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5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61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77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C8310-9237-43C9-8765-2544C6B6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A07C-9F98-4ED2-A246-83A2DD54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35C51-EB38-4B6F-9DD5-35C25EFA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90B05-3B50-4E1A-9179-9BFFEA99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D4F3D-28EB-4E5F-8450-D0ED24A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53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82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40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2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A327-7FF1-4740-BF0C-FA71B02B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E1A91-39D1-4BC0-94B4-78D03684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33C90-B372-4730-9309-7914F9ED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20BEE-3D39-45EB-8E54-8B41B231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4F3A6-4402-492B-A454-3C345600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A259C-397C-466C-B168-C947DBB0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B406A-A617-425D-AABB-EFA3E76E8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C7734-A869-4E24-AFA6-AE011F35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6E4FD-5656-4631-8DEC-A425A82A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98564-7437-461D-83A2-AA15320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47A66-060F-4BB6-801D-BEC894C9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2B912-960F-4E7B-B458-D215950F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A12D9-22BB-4A9C-87E9-32ADEC2C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2018D-209A-44D0-906E-FACF1DFE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00C59-420B-4577-A8D7-88E0EF6F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F48568-0E52-4B76-B723-5657917FA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1BA35-E3AA-4953-830E-4DA79CFA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BD66F-7386-409E-B682-E2986EE1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C588A8-47CA-4500-833C-493C0667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6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54738-9716-48E6-896A-A8DC982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7EB5B-C24D-4150-99D7-8B46C9A4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AB184-DA00-4585-B68B-E2B56138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7C432-D69F-4A2B-99A6-98B1BB7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3925F1-FFCB-41B0-9414-344D2FB4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5518A-8A7A-46AC-BDF7-0E0CFF6B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D2F5F-C854-4A4F-AA23-CB8AA235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E56B-52EA-4369-A84A-FB406370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3C64B-194F-4437-8CCD-A1D08B68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71212-327C-4809-8F22-B9AFE95EB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A69E6-2284-4983-BB00-2BFEDDE7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896DA-11BA-42F8-A430-C5544B90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D80D9-A273-4CB1-9383-F48B653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4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5ED60-4539-4570-860B-9C3068EC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B7A3AF-1D42-445E-AD4B-6EF0FE7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67810-463E-4B33-861E-17D70837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3133B-C5E7-4EEB-B2FE-9AEB60AF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4FCCA-A9D3-4E18-AFB8-22F4F012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4AC38-8501-41A4-8CD5-BD54AD8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CD33BC-49B3-4912-AB43-896F2D8C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22EA3-18E9-407C-B151-50845581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8040F-07DE-44CB-9F99-7D0B42E0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6CC8-A0D6-475F-9655-513457F9DD9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1ECB6-9309-4745-B832-826EB2C12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B39C3-EBB4-471D-920A-2DB7B5ABF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C9DE-B5D2-4567-B659-6D2485F3D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aa.org/press/periodicals/loci/joma/the-sir-model-for-spread-of-disease-the-differential-equation-mode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a.org/press/periodicals/loci/joma/the-sir-model-for-spread-of-disease-the-differential-equation-mode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a.org/press/periodicals/loci/joma/the-sir-model-for-spread-of-disease-the-differential-equation-mode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89341" y="3993036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Qiyao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 Wei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Romina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Abachi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Ehsan </a:t>
            </a:r>
            <a:r>
              <a:rPr lang="en-US" altLang="zh-CN" sz="1600" dirty="0" err="1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Mehralian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BC6F4-47CE-2C46-A1BD-FC29B7A71806}"/>
              </a:ext>
            </a:extLst>
          </p:cNvPr>
          <p:cNvSpPr txBox="1"/>
          <p:nvPr/>
        </p:nvSpPr>
        <p:spPr>
          <a:xfrm>
            <a:off x="657923" y="2945335"/>
            <a:ext cx="117868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prstClr val="white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Epidemic Control with 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4953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278846" y="281866"/>
            <a:ext cx="363432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Infected Population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2805442-2017-D04B-AD9E-B4452C4A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93F214-4A99-F242-9348-63003B6B2F50}"/>
              </a:ext>
            </a:extLst>
          </p:cNvPr>
          <p:cNvSpPr txBox="1"/>
          <p:nvPr/>
        </p:nvSpPr>
        <p:spPr>
          <a:xfrm>
            <a:off x="9100277" y="2074127"/>
            <a:ext cx="3063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Sampled over 50 timesteps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”good” control curves</a:t>
            </a:r>
          </a:p>
          <a:p>
            <a:r>
              <a:rPr lang="en-US" dirty="0"/>
              <a:t>overlap, since they control the</a:t>
            </a:r>
          </a:p>
          <a:p>
            <a:r>
              <a:rPr lang="en-US" dirty="0"/>
              <a:t>infected population right away</a:t>
            </a:r>
          </a:p>
        </p:txBody>
      </p:sp>
    </p:spTree>
    <p:extLst>
      <p:ext uri="{BB962C8B-B14F-4D97-AF65-F5344CB8AC3E}">
        <p14:creationId xmlns:p14="http://schemas.microsoft.com/office/powerpoint/2010/main" val="17029784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435939" y="281866"/>
            <a:ext cx="33201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Sampled Rewards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79C04-FD15-0E45-88BF-6F2E96374618}"/>
              </a:ext>
            </a:extLst>
          </p:cNvPr>
          <p:cNvSpPr txBox="1"/>
          <p:nvPr/>
        </p:nvSpPr>
        <p:spPr>
          <a:xfrm>
            <a:off x="9017000" y="2085278"/>
            <a:ext cx="3255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agent can outperform</a:t>
            </a:r>
          </a:p>
          <a:p>
            <a:r>
              <a:rPr lang="en-US" dirty="0"/>
              <a:t>optimal control policy (GEKKO)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did not include Gaussian</a:t>
            </a:r>
          </a:p>
          <a:p>
            <a:r>
              <a:rPr lang="en-US" dirty="0"/>
              <a:t>because it has a high variance.</a:t>
            </a:r>
          </a:p>
          <a:p>
            <a:r>
              <a:rPr lang="en-US" dirty="0"/>
              <a:t>We did not include v = 1 and</a:t>
            </a:r>
          </a:p>
          <a:p>
            <a:r>
              <a:rPr lang="en-US" dirty="0"/>
              <a:t>u = 1 heuristics because their</a:t>
            </a:r>
          </a:p>
          <a:p>
            <a:r>
              <a:rPr lang="en-US" dirty="0"/>
              <a:t>penalties are too high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239296-5D77-F94C-90C9-497A09A47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25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1020065"/>
            <a:chOff x="4494727" y="2895096"/>
            <a:chExt cx="4440700" cy="1020065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Network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4045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357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194686" y="281866"/>
            <a:ext cx="38026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SIR Network</a:t>
            </a:r>
            <a:r>
              <a:rPr lang="en-US" altLang="zh-CN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Diagram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B9377-01BF-324E-B0DE-02B3AA2CD427}"/>
              </a:ext>
            </a:extLst>
          </p:cNvPr>
          <p:cNvSpPr txBox="1"/>
          <p:nvPr/>
        </p:nvSpPr>
        <p:spPr>
          <a:xfrm>
            <a:off x="65282" y="6347929"/>
            <a:ext cx="673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Source:</a:t>
            </a:r>
            <a:r>
              <a:rPr lang="en-CA" dirty="0"/>
              <a:t> https://</a:t>
            </a:r>
            <a:r>
              <a:rPr lang="en-CA" dirty="0" err="1"/>
              <a:t>www.google.com</a:t>
            </a:r>
            <a:r>
              <a:rPr lang="en-CA" dirty="0"/>
              <a:t>/</a:t>
            </a:r>
            <a:r>
              <a:rPr lang="en-CA" dirty="0" err="1"/>
              <a:t>imgres?imgurl</a:t>
            </a:r>
            <a:r>
              <a:rPr lang="en-CA" dirty="0"/>
              <a:t>=https%3A%2F%2Fwww.researchgate.net%2Fpublication%2F317711741%2Ffigure%2Ffig3%2FAS%3A614016938422276%401523404454318%2FExample-of-an-epidemic-situation-by-applying-SIR-model-to-scale-free-network-Snapshot-of.png&amp;imgrefurl=https%3A%2F%2Fwww.researchgate.net%2Ffigure%2FExample-of-an-epidemic-situation-by-applying-SIR-model-to-scale-free-network-Snapshot-of_fig3_317711741&amp;tbnid=RNO3vUDdvzsNiM&amp;vet=12ahUKEwjjmeiMk-PsAhVMYpQKHYN5DnEQMygDegUIARCnAQ..i&amp;docid=DRHVxLrflez25M&amp;w=689&amp;h=546&amp;q=sir%20model%20network%20diagram&amp;ved=2ahUKEwjjmeiMk-PsAhVMYpQKHYN5DnEQMygDegUIARCnAQ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DC582-F54D-8A4D-824E-CA953B05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21" y="1178108"/>
            <a:ext cx="5881635" cy="466796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47E0B54-40FF-F74E-8C3A-93FDA821D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21" y="1144702"/>
            <a:ext cx="6182718" cy="50359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FE7658-2800-3544-99CA-7572D64DDB51}"/>
              </a:ext>
            </a:extLst>
          </p:cNvPr>
          <p:cNvSpPr txBox="1"/>
          <p:nvPr/>
        </p:nvSpPr>
        <p:spPr>
          <a:xfrm>
            <a:off x="65282" y="6576134"/>
            <a:ext cx="5350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Source:</a:t>
            </a:r>
            <a:r>
              <a:rPr lang="en-CA" dirty="0"/>
              <a:t> https://</a:t>
            </a:r>
            <a:r>
              <a:rPr lang="en-CA" dirty="0" err="1"/>
              <a:t>www.google.com</a:t>
            </a:r>
            <a:r>
              <a:rPr lang="en-CA" dirty="0"/>
              <a:t>/</a:t>
            </a:r>
            <a:r>
              <a:rPr lang="en-CA" dirty="0" err="1"/>
              <a:t>imgres?imgurl</a:t>
            </a:r>
            <a:r>
              <a:rPr lang="en-CA" dirty="0"/>
              <a:t>=https%3A%2F%2Fmedia.springernature.com%2Fm685%2Fspringer-static%2Fimage%2Fart%253A10.1038%252Fsrep11401%2FMediaObjects%2F41598_2015_Article_BFsrep11401_Fig1_HTML.jpg&amp;imgrefurl=https%3A%2F%2Fwww.nature.com%2Farticles%2Fsrep11401&amp;tbnid=QFFperaFoY4_IM&amp;vet=12ahUKEwjjmeiMk-PsAhVMYpQKHYN5DnEQMygXegUIARDQAQ..i&amp;docid=3minOJOdq7xAcM&amp;w=685&amp;h=559&amp;q=sir%20model%20network%20diagram&amp;ved=2ahUKEwjjmeiMk-PsAhVMYpQKHYN5DnEQMygXegUIARDQ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1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108125" y="281866"/>
            <a:ext cx="397576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SIR Network</a:t>
            </a:r>
            <a:r>
              <a:rPr lang="en-US" altLang="zh-CN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Equations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9C26E-CB28-5C47-A322-371D8DCE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2286000"/>
            <a:ext cx="481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092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87427" y="281866"/>
            <a:ext cx="30171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Sanity Check (1)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EC191-6E29-4C43-BFCC-F3D85DB0F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16012"/>
              </p:ext>
            </p:extLst>
          </p:nvPr>
        </p:nvGraphicFramePr>
        <p:xfrm>
          <a:off x="838200" y="91378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03012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4337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35232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51743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49318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59686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7657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4513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89933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619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9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2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1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3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9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8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9617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0894D8A-1907-8E4A-9BCC-9E011B775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48989"/>
              </p:ext>
            </p:extLst>
          </p:nvPr>
        </p:nvGraphicFramePr>
        <p:xfrm>
          <a:off x="838200" y="50686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4980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3077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6645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8215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6527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928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5884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3883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3620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5326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763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D644E7-4E4C-FB4E-B3A8-5DD9C826DF58}"/>
              </a:ext>
            </a:extLst>
          </p:cNvPr>
          <p:cNvSpPr txBox="1"/>
          <p:nvPr/>
        </p:nvSpPr>
        <p:spPr>
          <a:xfrm>
            <a:off x="223025" y="507015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S_0</a:t>
            </a: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6C3214C-06DE-C941-9FB8-885C3C3BB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25160"/>
              </p:ext>
            </p:extLst>
          </p:nvPr>
        </p:nvGraphicFramePr>
        <p:xfrm>
          <a:off x="838200" y="57005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44980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3077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6645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8215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6527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928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58842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38837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3620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5326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7632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46464A-84B0-2F47-9D60-4C755F08DAFA}"/>
              </a:ext>
            </a:extLst>
          </p:cNvPr>
          <p:cNvSpPr txBox="1"/>
          <p:nvPr/>
        </p:nvSpPr>
        <p:spPr>
          <a:xfrm>
            <a:off x="223025" y="570052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I_0</a:t>
            </a:r>
          </a:p>
        </p:txBody>
      </p:sp>
    </p:spTree>
    <p:extLst>
      <p:ext uri="{BB962C8B-B14F-4D97-AF65-F5344CB8AC3E}">
        <p14:creationId xmlns:p14="http://schemas.microsoft.com/office/powerpoint/2010/main" val="11267799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87427" y="281866"/>
            <a:ext cx="30171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Sanity Check (2)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6C99A33-8C4F-9741-91FE-747A200A3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5" y="1583938"/>
            <a:ext cx="3805664" cy="285424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358371-146C-BF49-A337-A852E191A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27" y="1583938"/>
            <a:ext cx="3805664" cy="285424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AA88BFA-03F7-3F4C-AE25-3D19F621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89" y="1583938"/>
            <a:ext cx="3805664" cy="2854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043296-A73E-194F-8B64-F397AB8A8373}"/>
              </a:ext>
            </a:extLst>
          </p:cNvPr>
          <p:cNvSpPr txBox="1"/>
          <p:nvPr/>
        </p:nvSpPr>
        <p:spPr>
          <a:xfrm>
            <a:off x="2029522" y="127123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084B0-A426-3C45-B899-BBC3278ABA7B}"/>
              </a:ext>
            </a:extLst>
          </p:cNvPr>
          <p:cNvSpPr txBox="1"/>
          <p:nvPr/>
        </p:nvSpPr>
        <p:spPr>
          <a:xfrm>
            <a:off x="6098965" y="127123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3BEDD-A192-C74A-96C1-6B2E25AF7C1A}"/>
              </a:ext>
            </a:extLst>
          </p:cNvPr>
          <p:cNvSpPr txBox="1"/>
          <p:nvPr/>
        </p:nvSpPr>
        <p:spPr>
          <a:xfrm>
            <a:off x="9711528" y="129978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CE6B3C-2B80-7549-8C10-9530A8C8963F}"/>
              </a:ext>
            </a:extLst>
          </p:cNvPr>
          <p:cNvSpPr txBox="1"/>
          <p:nvPr/>
        </p:nvSpPr>
        <p:spPr>
          <a:xfrm>
            <a:off x="587297" y="4655089"/>
            <a:ext cx="11017405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0 does not experience the epidemic, which is expected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8 and 9 are the most affected, since they start off with a high infected population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8 and 9 have identical SIR curves, which is expected</a:t>
            </a:r>
          </a:p>
        </p:txBody>
      </p:sp>
    </p:spTree>
    <p:extLst>
      <p:ext uri="{BB962C8B-B14F-4D97-AF65-F5344CB8AC3E}">
        <p14:creationId xmlns:p14="http://schemas.microsoft.com/office/powerpoint/2010/main" val="17900209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435939" y="281866"/>
            <a:ext cx="33201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Sampled Rewards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DC3D960-5CAE-BC42-B12E-50C76891A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62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1020065"/>
            <a:chOff x="4494727" y="2895096"/>
            <a:chExt cx="4440700" cy="1020065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Future Directions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4045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35489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70595" y="281866"/>
            <a:ext cx="3050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Future Directions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8029206-E4D8-A742-BDA1-7C4C9A4C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heuristic tests on the network formulation, and make sure they work with our expectations.</a:t>
            </a:r>
          </a:p>
          <a:p>
            <a:r>
              <a:rPr lang="en-US" dirty="0"/>
              <a:t>2. Test the network on real data</a:t>
            </a:r>
          </a:p>
        </p:txBody>
      </p:sp>
    </p:spTree>
    <p:extLst>
      <p:ext uri="{BB962C8B-B14F-4D97-AF65-F5344CB8AC3E}">
        <p14:creationId xmlns:p14="http://schemas.microsoft.com/office/powerpoint/2010/main" val="29360480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580201" y="297733"/>
            <a:ext cx="3031599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31" name="矩形 30"/>
          <p:cNvSpPr/>
          <p:nvPr/>
        </p:nvSpPr>
        <p:spPr>
          <a:xfrm>
            <a:off x="287434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08864" y="2161862"/>
            <a:ext cx="2599730" cy="2351473"/>
            <a:chOff x="1111832" y="2615227"/>
            <a:chExt cx="2077878" cy="1879454"/>
          </a:xfrm>
        </p:grpSpPr>
        <p:sp>
          <p:nvSpPr>
            <p:cNvPr id="33" name="文本框 32"/>
            <p:cNvSpPr txBox="1"/>
            <p:nvPr/>
          </p:nvSpPr>
          <p:spPr>
            <a:xfrm>
              <a:off x="1622137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rPr>
                <a:t>01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7821" y="3836585"/>
              <a:ext cx="1205891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SIR Model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3260470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81900" y="2161862"/>
            <a:ext cx="2599730" cy="2351473"/>
            <a:chOff x="1111832" y="2615227"/>
            <a:chExt cx="2077878" cy="1879454"/>
          </a:xfrm>
        </p:grpSpPr>
        <p:sp>
          <p:nvSpPr>
            <p:cNvPr id="40" name="文本框 39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rPr>
                <a:t>02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469036" y="3836585"/>
              <a:ext cx="1363482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Single node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233506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254936" y="2161862"/>
            <a:ext cx="2599730" cy="2351473"/>
            <a:chOff x="1111832" y="2615227"/>
            <a:chExt cx="2077878" cy="1879454"/>
          </a:xfrm>
        </p:grpSpPr>
        <p:sp>
          <p:nvSpPr>
            <p:cNvPr id="54" name="文本框 53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rPr>
                <a:t>03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29699" y="3836585"/>
              <a:ext cx="1042150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9206542" y="1787093"/>
            <a:ext cx="2642591" cy="3512712"/>
          </a:xfrm>
          <a:prstGeom prst="rect">
            <a:avLst/>
          </a:prstGeom>
          <a:solidFill>
            <a:srgbClr val="53B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9227972" y="2161862"/>
            <a:ext cx="2599730" cy="2351473"/>
            <a:chOff x="1111832" y="2615227"/>
            <a:chExt cx="2077878" cy="1879454"/>
          </a:xfrm>
        </p:grpSpPr>
        <p:sp>
          <p:nvSpPr>
            <p:cNvPr id="63" name="文本框 62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rPr>
                <a:t>04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695219" y="3836585"/>
              <a:ext cx="911106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Further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1832" y="4248685"/>
              <a:ext cx="2077878" cy="245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 rot="900000">
            <a:off x="5549532" y="5804600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9930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0772" y="2828836"/>
            <a:ext cx="12073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42465" y="2733078"/>
            <a:ext cx="4440700" cy="1098233"/>
            <a:chOff x="4476664" y="2816928"/>
            <a:chExt cx="4440700" cy="1098233"/>
          </a:xfrm>
        </p:grpSpPr>
        <p:sp>
          <p:nvSpPr>
            <p:cNvPr id="14" name="文本框 13"/>
            <p:cNvSpPr txBox="1"/>
            <p:nvPr/>
          </p:nvSpPr>
          <p:spPr>
            <a:xfrm>
              <a:off x="4476664" y="2816928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SIR Model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4045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2720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357390" y="281866"/>
            <a:ext cx="34772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SIR Model</a:t>
            </a:r>
            <a:r>
              <a:rPr lang="en-US" altLang="zh-CN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Diagram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B9377-01BF-324E-B0DE-02B3AA2CD427}"/>
              </a:ext>
            </a:extLst>
          </p:cNvPr>
          <p:cNvSpPr txBox="1"/>
          <p:nvPr/>
        </p:nvSpPr>
        <p:spPr>
          <a:xfrm>
            <a:off x="65282" y="6347929"/>
            <a:ext cx="478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Source:</a:t>
            </a:r>
            <a:r>
              <a:rPr lang="en-CA" dirty="0"/>
              <a:t> https://</a:t>
            </a:r>
            <a:r>
              <a:rPr lang="en-CA" dirty="0" err="1"/>
              <a:t>www.google.com</a:t>
            </a:r>
            <a:r>
              <a:rPr lang="en-CA" dirty="0"/>
              <a:t>/</a:t>
            </a:r>
            <a:r>
              <a:rPr lang="en-CA" dirty="0" err="1"/>
              <a:t>imgres?imgurl</a:t>
            </a:r>
            <a:r>
              <a:rPr lang="en-CA" dirty="0"/>
              <a:t>=https%3A%2F%2Fwww.lewuathe.com%2Fassets%2Fimg%2Fposts%2F2020-03-11-covid-19-dynamics-with-sir-model%2Fsir.png&amp;imgrefurl=https%3A%2F%2Fwww.lewuathe.com%2Fcovid-19-dynamics-with-sir-model.html&amp;tbnid=MGGvj3NpXEuxzM&amp;vet=12ahUKEwiGtanUu-HsAhW5hEsFHRhZDDQQMygCegUIARClAQ..i&amp;docid=</a:t>
            </a:r>
            <a:r>
              <a:rPr lang="en-CA" dirty="0" err="1"/>
              <a:t>Kzhci_GewKdHiM&amp;w</a:t>
            </a:r>
            <a:r>
              <a:rPr lang="en-CA" dirty="0"/>
              <a:t>=2628&amp;h=808&amp;q=sir%20model%20diagram&amp;ved=2ahUKEwiGtanUu-HsAhW5hEsFHRhZDDQQMygCegUIARClAQ</a:t>
            </a:r>
            <a:endParaRPr lang="en-US" dirty="0"/>
          </a:p>
        </p:txBody>
      </p:sp>
      <p:pic>
        <p:nvPicPr>
          <p:cNvPr id="16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A12EC8A-B7ED-FD49-84C7-E96616465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75" y="2062976"/>
            <a:ext cx="10117850" cy="3105479"/>
          </a:xfrm>
        </p:spPr>
      </p:pic>
    </p:spTree>
    <p:extLst>
      <p:ext uri="{BB962C8B-B14F-4D97-AF65-F5344CB8AC3E}">
        <p14:creationId xmlns:p14="http://schemas.microsoft.com/office/powerpoint/2010/main" val="20961045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123352" y="281866"/>
            <a:ext cx="39453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Parameter Reference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661EA8-5DEE-3845-B0B3-1309C3D30C80}"/>
              </a:ext>
            </a:extLst>
          </p:cNvPr>
          <p:cNvSpPr txBox="1"/>
          <p:nvPr/>
        </p:nvSpPr>
        <p:spPr>
          <a:xfrm>
            <a:off x="65282" y="6347929"/>
            <a:ext cx="1212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Source: https://www.maa.org/press/periodicals/loci/joma/the-sir-model-for-spread-of-disease-the-differential-equation-model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20E9F-6129-F54B-B6FB-7A2152E7E678}"/>
              </a:ext>
            </a:extLst>
          </p:cNvPr>
          <p:cNvSpPr txBox="1"/>
          <p:nvPr/>
        </p:nvSpPr>
        <p:spPr>
          <a:xfrm>
            <a:off x="587297" y="2787785"/>
            <a:ext cx="11017405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Beta: transmission coefficient (susceptible becoming infectious)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Alpha: rate of infectives leaving the infected class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proportion of infectives recovering, with the remainder dying of infection (think of this as a “subset” of alpha)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v, r: control variables/actions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of caution: I will use the term “return” to represent the returns in training, and I will use the term “reward” and “penalty” interchangeably to represent the returns in evaluation.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1BBB3-281D-C54F-8510-BF1D0222A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65"/>
          <a:stretch/>
        </p:blipFill>
        <p:spPr>
          <a:xfrm>
            <a:off x="2564761" y="796286"/>
            <a:ext cx="6966747" cy="20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1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36076" y="281866"/>
            <a:ext cx="23198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SIR Evolution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4CD4CA1-4248-3542-8308-5AE1F01C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148" y="1240264"/>
            <a:ext cx="2233341" cy="167500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F44670-B0D8-9F48-8AFD-A14140AF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7" y="1240264"/>
            <a:ext cx="2319866" cy="17399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5E0035A-EC15-D14C-83CE-3A86948E8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85" y="1240264"/>
            <a:ext cx="2319867" cy="1739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D9F293-6A83-F145-B342-C8BBBE633D9F}"/>
              </a:ext>
            </a:extLst>
          </p:cNvPr>
          <p:cNvSpPr txBox="1"/>
          <p:nvPr/>
        </p:nvSpPr>
        <p:spPr>
          <a:xfrm>
            <a:off x="1540841" y="870932"/>
            <a:ext cx="17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(inform public)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6801B-D0C3-654A-9FC6-3AA961A94CA6}"/>
              </a:ext>
            </a:extLst>
          </p:cNvPr>
          <p:cNvSpPr txBox="1"/>
          <p:nvPr/>
        </p:nvSpPr>
        <p:spPr>
          <a:xfrm>
            <a:off x="5313927" y="851358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(vaccination)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1E7B05-DD4C-9045-A179-5C6244363984}"/>
              </a:ext>
            </a:extLst>
          </p:cNvPr>
          <p:cNvSpPr txBox="1"/>
          <p:nvPr/>
        </p:nvSpPr>
        <p:spPr>
          <a:xfrm>
            <a:off x="8999890" y="870932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(quarantine)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F6B9B-004D-AF47-B7B5-1507C1E6A529}"/>
              </a:ext>
            </a:extLst>
          </p:cNvPr>
          <p:cNvSpPr txBox="1"/>
          <p:nvPr/>
        </p:nvSpPr>
        <p:spPr>
          <a:xfrm>
            <a:off x="210958" y="189310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411EE-C95B-BA41-AE05-43363B29B4BD}"/>
              </a:ext>
            </a:extLst>
          </p:cNvPr>
          <p:cNvSpPr txBox="1"/>
          <p:nvPr/>
        </p:nvSpPr>
        <p:spPr>
          <a:xfrm>
            <a:off x="123594" y="365300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= 0.7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17F5B-8B7B-6F4C-9D25-6B6223954DBD}"/>
              </a:ext>
            </a:extLst>
          </p:cNvPr>
          <p:cNvSpPr txBox="1"/>
          <p:nvPr/>
        </p:nvSpPr>
        <p:spPr>
          <a:xfrm>
            <a:off x="123593" y="545307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= 0.3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5DB7-1055-C24E-9C8D-4BBB02220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48" y="3105227"/>
            <a:ext cx="2233341" cy="167500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CFE7A7D-8AAA-E347-B8A4-980A3F1FC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6" y="3105227"/>
            <a:ext cx="2319867" cy="17399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2FA1D99-38D5-C94D-8720-E096ED6AC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11" y="3137674"/>
            <a:ext cx="2233341" cy="1675006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AFC47282-2F8F-934B-89DF-0FECC0DFA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11" y="4984905"/>
            <a:ext cx="2233341" cy="1675006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9DBA7044-9954-A84B-ACAD-4A6251F5C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49" y="4913829"/>
            <a:ext cx="2216407" cy="1662305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794CCB22-B27B-D247-A098-AD4E41341A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11" y="4997606"/>
            <a:ext cx="2216407" cy="16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99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10800000">
            <a:off x="2551641" y="3295381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 rot="10800000">
            <a:off x="1913518" y="3328786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 rot="10800000">
            <a:off x="1342205" y="3362190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 rot="10800000">
            <a:off x="837701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73122" y="3295382"/>
            <a:ext cx="267237" cy="267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078054" y="3328787"/>
            <a:ext cx="200428" cy="200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716176" y="3362191"/>
            <a:ext cx="133619" cy="13361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87490" y="3395595"/>
            <a:ext cx="66809" cy="6680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0771" y="2828836"/>
            <a:ext cx="120738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60528" y="2811246"/>
            <a:ext cx="4440700" cy="1020065"/>
            <a:chOff x="4494727" y="2895096"/>
            <a:chExt cx="4440700" cy="1020065"/>
          </a:xfrm>
        </p:grpSpPr>
        <p:sp>
          <p:nvSpPr>
            <p:cNvPr id="14" name="文本框 13"/>
            <p:cNvSpPr txBox="1"/>
            <p:nvPr/>
          </p:nvSpPr>
          <p:spPr>
            <a:xfrm>
              <a:off x="4494727" y="2895096"/>
              <a:ext cx="44407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Single node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4727" y="3607384"/>
              <a:ext cx="44045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494727" y="3504543"/>
              <a:ext cx="4404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8654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664362" y="281866"/>
            <a:ext cx="28632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Training Returns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2B7C511-5956-1542-B647-CF494DCC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3" y="1238250"/>
            <a:ext cx="5841600" cy="43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E2E5F8-AE22-0F4E-BD84-52E981B88891}"/>
              </a:ext>
            </a:extLst>
          </p:cNvPr>
          <p:cNvSpPr txBox="1"/>
          <p:nvPr/>
        </p:nvSpPr>
        <p:spPr>
          <a:xfrm>
            <a:off x="3048139" y="1238250"/>
            <a:ext cx="10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A2C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122968D-A837-934A-8739-91F1B553E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338465"/>
            <a:ext cx="5842000" cy="438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91DA16-9A85-2A4B-ABDB-56721CBFE8B9}"/>
              </a:ext>
            </a:extLst>
          </p:cNvPr>
          <p:cNvSpPr txBox="1"/>
          <p:nvPr/>
        </p:nvSpPr>
        <p:spPr>
          <a:xfrm>
            <a:off x="8845835" y="1238250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 PPO</a:t>
            </a:r>
          </a:p>
        </p:txBody>
      </p:sp>
    </p:spTree>
    <p:extLst>
      <p:ext uri="{BB962C8B-B14F-4D97-AF65-F5344CB8AC3E}">
        <p14:creationId xmlns:p14="http://schemas.microsoft.com/office/powerpoint/2010/main" val="3771516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306094" y="281866"/>
            <a:ext cx="357982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BAE9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Change in infected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3BAE9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7EFA0-6A31-B24A-ACC9-6DDAC86B55A5}"/>
              </a:ext>
            </a:extLst>
          </p:cNvPr>
          <p:cNvSpPr txBox="1"/>
          <p:nvPr/>
        </p:nvSpPr>
        <p:spPr>
          <a:xfrm>
            <a:off x="9383645" y="2062976"/>
            <a:ext cx="18637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Beta A2C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at</a:t>
            </a:r>
          </a:p>
          <a:p>
            <a:r>
              <a:rPr lang="en-US" dirty="0"/>
              <a:t>timestep 0 (start),</a:t>
            </a:r>
          </a:p>
          <a:p>
            <a:r>
              <a:rPr lang="en-US" dirty="0"/>
              <a:t>100e3 (middle),</a:t>
            </a:r>
          </a:p>
          <a:p>
            <a:r>
              <a:rPr lang="en-US" dirty="0"/>
              <a:t>and 200e3 (end)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74ABEF-36F4-F144-83F8-25959A8C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7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1098</Words>
  <Application>Microsoft Macintosh PowerPoint</Application>
  <PresentationFormat>Widescreen</PresentationFormat>
  <Paragraphs>215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华文细黑</vt:lpstr>
      <vt:lpstr>Arial</vt:lpstr>
      <vt:lpstr>Calibri</vt:lpstr>
      <vt:lpstr>Calibri Light</vt:lpstr>
      <vt:lpstr>Times New Roman</vt:lpstr>
      <vt:lpstr>Office 主题​​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 https://9ppt.taobao.com</dc:creator>
  <cp:keywords>锐旗设计; https:/9ppt.taobao.com</cp:keywords>
  <cp:lastModifiedBy>Qiyao Wei</cp:lastModifiedBy>
  <cp:revision>33</cp:revision>
  <dcterms:created xsi:type="dcterms:W3CDTF">2016-08-30T15:45:02Z</dcterms:created>
  <dcterms:modified xsi:type="dcterms:W3CDTF">2020-11-02T16:00:14Z</dcterms:modified>
  <cp:category>锐旗设计; https://9ppt.taobao.com</cp:category>
</cp:coreProperties>
</file>