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 id="263" r:id="rId6"/>
    <p:sldId id="262" r:id="rId7"/>
    <p:sldId id="264" r:id="rId8"/>
    <p:sldId id="265"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53492-F0C6-47DE-8365-4AC9DEA7D3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79E84D-4368-4DBC-8172-4ED0C7D060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C0099F-6284-45F7-B601-2917721802DD}"/>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B6573C37-77F5-45B4-AFF0-41BB4B62E0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5DACB1-DAFC-44F1-9384-CE2A96803671}"/>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178940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B4AEB-CE8B-4CF7-8C45-5FD3D99F1C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7616E5-D886-44E0-8C37-737716923E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6150FA-CD93-43E1-B2E8-2FCDABD794B3}"/>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2D6972B0-7EB0-4AA0-B924-2D5C27AC69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277B54-F5CF-435D-89E8-9F2C22CBDF7A}"/>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382164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2D75D3-8C4D-45C0-BD0D-9B8DEA621B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198F9E6-7B38-4277-A6E9-CA365DA78A3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C911FD-25B7-47B5-A92E-E23BD13005B9}"/>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30A4315F-D8CB-434F-9FC6-8C10222F06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21F749-5043-4386-A015-25769A2DB22D}"/>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158108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B59CC-7A34-46DE-B86E-8E721C1D18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E3FA2D-738B-47B5-A55B-A3D5CC04A0C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3DA8A8-0E50-4AC6-935A-E570786FA517}"/>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11A787DD-A93D-4862-AFD1-CA750FE14E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3C6275-E011-4391-891A-1ADA18167C50}"/>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402484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AD1C8-8317-4E48-A8AA-C801589698B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C559B2-96D2-44D4-9EB1-0DB3A63638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40D70B-7DC7-4DEC-9DDB-C2D19F5D8F14}"/>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5BE696F0-0EA4-48A9-934B-CEF9AC02B3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9123B3-DB93-4897-A11E-E953DEF46D93}"/>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316303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74A1E-42BE-4225-BBD8-B4C3EEF931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BEAAD9-9DDC-4CB8-8B25-FFA6E6CC6B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3B510F-1C8C-4D2D-8DCD-E8B2CCBDF8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071CB37-A04D-4E66-8DF5-BEB1BA64287F}"/>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6" name="页脚占位符 5">
            <a:extLst>
              <a:ext uri="{FF2B5EF4-FFF2-40B4-BE49-F238E27FC236}">
                <a16:creationId xmlns:a16="http://schemas.microsoft.com/office/drawing/2014/main" id="{E2360A37-02E1-42EA-9083-9E061D0D98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61200-D754-44CE-8AD3-62B5E9DD98B2}"/>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142777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C99B9-9DE2-432E-9625-13631C51B52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1CB179-6960-4B0E-A87E-F60DBDB4B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F95C7F-6123-4AD5-8B5E-3F6E5F3796F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8CD8DF-D150-4882-9011-9A3A6206B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DBC0E07-5153-41B2-9DEC-48413732B0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A0FA698-F6DE-45BE-828B-5975AA7EF3AA}"/>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8" name="页脚占位符 7">
            <a:extLst>
              <a:ext uri="{FF2B5EF4-FFF2-40B4-BE49-F238E27FC236}">
                <a16:creationId xmlns:a16="http://schemas.microsoft.com/office/drawing/2014/main" id="{E22FE4CE-75AC-4BCA-BFEA-D854CAA8EC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9CA2F2D-50B3-4E50-9FED-EA2CFC8C92A5}"/>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259371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EF168-4C83-404D-A823-141EB2EEB77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FD0922-7396-4335-A984-0A6918374734}"/>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4" name="页脚占位符 3">
            <a:extLst>
              <a:ext uri="{FF2B5EF4-FFF2-40B4-BE49-F238E27FC236}">
                <a16:creationId xmlns:a16="http://schemas.microsoft.com/office/drawing/2014/main" id="{2DB5A9AF-2896-4DF3-9033-2001198F4C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62E576-8B27-461D-83D2-D5059073C3FA}"/>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128544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00811E-DB84-4034-88E7-E8CF471F6C85}"/>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3" name="页脚占位符 2">
            <a:extLst>
              <a:ext uri="{FF2B5EF4-FFF2-40B4-BE49-F238E27FC236}">
                <a16:creationId xmlns:a16="http://schemas.microsoft.com/office/drawing/2014/main" id="{3E3860E1-36D1-4F29-B7FE-F98C889A39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607ABE-E849-47A9-A395-F99815847C47}"/>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103393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C9CC4-A9B8-4219-B690-234D75F4B8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3673C4-0BEA-4FAC-BE99-FAED78577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123543-7E46-42A8-93A2-FB0251CF8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1EF1FB-64BB-4E43-8E89-D4A845F725A5}"/>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6" name="页脚占位符 5">
            <a:extLst>
              <a:ext uri="{FF2B5EF4-FFF2-40B4-BE49-F238E27FC236}">
                <a16:creationId xmlns:a16="http://schemas.microsoft.com/office/drawing/2014/main" id="{586B710E-6284-4B4A-BD16-4A00FC06B9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3D609A-7EF4-46A4-B276-206D482FCDD2}"/>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181754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14B65-9244-4845-9F20-4FC7CF6DBC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8228F86-5EA6-4A8A-BF5D-BBC21B81A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83E05E4-3660-4CC8-9307-AC1730492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915F83-7253-4E0F-A622-1C50CF878438}"/>
              </a:ext>
            </a:extLst>
          </p:cNvPr>
          <p:cNvSpPr>
            <a:spLocks noGrp="1"/>
          </p:cNvSpPr>
          <p:nvPr>
            <p:ph type="dt" sz="half" idx="10"/>
          </p:nvPr>
        </p:nvSpPr>
        <p:spPr/>
        <p:txBody>
          <a:bodyPr/>
          <a:lstStyle/>
          <a:p>
            <a:fld id="{2198FBEC-E099-4BED-A40B-4543060A6E16}" type="datetimeFigureOut">
              <a:rPr lang="zh-CN" altLang="en-US" smtClean="0"/>
              <a:t>2021/3/31</a:t>
            </a:fld>
            <a:endParaRPr lang="zh-CN" altLang="en-US"/>
          </a:p>
        </p:txBody>
      </p:sp>
      <p:sp>
        <p:nvSpPr>
          <p:cNvPr id="6" name="页脚占位符 5">
            <a:extLst>
              <a:ext uri="{FF2B5EF4-FFF2-40B4-BE49-F238E27FC236}">
                <a16:creationId xmlns:a16="http://schemas.microsoft.com/office/drawing/2014/main" id="{138C48A1-CAB9-45A0-840C-77FAA2344E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71B93B-4298-4CEC-B194-6A7A81285153}"/>
              </a:ext>
            </a:extLst>
          </p:cNvPr>
          <p:cNvSpPr>
            <a:spLocks noGrp="1"/>
          </p:cNvSpPr>
          <p:nvPr>
            <p:ph type="sldNum" sz="quarter" idx="12"/>
          </p:nvPr>
        </p:nvSpPr>
        <p:spPr/>
        <p:txBody>
          <a:body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335758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51BF07-4FE2-442C-9DFF-62FC5FADF5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9FE539-1E57-4120-BA5F-D97C19B29D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F8AEC0-DC83-40B4-B91D-5CB624C5A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8FBEC-E099-4BED-A40B-4543060A6E16}" type="datetimeFigureOut">
              <a:rPr lang="zh-CN" altLang="en-US" smtClean="0"/>
              <a:t>2021/3/31</a:t>
            </a:fld>
            <a:endParaRPr lang="zh-CN" altLang="en-US"/>
          </a:p>
        </p:txBody>
      </p:sp>
      <p:sp>
        <p:nvSpPr>
          <p:cNvPr id="5" name="页脚占位符 4">
            <a:extLst>
              <a:ext uri="{FF2B5EF4-FFF2-40B4-BE49-F238E27FC236}">
                <a16:creationId xmlns:a16="http://schemas.microsoft.com/office/drawing/2014/main" id="{12C95247-D694-4E63-B4AE-4B3A41235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9B4635-24B2-44C9-9EBA-CA72E5E7D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491D-5BFE-4F19-B8AD-57458181DA64}" type="slidenum">
              <a:rPr lang="zh-CN" altLang="en-US" smtClean="0"/>
              <a:t>‹#›</a:t>
            </a:fld>
            <a:endParaRPr lang="zh-CN" altLang="en-US"/>
          </a:p>
        </p:txBody>
      </p:sp>
    </p:spTree>
    <p:extLst>
      <p:ext uri="{BB962C8B-B14F-4D97-AF65-F5344CB8AC3E}">
        <p14:creationId xmlns:p14="http://schemas.microsoft.com/office/powerpoint/2010/main" val="107013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62F85-97CB-4E4C-8198-DDE576C9818C}"/>
              </a:ext>
            </a:extLst>
          </p:cNvPr>
          <p:cNvSpPr>
            <a:spLocks noGrp="1"/>
          </p:cNvSpPr>
          <p:nvPr>
            <p:ph type="ctrTitle"/>
          </p:nvPr>
        </p:nvSpPr>
        <p:spPr>
          <a:xfrm>
            <a:off x="852880" y="2235200"/>
            <a:ext cx="10486239" cy="2387600"/>
          </a:xfrm>
        </p:spPr>
        <p:txBody>
          <a:bodyPr>
            <a:normAutofit fontScale="90000"/>
          </a:bodyPr>
          <a:lstStyle/>
          <a:p>
            <a:r>
              <a:rPr lang="en-US" altLang="zh-CN" dirty="0"/>
              <a:t>Replacing Rewards with Examples: Example-Based Policy Search via Recursive Classification</a:t>
            </a:r>
            <a:endParaRPr lang="zh-CN" altLang="en-US" dirty="0"/>
          </a:p>
        </p:txBody>
      </p:sp>
      <p:sp>
        <p:nvSpPr>
          <p:cNvPr id="3" name="副标题 2">
            <a:extLst>
              <a:ext uri="{FF2B5EF4-FFF2-40B4-BE49-F238E27FC236}">
                <a16:creationId xmlns:a16="http://schemas.microsoft.com/office/drawing/2014/main" id="{317D0FAF-F48A-484F-8F60-019E8714D6C4}"/>
              </a:ext>
            </a:extLst>
          </p:cNvPr>
          <p:cNvSpPr>
            <a:spLocks noGrp="1"/>
          </p:cNvSpPr>
          <p:nvPr>
            <p:ph type="subTitle" idx="1"/>
          </p:nvPr>
        </p:nvSpPr>
        <p:spPr>
          <a:xfrm>
            <a:off x="1524000" y="4818442"/>
            <a:ext cx="9144000" cy="1655762"/>
          </a:xfrm>
        </p:spPr>
        <p:txBody>
          <a:bodyPr>
            <a:normAutofit/>
          </a:bodyPr>
          <a:lstStyle/>
          <a:p>
            <a:r>
              <a:rPr lang="en-US" altLang="zh-CN" dirty="0"/>
              <a:t>arxiv.org/pdf/2103.12656.pdf</a:t>
            </a:r>
          </a:p>
          <a:p>
            <a:r>
              <a:rPr lang="en-US" altLang="zh-CN" dirty="0" err="1"/>
              <a:t>tl;dr</a:t>
            </a:r>
            <a:r>
              <a:rPr lang="en-US" altLang="zh-CN" dirty="0"/>
              <a:t>: transform example-based learning into</a:t>
            </a:r>
          </a:p>
          <a:p>
            <a:r>
              <a:rPr lang="en-US" altLang="zh-CN" dirty="0"/>
              <a:t>actor-critic style value-based learning</a:t>
            </a:r>
            <a:endParaRPr lang="zh-CN" altLang="en-US" dirty="0"/>
          </a:p>
        </p:txBody>
      </p:sp>
    </p:spTree>
    <p:extLst>
      <p:ext uri="{BB962C8B-B14F-4D97-AF65-F5344CB8AC3E}">
        <p14:creationId xmlns:p14="http://schemas.microsoft.com/office/powerpoint/2010/main" val="300516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7A45F-3616-4AF9-BEDC-C905EC6F39DD}"/>
              </a:ext>
            </a:extLst>
          </p:cNvPr>
          <p:cNvSpPr>
            <a:spLocks noGrp="1"/>
          </p:cNvSpPr>
          <p:nvPr>
            <p:ph type="title"/>
          </p:nvPr>
        </p:nvSpPr>
        <p:spPr/>
        <p:txBody>
          <a:bodyPr/>
          <a:lstStyle/>
          <a:p>
            <a:r>
              <a:rPr lang="en-US" altLang="zh-CN" dirty="0"/>
              <a:t>Disclaimer</a:t>
            </a:r>
            <a:endParaRPr lang="zh-CN" altLang="en-US" dirty="0"/>
          </a:p>
        </p:txBody>
      </p:sp>
      <p:sp>
        <p:nvSpPr>
          <p:cNvPr id="3" name="内容占位符 2">
            <a:extLst>
              <a:ext uri="{FF2B5EF4-FFF2-40B4-BE49-F238E27FC236}">
                <a16:creationId xmlns:a16="http://schemas.microsoft.com/office/drawing/2014/main" id="{3C5C5E77-886A-4C71-BCE6-745293C19999}"/>
              </a:ext>
            </a:extLst>
          </p:cNvPr>
          <p:cNvSpPr>
            <a:spLocks noGrp="1"/>
          </p:cNvSpPr>
          <p:nvPr>
            <p:ph idx="1"/>
          </p:nvPr>
        </p:nvSpPr>
        <p:spPr/>
        <p:txBody>
          <a:bodyPr/>
          <a:lstStyle/>
          <a:p>
            <a:r>
              <a:rPr lang="en-US" altLang="zh-CN" dirty="0"/>
              <a:t>I have decided not to use any formulas in this presentation, otherwise it would get too involved. I ask you to trust my language ability when I summarize the paper</a:t>
            </a:r>
          </a:p>
          <a:p>
            <a:endParaRPr lang="en-US" altLang="zh-CN" dirty="0"/>
          </a:p>
          <a:p>
            <a:r>
              <a:rPr lang="en-US" altLang="zh-CN" dirty="0"/>
              <a:t>But feel free to ask me further theoretical questions, since I think their “recursive classification” idea is novel</a:t>
            </a:r>
            <a:endParaRPr lang="zh-CN" altLang="en-US" dirty="0"/>
          </a:p>
        </p:txBody>
      </p:sp>
    </p:spTree>
    <p:extLst>
      <p:ext uri="{BB962C8B-B14F-4D97-AF65-F5344CB8AC3E}">
        <p14:creationId xmlns:p14="http://schemas.microsoft.com/office/powerpoint/2010/main" val="284966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3F129-0D3D-42A8-8914-83307555D834}"/>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63D4EBFA-C610-494D-B4BE-61074AD19F48}"/>
              </a:ext>
            </a:extLst>
          </p:cNvPr>
          <p:cNvSpPr>
            <a:spLocks noGrp="1"/>
          </p:cNvSpPr>
          <p:nvPr>
            <p:ph idx="1"/>
          </p:nvPr>
        </p:nvSpPr>
        <p:spPr/>
        <p:txBody>
          <a:bodyPr/>
          <a:lstStyle/>
          <a:p>
            <a:r>
              <a:rPr lang="en-US" altLang="zh-CN" dirty="0"/>
              <a:t>Q. Has this been attempted before?</a:t>
            </a:r>
          </a:p>
          <a:p>
            <a:r>
              <a:rPr lang="en-US" altLang="zh-CN" dirty="0"/>
              <a:t>A. Yes! Behavioral cloning. Except BC still tries to learn a reward</a:t>
            </a:r>
          </a:p>
          <a:p>
            <a:endParaRPr lang="en-US" altLang="zh-CN" dirty="0"/>
          </a:p>
          <a:p>
            <a:r>
              <a:rPr lang="en-US" altLang="zh-CN" dirty="0"/>
              <a:t>Q. What about goal-conditioned learning?</a:t>
            </a:r>
          </a:p>
          <a:p>
            <a:r>
              <a:rPr lang="en-US" altLang="zh-CN" dirty="0"/>
              <a:t>A. More general, but based on C-Learning (</a:t>
            </a:r>
            <a:r>
              <a:rPr lang="en-US" altLang="zh-CN" dirty="0" err="1"/>
              <a:t>Eysenbach</a:t>
            </a:r>
            <a:r>
              <a:rPr lang="en-US" altLang="zh-CN" dirty="0"/>
              <a:t> et al 2021)</a:t>
            </a:r>
          </a:p>
          <a:p>
            <a:endParaRPr lang="en-US" altLang="zh-CN" dirty="0"/>
          </a:p>
          <a:p>
            <a:r>
              <a:rPr lang="en-US" altLang="zh-CN" dirty="0"/>
              <a:t>Q. </a:t>
            </a:r>
            <a:r>
              <a:rPr lang="en-US" altLang="zh-CN" dirty="0" err="1"/>
              <a:t>ValueDICE</a:t>
            </a:r>
            <a:r>
              <a:rPr lang="en-US" altLang="zh-CN" dirty="0"/>
              <a:t> (</a:t>
            </a:r>
            <a:r>
              <a:rPr lang="en-US" altLang="zh-CN" dirty="0" err="1"/>
              <a:t>Kostrikov</a:t>
            </a:r>
            <a:r>
              <a:rPr lang="en-US" altLang="zh-CN" dirty="0"/>
              <a:t> et al 2019) and SQIL (Reddy et al 2020)</a:t>
            </a:r>
          </a:p>
          <a:p>
            <a:r>
              <a:rPr lang="en-US" altLang="zh-CN" dirty="0"/>
              <a:t>A. Probabilistic formulation that does not rely on BC theory</a:t>
            </a:r>
            <a:endParaRPr lang="zh-CN" altLang="en-US" dirty="0"/>
          </a:p>
        </p:txBody>
      </p:sp>
    </p:spTree>
    <p:extLst>
      <p:ext uri="{BB962C8B-B14F-4D97-AF65-F5344CB8AC3E}">
        <p14:creationId xmlns:p14="http://schemas.microsoft.com/office/powerpoint/2010/main" val="95559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C4943-7601-455F-96BB-D9F9FFCE6D41}"/>
              </a:ext>
            </a:extLst>
          </p:cNvPr>
          <p:cNvSpPr>
            <a:spLocks noGrp="1"/>
          </p:cNvSpPr>
          <p:nvPr>
            <p:ph type="title"/>
          </p:nvPr>
        </p:nvSpPr>
        <p:spPr/>
        <p:txBody>
          <a:bodyPr/>
          <a:lstStyle/>
          <a:p>
            <a:r>
              <a:rPr lang="en-US" altLang="zh-CN" dirty="0"/>
              <a:t>Important Points</a:t>
            </a:r>
            <a:endParaRPr lang="zh-CN" altLang="en-US" dirty="0"/>
          </a:p>
        </p:txBody>
      </p:sp>
      <p:sp>
        <p:nvSpPr>
          <p:cNvPr id="3" name="内容占位符 2">
            <a:extLst>
              <a:ext uri="{FF2B5EF4-FFF2-40B4-BE49-F238E27FC236}">
                <a16:creationId xmlns:a16="http://schemas.microsoft.com/office/drawing/2014/main" id="{B2260FF5-C98B-405E-9ACA-7601B1611079}"/>
              </a:ext>
            </a:extLst>
          </p:cNvPr>
          <p:cNvSpPr>
            <a:spLocks noGrp="1"/>
          </p:cNvSpPr>
          <p:nvPr>
            <p:ph idx="1"/>
          </p:nvPr>
        </p:nvSpPr>
        <p:spPr/>
        <p:txBody>
          <a:bodyPr/>
          <a:lstStyle/>
          <a:p>
            <a:r>
              <a:rPr lang="en-US" altLang="zh-CN" dirty="0"/>
              <a:t>1. Only give success examples (i.e. states) and not trajectories (i.e. state-action pairs)</a:t>
            </a:r>
          </a:p>
          <a:p>
            <a:r>
              <a:rPr lang="en-US" altLang="zh-CN" dirty="0"/>
              <a:t>2. The algorithm learns a classifier that differentiates between “good” s-a pairs and s-a pairs from any “bad” random policy</a:t>
            </a:r>
          </a:p>
          <a:p>
            <a:r>
              <a:rPr lang="en-US" altLang="zh-CN" dirty="0"/>
              <a:t>3. Very similar to actor-critic methods, except the neural net learns to output probabilities rather than values</a:t>
            </a:r>
          </a:p>
          <a:p>
            <a:pPr lvl="1"/>
            <a:r>
              <a:rPr lang="en-US" altLang="zh-CN" dirty="0"/>
              <a:t>Specifically, I believe they directly modified the loss function of SAC</a:t>
            </a:r>
          </a:p>
          <a:p>
            <a:r>
              <a:rPr lang="en-US" altLang="zh-CN" dirty="0"/>
              <a:t>4. As a result, RCE satisfies (basically) the same Bellman Equations as reward-based updates</a:t>
            </a:r>
            <a:endParaRPr lang="zh-CN" altLang="en-US" dirty="0"/>
          </a:p>
        </p:txBody>
      </p:sp>
    </p:spTree>
    <p:extLst>
      <p:ext uri="{BB962C8B-B14F-4D97-AF65-F5344CB8AC3E}">
        <p14:creationId xmlns:p14="http://schemas.microsoft.com/office/powerpoint/2010/main" val="272617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09FB6-DB36-422B-9A81-0BB48F08397D}"/>
              </a:ext>
            </a:extLst>
          </p:cNvPr>
          <p:cNvSpPr>
            <a:spLocks noGrp="1"/>
          </p:cNvSpPr>
          <p:nvPr>
            <p:ph type="title"/>
          </p:nvPr>
        </p:nvSpPr>
        <p:spPr/>
        <p:txBody>
          <a:bodyPr/>
          <a:lstStyle/>
          <a:p>
            <a:r>
              <a:rPr lang="en-US" altLang="zh-CN" dirty="0"/>
              <a:t>Algorithm</a:t>
            </a:r>
            <a:endParaRPr lang="zh-CN" altLang="en-US" dirty="0"/>
          </a:p>
        </p:txBody>
      </p:sp>
      <p:pic>
        <p:nvPicPr>
          <p:cNvPr id="5" name="内容占位符 4" descr="文本, 信件&#10;&#10;描述已自动生成">
            <a:extLst>
              <a:ext uri="{FF2B5EF4-FFF2-40B4-BE49-F238E27FC236}">
                <a16:creationId xmlns:a16="http://schemas.microsoft.com/office/drawing/2014/main" id="{09BF4B9B-91EE-4133-A4B5-841B0AB7C5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4312" y="1872159"/>
            <a:ext cx="5563376" cy="4258269"/>
          </a:xfrm>
        </p:spPr>
      </p:pic>
    </p:spTree>
    <p:extLst>
      <p:ext uri="{BB962C8B-B14F-4D97-AF65-F5344CB8AC3E}">
        <p14:creationId xmlns:p14="http://schemas.microsoft.com/office/powerpoint/2010/main" val="48383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EEFC0-45D6-46A4-920A-E56B6079FCA1}"/>
              </a:ext>
            </a:extLst>
          </p:cNvPr>
          <p:cNvSpPr>
            <a:spLocks noGrp="1"/>
          </p:cNvSpPr>
          <p:nvPr>
            <p:ph type="title"/>
          </p:nvPr>
        </p:nvSpPr>
        <p:spPr/>
        <p:txBody>
          <a:bodyPr/>
          <a:lstStyle/>
          <a:p>
            <a:r>
              <a:rPr lang="en-US" altLang="zh-CN" dirty="0"/>
              <a:t>Experiments (1)</a:t>
            </a:r>
            <a:endParaRPr lang="zh-CN" altLang="en-US" dirty="0"/>
          </a:p>
        </p:txBody>
      </p:sp>
      <p:pic>
        <p:nvPicPr>
          <p:cNvPr id="5" name="内容占位符 4" descr="图形用户界面, 应用程序, Word&#10;&#10;描述已自动生成">
            <a:extLst>
              <a:ext uri="{FF2B5EF4-FFF2-40B4-BE49-F238E27FC236}">
                <a16:creationId xmlns:a16="http://schemas.microsoft.com/office/drawing/2014/main" id="{03396A92-149D-4F45-9478-02C08D98A6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2185"/>
            <a:ext cx="10515600" cy="4298218"/>
          </a:xfrm>
        </p:spPr>
      </p:pic>
    </p:spTree>
    <p:extLst>
      <p:ext uri="{BB962C8B-B14F-4D97-AF65-F5344CB8AC3E}">
        <p14:creationId xmlns:p14="http://schemas.microsoft.com/office/powerpoint/2010/main" val="206245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63135-AF5E-444D-972C-E064DDFDBD77}"/>
              </a:ext>
            </a:extLst>
          </p:cNvPr>
          <p:cNvSpPr>
            <a:spLocks noGrp="1"/>
          </p:cNvSpPr>
          <p:nvPr>
            <p:ph type="title"/>
          </p:nvPr>
        </p:nvSpPr>
        <p:spPr/>
        <p:txBody>
          <a:bodyPr/>
          <a:lstStyle/>
          <a:p>
            <a:r>
              <a:rPr lang="en-US" altLang="zh-CN" dirty="0"/>
              <a:t>Experiments (2)</a:t>
            </a:r>
            <a:endParaRPr lang="zh-CN" altLang="en-US" dirty="0"/>
          </a:p>
        </p:txBody>
      </p:sp>
      <p:pic>
        <p:nvPicPr>
          <p:cNvPr id="5" name="内容占位符 4" descr="图片包含 图形用户界面&#10;&#10;描述已自动生成">
            <a:extLst>
              <a:ext uri="{FF2B5EF4-FFF2-40B4-BE49-F238E27FC236}">
                <a16:creationId xmlns:a16="http://schemas.microsoft.com/office/drawing/2014/main" id="{EC14AAA5-C9F8-489F-B137-B71496501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77600"/>
            <a:ext cx="10515600" cy="3847388"/>
          </a:xfrm>
        </p:spPr>
      </p:pic>
    </p:spTree>
    <p:extLst>
      <p:ext uri="{BB962C8B-B14F-4D97-AF65-F5344CB8AC3E}">
        <p14:creationId xmlns:p14="http://schemas.microsoft.com/office/powerpoint/2010/main" val="406739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23FBA-0A67-4341-A409-8655CE38C3DE}"/>
              </a:ext>
            </a:extLst>
          </p:cNvPr>
          <p:cNvSpPr>
            <a:spLocks noGrp="1"/>
          </p:cNvSpPr>
          <p:nvPr>
            <p:ph type="title"/>
          </p:nvPr>
        </p:nvSpPr>
        <p:spPr/>
        <p:txBody>
          <a:bodyPr/>
          <a:lstStyle/>
          <a:p>
            <a:r>
              <a:rPr lang="en-US" altLang="zh-CN" dirty="0"/>
              <a:t>Future Directions</a:t>
            </a:r>
            <a:endParaRPr lang="zh-CN" altLang="en-US" dirty="0"/>
          </a:p>
        </p:txBody>
      </p:sp>
      <p:sp>
        <p:nvSpPr>
          <p:cNvPr id="3" name="内容占位符 2">
            <a:extLst>
              <a:ext uri="{FF2B5EF4-FFF2-40B4-BE49-F238E27FC236}">
                <a16:creationId xmlns:a16="http://schemas.microsoft.com/office/drawing/2014/main" id="{B05A389D-E9FD-4E20-995D-38F5CA6A42DD}"/>
              </a:ext>
            </a:extLst>
          </p:cNvPr>
          <p:cNvSpPr>
            <a:spLocks noGrp="1"/>
          </p:cNvSpPr>
          <p:nvPr>
            <p:ph idx="1"/>
          </p:nvPr>
        </p:nvSpPr>
        <p:spPr/>
        <p:txBody>
          <a:bodyPr>
            <a:normAutofit/>
          </a:bodyPr>
          <a:lstStyle/>
          <a:p>
            <a:r>
              <a:rPr lang="en-US" altLang="zh-CN" dirty="0"/>
              <a:t>1. The authors observed </a:t>
            </a:r>
            <a:r>
              <a:rPr lang="en-US" altLang="zh-CN" dirty="0" err="1"/>
              <a:t>phenomenons</a:t>
            </a:r>
            <a:r>
              <a:rPr lang="en-US" altLang="zh-CN" dirty="0"/>
              <a:t> very similar to Q-function overestimation in their experiments. Since the classifier shares certain commonality with value-based update, this is a promising future direction of research on improving RCE</a:t>
            </a:r>
          </a:p>
          <a:p>
            <a:endParaRPr lang="en-US" altLang="zh-CN" dirty="0"/>
          </a:p>
          <a:p>
            <a:r>
              <a:rPr lang="en-US" altLang="zh-CN" dirty="0"/>
              <a:t>2. Even though this paper talks about a very interesting assumption about how the success examples are collected, I feel like they did not exploit the theoretical properties enough.</a:t>
            </a:r>
          </a:p>
          <a:p>
            <a:endParaRPr lang="en-US" altLang="zh-CN" dirty="0"/>
          </a:p>
        </p:txBody>
      </p:sp>
    </p:spTree>
    <p:extLst>
      <p:ext uri="{BB962C8B-B14F-4D97-AF65-F5344CB8AC3E}">
        <p14:creationId xmlns:p14="http://schemas.microsoft.com/office/powerpoint/2010/main" val="106014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FEB4F-486F-42D8-8D75-6A7B6D826FE8}"/>
              </a:ext>
            </a:extLst>
          </p:cNvPr>
          <p:cNvSpPr>
            <a:spLocks noGrp="1"/>
          </p:cNvSpPr>
          <p:nvPr>
            <p:ph type="title"/>
          </p:nvPr>
        </p:nvSpPr>
        <p:spPr/>
        <p:txBody>
          <a:bodyPr/>
          <a:lstStyle/>
          <a:p>
            <a:r>
              <a:rPr lang="en-US" altLang="zh-CN" dirty="0"/>
              <a:t>I really like this paragraph</a:t>
            </a:r>
            <a:endParaRPr lang="zh-CN" altLang="en-US" dirty="0"/>
          </a:p>
        </p:txBody>
      </p:sp>
      <p:sp>
        <p:nvSpPr>
          <p:cNvPr id="3" name="内容占位符 2">
            <a:extLst>
              <a:ext uri="{FF2B5EF4-FFF2-40B4-BE49-F238E27FC236}">
                <a16:creationId xmlns:a16="http://schemas.microsoft.com/office/drawing/2014/main" id="{A225880E-78A7-45C9-B9D7-64C498F52C91}"/>
              </a:ext>
            </a:extLst>
          </p:cNvPr>
          <p:cNvSpPr>
            <a:spLocks noGrp="1"/>
          </p:cNvSpPr>
          <p:nvPr>
            <p:ph idx="1"/>
          </p:nvPr>
        </p:nvSpPr>
        <p:spPr/>
        <p:txBody>
          <a:bodyPr>
            <a:normAutofit fontScale="85000" lnSpcReduction="20000"/>
          </a:bodyPr>
          <a:lstStyle/>
          <a:p>
            <a:r>
              <a:rPr lang="en-US" altLang="zh-CN" dirty="0"/>
              <a:t>This paper will also address a challenge in the formulation of example-based control: the probability that a particular state solves the task depends not only on whether the state was labeled as a success example, but also on the distribution used to select these success examples. Intuitively, some states might always solve the task while other states might rarely solve the task; without knowing how often the user visited each state, we cannot determine the likelihood that each state solves the task. Thus, an agent can only estimate the probability of success if they make an additional assumption about how the success examples were generated. This paper will discuss two choices of assumptions. The first choice of assumption is convenient from an algorithmic perspective, but sometimes violated in practice. A second choice is to resolve this ambiguity by taking a worst-case approach, a problem setting that we call robust example-based control. Our analysis shows that the robust example-based control objective is equivalent to minimizing the squared Hellinger distance (an f-divergence).</a:t>
            </a:r>
            <a:endParaRPr lang="zh-CN" altLang="en-US" dirty="0"/>
          </a:p>
        </p:txBody>
      </p:sp>
    </p:spTree>
    <p:extLst>
      <p:ext uri="{BB962C8B-B14F-4D97-AF65-F5344CB8AC3E}">
        <p14:creationId xmlns:p14="http://schemas.microsoft.com/office/powerpoint/2010/main" val="25424726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530</Words>
  <Application>Microsoft Office PowerPoint</Application>
  <PresentationFormat>宽屏</PresentationFormat>
  <Paragraphs>32</Paragraphs>
  <Slides>9</Slides>
  <Notes>0</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Replacing Rewards with Examples: Example-Based Policy Search via Recursive Classification</vt:lpstr>
      <vt:lpstr>Disclaimer</vt:lpstr>
      <vt:lpstr>Background</vt:lpstr>
      <vt:lpstr>Important Points</vt:lpstr>
      <vt:lpstr>Algorithm</vt:lpstr>
      <vt:lpstr>Experiments (1)</vt:lpstr>
      <vt:lpstr>Experiments (2)</vt:lpstr>
      <vt:lpstr>Future Directions</vt:lpstr>
      <vt:lpstr>I really like this paragraph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Dataset Results</dc:title>
  <dc:creator>Xinyang REN 任欣阳</dc:creator>
  <cp:lastModifiedBy>Xinyang REN 任欣阳</cp:lastModifiedBy>
  <cp:revision>18</cp:revision>
  <dcterms:created xsi:type="dcterms:W3CDTF">2021-03-17T06:15:37Z</dcterms:created>
  <dcterms:modified xsi:type="dcterms:W3CDTF">2021-04-01T06:07:59Z</dcterms:modified>
</cp:coreProperties>
</file>