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4"/>
    <p:sldMasterId id="2147483940" r:id="rId5"/>
  </p:sldMasterIdLst>
  <p:notesMasterIdLst>
    <p:notesMasterId r:id="rId22"/>
  </p:notesMasterIdLst>
  <p:sldIdLst>
    <p:sldId id="256" r:id="rId6"/>
    <p:sldId id="269" r:id="rId7"/>
    <p:sldId id="258" r:id="rId8"/>
    <p:sldId id="268" r:id="rId9"/>
    <p:sldId id="261" r:id="rId10"/>
    <p:sldId id="260" r:id="rId11"/>
    <p:sldId id="267" r:id="rId12"/>
    <p:sldId id="263" r:id="rId13"/>
    <p:sldId id="264" r:id="rId14"/>
    <p:sldId id="265" r:id="rId15"/>
    <p:sldId id="273" r:id="rId16"/>
    <p:sldId id="266" r:id="rId17"/>
    <p:sldId id="270" r:id="rId18"/>
    <p:sldId id="262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A2710-3358-4D00-9E53-568372FEDA0E}" v="18" dt="2022-07-28T07:28:54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47979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5C-4BD1-8F47-75CAC3683CAE}"/>
              </c:ext>
            </c:extLst>
          </c:dPt>
          <c:dPt>
            <c:idx val="1"/>
            <c:bubble3D val="0"/>
            <c:spPr>
              <a:solidFill>
                <a:srgbClr val="5DB3B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5C-4BD1-8F47-75CAC3683CAE}"/>
              </c:ext>
            </c:extLst>
          </c:dPt>
          <c:dPt>
            <c:idx val="2"/>
            <c:bubble3D val="0"/>
            <c:spPr>
              <a:solidFill>
                <a:srgbClr val="83BEC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5C-4BD1-8F47-75CAC3683CAE}"/>
              </c:ext>
            </c:extLst>
          </c:dPt>
          <c:dPt>
            <c:idx val="3"/>
            <c:bubble3D val="0"/>
            <c:spPr>
              <a:solidFill>
                <a:srgbClr val="B5D8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5C-4BD1-8F47-75CAC3683CAE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3.5</c:v>
                </c:pt>
                <c:pt idx="2">
                  <c:v>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5C-4BD1-8F47-75CAC3683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1E27B-E486-40A9-A58F-87B5EFE2CFF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692AE-5442-4C99-A41F-CA74639A8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86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611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12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182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34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6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988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标题幻灯片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989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标题和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8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节标题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750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两栏内容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50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比较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317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仅标题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16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内容与标题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640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4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图片与标题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17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标题和竖排文字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921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垂直排列标题与文本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70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3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2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5035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1978" y="437585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400" b="1" dirty="0"/>
              <a:t>Face Mask Detection</a:t>
            </a:r>
            <a:endParaRPr lang="en-US" sz="44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142" y="4389936"/>
            <a:ext cx="4167115" cy="2163551"/>
          </a:xfrm>
        </p:spPr>
        <p:txBody>
          <a:bodyPr anchor="t">
            <a:normAutofit/>
          </a:bodyPr>
          <a:lstStyle/>
          <a:p>
            <a:pPr algn="l"/>
            <a:endParaRPr lang="en-US" dirty="0">
              <a:cs typeface="Calibri"/>
            </a:endParaRPr>
          </a:p>
          <a:p>
            <a:pPr algn="l"/>
            <a:r>
              <a:rPr lang="en-US" altLang="zh-CN" sz="2000" dirty="0"/>
              <a:t>Group: A Group </a:t>
            </a:r>
          </a:p>
          <a:p>
            <a:pPr algn="l"/>
            <a:r>
              <a:rPr lang="en-US" sz="2000" dirty="0">
                <a:ea typeface="+mn-lt"/>
                <a:cs typeface="+mn-lt"/>
              </a:rPr>
              <a:t>Members: </a:t>
            </a:r>
            <a:r>
              <a:rPr lang="en-US" altLang="zh-CN" sz="2000" dirty="0" err="1"/>
              <a:t>Jingyu</a:t>
            </a:r>
            <a:r>
              <a:rPr lang="en-US" altLang="zh-CN" sz="2000" dirty="0"/>
              <a:t> Zhou, </a:t>
            </a:r>
            <a:r>
              <a:rPr lang="en-US" altLang="zh-CN" sz="2000" dirty="0" err="1"/>
              <a:t>Jinzhe</a:t>
            </a:r>
            <a:r>
              <a:rPr lang="en-US" altLang="zh-CN" sz="2000" dirty="0"/>
              <a:t> Li, Qiyao Zhou, Xiang Ji, </a:t>
            </a:r>
            <a:r>
              <a:rPr lang="en-US" altLang="zh-CN" sz="2000" dirty="0" err="1"/>
              <a:t>Zihao</a:t>
            </a:r>
            <a:r>
              <a:rPr lang="en-US" altLang="zh-CN" sz="2000" dirty="0"/>
              <a:t> Jiang</a:t>
            </a:r>
            <a:endParaRPr lang="en-US" sz="2000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id="{AFD66024-0232-9FDE-891F-839CE8E0B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74" b="5677"/>
          <a:stretch/>
        </p:blipFill>
        <p:spPr>
          <a:xfrm>
            <a:off x="5908953" y="1265448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C1FFC276-7D16-D78F-423B-C1B070210DA7}"/>
              </a:ext>
            </a:extLst>
          </p:cNvPr>
          <p:cNvSpPr/>
          <p:nvPr/>
        </p:nvSpPr>
        <p:spPr>
          <a:xfrm>
            <a:off x="226477" y="21209"/>
            <a:ext cx="2448272" cy="4365104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FED7263E-B039-40EE-F88D-091048DE88B0}"/>
              </a:ext>
            </a:extLst>
          </p:cNvPr>
          <p:cNvSpPr/>
          <p:nvPr/>
        </p:nvSpPr>
        <p:spPr>
          <a:xfrm>
            <a:off x="550613" y="1104029"/>
            <a:ext cx="1800000" cy="1800000"/>
          </a:xfrm>
          <a:prstGeom prst="ellipse">
            <a:avLst/>
          </a:prstGeom>
          <a:solidFill>
            <a:srgbClr val="5DB3B0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500698CE-5D7D-AF9B-6635-8733013ED1B0}"/>
              </a:ext>
            </a:extLst>
          </p:cNvPr>
          <p:cNvSpPr txBox="1"/>
          <p:nvPr/>
        </p:nvSpPr>
        <p:spPr>
          <a:xfrm>
            <a:off x="198402" y="1619308"/>
            <a:ext cx="259228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Gungsuh"/>
                <a:ea typeface="Gungsuh"/>
                <a:cs typeface="Gungsuh"/>
                <a:sym typeface="Gungsuh"/>
              </a:rPr>
              <a:t>9444</a:t>
            </a:r>
            <a:endParaRPr sz="4400" b="0" i="0" u="none" strike="noStrike" cap="none" dirty="0">
              <a:solidFill>
                <a:schemeClr val="lt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21B6-6DDE-D299-75E1-5FA7A8A7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lang="en-US" altLang="zh-CN" sz="44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9EC9-2B7A-1925-4B29-0EE0D9E8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cs typeface="Calibri" panose="020F0502020204030204"/>
              </a:rPr>
              <a:t>Name: Qiyao Zhou</a:t>
            </a:r>
          </a:p>
          <a:p>
            <a:r>
              <a:rPr lang="en-US" altLang="zh-CN" dirty="0" err="1">
                <a:cs typeface="Calibri" panose="020F0502020204030204"/>
              </a:rPr>
              <a:t>Zid</a:t>
            </a:r>
            <a:r>
              <a:rPr lang="en-US" altLang="zh-CN" dirty="0">
                <a:cs typeface="Calibri" panose="020F0502020204030204"/>
              </a:rPr>
              <a:t>: z5379852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5" name="Google Shape;241;p9">
            <a:extLst>
              <a:ext uri="{FF2B5EF4-FFF2-40B4-BE49-F238E27FC236}">
                <a16:creationId xmlns:a16="http://schemas.microsoft.com/office/drawing/2014/main" id="{6626F152-173F-7D77-25E7-80ACEBC6F194}"/>
              </a:ext>
            </a:extLst>
          </p:cNvPr>
          <p:cNvSpPr/>
          <p:nvPr/>
        </p:nvSpPr>
        <p:spPr>
          <a:xfrm>
            <a:off x="9990342" y="3177479"/>
            <a:ext cx="2201658" cy="2895328"/>
          </a:xfrm>
          <a:custGeom>
            <a:avLst/>
            <a:gdLst/>
            <a:ahLst/>
            <a:cxnLst/>
            <a:rect l="l" t="t" r="r" b="b"/>
            <a:pathLst>
              <a:path w="2201658" h="2895328" extrusionOk="0">
                <a:moveTo>
                  <a:pt x="1512168" y="0"/>
                </a:moveTo>
                <a:cubicBezTo>
                  <a:pt x="1720955" y="0"/>
                  <a:pt x="1919859" y="40509"/>
                  <a:pt x="2100772" y="113765"/>
                </a:cubicBezTo>
                <a:lnTo>
                  <a:pt x="2201658" y="160291"/>
                </a:lnTo>
                <a:lnTo>
                  <a:pt x="2201658" y="2735037"/>
                </a:lnTo>
                <a:lnTo>
                  <a:pt x="2100772" y="2781564"/>
                </a:lnTo>
                <a:cubicBezTo>
                  <a:pt x="1919859" y="2854819"/>
                  <a:pt x="1720955" y="2895328"/>
                  <a:pt x="1512168" y="2895328"/>
                </a:cubicBezTo>
                <a:cubicBezTo>
                  <a:pt x="677021" y="2895328"/>
                  <a:pt x="0" y="2247187"/>
                  <a:pt x="0" y="1447664"/>
                </a:cubicBezTo>
                <a:cubicBezTo>
                  <a:pt x="0" y="648141"/>
                  <a:pt x="677021" y="0"/>
                  <a:pt x="1512168" y="0"/>
                </a:cubicBezTo>
                <a:close/>
              </a:path>
            </a:pathLst>
          </a:custGeom>
          <a:solidFill>
            <a:srgbClr val="B5D8DA"/>
          </a:solidFill>
          <a:ln w="25400" cap="flat" cmpd="sng">
            <a:solidFill>
              <a:srgbClr val="B5D8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50;p9">
            <a:extLst>
              <a:ext uri="{FF2B5EF4-FFF2-40B4-BE49-F238E27FC236}">
                <a16:creationId xmlns:a16="http://schemas.microsoft.com/office/drawing/2014/main" id="{67B9E3F0-18F6-D63C-38AF-FC38D16DE09F}"/>
              </a:ext>
            </a:extLst>
          </p:cNvPr>
          <p:cNvSpPr/>
          <p:nvPr/>
        </p:nvSpPr>
        <p:spPr>
          <a:xfrm>
            <a:off x="6816080" y="-1"/>
            <a:ext cx="5375920" cy="4221090"/>
          </a:xfrm>
          <a:custGeom>
            <a:avLst/>
            <a:gdLst/>
            <a:ahLst/>
            <a:cxnLst/>
            <a:rect l="l" t="t" r="r" b="b"/>
            <a:pathLst>
              <a:path w="5375920" h="4221090" extrusionOk="0">
                <a:moveTo>
                  <a:pt x="73295" y="0"/>
                </a:moveTo>
                <a:lnTo>
                  <a:pt x="5375920" y="0"/>
                </a:lnTo>
                <a:lnTo>
                  <a:pt x="5375920" y="3590481"/>
                </a:lnTo>
                <a:lnTo>
                  <a:pt x="5332747" y="3623508"/>
                </a:lnTo>
                <a:cubicBezTo>
                  <a:pt x="4786851" y="4000790"/>
                  <a:pt x="4128764" y="4221090"/>
                  <a:pt x="3420380" y="4221090"/>
                </a:cubicBezTo>
                <a:cubicBezTo>
                  <a:pt x="1531356" y="4221090"/>
                  <a:pt x="0" y="2654513"/>
                  <a:pt x="0" y="722043"/>
                </a:cubicBezTo>
                <a:cubicBezTo>
                  <a:pt x="0" y="480484"/>
                  <a:pt x="23928" y="244643"/>
                  <a:pt x="69490" y="16863"/>
                </a:cubicBezTo>
                <a:close/>
              </a:path>
            </a:pathLst>
          </a:custGeom>
          <a:solidFill>
            <a:srgbClr val="83BEC2"/>
          </a:solidFill>
          <a:ln w="25400" cap="flat" cmpd="sng">
            <a:solidFill>
              <a:srgbClr val="83B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72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/>
                <a:ea typeface="Gungsuh"/>
                <a:cs typeface="Gungsuh"/>
                <a:sym typeface="Gungsuh"/>
              </a:rPr>
              <a:t>4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449704" y="539349"/>
            <a:ext cx="6336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Result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11208568" y="6460839"/>
            <a:ext cx="13681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B5D8D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UNSW</a:t>
            </a:r>
            <a:endParaRPr kumimoji="0" sz="2400" b="1" i="0" u="none" strike="noStrike" kern="1200" cap="none" spc="0" normalizeH="0" baseline="0" noProof="0">
              <a:ln>
                <a:noFill/>
              </a:ln>
              <a:solidFill>
                <a:srgbClr val="B5D8D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5B8652-D299-9080-EDD2-CA1C631D4570}"/>
              </a:ext>
            </a:extLst>
          </p:cNvPr>
          <p:cNvSpPr txBox="1"/>
          <p:nvPr/>
        </p:nvSpPr>
        <p:spPr>
          <a:xfrm>
            <a:off x="6557211" y="2436012"/>
            <a:ext cx="400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" name="Google Shape;264;p10">
            <a:extLst>
              <a:ext uri="{FF2B5EF4-FFF2-40B4-BE49-F238E27FC236}">
                <a16:creationId xmlns:a16="http://schemas.microsoft.com/office/drawing/2014/main" id="{B2826701-B0DD-6070-D705-146CC4A4E7F7}"/>
              </a:ext>
            </a:extLst>
          </p:cNvPr>
          <p:cNvSpPr/>
          <p:nvPr/>
        </p:nvSpPr>
        <p:spPr>
          <a:xfrm>
            <a:off x="10284613" y="0"/>
            <a:ext cx="216023" cy="3996365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65;p10">
            <a:extLst>
              <a:ext uri="{FF2B5EF4-FFF2-40B4-BE49-F238E27FC236}">
                <a16:creationId xmlns:a16="http://schemas.microsoft.com/office/drawing/2014/main" id="{8C679276-3B8C-5EB0-3F1A-DB9EE386A80B}"/>
              </a:ext>
            </a:extLst>
          </p:cNvPr>
          <p:cNvSpPr/>
          <p:nvPr/>
        </p:nvSpPr>
        <p:spPr>
          <a:xfrm>
            <a:off x="10911515" y="0"/>
            <a:ext cx="216023" cy="4282391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63;p10">
            <a:extLst>
              <a:ext uri="{FF2B5EF4-FFF2-40B4-BE49-F238E27FC236}">
                <a16:creationId xmlns:a16="http://schemas.microsoft.com/office/drawing/2014/main" id="{262906C6-62C4-12CD-4EA3-008397CE4283}"/>
              </a:ext>
            </a:extLst>
          </p:cNvPr>
          <p:cNvSpPr/>
          <p:nvPr/>
        </p:nvSpPr>
        <p:spPr>
          <a:xfrm>
            <a:off x="11538417" y="0"/>
            <a:ext cx="216024" cy="3348293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5AB1AA-7213-BFC4-177B-2D1563F8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9" y="1674147"/>
            <a:ext cx="4245646" cy="28852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696F0B1-E187-90D5-AE2B-71F92F72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981" y="1585740"/>
            <a:ext cx="4588843" cy="30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/>
                <a:ea typeface="Gungsuh"/>
                <a:cs typeface="Gungsuh"/>
                <a:sym typeface="Gungsuh"/>
              </a:rPr>
              <a:t>4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449704" y="539349"/>
            <a:ext cx="6336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Result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11208568" y="6460839"/>
            <a:ext cx="13681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B5D8D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UNSW</a:t>
            </a:r>
            <a:endParaRPr kumimoji="0" sz="2400" b="1" i="0" u="none" strike="noStrike" kern="1200" cap="none" spc="0" normalizeH="0" baseline="0" noProof="0">
              <a:ln>
                <a:noFill/>
              </a:ln>
              <a:solidFill>
                <a:srgbClr val="B5D8D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5B8652-D299-9080-EDD2-CA1C631D4570}"/>
              </a:ext>
            </a:extLst>
          </p:cNvPr>
          <p:cNvSpPr txBox="1"/>
          <p:nvPr/>
        </p:nvSpPr>
        <p:spPr>
          <a:xfrm>
            <a:off x="6557211" y="2436012"/>
            <a:ext cx="400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2" name="Google Shape;264;p10">
            <a:extLst>
              <a:ext uri="{FF2B5EF4-FFF2-40B4-BE49-F238E27FC236}">
                <a16:creationId xmlns:a16="http://schemas.microsoft.com/office/drawing/2014/main" id="{B2826701-B0DD-6070-D705-146CC4A4E7F7}"/>
              </a:ext>
            </a:extLst>
          </p:cNvPr>
          <p:cNvSpPr/>
          <p:nvPr/>
        </p:nvSpPr>
        <p:spPr>
          <a:xfrm>
            <a:off x="10284613" y="0"/>
            <a:ext cx="216023" cy="3996365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65;p10">
            <a:extLst>
              <a:ext uri="{FF2B5EF4-FFF2-40B4-BE49-F238E27FC236}">
                <a16:creationId xmlns:a16="http://schemas.microsoft.com/office/drawing/2014/main" id="{8C679276-3B8C-5EB0-3F1A-DB9EE386A80B}"/>
              </a:ext>
            </a:extLst>
          </p:cNvPr>
          <p:cNvSpPr/>
          <p:nvPr/>
        </p:nvSpPr>
        <p:spPr>
          <a:xfrm>
            <a:off x="10911515" y="0"/>
            <a:ext cx="216023" cy="4282391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63;p10">
            <a:extLst>
              <a:ext uri="{FF2B5EF4-FFF2-40B4-BE49-F238E27FC236}">
                <a16:creationId xmlns:a16="http://schemas.microsoft.com/office/drawing/2014/main" id="{262906C6-62C4-12CD-4EA3-008397CE4283}"/>
              </a:ext>
            </a:extLst>
          </p:cNvPr>
          <p:cNvSpPr/>
          <p:nvPr/>
        </p:nvSpPr>
        <p:spPr>
          <a:xfrm>
            <a:off x="11538417" y="0"/>
            <a:ext cx="216024" cy="3348293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B3CA7E-C4AF-44BE-6F0F-73356824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8" y="1955372"/>
            <a:ext cx="4909586" cy="35488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C9D57E-2029-F361-BE4E-9BB4B971D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18" y="1955372"/>
            <a:ext cx="4989874" cy="36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3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21B6-6DDE-D299-75E1-5FA7A8A7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 </a:t>
            </a:r>
            <a:r>
              <a:rPr lang="en-US" altLang="zh-CN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lang="en-US" altLang="zh-CN" sz="44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9EC9-2B7A-1925-4B29-0EE0D9E8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cs typeface="Calibri" panose="020F0502020204030204"/>
              </a:rPr>
              <a:t>Name:</a:t>
            </a:r>
          </a:p>
          <a:p>
            <a:r>
              <a:rPr lang="en-US" altLang="zh-CN" dirty="0" err="1">
                <a:cs typeface="Calibri" panose="020F0502020204030204"/>
              </a:rPr>
              <a:t>Zid</a:t>
            </a:r>
            <a:r>
              <a:rPr lang="en-US" altLang="zh-CN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5" name="Google Shape;241;p9">
            <a:extLst>
              <a:ext uri="{FF2B5EF4-FFF2-40B4-BE49-F238E27FC236}">
                <a16:creationId xmlns:a16="http://schemas.microsoft.com/office/drawing/2014/main" id="{6626F152-173F-7D77-25E7-80ACEBC6F194}"/>
              </a:ext>
            </a:extLst>
          </p:cNvPr>
          <p:cNvSpPr/>
          <p:nvPr/>
        </p:nvSpPr>
        <p:spPr>
          <a:xfrm>
            <a:off x="9990342" y="3177479"/>
            <a:ext cx="2201658" cy="2895328"/>
          </a:xfrm>
          <a:custGeom>
            <a:avLst/>
            <a:gdLst/>
            <a:ahLst/>
            <a:cxnLst/>
            <a:rect l="l" t="t" r="r" b="b"/>
            <a:pathLst>
              <a:path w="2201658" h="2895328" extrusionOk="0">
                <a:moveTo>
                  <a:pt x="1512168" y="0"/>
                </a:moveTo>
                <a:cubicBezTo>
                  <a:pt x="1720955" y="0"/>
                  <a:pt x="1919859" y="40509"/>
                  <a:pt x="2100772" y="113765"/>
                </a:cubicBezTo>
                <a:lnTo>
                  <a:pt x="2201658" y="160291"/>
                </a:lnTo>
                <a:lnTo>
                  <a:pt x="2201658" y="2735037"/>
                </a:lnTo>
                <a:lnTo>
                  <a:pt x="2100772" y="2781564"/>
                </a:lnTo>
                <a:cubicBezTo>
                  <a:pt x="1919859" y="2854819"/>
                  <a:pt x="1720955" y="2895328"/>
                  <a:pt x="1512168" y="2895328"/>
                </a:cubicBezTo>
                <a:cubicBezTo>
                  <a:pt x="677021" y="2895328"/>
                  <a:pt x="0" y="2247187"/>
                  <a:pt x="0" y="1447664"/>
                </a:cubicBezTo>
                <a:cubicBezTo>
                  <a:pt x="0" y="648141"/>
                  <a:pt x="677021" y="0"/>
                  <a:pt x="1512168" y="0"/>
                </a:cubicBezTo>
                <a:close/>
              </a:path>
            </a:pathLst>
          </a:custGeom>
          <a:solidFill>
            <a:srgbClr val="B5D8DA"/>
          </a:solidFill>
          <a:ln w="25400" cap="flat" cmpd="sng">
            <a:solidFill>
              <a:srgbClr val="B5D8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50;p9">
            <a:extLst>
              <a:ext uri="{FF2B5EF4-FFF2-40B4-BE49-F238E27FC236}">
                <a16:creationId xmlns:a16="http://schemas.microsoft.com/office/drawing/2014/main" id="{67B9E3F0-18F6-D63C-38AF-FC38D16DE09F}"/>
              </a:ext>
            </a:extLst>
          </p:cNvPr>
          <p:cNvSpPr/>
          <p:nvPr/>
        </p:nvSpPr>
        <p:spPr>
          <a:xfrm>
            <a:off x="6816080" y="-1"/>
            <a:ext cx="5375920" cy="4221090"/>
          </a:xfrm>
          <a:custGeom>
            <a:avLst/>
            <a:gdLst/>
            <a:ahLst/>
            <a:cxnLst/>
            <a:rect l="l" t="t" r="r" b="b"/>
            <a:pathLst>
              <a:path w="5375920" h="4221090" extrusionOk="0">
                <a:moveTo>
                  <a:pt x="73295" y="0"/>
                </a:moveTo>
                <a:lnTo>
                  <a:pt x="5375920" y="0"/>
                </a:lnTo>
                <a:lnTo>
                  <a:pt x="5375920" y="3590481"/>
                </a:lnTo>
                <a:lnTo>
                  <a:pt x="5332747" y="3623508"/>
                </a:lnTo>
                <a:cubicBezTo>
                  <a:pt x="4786851" y="4000790"/>
                  <a:pt x="4128764" y="4221090"/>
                  <a:pt x="3420380" y="4221090"/>
                </a:cubicBezTo>
                <a:cubicBezTo>
                  <a:pt x="1531356" y="4221090"/>
                  <a:pt x="0" y="2654513"/>
                  <a:pt x="0" y="722043"/>
                </a:cubicBezTo>
                <a:cubicBezTo>
                  <a:pt x="0" y="480484"/>
                  <a:pt x="23928" y="244643"/>
                  <a:pt x="69490" y="16863"/>
                </a:cubicBezTo>
                <a:close/>
              </a:path>
            </a:pathLst>
          </a:custGeom>
          <a:solidFill>
            <a:srgbClr val="83BEC2"/>
          </a:solidFill>
          <a:ln w="25400" cap="flat" cmpd="sng">
            <a:solidFill>
              <a:srgbClr val="83B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2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7962508" y="2556842"/>
            <a:ext cx="1080120" cy="1080120"/>
          </a:xfrm>
          <a:prstGeom prst="ellipse">
            <a:avLst/>
          </a:prstGeom>
          <a:solidFill>
            <a:srgbClr val="5DB3B0"/>
          </a:solidFill>
          <a:ln w="25400" cap="flat" cmpd="sng">
            <a:solidFill>
              <a:srgbClr val="5DB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9408290" y="2261803"/>
            <a:ext cx="1157906" cy="1152128"/>
          </a:xfrm>
          <a:prstGeom prst="ellipse">
            <a:avLst/>
          </a:prstGeom>
          <a:solidFill>
            <a:srgbClr val="83BEC2"/>
          </a:solidFill>
          <a:ln w="25400" cap="flat" cmpd="sng">
            <a:solidFill>
              <a:srgbClr val="83B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8256240" y="764704"/>
            <a:ext cx="2016224" cy="2016224"/>
          </a:xfrm>
          <a:prstGeom prst="ellipse">
            <a:avLst/>
          </a:prstGeom>
          <a:solidFill>
            <a:srgbClr val="479796"/>
          </a:solidFill>
          <a:ln w="25400" cap="flat" cmpd="sng">
            <a:solidFill>
              <a:srgbClr val="4797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Gungsuh"/>
                <a:ea typeface="Gungsuh"/>
                <a:cs typeface="Gungsuh"/>
                <a:sym typeface="Gungsuh"/>
              </a:rPr>
              <a:t>5</a:t>
            </a:r>
            <a:endParaRPr sz="6000" dirty="0">
              <a:solidFill>
                <a:schemeClr val="lt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2449704" y="539349"/>
            <a:ext cx="6336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 </a:t>
            </a:r>
            <a:r>
              <a:rPr lang="en-US" altLang="zh-CN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44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7" descr="便携式计算机 轮廓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519" y="991761"/>
            <a:ext cx="1562110" cy="156211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/>
        </p:nvSpPr>
        <p:spPr>
          <a:xfrm>
            <a:off x="11136560" y="6460839"/>
            <a:ext cx="16798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5D8DA"/>
                </a:solidFill>
                <a:latin typeface="Calibri"/>
                <a:ea typeface="Calibri"/>
                <a:cs typeface="Calibri"/>
                <a:sym typeface="Calibri"/>
              </a:rPr>
              <a:t>UNSW</a:t>
            </a:r>
            <a:endParaRPr sz="2400" b="1">
              <a:solidFill>
                <a:srgbClr val="B5D8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0177BD-8AA3-0568-8AD7-8C14B22E6DED}"/>
              </a:ext>
            </a:extLst>
          </p:cNvPr>
          <p:cNvSpPr txBox="1"/>
          <p:nvPr/>
        </p:nvSpPr>
        <p:spPr>
          <a:xfrm>
            <a:off x="1243919" y="1720840"/>
            <a:ext cx="65168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learning rate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(resnet18)</a:t>
            </a: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altLang="zh-C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altLang="zh-CN" sz="2000" dirty="0"/>
              <a:t>optimizer=SGD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(resmet18)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altLang="zh-CN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altLang="zh-CN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87F40E-E9E8-1954-4D08-DA69812E5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943" y="1509591"/>
            <a:ext cx="3336258" cy="11132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8E33AA-D3CE-3FE6-6BB1-699D05B5F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791" y="2673955"/>
            <a:ext cx="3290985" cy="12035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E12C4DB-0490-B0EC-9CAE-825FF81B6997}"/>
              </a:ext>
            </a:extLst>
          </p:cNvPr>
          <p:cNvSpPr/>
          <p:nvPr/>
        </p:nvSpPr>
        <p:spPr>
          <a:xfrm>
            <a:off x="497804" y="4624898"/>
            <a:ext cx="104663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Unsuitable learning rates and optimizers can produce over-fitting</a:t>
            </a:r>
            <a:endParaRPr lang="zh-CN" alt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Gungsuh"/>
                <a:ea typeface="Gungsuh"/>
                <a:cs typeface="Gungsuh"/>
                <a:sym typeface="Gungsuh"/>
              </a:rPr>
              <a:t>5</a:t>
            </a:r>
            <a:endParaRPr sz="6000">
              <a:solidFill>
                <a:schemeClr val="lt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2449704" y="539349"/>
            <a:ext cx="832681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 </a:t>
            </a:r>
            <a:r>
              <a:rPr lang="en-US" altLang="zh-CN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lang="en-US" altLang="zh-CN" sz="44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1415480" y="1895010"/>
            <a:ext cx="81425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Improvements:</a:t>
            </a:r>
            <a:endParaRPr sz="24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11136560" y="6460839"/>
            <a:ext cx="13681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5D8DA"/>
                </a:solidFill>
                <a:latin typeface="Calibri"/>
                <a:ea typeface="Calibri"/>
                <a:cs typeface="Calibri"/>
                <a:sym typeface="Calibri"/>
              </a:rPr>
              <a:t>UNSW</a:t>
            </a:r>
            <a:endParaRPr sz="2400" b="1">
              <a:solidFill>
                <a:srgbClr val="B5D8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636375" y="2461657"/>
            <a:ext cx="7920900" cy="39702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CN" sz="2400" dirty="0"/>
              <a:t>Expand the test scope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CN" sz="2400" dirty="0"/>
              <a:t>Add test training module for inappropriate mask-wearing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altLang="zh-CN" sz="2400" dirty="0"/>
              <a:t>Add the </a:t>
            </a:r>
            <a:r>
              <a:rPr lang="en-US" altLang="zh-CN" sz="2400" dirty="0" err="1"/>
              <a:t>CascadeClassifier</a:t>
            </a:r>
            <a:r>
              <a:rPr lang="en-US" altLang="zh-CN" sz="2400" dirty="0"/>
              <a:t> module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altLang="zh-CN" dirty="0">
              <a:solidFill>
                <a:schemeClr val="dk1"/>
              </a:solidFill>
              <a:latin typeface="Microsoft Yahei"/>
              <a:ea typeface="Microsoft Yahei"/>
              <a:sym typeface="Microsoft Yahe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-</a:t>
            </a:r>
            <a:r>
              <a:rPr lang="en-US" altLang="zh-CN" dirty="0"/>
              <a:t>for real-time testing</a:t>
            </a:r>
            <a:endParaRPr sz="18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11060506" y="-5742"/>
            <a:ext cx="216024" cy="3348293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9449993" y="-5742"/>
            <a:ext cx="216023" cy="3996365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0297905" y="2338"/>
            <a:ext cx="216023" cy="4282391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4613313" y="3316251"/>
            <a:ext cx="873429" cy="21602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3BEC2"/>
          </a:solidFill>
          <a:ln w="25400" cap="flat" cmpd="sng">
            <a:solidFill>
              <a:srgbClr val="83B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B76199-7C3D-8052-3E04-C8687B85EAEF}"/>
              </a:ext>
            </a:extLst>
          </p:cNvPr>
          <p:cNvSpPr txBox="1"/>
          <p:nvPr/>
        </p:nvSpPr>
        <p:spPr>
          <a:xfrm>
            <a:off x="2314265" y="323959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Idealized dataset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042681-9280-DAE9-8982-7516051F5B5C}"/>
              </a:ext>
            </a:extLst>
          </p:cNvPr>
          <p:cNvSpPr txBox="1"/>
          <p:nvPr/>
        </p:nvSpPr>
        <p:spPr>
          <a:xfrm>
            <a:off x="5778772" y="3041573"/>
            <a:ext cx="298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Different sides of faces, mask types, etc.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1" descr="http://pic19.nipic.com/20120227/5183444_155554647000_2.jpg"/>
          <p:cNvPicPr preferRelativeResize="0"/>
          <p:nvPr/>
        </p:nvPicPr>
        <p:blipFill rotWithShape="1">
          <a:blip r:embed="rId3">
            <a:alphaModFix/>
          </a:blip>
          <a:srcRect t="29265" b="29387"/>
          <a:stretch/>
        </p:blipFill>
        <p:spPr>
          <a:xfrm>
            <a:off x="-102269" y="35641"/>
            <a:ext cx="12172982" cy="335699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623352" y="1383976"/>
            <a:ext cx="4176464" cy="4248072"/>
          </a:xfrm>
          <a:prstGeom prst="ellipse">
            <a:avLst/>
          </a:prstGeom>
          <a:solidFill>
            <a:srgbClr val="5DB3B0"/>
          </a:solidFill>
          <a:ln w="76200" cap="flat" cmpd="sng">
            <a:solidFill>
              <a:srgbClr val="4797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749863" y="2695072"/>
            <a:ext cx="406713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Gungsuh"/>
                <a:ea typeface="Gungsuh"/>
                <a:cs typeface="Gungsuh"/>
                <a:sym typeface="Gungsuh"/>
              </a:rPr>
              <a:t>Thanks</a:t>
            </a:r>
            <a:endParaRPr sz="8000">
              <a:solidFill>
                <a:schemeClr val="lt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6671984" y="3803195"/>
            <a:ext cx="23788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/>
              <a:t>Jingyu</a:t>
            </a:r>
            <a:r>
              <a:rPr lang="en-US" altLang="zh-CN" sz="2400" dirty="0"/>
              <a:t> Zhou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6671984" y="4925959"/>
            <a:ext cx="20163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Qiyao Zhou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6671984" y="5940822"/>
            <a:ext cx="20390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/>
              <a:t>Zihao</a:t>
            </a:r>
            <a:r>
              <a:rPr lang="en-US" altLang="zh-CN" sz="2400" dirty="0"/>
              <a:t> Jiang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9512070" y="3843863"/>
            <a:ext cx="288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 err="1"/>
              <a:t>Jinzhe</a:t>
            </a:r>
            <a:r>
              <a:rPr lang="en-US" altLang="zh-CN" sz="2400" dirty="0"/>
              <a:t> Li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5932671" y="3702848"/>
            <a:ext cx="744840" cy="720000"/>
          </a:xfrm>
          <a:prstGeom prst="ellipse">
            <a:avLst/>
          </a:prstGeom>
          <a:solidFill>
            <a:srgbClr val="83BEC2"/>
          </a:solidFill>
          <a:ln w="25400" cap="flat" cmpd="sng">
            <a:solidFill>
              <a:srgbClr val="5DB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5932671" y="4797071"/>
            <a:ext cx="744840" cy="720000"/>
          </a:xfrm>
          <a:prstGeom prst="ellipse">
            <a:avLst/>
          </a:prstGeom>
          <a:solidFill>
            <a:srgbClr val="83BEC2"/>
          </a:solidFill>
          <a:ln w="25400" cap="flat" cmpd="sng">
            <a:solidFill>
              <a:srgbClr val="5DB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5932671" y="5811654"/>
            <a:ext cx="744840" cy="720000"/>
          </a:xfrm>
          <a:prstGeom prst="ellipse">
            <a:avLst/>
          </a:prstGeom>
          <a:solidFill>
            <a:srgbClr val="83BEC2"/>
          </a:solidFill>
          <a:ln w="25400" cap="flat" cmpd="sng">
            <a:solidFill>
              <a:srgbClr val="5DB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8696968" y="3702848"/>
            <a:ext cx="744840" cy="720000"/>
          </a:xfrm>
          <a:prstGeom prst="ellipse">
            <a:avLst/>
          </a:prstGeom>
          <a:solidFill>
            <a:srgbClr val="83BEC2"/>
          </a:solidFill>
          <a:ln w="25400" cap="flat" cmpd="sng">
            <a:solidFill>
              <a:srgbClr val="5DB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8710994" y="4764436"/>
            <a:ext cx="744840" cy="720000"/>
          </a:xfrm>
          <a:prstGeom prst="ellipse">
            <a:avLst/>
          </a:prstGeom>
          <a:solidFill>
            <a:srgbClr val="83BEC2"/>
          </a:solidFill>
          <a:ln w="25400" cap="flat" cmpd="sng">
            <a:solidFill>
              <a:srgbClr val="5DB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1" descr="橡子 纯色填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8520" y="3704610"/>
            <a:ext cx="744841" cy="74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" descr="橡子 纯色填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7143" y="4798683"/>
            <a:ext cx="744841" cy="74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1" descr="橡子 纯色填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7143" y="5811654"/>
            <a:ext cx="744841" cy="74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1" descr="橡子 纯色填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6968" y="3690427"/>
            <a:ext cx="744841" cy="74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1" descr="橡子 纯色填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6967" y="4772230"/>
            <a:ext cx="744841" cy="74484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1"/>
          <p:cNvSpPr txBox="1"/>
          <p:nvPr/>
        </p:nvSpPr>
        <p:spPr>
          <a:xfrm>
            <a:off x="11136560" y="6412643"/>
            <a:ext cx="14142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5D8DA"/>
                </a:solidFill>
                <a:latin typeface="Calibri"/>
                <a:ea typeface="Calibri"/>
                <a:cs typeface="Calibri"/>
                <a:sym typeface="Calibri"/>
              </a:rPr>
              <a:t>UNSW</a:t>
            </a:r>
            <a:endParaRPr sz="2400" b="1">
              <a:solidFill>
                <a:srgbClr val="B5D8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9696400" y="4925959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9696400" y="4925959"/>
            <a:ext cx="26960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Xiang Ji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21B6-6DDE-D299-75E1-5FA7A8A7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lt"/>
              </a:rPr>
              <a:t>Introduction</a:t>
            </a:r>
            <a:endParaRPr lang="en-US" altLang="zh-CN" sz="44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9EC9-2B7A-1925-4B29-0EE0D9E8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cs typeface="Calibri" panose="020F0502020204030204"/>
              </a:rPr>
              <a:t>Name:</a:t>
            </a:r>
          </a:p>
          <a:p>
            <a:r>
              <a:rPr lang="en-US" altLang="zh-CN" dirty="0" err="1">
                <a:cs typeface="Calibri" panose="020F0502020204030204"/>
              </a:rPr>
              <a:t>Zid</a:t>
            </a:r>
            <a:r>
              <a:rPr lang="en-US" altLang="zh-CN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5" name="Google Shape;241;p9">
            <a:extLst>
              <a:ext uri="{FF2B5EF4-FFF2-40B4-BE49-F238E27FC236}">
                <a16:creationId xmlns:a16="http://schemas.microsoft.com/office/drawing/2014/main" id="{6626F152-173F-7D77-25E7-80ACEBC6F194}"/>
              </a:ext>
            </a:extLst>
          </p:cNvPr>
          <p:cNvSpPr/>
          <p:nvPr/>
        </p:nvSpPr>
        <p:spPr>
          <a:xfrm>
            <a:off x="9990342" y="3177479"/>
            <a:ext cx="2201658" cy="2895328"/>
          </a:xfrm>
          <a:custGeom>
            <a:avLst/>
            <a:gdLst/>
            <a:ahLst/>
            <a:cxnLst/>
            <a:rect l="l" t="t" r="r" b="b"/>
            <a:pathLst>
              <a:path w="2201658" h="2895328" extrusionOk="0">
                <a:moveTo>
                  <a:pt x="1512168" y="0"/>
                </a:moveTo>
                <a:cubicBezTo>
                  <a:pt x="1720955" y="0"/>
                  <a:pt x="1919859" y="40509"/>
                  <a:pt x="2100772" y="113765"/>
                </a:cubicBezTo>
                <a:lnTo>
                  <a:pt x="2201658" y="160291"/>
                </a:lnTo>
                <a:lnTo>
                  <a:pt x="2201658" y="2735037"/>
                </a:lnTo>
                <a:lnTo>
                  <a:pt x="2100772" y="2781564"/>
                </a:lnTo>
                <a:cubicBezTo>
                  <a:pt x="1919859" y="2854819"/>
                  <a:pt x="1720955" y="2895328"/>
                  <a:pt x="1512168" y="2895328"/>
                </a:cubicBezTo>
                <a:cubicBezTo>
                  <a:pt x="677021" y="2895328"/>
                  <a:pt x="0" y="2247187"/>
                  <a:pt x="0" y="1447664"/>
                </a:cubicBezTo>
                <a:cubicBezTo>
                  <a:pt x="0" y="648141"/>
                  <a:pt x="677021" y="0"/>
                  <a:pt x="1512168" y="0"/>
                </a:cubicBezTo>
                <a:close/>
              </a:path>
            </a:pathLst>
          </a:custGeom>
          <a:solidFill>
            <a:srgbClr val="B5D8DA"/>
          </a:solidFill>
          <a:ln w="25400" cap="flat" cmpd="sng">
            <a:solidFill>
              <a:srgbClr val="B5D8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50;p9">
            <a:extLst>
              <a:ext uri="{FF2B5EF4-FFF2-40B4-BE49-F238E27FC236}">
                <a16:creationId xmlns:a16="http://schemas.microsoft.com/office/drawing/2014/main" id="{67B9E3F0-18F6-D63C-38AF-FC38D16DE09F}"/>
              </a:ext>
            </a:extLst>
          </p:cNvPr>
          <p:cNvSpPr/>
          <p:nvPr/>
        </p:nvSpPr>
        <p:spPr>
          <a:xfrm>
            <a:off x="6816080" y="-1"/>
            <a:ext cx="5375920" cy="4221090"/>
          </a:xfrm>
          <a:custGeom>
            <a:avLst/>
            <a:gdLst/>
            <a:ahLst/>
            <a:cxnLst/>
            <a:rect l="l" t="t" r="r" b="b"/>
            <a:pathLst>
              <a:path w="5375920" h="4221090" extrusionOk="0">
                <a:moveTo>
                  <a:pt x="73295" y="0"/>
                </a:moveTo>
                <a:lnTo>
                  <a:pt x="5375920" y="0"/>
                </a:lnTo>
                <a:lnTo>
                  <a:pt x="5375920" y="3590481"/>
                </a:lnTo>
                <a:lnTo>
                  <a:pt x="5332747" y="3623508"/>
                </a:lnTo>
                <a:cubicBezTo>
                  <a:pt x="4786851" y="4000790"/>
                  <a:pt x="4128764" y="4221090"/>
                  <a:pt x="3420380" y="4221090"/>
                </a:cubicBezTo>
                <a:cubicBezTo>
                  <a:pt x="1531356" y="4221090"/>
                  <a:pt x="0" y="2654513"/>
                  <a:pt x="0" y="722043"/>
                </a:cubicBezTo>
                <a:cubicBezTo>
                  <a:pt x="0" y="480484"/>
                  <a:pt x="23928" y="244643"/>
                  <a:pt x="69490" y="16863"/>
                </a:cubicBezTo>
                <a:close/>
              </a:path>
            </a:pathLst>
          </a:custGeom>
          <a:solidFill>
            <a:srgbClr val="83BEC2"/>
          </a:solidFill>
          <a:ln w="25400" cap="flat" cmpd="sng">
            <a:solidFill>
              <a:srgbClr val="83B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2"/>
          <p:cNvGraphicFramePr/>
          <p:nvPr>
            <p:extLst>
              <p:ext uri="{D42A27DB-BD31-4B8C-83A1-F6EECF244321}">
                <p14:modId xmlns:p14="http://schemas.microsoft.com/office/powerpoint/2010/main" val="1205747736"/>
              </p:ext>
            </p:extLst>
          </p:nvPr>
        </p:nvGraphicFramePr>
        <p:xfrm>
          <a:off x="3220893" y="2110516"/>
          <a:ext cx="5328592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9" name="Google Shape;99;p2"/>
          <p:cNvGrpSpPr/>
          <p:nvPr/>
        </p:nvGrpSpPr>
        <p:grpSpPr>
          <a:xfrm rot="10800000">
            <a:off x="3627849" y="4486391"/>
            <a:ext cx="970296" cy="315519"/>
            <a:chOff x="7680176" y="1916832"/>
            <a:chExt cx="1620032" cy="504056"/>
          </a:xfrm>
        </p:grpSpPr>
        <p:cxnSp>
          <p:nvCxnSpPr>
            <p:cNvPr id="100" name="Google Shape;100;p2"/>
            <p:cNvCxnSpPr/>
            <p:nvPr/>
          </p:nvCxnSpPr>
          <p:spPr>
            <a:xfrm rot="10800000" flipH="1">
              <a:off x="7680176" y="1916832"/>
              <a:ext cx="288032" cy="504056"/>
            </a:xfrm>
            <a:prstGeom prst="straightConnector1">
              <a:avLst/>
            </a:prstGeom>
            <a:noFill/>
            <a:ln w="12700" cap="flat" cmpd="sng">
              <a:solidFill>
                <a:srgbClr val="83BE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7968208" y="1916832"/>
              <a:ext cx="1332000" cy="0"/>
            </a:xfrm>
            <a:prstGeom prst="straightConnector1">
              <a:avLst/>
            </a:prstGeom>
            <a:noFill/>
            <a:ln w="12700" cap="flat" cmpd="sng">
              <a:solidFill>
                <a:srgbClr val="83BEC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" name="Google Shape;102;p2"/>
          <p:cNvGrpSpPr/>
          <p:nvPr/>
        </p:nvGrpSpPr>
        <p:grpSpPr>
          <a:xfrm flipH="1">
            <a:off x="3866643" y="2205138"/>
            <a:ext cx="1275924" cy="504056"/>
            <a:chOff x="7680176" y="1916832"/>
            <a:chExt cx="1620032" cy="504056"/>
          </a:xfrm>
        </p:grpSpPr>
        <p:cxnSp>
          <p:nvCxnSpPr>
            <p:cNvPr id="103" name="Google Shape;103;p2"/>
            <p:cNvCxnSpPr/>
            <p:nvPr/>
          </p:nvCxnSpPr>
          <p:spPr>
            <a:xfrm rot="10800000" flipH="1">
              <a:off x="7680176" y="1916832"/>
              <a:ext cx="288032" cy="504056"/>
            </a:xfrm>
            <a:prstGeom prst="straightConnector1">
              <a:avLst/>
            </a:prstGeom>
            <a:noFill/>
            <a:ln w="12700" cap="flat" cmpd="sng">
              <a:solidFill>
                <a:srgbClr val="B5D8D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7968208" y="1916832"/>
              <a:ext cx="1332000" cy="0"/>
            </a:xfrm>
            <a:prstGeom prst="straightConnector1">
              <a:avLst/>
            </a:prstGeom>
            <a:noFill/>
            <a:ln w="12700" cap="flat" cmpd="sng">
              <a:solidFill>
                <a:srgbClr val="B5D8D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" name="Google Shape;105;p2"/>
          <p:cNvGrpSpPr/>
          <p:nvPr/>
        </p:nvGrpSpPr>
        <p:grpSpPr>
          <a:xfrm>
            <a:off x="6743877" y="2205711"/>
            <a:ext cx="1620032" cy="504056"/>
            <a:chOff x="7680176" y="1916832"/>
            <a:chExt cx="1620032" cy="504056"/>
          </a:xfrm>
        </p:grpSpPr>
        <p:cxnSp>
          <p:nvCxnSpPr>
            <p:cNvPr id="106" name="Google Shape;106;p2"/>
            <p:cNvCxnSpPr/>
            <p:nvPr/>
          </p:nvCxnSpPr>
          <p:spPr>
            <a:xfrm rot="10800000" flipH="1">
              <a:off x="7680176" y="1916832"/>
              <a:ext cx="288032" cy="504056"/>
            </a:xfrm>
            <a:prstGeom prst="straightConnector1">
              <a:avLst/>
            </a:prstGeom>
            <a:noFill/>
            <a:ln w="12700" cap="flat" cmpd="sng">
              <a:solidFill>
                <a:srgbClr val="47979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7968208" y="1916832"/>
              <a:ext cx="1332000" cy="0"/>
            </a:xfrm>
            <a:prstGeom prst="straightConnector1">
              <a:avLst/>
            </a:prstGeom>
            <a:noFill/>
            <a:ln w="12700" cap="flat" cmpd="sng">
              <a:solidFill>
                <a:srgbClr val="479796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8" name="Google Shape;108;p2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/>
                <a:ea typeface="Gungsuh"/>
                <a:cs typeface="Gungsuh"/>
                <a:sym typeface="Gungsuh"/>
              </a:rPr>
              <a:t>1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330362" y="533726"/>
            <a:ext cx="6336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Introduction</a:t>
            </a: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8361367" y="1610157"/>
            <a:ext cx="922394" cy="887950"/>
            <a:chOff x="8683700" y="1226316"/>
            <a:chExt cx="2025987" cy="1730598"/>
          </a:xfrm>
        </p:grpSpPr>
        <p:grpSp>
          <p:nvGrpSpPr>
            <p:cNvPr id="113" name="Google Shape;113;p2"/>
            <p:cNvGrpSpPr/>
            <p:nvPr/>
          </p:nvGrpSpPr>
          <p:grpSpPr>
            <a:xfrm>
              <a:off x="8683700" y="1660770"/>
              <a:ext cx="2025987" cy="1296144"/>
              <a:chOff x="9038564" y="1628800"/>
              <a:chExt cx="2025987" cy="1296144"/>
            </a:xfrm>
          </p:grpSpPr>
          <p:sp>
            <p:nvSpPr>
              <p:cNvPr id="114" name="Google Shape;114;p2"/>
              <p:cNvSpPr/>
              <p:nvPr/>
            </p:nvSpPr>
            <p:spPr>
              <a:xfrm>
                <a:off x="9038564" y="1628800"/>
                <a:ext cx="2025987" cy="1296144"/>
              </a:xfrm>
              <a:prstGeom prst="rect">
                <a:avLst/>
              </a:prstGeom>
              <a:noFill/>
              <a:ln w="571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9038564" y="2708920"/>
                <a:ext cx="2025987" cy="216024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" name="Google Shape;116;p2"/>
              <p:cNvCxnSpPr/>
              <p:nvPr/>
            </p:nvCxnSpPr>
            <p:spPr>
              <a:xfrm>
                <a:off x="9840456" y="2852936"/>
                <a:ext cx="360000" cy="0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17" name="Google Shape;117;p2"/>
            <p:cNvGrpSpPr/>
            <p:nvPr/>
          </p:nvGrpSpPr>
          <p:grpSpPr>
            <a:xfrm>
              <a:off x="9235434" y="1300738"/>
              <a:ext cx="430158" cy="360032"/>
              <a:chOff x="8688288" y="3645024"/>
              <a:chExt cx="430158" cy="360032"/>
            </a:xfrm>
          </p:grpSpPr>
          <p:cxnSp>
            <p:nvCxnSpPr>
              <p:cNvPr id="118" name="Google Shape;118;p2"/>
              <p:cNvCxnSpPr/>
              <p:nvPr/>
            </p:nvCxnSpPr>
            <p:spPr>
              <a:xfrm>
                <a:off x="8758406" y="3717024"/>
                <a:ext cx="360040" cy="288032"/>
              </a:xfrm>
              <a:prstGeom prst="straightConnector1">
                <a:avLst/>
              </a:prstGeom>
              <a:noFill/>
              <a:ln w="571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9" name="Google Shape;119;p2"/>
              <p:cNvSpPr/>
              <p:nvPr/>
            </p:nvSpPr>
            <p:spPr>
              <a:xfrm>
                <a:off x="8688288" y="3645024"/>
                <a:ext cx="144000" cy="1440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2"/>
            <p:cNvGrpSpPr/>
            <p:nvPr/>
          </p:nvGrpSpPr>
          <p:grpSpPr>
            <a:xfrm rot="5861687">
              <a:off x="9727824" y="1283546"/>
              <a:ext cx="430158" cy="360032"/>
              <a:chOff x="8688288" y="3645024"/>
              <a:chExt cx="430158" cy="360032"/>
            </a:xfrm>
          </p:grpSpPr>
          <p:cxnSp>
            <p:nvCxnSpPr>
              <p:cNvPr id="121" name="Google Shape;121;p2"/>
              <p:cNvCxnSpPr/>
              <p:nvPr/>
            </p:nvCxnSpPr>
            <p:spPr>
              <a:xfrm>
                <a:off x="8758406" y="3717024"/>
                <a:ext cx="360040" cy="288032"/>
              </a:xfrm>
              <a:prstGeom prst="straightConnector1">
                <a:avLst/>
              </a:prstGeom>
              <a:noFill/>
              <a:ln w="571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2" name="Google Shape;122;p2"/>
              <p:cNvSpPr/>
              <p:nvPr/>
            </p:nvSpPr>
            <p:spPr>
              <a:xfrm>
                <a:off x="8688288" y="3645024"/>
                <a:ext cx="144000" cy="144000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3" name="Google Shape;123;p2"/>
          <p:cNvGrpSpPr/>
          <p:nvPr/>
        </p:nvGrpSpPr>
        <p:grpSpPr>
          <a:xfrm>
            <a:off x="8413424" y="4215686"/>
            <a:ext cx="792088" cy="1368153"/>
            <a:chOff x="8472264" y="3645023"/>
            <a:chExt cx="792088" cy="1368153"/>
          </a:xfrm>
        </p:grpSpPr>
        <p:grpSp>
          <p:nvGrpSpPr>
            <p:cNvPr id="124" name="Google Shape;124;p2"/>
            <p:cNvGrpSpPr/>
            <p:nvPr/>
          </p:nvGrpSpPr>
          <p:grpSpPr>
            <a:xfrm>
              <a:off x="8472264" y="3645024"/>
              <a:ext cx="792088" cy="1368152"/>
              <a:chOff x="8472264" y="3645024"/>
              <a:chExt cx="792088" cy="1368152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8472264" y="3645024"/>
                <a:ext cx="792088" cy="1368152"/>
              </a:xfrm>
              <a:prstGeom prst="rect">
                <a:avLst/>
              </a:prstGeom>
              <a:solidFill>
                <a:schemeClr val="lt1"/>
              </a:solidFill>
              <a:ln w="571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8472264" y="4797152"/>
                <a:ext cx="792088" cy="216024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8796308" y="4869176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Google Shape;128;p2"/>
            <p:cNvSpPr/>
            <p:nvPr/>
          </p:nvSpPr>
          <p:spPr>
            <a:xfrm>
              <a:off x="8472264" y="3645023"/>
              <a:ext cx="792088" cy="12965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9" name="Google Shape;129;p2"/>
            <p:cNvCxnSpPr/>
            <p:nvPr/>
          </p:nvCxnSpPr>
          <p:spPr>
            <a:xfrm>
              <a:off x="8796308" y="3717032"/>
              <a:ext cx="144000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" name="Google Shape;130;p2"/>
          <p:cNvGrpSpPr/>
          <p:nvPr/>
        </p:nvGrpSpPr>
        <p:grpSpPr>
          <a:xfrm>
            <a:off x="2498198" y="4430506"/>
            <a:ext cx="1357853" cy="742808"/>
            <a:chOff x="623392" y="2996952"/>
            <a:chExt cx="2376264" cy="1180516"/>
          </a:xfrm>
        </p:grpSpPr>
        <p:sp>
          <p:nvSpPr>
            <p:cNvPr id="131" name="Google Shape;131;p2"/>
            <p:cNvSpPr/>
            <p:nvPr/>
          </p:nvSpPr>
          <p:spPr>
            <a:xfrm>
              <a:off x="941582" y="2996952"/>
              <a:ext cx="1698034" cy="1008112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rot="10800000">
              <a:off x="623392" y="4105468"/>
              <a:ext cx="2376264" cy="72000"/>
            </a:xfrm>
            <a:prstGeom prst="trapezoid">
              <a:avLst>
                <a:gd name="adj" fmla="val 25000"/>
              </a:avLst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10800000">
              <a:off x="1631504" y="4111262"/>
              <a:ext cx="267107" cy="36000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2908241" y="1795836"/>
            <a:ext cx="994402" cy="979690"/>
            <a:chOff x="1141158" y="1484801"/>
            <a:chExt cx="994402" cy="979690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1141158" y="1484801"/>
              <a:ext cx="922394" cy="979690"/>
              <a:chOff x="8472264" y="3645024"/>
              <a:chExt cx="792088" cy="1368152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8472264" y="3645024"/>
                <a:ext cx="792088" cy="1368152"/>
              </a:xfrm>
              <a:prstGeom prst="rect">
                <a:avLst/>
              </a:prstGeom>
              <a:solidFill>
                <a:schemeClr val="lt1"/>
              </a:solidFill>
              <a:ln w="57150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472264" y="4797152"/>
                <a:ext cx="792088" cy="216024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8796308" y="4869176"/>
                <a:ext cx="144000" cy="144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" name="Google Shape;139;p2"/>
            <p:cNvSpPr/>
            <p:nvPr/>
          </p:nvSpPr>
          <p:spPr>
            <a:xfrm>
              <a:off x="2063560" y="1628800"/>
              <a:ext cx="72000" cy="21602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"/>
          <p:cNvGrpSpPr/>
          <p:nvPr/>
        </p:nvGrpSpPr>
        <p:grpSpPr>
          <a:xfrm rot="10800000" flipH="1">
            <a:off x="7176166" y="4625138"/>
            <a:ext cx="1237258" cy="421026"/>
            <a:chOff x="7680176" y="1916832"/>
            <a:chExt cx="1620032" cy="504056"/>
          </a:xfrm>
        </p:grpSpPr>
        <p:cxnSp>
          <p:nvCxnSpPr>
            <p:cNvPr id="141" name="Google Shape;141;p2"/>
            <p:cNvCxnSpPr/>
            <p:nvPr/>
          </p:nvCxnSpPr>
          <p:spPr>
            <a:xfrm rot="10800000" flipH="1">
              <a:off x="7680176" y="1916832"/>
              <a:ext cx="288032" cy="504056"/>
            </a:xfrm>
            <a:prstGeom prst="straightConnector1">
              <a:avLst/>
            </a:prstGeom>
            <a:noFill/>
            <a:ln w="12700" cap="flat" cmpd="sng">
              <a:solidFill>
                <a:srgbClr val="5DB3B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7968208" y="1916832"/>
              <a:ext cx="1332000" cy="0"/>
            </a:xfrm>
            <a:prstGeom prst="straightConnector1">
              <a:avLst/>
            </a:prstGeom>
            <a:noFill/>
            <a:ln w="12700" cap="flat" cmpd="sng">
              <a:solidFill>
                <a:srgbClr val="5DB3B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3" name="Google Shape;143;p2"/>
          <p:cNvSpPr txBox="1"/>
          <p:nvPr/>
        </p:nvSpPr>
        <p:spPr>
          <a:xfrm>
            <a:off x="9271022" y="1108594"/>
            <a:ext cx="2719624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Application scenario: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Widely used as a reminder or supervisor in places of life, transport and entertainment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9255231" y="4308616"/>
            <a:ext cx="224106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Optimization method: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Parameter optimization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zh-CN" altLang="en-US" sz="2000" b="1" kern="0" dirty="0">
                <a:solidFill>
                  <a:srgbClr val="A5A5A5"/>
                </a:solidFill>
                <a:latin typeface="Microsoft Yahei"/>
                <a:ea typeface="Microsoft Yahei"/>
                <a:cs typeface="Arial"/>
                <a:sym typeface="Microsoft Yahei"/>
              </a:rPr>
              <a:t>（</a:t>
            </a:r>
            <a:r>
              <a:rPr lang="en-US" altLang="zh-CN" sz="2000" b="1" kern="0" dirty="0">
                <a:solidFill>
                  <a:srgbClr val="A5A5A5"/>
                </a:solidFill>
                <a:latin typeface="Microsoft Yahei"/>
                <a:ea typeface="Microsoft Yahei"/>
                <a:cs typeface="Arial"/>
                <a:sym typeface="Microsoft Yahei"/>
              </a:rPr>
              <a:t>SGD and Adam)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732311" y="1684685"/>
            <a:ext cx="1739864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Task: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algn="ctr">
              <a:buClr>
                <a:srgbClr val="000000"/>
              </a:buClr>
            </a:pPr>
            <a:r>
              <a:rPr lang="en-US" altLang="zh-CN" b="1" kern="0" dirty="0">
                <a:solidFill>
                  <a:srgbClr val="A5A5A5"/>
                </a:solidFill>
                <a:latin typeface="Microsoft Yahei"/>
                <a:ea typeface="Microsoft Yahei"/>
              </a:rPr>
              <a:t>Face Mask Detection</a:t>
            </a:r>
            <a:endParaRPr b="1" kern="0" dirty="0">
              <a:solidFill>
                <a:srgbClr val="A5A5A5"/>
              </a:solidFill>
              <a:latin typeface="Microsoft Yahei"/>
              <a:ea typeface="Microsoft Yahei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186830" y="3869013"/>
            <a:ext cx="242373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sz="2800" kern="0" dirty="0">
                <a:solidFill>
                  <a:srgbClr val="7F7F7F"/>
                </a:solidFill>
                <a:latin typeface="Microsoft Yahei"/>
                <a:ea typeface="Microsoft Yahei"/>
              </a:rPr>
              <a:t>Neural Network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 method: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defRPr/>
            </a:pPr>
            <a:r>
              <a:rPr lang="en-US" altLang="zh-CN" sz="2000" b="1" kern="0" dirty="0">
                <a:solidFill>
                  <a:srgbClr val="A5A5A5"/>
                </a:solidFill>
                <a:latin typeface="Microsoft Yahei"/>
                <a:ea typeface="Microsoft Yahei"/>
              </a:rPr>
              <a:t>Vgg,Resnet18, Resnet34 and </a:t>
            </a:r>
            <a:r>
              <a:rPr lang="en-US" altLang="zh-CN" sz="2000" b="1" kern="0" dirty="0" err="1">
                <a:solidFill>
                  <a:srgbClr val="A5A5A5"/>
                </a:solidFill>
                <a:latin typeface="Microsoft Yahei"/>
                <a:ea typeface="Microsoft Yahei"/>
              </a:rPr>
              <a:t>SelfNet</a:t>
            </a:r>
            <a:endParaRPr sz="2000" b="1" kern="0" dirty="0">
              <a:solidFill>
                <a:srgbClr val="A5A5A5"/>
              </a:solidFill>
              <a:latin typeface="Microsoft Yahei"/>
              <a:ea typeface="Microsoft Yahei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11136560" y="6460839"/>
            <a:ext cx="15841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B5D8D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UNSW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B5D8D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1;p9">
            <a:extLst>
              <a:ext uri="{FF2B5EF4-FFF2-40B4-BE49-F238E27FC236}">
                <a16:creationId xmlns:a16="http://schemas.microsoft.com/office/drawing/2014/main" id="{6626F152-173F-7D77-25E7-80ACEBC6F194}"/>
              </a:ext>
            </a:extLst>
          </p:cNvPr>
          <p:cNvSpPr/>
          <p:nvPr/>
        </p:nvSpPr>
        <p:spPr>
          <a:xfrm>
            <a:off x="9990342" y="3177479"/>
            <a:ext cx="2201658" cy="2895328"/>
          </a:xfrm>
          <a:custGeom>
            <a:avLst/>
            <a:gdLst/>
            <a:ahLst/>
            <a:cxnLst/>
            <a:rect l="l" t="t" r="r" b="b"/>
            <a:pathLst>
              <a:path w="2201658" h="2895328" extrusionOk="0">
                <a:moveTo>
                  <a:pt x="1512168" y="0"/>
                </a:moveTo>
                <a:cubicBezTo>
                  <a:pt x="1720955" y="0"/>
                  <a:pt x="1919859" y="40509"/>
                  <a:pt x="2100772" y="113765"/>
                </a:cubicBezTo>
                <a:lnTo>
                  <a:pt x="2201658" y="160291"/>
                </a:lnTo>
                <a:lnTo>
                  <a:pt x="2201658" y="2735037"/>
                </a:lnTo>
                <a:lnTo>
                  <a:pt x="2100772" y="2781564"/>
                </a:lnTo>
                <a:cubicBezTo>
                  <a:pt x="1919859" y="2854819"/>
                  <a:pt x="1720955" y="2895328"/>
                  <a:pt x="1512168" y="2895328"/>
                </a:cubicBezTo>
                <a:cubicBezTo>
                  <a:pt x="677021" y="2895328"/>
                  <a:pt x="0" y="2247187"/>
                  <a:pt x="0" y="1447664"/>
                </a:cubicBezTo>
                <a:cubicBezTo>
                  <a:pt x="0" y="648141"/>
                  <a:pt x="677021" y="0"/>
                  <a:pt x="1512168" y="0"/>
                </a:cubicBezTo>
                <a:close/>
              </a:path>
            </a:pathLst>
          </a:custGeom>
          <a:solidFill>
            <a:srgbClr val="B5D8DA"/>
          </a:solidFill>
          <a:ln w="25400" cap="flat" cmpd="sng">
            <a:solidFill>
              <a:srgbClr val="B5D8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50;p9">
            <a:extLst>
              <a:ext uri="{FF2B5EF4-FFF2-40B4-BE49-F238E27FC236}">
                <a16:creationId xmlns:a16="http://schemas.microsoft.com/office/drawing/2014/main" id="{67B9E3F0-18F6-D63C-38AF-FC38D16DE09F}"/>
              </a:ext>
            </a:extLst>
          </p:cNvPr>
          <p:cNvSpPr/>
          <p:nvPr/>
        </p:nvSpPr>
        <p:spPr>
          <a:xfrm>
            <a:off x="6816080" y="-1"/>
            <a:ext cx="5375920" cy="4221090"/>
          </a:xfrm>
          <a:custGeom>
            <a:avLst/>
            <a:gdLst/>
            <a:ahLst/>
            <a:cxnLst/>
            <a:rect l="l" t="t" r="r" b="b"/>
            <a:pathLst>
              <a:path w="5375920" h="4221090" extrusionOk="0">
                <a:moveTo>
                  <a:pt x="73295" y="0"/>
                </a:moveTo>
                <a:lnTo>
                  <a:pt x="5375920" y="0"/>
                </a:lnTo>
                <a:lnTo>
                  <a:pt x="5375920" y="3590481"/>
                </a:lnTo>
                <a:lnTo>
                  <a:pt x="5332747" y="3623508"/>
                </a:lnTo>
                <a:cubicBezTo>
                  <a:pt x="4786851" y="4000790"/>
                  <a:pt x="4128764" y="4221090"/>
                  <a:pt x="3420380" y="4221090"/>
                </a:cubicBezTo>
                <a:cubicBezTo>
                  <a:pt x="1531356" y="4221090"/>
                  <a:pt x="0" y="2654513"/>
                  <a:pt x="0" y="722043"/>
                </a:cubicBezTo>
                <a:cubicBezTo>
                  <a:pt x="0" y="480484"/>
                  <a:pt x="23928" y="244643"/>
                  <a:pt x="69490" y="16863"/>
                </a:cubicBezTo>
                <a:close/>
              </a:path>
            </a:pathLst>
          </a:custGeom>
          <a:solidFill>
            <a:srgbClr val="83BEC2"/>
          </a:solidFill>
          <a:ln w="25400" cap="flat" cmpd="sng">
            <a:solidFill>
              <a:srgbClr val="83B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821B6-6DDE-D299-75E1-5FA7A8A7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12705" cy="126515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Datasets &amp;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DataLoaders</a:t>
            </a:r>
            <a:endParaRPr lang="en-US" altLang="zh-CN" sz="44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9EC9-2B7A-1925-4B29-0EE0D9E8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cs typeface="Calibri" panose="020F0502020204030204"/>
              </a:rPr>
              <a:t>Name:</a:t>
            </a:r>
          </a:p>
          <a:p>
            <a:r>
              <a:rPr lang="en-US" altLang="zh-CN" dirty="0" err="1">
                <a:cs typeface="Calibri" panose="020F0502020204030204"/>
              </a:rPr>
              <a:t>Zid</a:t>
            </a:r>
            <a:r>
              <a:rPr lang="en-US" altLang="zh-CN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7846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/>
                <a:ea typeface="Gungsuh"/>
                <a:cs typeface="Gungsuh"/>
                <a:sym typeface="Gungsuh"/>
              </a:rPr>
              <a:t>2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2218628" y="428434"/>
            <a:ext cx="77658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Datasets &amp; </a:t>
            </a:r>
            <a:r>
              <a:rPr lang="en-US" altLang="zh-CN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DataLoaders</a:t>
            </a: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335360" y="1905617"/>
            <a:ext cx="4540512" cy="55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dirty="0"/>
              <a:t>Total (color) images:4008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5034030" y="1711789"/>
            <a:ext cx="121672" cy="4899805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11201222" y="6460839"/>
            <a:ext cx="14620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B5D8D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UNSW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B5D8D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35115-829E-370D-0B35-A9FBF0DF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69" y="2819811"/>
            <a:ext cx="2111884" cy="1398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EA553F-364D-AB82-0D53-23720B889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498" y="4578001"/>
            <a:ext cx="2095555" cy="1137587"/>
          </a:xfrm>
          <a:prstGeom prst="rect">
            <a:avLst/>
          </a:prstGeom>
        </p:spPr>
      </p:pic>
      <p:sp>
        <p:nvSpPr>
          <p:cNvPr id="8" name="Google Shape;159;p3">
            <a:extLst>
              <a:ext uri="{FF2B5EF4-FFF2-40B4-BE49-F238E27FC236}">
                <a16:creationId xmlns:a16="http://schemas.microsoft.com/office/drawing/2014/main" id="{E0EFB3AC-1373-EF60-6110-62DACD69D8CF}"/>
              </a:ext>
            </a:extLst>
          </p:cNvPr>
          <p:cNvSpPr txBox="1"/>
          <p:nvPr/>
        </p:nvSpPr>
        <p:spPr>
          <a:xfrm>
            <a:off x="5908206" y="1905617"/>
            <a:ext cx="4540512" cy="43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Data source and composition analysis: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Google Shape;160;p3">
            <a:extLst>
              <a:ext uri="{FF2B5EF4-FFF2-40B4-BE49-F238E27FC236}">
                <a16:creationId xmlns:a16="http://schemas.microsoft.com/office/drawing/2014/main" id="{F75D2D79-F594-335D-4FBD-8857F5568E9C}"/>
              </a:ext>
            </a:extLst>
          </p:cNvPr>
          <p:cNvSpPr txBox="1"/>
          <p:nvPr/>
        </p:nvSpPr>
        <p:spPr>
          <a:xfrm>
            <a:off x="6593751" y="2551182"/>
            <a:ext cx="295232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Divided into: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-Two genres(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with_mask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without_mask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-Three datasets(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train,test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and validation)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C7D6BC-86A3-B121-78D8-177E1494C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563" y="4209872"/>
            <a:ext cx="1480496" cy="5660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4D98F5-4656-49A7-BE3A-2C1BB4C2F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736" y="5146794"/>
            <a:ext cx="1202903" cy="3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8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/>
                <a:ea typeface="Gungsuh"/>
                <a:cs typeface="Gungsuh"/>
                <a:sym typeface="Gungsuh"/>
              </a:rPr>
              <a:t>2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2218628" y="428434"/>
            <a:ext cx="77658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Datasets &amp; </a:t>
            </a:r>
            <a:r>
              <a:rPr lang="en-US" altLang="zh-CN" sz="4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DataLoaders</a:t>
            </a: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  <a:sym typeface="Microsoft Yahei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-122061" y="1924121"/>
            <a:ext cx="5328592" cy="55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Methods we used for data enhancement: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279830" y="2691308"/>
            <a:ext cx="417646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dirty="0"/>
              <a:t>-cropping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dirty="0"/>
              <a:t>-flipping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dirty="0"/>
              <a:t>-rotation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dirty="0"/>
              <a:t>-color changing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dirty="0"/>
              <a:t>-normalization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6149129" y="1791866"/>
            <a:ext cx="121672" cy="4899805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11201222" y="6460839"/>
            <a:ext cx="14620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B5D8D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UNSW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B5D8D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EFB854-C4BB-F6B1-F6F3-D57BDD66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584" y="2992890"/>
            <a:ext cx="3875416" cy="2645298"/>
          </a:xfrm>
          <a:prstGeom prst="rect">
            <a:avLst/>
          </a:prstGeom>
        </p:spPr>
      </p:pic>
      <p:sp>
        <p:nvSpPr>
          <p:cNvPr id="8" name="Google Shape;162;p3">
            <a:extLst>
              <a:ext uri="{FF2B5EF4-FFF2-40B4-BE49-F238E27FC236}">
                <a16:creationId xmlns:a16="http://schemas.microsoft.com/office/drawing/2014/main" id="{0975AAAD-DDE3-C3DB-A850-13BB7624BD09}"/>
              </a:ext>
            </a:extLst>
          </p:cNvPr>
          <p:cNvSpPr txBox="1"/>
          <p:nvPr/>
        </p:nvSpPr>
        <p:spPr>
          <a:xfrm>
            <a:off x="6323930" y="1924121"/>
            <a:ext cx="5328592" cy="55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kern="0" dirty="0" err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Dataloader</a:t>
            </a:r>
            <a:r>
              <a:rPr lang="en-US" kern="0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57A371-05F3-BBD5-3C3F-739EF80253B0}"/>
              </a:ext>
            </a:extLst>
          </p:cNvPr>
          <p:cNvSpPr txBox="1"/>
          <p:nvPr/>
        </p:nvSpPr>
        <p:spPr>
          <a:xfrm>
            <a:off x="6467880" y="2827608"/>
            <a:ext cx="54442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-call </a:t>
            </a:r>
            <a:r>
              <a:rPr lang="en-US" altLang="zh-CN" dirty="0" err="1"/>
              <a:t>data_transforms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-put the image data in the </a:t>
            </a:r>
            <a:r>
              <a:rPr lang="en-US" altLang="zh-CN" dirty="0" err="1"/>
              <a:t>dataloader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-the bath size is set to 256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5331BF-1816-25C7-5B1D-3DDAB04BEB0E}"/>
              </a:ext>
            </a:extLst>
          </p:cNvPr>
          <p:cNvSpPr/>
          <p:nvPr/>
        </p:nvSpPr>
        <p:spPr>
          <a:xfrm>
            <a:off x="6525674" y="4468551"/>
            <a:ext cx="53287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Why we choose </a:t>
            </a:r>
            <a:r>
              <a:rPr lang="en-US" altLang="zh-CN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 large batch size?</a:t>
            </a:r>
            <a:endParaRPr lang="zh-CN" altLang="en-US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21B6-6DDE-D299-75E1-5FA7A8A7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Methods &amp; Models</a:t>
            </a:r>
            <a:endParaRPr lang="en-US" altLang="zh-CN" sz="44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9EC9-2B7A-1925-4B29-0EE0D9E8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dirty="0">
                <a:cs typeface="Calibri" panose="020F0502020204030204"/>
              </a:rPr>
              <a:t>Name:</a:t>
            </a:r>
          </a:p>
          <a:p>
            <a:r>
              <a:rPr lang="en-US" altLang="zh-CN" dirty="0" err="1">
                <a:cs typeface="Calibri" panose="020F0502020204030204"/>
              </a:rPr>
              <a:t>Zid</a:t>
            </a:r>
            <a:r>
              <a:rPr lang="en-US" altLang="zh-CN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5" name="Google Shape;241;p9">
            <a:extLst>
              <a:ext uri="{FF2B5EF4-FFF2-40B4-BE49-F238E27FC236}">
                <a16:creationId xmlns:a16="http://schemas.microsoft.com/office/drawing/2014/main" id="{6626F152-173F-7D77-25E7-80ACEBC6F194}"/>
              </a:ext>
            </a:extLst>
          </p:cNvPr>
          <p:cNvSpPr/>
          <p:nvPr/>
        </p:nvSpPr>
        <p:spPr>
          <a:xfrm>
            <a:off x="9990342" y="3177479"/>
            <a:ext cx="2201658" cy="2895328"/>
          </a:xfrm>
          <a:custGeom>
            <a:avLst/>
            <a:gdLst/>
            <a:ahLst/>
            <a:cxnLst/>
            <a:rect l="l" t="t" r="r" b="b"/>
            <a:pathLst>
              <a:path w="2201658" h="2895328" extrusionOk="0">
                <a:moveTo>
                  <a:pt x="1512168" y="0"/>
                </a:moveTo>
                <a:cubicBezTo>
                  <a:pt x="1720955" y="0"/>
                  <a:pt x="1919859" y="40509"/>
                  <a:pt x="2100772" y="113765"/>
                </a:cubicBezTo>
                <a:lnTo>
                  <a:pt x="2201658" y="160291"/>
                </a:lnTo>
                <a:lnTo>
                  <a:pt x="2201658" y="2735037"/>
                </a:lnTo>
                <a:lnTo>
                  <a:pt x="2100772" y="2781564"/>
                </a:lnTo>
                <a:cubicBezTo>
                  <a:pt x="1919859" y="2854819"/>
                  <a:pt x="1720955" y="2895328"/>
                  <a:pt x="1512168" y="2895328"/>
                </a:cubicBezTo>
                <a:cubicBezTo>
                  <a:pt x="677021" y="2895328"/>
                  <a:pt x="0" y="2247187"/>
                  <a:pt x="0" y="1447664"/>
                </a:cubicBezTo>
                <a:cubicBezTo>
                  <a:pt x="0" y="648141"/>
                  <a:pt x="677021" y="0"/>
                  <a:pt x="1512168" y="0"/>
                </a:cubicBezTo>
                <a:close/>
              </a:path>
            </a:pathLst>
          </a:custGeom>
          <a:solidFill>
            <a:srgbClr val="B5D8DA"/>
          </a:solidFill>
          <a:ln w="25400" cap="flat" cmpd="sng">
            <a:solidFill>
              <a:srgbClr val="B5D8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50;p9">
            <a:extLst>
              <a:ext uri="{FF2B5EF4-FFF2-40B4-BE49-F238E27FC236}">
                <a16:creationId xmlns:a16="http://schemas.microsoft.com/office/drawing/2014/main" id="{67B9E3F0-18F6-D63C-38AF-FC38D16DE09F}"/>
              </a:ext>
            </a:extLst>
          </p:cNvPr>
          <p:cNvSpPr/>
          <p:nvPr/>
        </p:nvSpPr>
        <p:spPr>
          <a:xfrm>
            <a:off x="6816080" y="-1"/>
            <a:ext cx="5375920" cy="4221090"/>
          </a:xfrm>
          <a:custGeom>
            <a:avLst/>
            <a:gdLst/>
            <a:ahLst/>
            <a:cxnLst/>
            <a:rect l="l" t="t" r="r" b="b"/>
            <a:pathLst>
              <a:path w="5375920" h="4221090" extrusionOk="0">
                <a:moveTo>
                  <a:pt x="73295" y="0"/>
                </a:moveTo>
                <a:lnTo>
                  <a:pt x="5375920" y="0"/>
                </a:lnTo>
                <a:lnTo>
                  <a:pt x="5375920" y="3590481"/>
                </a:lnTo>
                <a:lnTo>
                  <a:pt x="5332747" y="3623508"/>
                </a:lnTo>
                <a:cubicBezTo>
                  <a:pt x="4786851" y="4000790"/>
                  <a:pt x="4128764" y="4221090"/>
                  <a:pt x="3420380" y="4221090"/>
                </a:cubicBezTo>
                <a:cubicBezTo>
                  <a:pt x="1531356" y="4221090"/>
                  <a:pt x="0" y="2654513"/>
                  <a:pt x="0" y="722043"/>
                </a:cubicBezTo>
                <a:cubicBezTo>
                  <a:pt x="0" y="480484"/>
                  <a:pt x="23928" y="244643"/>
                  <a:pt x="69490" y="16863"/>
                </a:cubicBezTo>
                <a:close/>
              </a:path>
            </a:pathLst>
          </a:custGeom>
          <a:solidFill>
            <a:srgbClr val="83BEC2"/>
          </a:solidFill>
          <a:ln w="25400" cap="flat" cmpd="sng">
            <a:solidFill>
              <a:srgbClr val="83BE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08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Gungsuh"/>
                <a:ea typeface="Gungsuh"/>
                <a:cs typeface="Gungsuh"/>
                <a:sym typeface="Gungsuh"/>
              </a:rPr>
              <a:t>3</a:t>
            </a:r>
            <a:endParaRPr sz="6000">
              <a:solidFill>
                <a:schemeClr val="lt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449704" y="539349"/>
            <a:ext cx="6336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Methods &amp; Models</a:t>
            </a:r>
            <a:endParaRPr sz="4400" dirty="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1390849" y="1890015"/>
            <a:ext cx="100177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11208568" y="6460839"/>
            <a:ext cx="13681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5D8DA"/>
                </a:solidFill>
                <a:latin typeface="Calibri"/>
                <a:ea typeface="Calibri"/>
                <a:cs typeface="Calibri"/>
                <a:sym typeface="Calibri"/>
              </a:rPr>
              <a:t>UNSW</a:t>
            </a:r>
            <a:endParaRPr sz="2400" b="1">
              <a:solidFill>
                <a:srgbClr val="B5D8D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2640932" y="5328025"/>
            <a:ext cx="12829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ResNet</a:t>
            </a:r>
            <a:endParaRPr sz="2000" b="1" dirty="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5934407" y="1625539"/>
            <a:ext cx="121672" cy="4899805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8669152" y="5300559"/>
            <a:ext cx="62873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C0C0C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VGG</a:t>
            </a:r>
            <a:endParaRPr sz="2000" b="1" dirty="0">
              <a:solidFill>
                <a:srgbClr val="0C0C0C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7717BB-7C7A-7948-4C17-171BE04E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2595" y="2391257"/>
            <a:ext cx="5870651" cy="19568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4FD2AB-ACA6-2893-2455-DDC275852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892" y="2368235"/>
            <a:ext cx="5811845" cy="20029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/>
          <p:nvPr/>
        </p:nvSpPr>
        <p:spPr>
          <a:xfrm>
            <a:off x="911424" y="0"/>
            <a:ext cx="1008112" cy="1340768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941582" y="293127"/>
            <a:ext cx="100811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ungsuh"/>
                <a:ea typeface="Gungsuh"/>
                <a:cs typeface="Gungsuh"/>
                <a:sym typeface="Gungsuh"/>
              </a:rPr>
              <a:t>3</a:t>
            </a:r>
            <a:endParaRPr kumimoji="0" sz="6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2449704" y="539349"/>
            <a:ext cx="6336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Methods &amp; Models</a:t>
            </a:r>
            <a:endParaRPr kumimoji="0" sz="4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0" y="6525344"/>
            <a:ext cx="12192000" cy="332656"/>
          </a:xfrm>
          <a:prstGeom prst="rect">
            <a:avLst/>
          </a:prstGeom>
          <a:solidFill>
            <a:srgbClr val="4797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11208568" y="6460839"/>
            <a:ext cx="13681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B5D8DA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UNSW</a:t>
            </a:r>
            <a:endParaRPr kumimoji="0" sz="2400" b="1" i="0" u="none" strike="noStrike" kern="1200" cap="none" spc="0" normalizeH="0" baseline="0" noProof="0">
              <a:ln>
                <a:noFill/>
              </a:ln>
              <a:solidFill>
                <a:srgbClr val="B5D8D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5498432" y="5520530"/>
            <a:ext cx="12829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Self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Net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36ED7E-30AD-5EED-53A5-856C77393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2" y="2530835"/>
            <a:ext cx="5074845" cy="15646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5B8652-D299-9080-EDD2-CA1C631D4570}"/>
              </a:ext>
            </a:extLst>
          </p:cNvPr>
          <p:cNvSpPr txBox="1"/>
          <p:nvPr/>
        </p:nvSpPr>
        <p:spPr>
          <a:xfrm>
            <a:off x="7411453" y="2081463"/>
            <a:ext cx="4006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-based on the </a:t>
            </a:r>
            <a:r>
              <a:rPr lang="en-US" altLang="zh-CN" dirty="0" err="1"/>
              <a:t>vgg</a:t>
            </a:r>
            <a:r>
              <a:rPr lang="en-US" altLang="zh-CN" dirty="0"/>
              <a:t> model</a:t>
            </a:r>
          </a:p>
          <a:p>
            <a:endParaRPr lang="en-US" altLang="zh-CN" dirty="0"/>
          </a:p>
          <a:p>
            <a:r>
              <a:rPr lang="en-US" altLang="zh-CN" dirty="0"/>
              <a:t>-keep the first two convolutional layers and the pooling layer</a:t>
            </a:r>
          </a:p>
          <a:p>
            <a:endParaRPr lang="en-US" altLang="zh-CN" dirty="0"/>
          </a:p>
          <a:p>
            <a:r>
              <a:rPr lang="en-US" altLang="zh-CN" dirty="0"/>
              <a:t>-</a:t>
            </a:r>
            <a:r>
              <a:rPr lang="en-US" altLang="zh-CN" dirty="0" err="1"/>
              <a:t>relu</a:t>
            </a:r>
            <a:r>
              <a:rPr lang="en-US" altLang="zh-CN" dirty="0"/>
              <a:t> activation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11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5D8019A614D46AA228C96C34980F3" ma:contentTypeVersion="2" ma:contentTypeDescription="Create a new document." ma:contentTypeScope="" ma:versionID="9dc725801bd3b277642beb578afc7701">
  <xsd:schema xmlns:xsd="http://www.w3.org/2001/XMLSchema" xmlns:xs="http://www.w3.org/2001/XMLSchema" xmlns:p="http://schemas.microsoft.com/office/2006/metadata/properties" xmlns:ns2="65301325-331b-4ae1-b8b8-f973299cce48" targetNamespace="http://schemas.microsoft.com/office/2006/metadata/properties" ma:root="true" ma:fieldsID="598cdc5bbd103e6a128997dca3f443f0" ns2:_="">
    <xsd:import namespace="65301325-331b-4ae1-b8b8-f973299cc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01325-331b-4ae1-b8b8-f973299cce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A4794B-08EF-4E9B-BDF0-287745D511BB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65301325-331b-4ae1-b8b8-f973299cce48"/>
  </ds:schemaRefs>
</ds:datastoreItem>
</file>

<file path=customXml/itemProps2.xml><?xml version="1.0" encoding="utf-8"?>
<ds:datastoreItem xmlns:ds="http://schemas.openxmlformats.org/officeDocument/2006/customXml" ds:itemID="{B9750D09-6116-4482-9EF6-9B18D5A36CA0}">
  <ds:schemaRefs>
    <ds:schemaRef ds:uri="65301325-331b-4ae1-b8b8-f973299cce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6BA176-D7E4-4E69-B7FB-BE661EB235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319</Words>
  <Application>Microsoft Office PowerPoint</Application>
  <PresentationFormat>宽屏</PresentationFormat>
  <Paragraphs>120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Gungsuh</vt:lpstr>
      <vt:lpstr>等线</vt:lpstr>
      <vt:lpstr>Microsoft Yahei</vt:lpstr>
      <vt:lpstr>Microsoft Yahei</vt:lpstr>
      <vt:lpstr>Arial</vt:lpstr>
      <vt:lpstr>Calibri</vt:lpstr>
      <vt:lpstr>Calibri Light</vt:lpstr>
      <vt:lpstr>Office Theme</vt:lpstr>
      <vt:lpstr>Office 主题</vt:lpstr>
      <vt:lpstr>Face Mask Detection</vt:lpstr>
      <vt:lpstr>Introduction</vt:lpstr>
      <vt:lpstr>PowerPoint 演示文稿</vt:lpstr>
      <vt:lpstr>Datasets &amp; DataLoaders</vt:lpstr>
      <vt:lpstr>PowerPoint 演示文稿</vt:lpstr>
      <vt:lpstr>PowerPoint 演示文稿</vt:lpstr>
      <vt:lpstr>Methods &amp; Models</vt:lpstr>
      <vt:lpstr>PowerPoint 演示文稿</vt:lpstr>
      <vt:lpstr>PowerPoint 演示文稿</vt:lpstr>
      <vt:lpstr>Result</vt:lpstr>
      <vt:lpstr>PowerPoint 演示文稿</vt:lpstr>
      <vt:lpstr>PowerPoint 演示文稿</vt:lpstr>
      <vt:lpstr>Result Analysis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Qiyao Zhou</cp:lastModifiedBy>
  <cp:revision>13</cp:revision>
  <dcterms:created xsi:type="dcterms:W3CDTF">2022-07-22T09:12:51Z</dcterms:created>
  <dcterms:modified xsi:type="dcterms:W3CDTF">2022-11-14T11:21:12Z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0x0101008C15D8019A614D46AA228C96C34980F3</vt:lpwstr>
  </property>
</Properties>
</file>