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7" r:id="rId2"/>
    <p:sldId id="283" r:id="rId3"/>
    <p:sldId id="286" r:id="rId4"/>
    <p:sldId id="284" r:id="rId5"/>
    <p:sldId id="287" r:id="rId6"/>
    <p:sldId id="290" r:id="rId7"/>
    <p:sldId id="288" r:id="rId8"/>
    <p:sldId id="291" r:id="rId9"/>
    <p:sldId id="292" r:id="rId10"/>
    <p:sldId id="29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C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4" autoAdjust="0"/>
    <p:restoredTop sz="94621" autoAdjust="0"/>
  </p:normalViewPr>
  <p:slideViewPr>
    <p:cSldViewPr snapToGrid="0" showGuides="1">
      <p:cViewPr varScale="1">
        <p:scale>
          <a:sx n="104" d="100"/>
          <a:sy n="104" d="100"/>
        </p:scale>
        <p:origin x="92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owz\Desktop\Gant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sz="1800" i="1"/>
              <a:t>Gantt Chart for Project</a:t>
            </a:r>
            <a:r>
              <a:rPr lang="en-GB" altLang="zh-CN" sz="1800" i="1" baseline="0"/>
              <a:t> "Cross-Layer Optimisation for 4G Broadband Wireless Communication Networks"</a:t>
            </a:r>
            <a:endParaRPr lang="en-GB" altLang="zh-CN" sz="1800" i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Sheet1!$B$3:$B$15</c:f>
              <c:strCache>
                <c:ptCount val="13"/>
                <c:pt idx="0">
                  <c:v>Learning basic communication systems</c:v>
                </c:pt>
                <c:pt idx="1">
                  <c:v>Studying AWGN and fading channels</c:v>
                </c:pt>
                <c:pt idx="2">
                  <c:v>Researching OFDM system</c:v>
                </c:pt>
                <c:pt idx="3">
                  <c:v>Relevant article reading</c:v>
                </c:pt>
                <c:pt idx="4">
                  <c:v>Cross-layer model design</c:v>
                </c:pt>
                <c:pt idx="5">
                  <c:v>Problem formulation</c:v>
                </c:pt>
                <c:pt idx="6">
                  <c:v>Scheme and algorithm optimisation</c:v>
                </c:pt>
                <c:pt idx="7">
                  <c:v>Subcarrier allocation (MSC, PF and MWSC)</c:v>
                </c:pt>
                <c:pt idx="8">
                  <c:v>Power allocation (WF and WWF)</c:v>
                </c:pt>
                <c:pt idx="9">
                  <c:v>Data scheduling (LWDF and PD)</c:v>
                </c:pt>
                <c:pt idx="10">
                  <c:v>Complexity and performance analysis</c:v>
                </c:pt>
                <c:pt idx="11">
                  <c:v>Result explanation</c:v>
                </c:pt>
                <c:pt idx="12">
                  <c:v>Thesis writing</c:v>
                </c:pt>
              </c:strCache>
            </c:strRef>
          </c:cat>
          <c:val>
            <c:numRef>
              <c:f>Sheet1!$C$3:$C$15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9</c:v>
                </c:pt>
                <c:pt idx="9">
                  <c:v>13</c:v>
                </c:pt>
                <c:pt idx="10">
                  <c:v>17</c:v>
                </c:pt>
                <c:pt idx="11">
                  <c:v>19</c:v>
                </c:pt>
                <c:pt idx="1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28-438B-A846-40D5F45EF0A3}"/>
            </c:ext>
          </c:extLst>
        </c:ser>
        <c:ser>
          <c:idx val="1"/>
          <c:order val="1"/>
          <c:tx>
            <c:v>Finished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Sheet1!$B$3:$B$15</c:f>
              <c:strCache>
                <c:ptCount val="13"/>
                <c:pt idx="0">
                  <c:v>Learning basic communication systems</c:v>
                </c:pt>
                <c:pt idx="1">
                  <c:v>Studying AWGN and fading channels</c:v>
                </c:pt>
                <c:pt idx="2">
                  <c:v>Researching OFDM system</c:v>
                </c:pt>
                <c:pt idx="3">
                  <c:v>Relevant article reading</c:v>
                </c:pt>
                <c:pt idx="4">
                  <c:v>Cross-layer model design</c:v>
                </c:pt>
                <c:pt idx="5">
                  <c:v>Problem formulation</c:v>
                </c:pt>
                <c:pt idx="6">
                  <c:v>Scheme and algorithm optimisation</c:v>
                </c:pt>
                <c:pt idx="7">
                  <c:v>Subcarrier allocation (MSC, PF and MWSC)</c:v>
                </c:pt>
                <c:pt idx="8">
                  <c:v>Power allocation (WF and WWF)</c:v>
                </c:pt>
                <c:pt idx="9">
                  <c:v>Data scheduling (LWDF and PD)</c:v>
                </c:pt>
                <c:pt idx="10">
                  <c:v>Complexity and performance analysis</c:v>
                </c:pt>
                <c:pt idx="11">
                  <c:v>Result explanation</c:v>
                </c:pt>
                <c:pt idx="12">
                  <c:v>Thesis writing</c:v>
                </c:pt>
              </c:strCache>
            </c:strRef>
          </c:cat>
          <c:val>
            <c:numRef>
              <c:f>Sheet1!$F$3:$F$15</c:f>
              <c:numCache>
                <c:formatCode>General</c:formatCode>
                <c:ptCount val="13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7</c:v>
                </c:pt>
                <c:pt idx="4">
                  <c:v>1</c:v>
                </c:pt>
                <c:pt idx="5">
                  <c:v>1</c:v>
                </c:pt>
                <c:pt idx="6">
                  <c:v>5</c:v>
                </c:pt>
                <c:pt idx="7">
                  <c:v>5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28-438B-A846-40D5F45EF0A3}"/>
            </c:ext>
          </c:extLst>
        </c:ser>
        <c:ser>
          <c:idx val="2"/>
          <c:order val="2"/>
          <c:tx>
            <c:v>To do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Sheet1!$B$3:$B$15</c:f>
              <c:strCache>
                <c:ptCount val="13"/>
                <c:pt idx="0">
                  <c:v>Learning basic communication systems</c:v>
                </c:pt>
                <c:pt idx="1">
                  <c:v>Studying AWGN and fading channels</c:v>
                </c:pt>
                <c:pt idx="2">
                  <c:v>Researching OFDM system</c:v>
                </c:pt>
                <c:pt idx="3">
                  <c:v>Relevant article reading</c:v>
                </c:pt>
                <c:pt idx="4">
                  <c:v>Cross-layer model design</c:v>
                </c:pt>
                <c:pt idx="5">
                  <c:v>Problem formulation</c:v>
                </c:pt>
                <c:pt idx="6">
                  <c:v>Scheme and algorithm optimisation</c:v>
                </c:pt>
                <c:pt idx="7">
                  <c:v>Subcarrier allocation (MSC, PF and MWSC)</c:v>
                </c:pt>
                <c:pt idx="8">
                  <c:v>Power allocation (WF and WWF)</c:v>
                </c:pt>
                <c:pt idx="9">
                  <c:v>Data scheduling (LWDF and PD)</c:v>
                </c:pt>
                <c:pt idx="10">
                  <c:v>Complexity and performance analysis</c:v>
                </c:pt>
                <c:pt idx="11">
                  <c:v>Result explanation</c:v>
                </c:pt>
                <c:pt idx="12">
                  <c:v>Thesis writing</c:v>
                </c:pt>
              </c:strCache>
            </c:strRef>
          </c:cat>
          <c:val>
            <c:numRef>
              <c:f>Sheet1!$G$3:$G$15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1</c:v>
                </c:pt>
                <c:pt idx="8">
                  <c:v>1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  <c:pt idx="1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28-438B-A846-40D5F45EF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4809760"/>
        <c:axId val="929807120"/>
      </c:barChart>
      <c:catAx>
        <c:axId val="9048097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zh-CN"/>
          </a:p>
        </c:txPr>
        <c:crossAx val="929807120"/>
        <c:crosses val="autoZero"/>
        <c:auto val="1"/>
        <c:lblAlgn val="ctr"/>
        <c:lblOffset val="100"/>
        <c:noMultiLvlLbl val="0"/>
      </c:catAx>
      <c:valAx>
        <c:axId val="929807120"/>
        <c:scaling>
          <c:orientation val="minMax"/>
          <c:max val="20"/>
          <c:min val="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48097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5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89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998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8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813C-C006-4AB1-8B35-3CBA55299CCF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4" descr="Unknown.jpg">
            <a:extLst>
              <a:ext uri="{FF2B5EF4-FFF2-40B4-BE49-F238E27FC236}">
                <a16:creationId xmlns:a16="http://schemas.microsoft.com/office/drawing/2014/main" id="{E3039CE3-76DE-4DF6-83F5-29DBA30F9FC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19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.jpg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10" Type="http://schemas.openxmlformats.org/officeDocument/2006/relationships/image" Target="../media/image16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0" b="32"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039" y="4575111"/>
            <a:ext cx="2718102" cy="22828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7" y="0"/>
            <a:ext cx="2059209" cy="17294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9" y="284985"/>
            <a:ext cx="6627802" cy="625392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F137CAA-B7A5-4E09-8398-D5DB70D13029}"/>
              </a:ext>
            </a:extLst>
          </p:cNvPr>
          <p:cNvSpPr txBox="1"/>
          <p:nvPr/>
        </p:nvSpPr>
        <p:spPr>
          <a:xfrm>
            <a:off x="1166091" y="1826898"/>
            <a:ext cx="4830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Cross-Layer Optimisation for 4G Broadband Wireless Communication Networks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4" descr="Unknown.jpg">
            <a:extLst>
              <a:ext uri="{FF2B5EF4-FFF2-40B4-BE49-F238E27FC236}">
                <a16:creationId xmlns:a16="http://schemas.microsoft.com/office/drawing/2014/main" id="{DBF12DA8-8205-4519-A4C1-ED82E2A391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19" name="日期占位符 3">
            <a:extLst>
              <a:ext uri="{FF2B5EF4-FFF2-40B4-BE49-F238E27FC236}">
                <a16:creationId xmlns:a16="http://schemas.microsoft.com/office/drawing/2014/main" id="{8BDB9873-AB5B-41A1-B1FC-5C2A67EC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12/12/2017</a:t>
            </a:r>
            <a:endParaRPr lang="zh-CN" altLang="en-US" dirty="0"/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id="{4D010F46-4E26-48F0-B6B1-6E1ABE1F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Yang Zhao 201220049</a:t>
            </a:r>
            <a:endParaRPr lang="zh-CN" altLang="en-US" dirty="0"/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8F642F2C-7458-4AFB-BBFF-4AD33FCE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1AFFE1-AEC7-48C5-9345-B047CB8877EE}"/>
              </a:ext>
            </a:extLst>
          </p:cNvPr>
          <p:cNvSpPr txBox="1"/>
          <p:nvPr/>
        </p:nvSpPr>
        <p:spPr>
          <a:xfrm>
            <a:off x="7760804" y="4653657"/>
            <a:ext cx="365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ea typeface="+mj-ea"/>
                <a:cs typeface="Calibri" panose="020F0502020204030204" pitchFamily="34" charset="0"/>
              </a:rPr>
              <a:t>Presenter: Yang Zhao</a:t>
            </a:r>
            <a:endParaRPr lang="zh-CN" altLang="en-US" sz="2000" i="1" dirty="0">
              <a:ea typeface="+mj-ea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2AD66F-B479-4406-9547-9543BF849158}"/>
              </a:ext>
            </a:extLst>
          </p:cNvPr>
          <p:cNvSpPr txBox="1"/>
          <p:nvPr/>
        </p:nvSpPr>
        <p:spPr>
          <a:xfrm>
            <a:off x="7406051" y="2077652"/>
            <a:ext cx="3659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+mj-ea"/>
                <a:cs typeface="Calibri" panose="020F0502020204030204" pitchFamily="34" charset="0"/>
              </a:rPr>
              <a:t>Supervisor: Dr Xu Zhu</a:t>
            </a:r>
            <a:endParaRPr lang="zh-CN" altLang="en-US" sz="2400" dirty="0">
              <a:ea typeface="+mj-ea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14D19E-DCEF-465B-B9B6-A50E673F2525}"/>
              </a:ext>
            </a:extLst>
          </p:cNvPr>
          <p:cNvSpPr txBox="1"/>
          <p:nvPr/>
        </p:nvSpPr>
        <p:spPr>
          <a:xfrm>
            <a:off x="7406051" y="2838987"/>
            <a:ext cx="3659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+mj-ea"/>
                <a:cs typeface="Calibri" panose="020F0502020204030204" pitchFamily="34" charset="0"/>
              </a:rPr>
              <a:t>Assessor: Prof Yi Huang</a:t>
            </a:r>
            <a:endParaRPr lang="zh-CN" altLang="en-US" sz="2400" dirty="0">
              <a:ea typeface="+mj-ea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844D62-73F7-4038-8BF5-92EB076B6576}"/>
              </a:ext>
            </a:extLst>
          </p:cNvPr>
          <p:cNvSpPr txBox="1"/>
          <p:nvPr/>
        </p:nvSpPr>
        <p:spPr>
          <a:xfrm>
            <a:off x="7406051" y="5579914"/>
            <a:ext cx="365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>
                <a:solidFill>
                  <a:srgbClr val="0070C0"/>
                </a:solidFill>
                <a:ea typeface="+mj-ea"/>
                <a:cs typeface="Calibri" panose="020F0502020204030204" pitchFamily="34" charset="0"/>
              </a:rPr>
              <a:t>sgyzha90@Liverpool.ac.uk</a:t>
            </a:r>
            <a:endParaRPr lang="zh-CN" altLang="en-US" sz="2000" u="sng" dirty="0">
              <a:solidFill>
                <a:srgbClr val="0070C0"/>
              </a:solidFill>
              <a:ea typeface="+mj-ea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41CAB3-0586-4832-9BA7-F164501C6B8C}"/>
              </a:ext>
            </a:extLst>
          </p:cNvPr>
          <p:cNvSpPr txBox="1"/>
          <p:nvPr/>
        </p:nvSpPr>
        <p:spPr>
          <a:xfrm>
            <a:off x="1" y="7502865"/>
            <a:ext cx="12188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Cross-layer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Maximum weighted sum capacity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OFDM system / downlink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0" b="32"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87" y="4957634"/>
            <a:ext cx="2262654" cy="1900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" y="0"/>
            <a:ext cx="1185192" cy="9954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28339" y="822677"/>
            <a:ext cx="272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禹卫书法行书简体" panose="02000603000000000000" pitchFamily="2" charset="-122"/>
              </a:rPr>
              <a:t>Reference</a:t>
            </a:r>
            <a:endParaRPr lang="zh-CN" altLang="en-US" sz="3600" dirty="0">
              <a:ea typeface="禹卫书法行书简体" panose="02000603000000000000" pitchFamily="2" charset="-122"/>
            </a:endParaRPr>
          </a:p>
        </p:txBody>
      </p:sp>
      <p:pic>
        <p:nvPicPr>
          <p:cNvPr id="22" name="图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4F0ED"/>
              </a:clrFrom>
              <a:clrTo>
                <a:srgbClr val="F4F0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1735991"/>
            <a:ext cx="7373074" cy="512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Unknown.jpg">
            <a:extLst>
              <a:ext uri="{FF2B5EF4-FFF2-40B4-BE49-F238E27FC236}">
                <a16:creationId xmlns:a16="http://schemas.microsoft.com/office/drawing/2014/main" id="{14EB7978-21DD-446A-9A66-55D371976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7C19DD1C-02C7-4FB4-8673-BCDF0E59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12/12/2017</a:t>
            </a:r>
            <a:endParaRPr lang="zh-CN" altLang="en-US" dirty="0"/>
          </a:p>
        </p:txBody>
      </p:sp>
      <p:sp>
        <p:nvSpPr>
          <p:cNvPr id="16" name="页脚占位符 4">
            <a:extLst>
              <a:ext uri="{FF2B5EF4-FFF2-40B4-BE49-F238E27FC236}">
                <a16:creationId xmlns:a16="http://schemas.microsoft.com/office/drawing/2014/main" id="{BB1F9943-A9DE-4016-8EA5-EA592387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Yang Zhao 201220049</a:t>
            </a:r>
            <a:endParaRPr lang="zh-CN" altLang="en-US" dirty="0"/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47EA3616-2802-4AAE-A39A-DFB280A7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10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B46EDC-5467-431E-A4AB-047E8247B385}"/>
              </a:ext>
            </a:extLst>
          </p:cNvPr>
          <p:cNvSpPr txBox="1"/>
          <p:nvPr/>
        </p:nvSpPr>
        <p:spPr>
          <a:xfrm>
            <a:off x="5333744" y="1575067"/>
            <a:ext cx="66310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[1] C. Y. Wong, R. S. Cheng, K. B.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Letaief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and R. D.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Murch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“Multiuser OFDM with adaptive subcarrier, bit and power allocation,” IEEE JSAC, vol. 17, pp. 1747–1758, Oct. 1999.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[2] D. S. W. Hui, V. K. N. Lau, and W. H. Lam, “Cross-layer design for OFDMA wireless systems with heterogeneous delay requirements,” IEEE Trans. Wireless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Commun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., vol. 6, pp. 2872–2880, Aug. 2007.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[3] E. K. Bowdon, "Priority assignment in a network of computers,"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IEEETrans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Computers, vol. C-18, pp. 1021-1026, Nov. 1969.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[4] M. Andrews, K. Kumaran, K. Ramanan, A.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Stolyar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P. Whiting, and R. Vijayakumar, “Providing quality of service over a shared wireless link,” IEEE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Commun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Mag., vol. 2, pp. 150–154, Feb. 2001.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[5] Shen, Z., Andrews, J.G. &amp; Evans, B.L. 2005, "Adaptive resource allocation in multiuser OFDM systems with proportional rate constraints", IEEE Transactions on Wireless Communications, vol. 4, no. 6, pp. 2726-2736.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962F79-BC02-4C35-9849-060A9AA1C602}"/>
              </a:ext>
            </a:extLst>
          </p:cNvPr>
          <p:cNvSpPr txBox="1"/>
          <p:nvPr/>
        </p:nvSpPr>
        <p:spPr>
          <a:xfrm>
            <a:off x="723930" y="2990839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C00000"/>
                </a:solidFill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6664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0" b="32"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87" y="4957634"/>
            <a:ext cx="2262654" cy="1900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" y="0"/>
            <a:ext cx="1185192" cy="9954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3771" y="187076"/>
            <a:ext cx="4862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禹卫书法行书简体" panose="02000603000000000000" pitchFamily="2" charset="-122"/>
              </a:rPr>
              <a:t>OSI Model -&gt; Theory</a:t>
            </a:r>
            <a:endParaRPr lang="zh-CN" altLang="en-US" sz="3600" dirty="0">
              <a:ea typeface="禹卫书法行书简体" panose="02000603000000000000" pitchFamily="2" charset="-122"/>
            </a:endParaRPr>
          </a:p>
        </p:txBody>
      </p:sp>
      <p:pic>
        <p:nvPicPr>
          <p:cNvPr id="31" name="Picture 4" descr="Unknown.jpg">
            <a:extLst>
              <a:ext uri="{FF2B5EF4-FFF2-40B4-BE49-F238E27FC236}">
                <a16:creationId xmlns:a16="http://schemas.microsoft.com/office/drawing/2014/main" id="{B85808E4-A100-4C3E-B7E8-2DA5EDF7A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35" name="日期占位符 3">
            <a:extLst>
              <a:ext uri="{FF2B5EF4-FFF2-40B4-BE49-F238E27FC236}">
                <a16:creationId xmlns:a16="http://schemas.microsoft.com/office/drawing/2014/main" id="{E4F98C90-E873-479B-B945-243ED91B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12/12/2017</a:t>
            </a:r>
            <a:endParaRPr lang="zh-CN" altLang="en-US" dirty="0"/>
          </a:p>
        </p:txBody>
      </p:sp>
      <p:sp>
        <p:nvSpPr>
          <p:cNvPr id="36" name="页脚占位符 4">
            <a:extLst>
              <a:ext uri="{FF2B5EF4-FFF2-40B4-BE49-F238E27FC236}">
                <a16:creationId xmlns:a16="http://schemas.microsoft.com/office/drawing/2014/main" id="{FD4F0575-CB06-429B-98E3-C43856D5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Yang Zhao 201220049</a:t>
            </a:r>
            <a:endParaRPr lang="zh-CN" altLang="en-US" dirty="0"/>
          </a:p>
        </p:txBody>
      </p:sp>
      <p:sp>
        <p:nvSpPr>
          <p:cNvPr id="37" name="灯片编号占位符 5">
            <a:extLst>
              <a:ext uri="{FF2B5EF4-FFF2-40B4-BE49-F238E27FC236}">
                <a16:creationId xmlns:a16="http://schemas.microsoft.com/office/drawing/2014/main" id="{0CDB650F-BF6D-49ED-AB31-221201EA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 descr="图片包含 屏幕截图&#10;&#10;已生成极高可信度的说明">
            <a:extLst>
              <a:ext uri="{FF2B5EF4-FFF2-40B4-BE49-F238E27FC236}">
                <a16:creationId xmlns:a16="http://schemas.microsoft.com/office/drawing/2014/main" id="{32B99B4E-F32B-4408-B80F-D661840BB9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3098" b="5300"/>
          <a:stretch/>
        </p:blipFill>
        <p:spPr>
          <a:xfrm>
            <a:off x="626131" y="1111565"/>
            <a:ext cx="5467939" cy="4634868"/>
          </a:xfrm>
          <a:prstGeom prst="rect">
            <a:avLst/>
          </a:prstGeom>
        </p:spPr>
      </p:pic>
      <p:pic>
        <p:nvPicPr>
          <p:cNvPr id="12" name="图片 11" descr="图片包含 屏幕截图&#10;&#10;已生成高可信度的说明">
            <a:extLst>
              <a:ext uri="{FF2B5EF4-FFF2-40B4-BE49-F238E27FC236}">
                <a16:creationId xmlns:a16="http://schemas.microsoft.com/office/drawing/2014/main" id="{603632E7-C493-464D-BA2C-77AFF765623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552" r="58564" b="55852"/>
          <a:stretch/>
        </p:blipFill>
        <p:spPr>
          <a:xfrm>
            <a:off x="6094070" y="4175904"/>
            <a:ext cx="988642" cy="1181638"/>
          </a:xfrm>
          <a:prstGeom prst="rect">
            <a:avLst/>
          </a:prstGeom>
        </p:spPr>
      </p:pic>
      <p:sp>
        <p:nvSpPr>
          <p:cNvPr id="32" name="箭头: 燕尾形 31">
            <a:extLst>
              <a:ext uri="{FF2B5EF4-FFF2-40B4-BE49-F238E27FC236}">
                <a16:creationId xmlns:a16="http://schemas.microsoft.com/office/drawing/2014/main" id="{821E0A4A-7B00-4308-9F05-DC83DED2DE57}"/>
              </a:ext>
            </a:extLst>
          </p:cNvPr>
          <p:cNvSpPr/>
          <p:nvPr/>
        </p:nvSpPr>
        <p:spPr>
          <a:xfrm rot="20484006">
            <a:off x="5395352" y="4384073"/>
            <a:ext cx="666753" cy="30961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燕尾形 37">
            <a:extLst>
              <a:ext uri="{FF2B5EF4-FFF2-40B4-BE49-F238E27FC236}">
                <a16:creationId xmlns:a16="http://schemas.microsoft.com/office/drawing/2014/main" id="{13D3D65F-5515-4C8B-971F-21A2F3FA987F}"/>
              </a:ext>
            </a:extLst>
          </p:cNvPr>
          <p:cNvSpPr/>
          <p:nvPr/>
        </p:nvSpPr>
        <p:spPr>
          <a:xfrm rot="1260913">
            <a:off x="5396727" y="4802824"/>
            <a:ext cx="666753" cy="30961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11CE96C-40F4-477E-A21E-9D1174764B1C}"/>
              </a:ext>
            </a:extLst>
          </p:cNvPr>
          <p:cNvSpPr txBox="1"/>
          <p:nvPr/>
        </p:nvSpPr>
        <p:spPr>
          <a:xfrm>
            <a:off x="7082712" y="1043687"/>
            <a:ext cx="4483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Conventional OSI Model: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85E6500-6799-402A-8831-44437F401E6A}"/>
              </a:ext>
            </a:extLst>
          </p:cNvPr>
          <p:cNvGrpSpPr/>
          <p:nvPr/>
        </p:nvGrpSpPr>
        <p:grpSpPr>
          <a:xfrm>
            <a:off x="8381069" y="1936561"/>
            <a:ext cx="1440000" cy="1440000"/>
            <a:chOff x="3981727" y="1135380"/>
            <a:chExt cx="4106298" cy="4691166"/>
          </a:xfrm>
        </p:grpSpPr>
        <p:pic>
          <p:nvPicPr>
            <p:cNvPr id="43" name="Picture 2" descr="C:\Users\Thinkpad\Desktop\PNG\1_0008_图层-16-副本.png">
              <a:extLst>
                <a:ext uri="{FF2B5EF4-FFF2-40B4-BE49-F238E27FC236}">
                  <a16:creationId xmlns:a16="http://schemas.microsoft.com/office/drawing/2014/main" id="{35705C7E-0E92-4067-AEC9-6CA98F3BBB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100890" y="2839412"/>
              <a:ext cx="1867971" cy="410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:\Users\Thinkpad\Desktop\PNG\1_0008_图层-16-副本.png">
              <a:extLst>
                <a:ext uri="{FF2B5EF4-FFF2-40B4-BE49-F238E27FC236}">
                  <a16:creationId xmlns:a16="http://schemas.microsoft.com/office/drawing/2014/main" id="{896D2E07-F4FA-4ECD-802F-1AB908BE2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88029">
              <a:off x="6209618" y="1344762"/>
              <a:ext cx="1867971" cy="410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:\Users\Thinkpad\Desktop\PNG\1_0008_图层-16-副本.png">
              <a:extLst>
                <a:ext uri="{FF2B5EF4-FFF2-40B4-BE49-F238E27FC236}">
                  <a16:creationId xmlns:a16="http://schemas.microsoft.com/office/drawing/2014/main" id="{CDAAF76B-D4EB-4558-BB4B-02E86841D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734486">
              <a:off x="4254416" y="1135380"/>
              <a:ext cx="1867971" cy="410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C855894-1ACF-433E-AB98-A0B01DCFCD96}"/>
              </a:ext>
            </a:extLst>
          </p:cNvPr>
          <p:cNvSpPr txBox="1"/>
          <p:nvPr/>
        </p:nvSpPr>
        <p:spPr>
          <a:xfrm>
            <a:off x="8421106" y="1668108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3CC5982-7B3D-4936-A69C-7AE0AFC7B03D}"/>
              </a:ext>
            </a:extLst>
          </p:cNvPr>
          <p:cNvSpPr txBox="1"/>
          <p:nvPr/>
        </p:nvSpPr>
        <p:spPr>
          <a:xfrm>
            <a:off x="7364227" y="2896198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AFA509F-C8D0-42F5-8683-A2F17E60B47E}"/>
              </a:ext>
            </a:extLst>
          </p:cNvPr>
          <p:cNvSpPr txBox="1"/>
          <p:nvPr/>
        </p:nvSpPr>
        <p:spPr>
          <a:xfrm>
            <a:off x="9610663" y="2877567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D1F0436-4426-4FFC-9BAD-FF9BA29D6C7A}"/>
              </a:ext>
            </a:extLst>
          </p:cNvPr>
          <p:cNvSpPr txBox="1"/>
          <p:nvPr/>
        </p:nvSpPr>
        <p:spPr>
          <a:xfrm>
            <a:off x="7078851" y="3449328"/>
            <a:ext cx="44831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Object-oriented design: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 structure, easy to maintain &amp; modify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info exchange efficiency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C977DB3-8406-4B81-BDB1-980DD206B3D0}"/>
              </a:ext>
            </a:extLst>
          </p:cNvPr>
          <p:cNvSpPr txBox="1"/>
          <p:nvPr/>
        </p:nvSpPr>
        <p:spPr>
          <a:xfrm>
            <a:off x="7078851" y="5252195"/>
            <a:ext cx="4483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Cross-layer </a:t>
            </a:r>
            <a:r>
              <a:rPr lang="en-GB" altLang="zh-CN" sz="3200" i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optimisation</a:t>
            </a:r>
            <a:r>
              <a:rPr lang="en-US" altLang="zh-CN" sz="3200" i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zh-CN" altLang="en-US" sz="3200" i="1" u="sng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5EB23F6-9C95-4C70-BBBE-1D1CC170D4FC}"/>
              </a:ext>
            </a:extLst>
          </p:cNvPr>
          <p:cNvSpPr/>
          <p:nvPr/>
        </p:nvSpPr>
        <p:spPr>
          <a:xfrm>
            <a:off x="2537138" y="5142099"/>
            <a:ext cx="2823493" cy="5972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56F291C-2C9D-40E7-9E52-DEA8A3BD7EE9}"/>
              </a:ext>
            </a:extLst>
          </p:cNvPr>
          <p:cNvSpPr/>
          <p:nvPr/>
        </p:nvSpPr>
        <p:spPr>
          <a:xfrm>
            <a:off x="6207617" y="4791940"/>
            <a:ext cx="733439" cy="52813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481FBB-F046-4DB2-B430-3435C29B4104}"/>
              </a:ext>
            </a:extLst>
          </p:cNvPr>
          <p:cNvSpPr txBox="1"/>
          <p:nvPr/>
        </p:nvSpPr>
        <p:spPr>
          <a:xfrm>
            <a:off x="1" y="7502865"/>
            <a:ext cx="121881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Reference, sublayers, functions, general network structure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Upper-&gt;advanced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PHY and MAC: fundamental, commonly applied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FE1656-523C-49B7-BE58-C0D57531FAA3}"/>
              </a:ext>
            </a:extLst>
          </p:cNvPr>
          <p:cNvSpPr txBox="1"/>
          <p:nvPr/>
        </p:nvSpPr>
        <p:spPr>
          <a:xfrm>
            <a:off x="626131" y="6057310"/>
            <a:ext cx="1093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Certiology, Inc, (2017). OSI Layer Model. [image] Available at: http://www.certiology.com/computing/computer-networking/osi-layer-model.html [Accessed 8 Dec. 2017].</a:t>
            </a: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2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0" b="32"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87" y="4957634"/>
            <a:ext cx="2262654" cy="1900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" y="0"/>
            <a:ext cx="1185192" cy="9954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3771" y="187076"/>
            <a:ext cx="635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禹卫书法行书简体" panose="02000603000000000000" pitchFamily="2" charset="-122"/>
              </a:rPr>
              <a:t>Cross-layer Design -&gt; Application</a:t>
            </a:r>
            <a:endParaRPr lang="zh-CN" altLang="en-US" sz="3600" dirty="0">
              <a:ea typeface="禹卫书法行书简体" panose="02000603000000000000" pitchFamily="2" charset="-122"/>
            </a:endParaRPr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331076" y="3382960"/>
            <a:ext cx="11531564" cy="457199"/>
            <a:chOff x="822" y="2131"/>
            <a:chExt cx="5991" cy="2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5"/>
            <p:cNvSpPr/>
            <p:nvPr/>
          </p:nvSpPr>
          <p:spPr bwMode="auto">
            <a:xfrm>
              <a:off x="4248" y="2199"/>
              <a:ext cx="25" cy="20"/>
            </a:xfrm>
            <a:custGeom>
              <a:avLst/>
              <a:gdLst>
                <a:gd name="T0" fmla="*/ 1 w 8"/>
                <a:gd name="T1" fmla="*/ 4 h 6"/>
                <a:gd name="T2" fmla="*/ 4 w 8"/>
                <a:gd name="T3" fmla="*/ 1 h 6"/>
                <a:gd name="T4" fmla="*/ 8 w 8"/>
                <a:gd name="T5" fmla="*/ 3 h 6"/>
                <a:gd name="T6" fmla="*/ 1 w 8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1" y="4"/>
                  </a:moveTo>
                  <a:cubicBezTo>
                    <a:pt x="0" y="1"/>
                    <a:pt x="5" y="4"/>
                    <a:pt x="4" y="1"/>
                  </a:cubicBezTo>
                  <a:cubicBezTo>
                    <a:pt x="6" y="0"/>
                    <a:pt x="6" y="2"/>
                    <a:pt x="8" y="3"/>
                  </a:cubicBezTo>
                  <a:cubicBezTo>
                    <a:pt x="7" y="6"/>
                    <a:pt x="2" y="6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990" y="2206"/>
              <a:ext cx="28" cy="16"/>
            </a:xfrm>
            <a:custGeom>
              <a:avLst/>
              <a:gdLst>
                <a:gd name="T0" fmla="*/ 9 w 9"/>
                <a:gd name="T1" fmla="*/ 3 h 5"/>
                <a:gd name="T2" fmla="*/ 0 w 9"/>
                <a:gd name="T3" fmla="*/ 4 h 5"/>
                <a:gd name="T4" fmla="*/ 9 w 9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5"/>
                    <a:pt x="3" y="1"/>
                    <a:pt x="0" y="4"/>
                  </a:cubicBezTo>
                  <a:cubicBezTo>
                    <a:pt x="1" y="0"/>
                    <a:pt x="7" y="2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5114" y="2180"/>
              <a:ext cx="28" cy="10"/>
            </a:xfrm>
            <a:custGeom>
              <a:avLst/>
              <a:gdLst>
                <a:gd name="T0" fmla="*/ 9 w 9"/>
                <a:gd name="T1" fmla="*/ 1 h 3"/>
                <a:gd name="T2" fmla="*/ 0 w 9"/>
                <a:gd name="T3" fmla="*/ 2 h 3"/>
                <a:gd name="T4" fmla="*/ 9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cubicBezTo>
                    <a:pt x="8" y="3"/>
                    <a:pt x="3" y="2"/>
                    <a:pt x="0" y="2"/>
                  </a:cubicBezTo>
                  <a:cubicBezTo>
                    <a:pt x="1" y="0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2309" y="2131"/>
              <a:ext cx="19" cy="29"/>
            </a:xfrm>
            <a:custGeom>
              <a:avLst/>
              <a:gdLst>
                <a:gd name="T0" fmla="*/ 6 w 6"/>
                <a:gd name="T1" fmla="*/ 7 h 9"/>
                <a:gd name="T2" fmla="*/ 6 w 6"/>
                <a:gd name="T3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9">
                  <a:moveTo>
                    <a:pt x="6" y="7"/>
                  </a:moveTo>
                  <a:cubicBezTo>
                    <a:pt x="0" y="9"/>
                    <a:pt x="2" y="0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881" y="2135"/>
              <a:ext cx="5932" cy="284"/>
            </a:xfrm>
            <a:custGeom>
              <a:avLst/>
              <a:gdLst>
                <a:gd name="T0" fmla="*/ 6 w 1903"/>
                <a:gd name="T1" fmla="*/ 41 h 88"/>
                <a:gd name="T2" fmla="*/ 0 w 1903"/>
                <a:gd name="T3" fmla="*/ 44 h 88"/>
                <a:gd name="T4" fmla="*/ 213 w 1903"/>
                <a:gd name="T5" fmla="*/ 63 h 88"/>
                <a:gd name="T6" fmla="*/ 959 w 1903"/>
                <a:gd name="T7" fmla="*/ 79 h 88"/>
                <a:gd name="T8" fmla="*/ 1518 w 1903"/>
                <a:gd name="T9" fmla="*/ 85 h 88"/>
                <a:gd name="T10" fmla="*/ 1772 w 1903"/>
                <a:gd name="T11" fmla="*/ 65 h 88"/>
                <a:gd name="T12" fmla="*/ 1898 w 1903"/>
                <a:gd name="T13" fmla="*/ 23 h 88"/>
                <a:gd name="T14" fmla="*/ 1823 w 1903"/>
                <a:gd name="T15" fmla="*/ 1 h 88"/>
                <a:gd name="T16" fmla="*/ 1494 w 1903"/>
                <a:gd name="T17" fmla="*/ 16 h 88"/>
                <a:gd name="T18" fmla="*/ 1301 w 1903"/>
                <a:gd name="T19" fmla="*/ 29 h 88"/>
                <a:gd name="T20" fmla="*/ 1132 w 1903"/>
                <a:gd name="T21" fmla="*/ 25 h 88"/>
                <a:gd name="T22" fmla="*/ 1062 w 1903"/>
                <a:gd name="T23" fmla="*/ 27 h 88"/>
                <a:gd name="T24" fmla="*/ 1049 w 1903"/>
                <a:gd name="T25" fmla="*/ 28 h 88"/>
                <a:gd name="T26" fmla="*/ 607 w 1903"/>
                <a:gd name="T27" fmla="*/ 19 h 88"/>
                <a:gd name="T28" fmla="*/ 543 w 1903"/>
                <a:gd name="T29" fmla="*/ 11 h 88"/>
                <a:gd name="T30" fmla="*/ 517 w 1903"/>
                <a:gd name="T31" fmla="*/ 5 h 88"/>
                <a:gd name="T32" fmla="*/ 511 w 1903"/>
                <a:gd name="T33" fmla="*/ 2 h 88"/>
                <a:gd name="T34" fmla="*/ 486 w 1903"/>
                <a:gd name="T35" fmla="*/ 10 h 88"/>
                <a:gd name="T36" fmla="*/ 457 w 1903"/>
                <a:gd name="T37" fmla="*/ 17 h 88"/>
                <a:gd name="T38" fmla="*/ 442 w 1903"/>
                <a:gd name="T39" fmla="*/ 16 h 88"/>
                <a:gd name="T40" fmla="*/ 414 w 1903"/>
                <a:gd name="T41" fmla="*/ 18 h 88"/>
                <a:gd name="T42" fmla="*/ 387 w 1903"/>
                <a:gd name="T43" fmla="*/ 18 h 88"/>
                <a:gd name="T44" fmla="*/ 399 w 1903"/>
                <a:gd name="T45" fmla="*/ 24 h 88"/>
                <a:gd name="T46" fmla="*/ 331 w 1903"/>
                <a:gd name="T47" fmla="*/ 15 h 88"/>
                <a:gd name="T48" fmla="*/ 260 w 1903"/>
                <a:gd name="T49" fmla="*/ 15 h 88"/>
                <a:gd name="T50" fmla="*/ 230 w 1903"/>
                <a:gd name="T51" fmla="*/ 9 h 88"/>
                <a:gd name="T52" fmla="*/ 171 w 1903"/>
                <a:gd name="T53" fmla="*/ 11 h 88"/>
                <a:gd name="T54" fmla="*/ 170 w 1903"/>
                <a:gd name="T55" fmla="*/ 18 h 88"/>
                <a:gd name="T56" fmla="*/ 114 w 1903"/>
                <a:gd name="T57" fmla="*/ 20 h 88"/>
                <a:gd name="T58" fmla="*/ 99 w 1903"/>
                <a:gd name="T59" fmla="*/ 23 h 88"/>
                <a:gd name="T60" fmla="*/ 97 w 1903"/>
                <a:gd name="T61" fmla="*/ 25 h 88"/>
                <a:gd name="T62" fmla="*/ 85 w 1903"/>
                <a:gd name="T63" fmla="*/ 22 h 88"/>
                <a:gd name="T64" fmla="*/ 86 w 1903"/>
                <a:gd name="T65" fmla="*/ 29 h 88"/>
                <a:gd name="T66" fmla="*/ 74 w 1903"/>
                <a:gd name="T67" fmla="*/ 34 h 88"/>
                <a:gd name="T68" fmla="*/ 57 w 1903"/>
                <a:gd name="T69" fmla="*/ 40 h 88"/>
                <a:gd name="T70" fmla="*/ 17 w 1903"/>
                <a:gd name="T71" fmla="*/ 39 h 88"/>
                <a:gd name="T72" fmla="*/ 1479 w 1903"/>
                <a:gd name="T73" fmla="*/ 23 h 88"/>
                <a:gd name="T74" fmla="*/ 173 w 1903"/>
                <a:gd name="T75" fmla="*/ 12 h 88"/>
                <a:gd name="T76" fmla="*/ 180 w 1903"/>
                <a:gd name="T77" fmla="*/ 10 h 88"/>
                <a:gd name="T78" fmla="*/ 173 w 1903"/>
                <a:gd name="T7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03" h="88">
                  <a:moveTo>
                    <a:pt x="17" y="39"/>
                  </a:moveTo>
                  <a:cubicBezTo>
                    <a:pt x="14" y="43"/>
                    <a:pt x="10" y="37"/>
                    <a:pt x="6" y="41"/>
                  </a:cubicBezTo>
                  <a:cubicBezTo>
                    <a:pt x="9" y="41"/>
                    <a:pt x="11" y="42"/>
                    <a:pt x="13" y="43"/>
                  </a:cubicBezTo>
                  <a:cubicBezTo>
                    <a:pt x="6" y="43"/>
                    <a:pt x="4" y="41"/>
                    <a:pt x="0" y="44"/>
                  </a:cubicBezTo>
                  <a:cubicBezTo>
                    <a:pt x="73" y="52"/>
                    <a:pt x="145" y="59"/>
                    <a:pt x="215" y="61"/>
                  </a:cubicBezTo>
                  <a:cubicBezTo>
                    <a:pt x="215" y="63"/>
                    <a:pt x="213" y="62"/>
                    <a:pt x="213" y="63"/>
                  </a:cubicBezTo>
                  <a:cubicBezTo>
                    <a:pt x="302" y="67"/>
                    <a:pt x="383" y="64"/>
                    <a:pt x="465" y="64"/>
                  </a:cubicBezTo>
                  <a:cubicBezTo>
                    <a:pt x="627" y="63"/>
                    <a:pt x="789" y="88"/>
                    <a:pt x="959" y="79"/>
                  </a:cubicBezTo>
                  <a:cubicBezTo>
                    <a:pt x="1089" y="73"/>
                    <a:pt x="1224" y="84"/>
                    <a:pt x="1354" y="82"/>
                  </a:cubicBezTo>
                  <a:cubicBezTo>
                    <a:pt x="1407" y="82"/>
                    <a:pt x="1463" y="86"/>
                    <a:pt x="1518" y="85"/>
                  </a:cubicBezTo>
                  <a:cubicBezTo>
                    <a:pt x="1573" y="85"/>
                    <a:pt x="1633" y="81"/>
                    <a:pt x="1689" y="77"/>
                  </a:cubicBezTo>
                  <a:cubicBezTo>
                    <a:pt x="1721" y="74"/>
                    <a:pt x="1751" y="65"/>
                    <a:pt x="1772" y="65"/>
                  </a:cubicBezTo>
                  <a:cubicBezTo>
                    <a:pt x="1799" y="65"/>
                    <a:pt x="1836" y="65"/>
                    <a:pt x="1864" y="66"/>
                  </a:cubicBezTo>
                  <a:cubicBezTo>
                    <a:pt x="1886" y="67"/>
                    <a:pt x="1903" y="49"/>
                    <a:pt x="1898" y="23"/>
                  </a:cubicBezTo>
                  <a:cubicBezTo>
                    <a:pt x="1894" y="2"/>
                    <a:pt x="1879" y="9"/>
                    <a:pt x="1862" y="8"/>
                  </a:cubicBezTo>
                  <a:cubicBezTo>
                    <a:pt x="1850" y="8"/>
                    <a:pt x="1836" y="0"/>
                    <a:pt x="1823" y="1"/>
                  </a:cubicBezTo>
                  <a:cubicBezTo>
                    <a:pt x="1735" y="20"/>
                    <a:pt x="1636" y="10"/>
                    <a:pt x="1551" y="17"/>
                  </a:cubicBezTo>
                  <a:cubicBezTo>
                    <a:pt x="1533" y="19"/>
                    <a:pt x="1511" y="19"/>
                    <a:pt x="1494" y="16"/>
                  </a:cubicBezTo>
                  <a:cubicBezTo>
                    <a:pt x="1473" y="21"/>
                    <a:pt x="1461" y="11"/>
                    <a:pt x="1438" y="19"/>
                  </a:cubicBezTo>
                  <a:cubicBezTo>
                    <a:pt x="1406" y="15"/>
                    <a:pt x="1335" y="29"/>
                    <a:pt x="1301" y="29"/>
                  </a:cubicBezTo>
                  <a:cubicBezTo>
                    <a:pt x="1234" y="34"/>
                    <a:pt x="1173" y="26"/>
                    <a:pt x="1128" y="27"/>
                  </a:cubicBezTo>
                  <a:cubicBezTo>
                    <a:pt x="1131" y="28"/>
                    <a:pt x="1131" y="27"/>
                    <a:pt x="1132" y="25"/>
                  </a:cubicBezTo>
                  <a:cubicBezTo>
                    <a:pt x="1126" y="24"/>
                    <a:pt x="1124" y="23"/>
                    <a:pt x="1117" y="23"/>
                  </a:cubicBezTo>
                  <a:cubicBezTo>
                    <a:pt x="1107" y="30"/>
                    <a:pt x="1079" y="27"/>
                    <a:pt x="1062" y="27"/>
                  </a:cubicBezTo>
                  <a:cubicBezTo>
                    <a:pt x="1063" y="27"/>
                    <a:pt x="1065" y="27"/>
                    <a:pt x="1065" y="26"/>
                  </a:cubicBezTo>
                  <a:cubicBezTo>
                    <a:pt x="1060" y="28"/>
                    <a:pt x="1052" y="26"/>
                    <a:pt x="1049" y="28"/>
                  </a:cubicBezTo>
                  <a:cubicBezTo>
                    <a:pt x="1053" y="28"/>
                    <a:pt x="1056" y="28"/>
                    <a:pt x="1058" y="30"/>
                  </a:cubicBezTo>
                  <a:cubicBezTo>
                    <a:pt x="910" y="20"/>
                    <a:pt x="759" y="31"/>
                    <a:pt x="607" y="19"/>
                  </a:cubicBezTo>
                  <a:cubicBezTo>
                    <a:pt x="605" y="18"/>
                    <a:pt x="604" y="16"/>
                    <a:pt x="602" y="15"/>
                  </a:cubicBezTo>
                  <a:cubicBezTo>
                    <a:pt x="581" y="12"/>
                    <a:pt x="560" y="23"/>
                    <a:pt x="543" y="11"/>
                  </a:cubicBezTo>
                  <a:cubicBezTo>
                    <a:pt x="532" y="11"/>
                    <a:pt x="523" y="8"/>
                    <a:pt x="513" y="7"/>
                  </a:cubicBezTo>
                  <a:cubicBezTo>
                    <a:pt x="512" y="4"/>
                    <a:pt x="517" y="7"/>
                    <a:pt x="517" y="5"/>
                  </a:cubicBezTo>
                  <a:cubicBezTo>
                    <a:pt x="512" y="0"/>
                    <a:pt x="513" y="10"/>
                    <a:pt x="508" y="8"/>
                  </a:cubicBezTo>
                  <a:cubicBezTo>
                    <a:pt x="507" y="4"/>
                    <a:pt x="513" y="4"/>
                    <a:pt x="511" y="2"/>
                  </a:cubicBezTo>
                  <a:cubicBezTo>
                    <a:pt x="506" y="1"/>
                    <a:pt x="508" y="7"/>
                    <a:pt x="506" y="8"/>
                  </a:cubicBezTo>
                  <a:cubicBezTo>
                    <a:pt x="501" y="8"/>
                    <a:pt x="493" y="9"/>
                    <a:pt x="486" y="10"/>
                  </a:cubicBezTo>
                  <a:cubicBezTo>
                    <a:pt x="484" y="13"/>
                    <a:pt x="489" y="12"/>
                    <a:pt x="486" y="15"/>
                  </a:cubicBezTo>
                  <a:cubicBezTo>
                    <a:pt x="478" y="20"/>
                    <a:pt x="468" y="19"/>
                    <a:pt x="457" y="17"/>
                  </a:cubicBezTo>
                  <a:cubicBezTo>
                    <a:pt x="459" y="16"/>
                    <a:pt x="458" y="11"/>
                    <a:pt x="456" y="14"/>
                  </a:cubicBezTo>
                  <a:cubicBezTo>
                    <a:pt x="456" y="16"/>
                    <a:pt x="446" y="17"/>
                    <a:pt x="442" y="16"/>
                  </a:cubicBezTo>
                  <a:cubicBezTo>
                    <a:pt x="443" y="13"/>
                    <a:pt x="447" y="14"/>
                    <a:pt x="448" y="12"/>
                  </a:cubicBezTo>
                  <a:cubicBezTo>
                    <a:pt x="434" y="9"/>
                    <a:pt x="421" y="14"/>
                    <a:pt x="414" y="18"/>
                  </a:cubicBezTo>
                  <a:cubicBezTo>
                    <a:pt x="412" y="17"/>
                    <a:pt x="415" y="15"/>
                    <a:pt x="412" y="14"/>
                  </a:cubicBezTo>
                  <a:cubicBezTo>
                    <a:pt x="404" y="16"/>
                    <a:pt x="392" y="17"/>
                    <a:pt x="387" y="18"/>
                  </a:cubicBezTo>
                  <a:cubicBezTo>
                    <a:pt x="388" y="21"/>
                    <a:pt x="397" y="17"/>
                    <a:pt x="400" y="20"/>
                  </a:cubicBezTo>
                  <a:cubicBezTo>
                    <a:pt x="399" y="20"/>
                    <a:pt x="399" y="22"/>
                    <a:pt x="399" y="24"/>
                  </a:cubicBezTo>
                  <a:cubicBezTo>
                    <a:pt x="379" y="20"/>
                    <a:pt x="341" y="26"/>
                    <a:pt x="315" y="20"/>
                  </a:cubicBezTo>
                  <a:cubicBezTo>
                    <a:pt x="322" y="19"/>
                    <a:pt x="327" y="17"/>
                    <a:pt x="331" y="15"/>
                  </a:cubicBezTo>
                  <a:cubicBezTo>
                    <a:pt x="306" y="8"/>
                    <a:pt x="274" y="13"/>
                    <a:pt x="250" y="12"/>
                  </a:cubicBezTo>
                  <a:cubicBezTo>
                    <a:pt x="255" y="13"/>
                    <a:pt x="258" y="11"/>
                    <a:pt x="260" y="15"/>
                  </a:cubicBezTo>
                  <a:cubicBezTo>
                    <a:pt x="249" y="22"/>
                    <a:pt x="237" y="14"/>
                    <a:pt x="229" y="15"/>
                  </a:cubicBezTo>
                  <a:cubicBezTo>
                    <a:pt x="230" y="14"/>
                    <a:pt x="230" y="12"/>
                    <a:pt x="230" y="9"/>
                  </a:cubicBezTo>
                  <a:cubicBezTo>
                    <a:pt x="207" y="8"/>
                    <a:pt x="181" y="6"/>
                    <a:pt x="162" y="9"/>
                  </a:cubicBezTo>
                  <a:cubicBezTo>
                    <a:pt x="165" y="9"/>
                    <a:pt x="169" y="10"/>
                    <a:pt x="171" y="11"/>
                  </a:cubicBezTo>
                  <a:cubicBezTo>
                    <a:pt x="170" y="11"/>
                    <a:pt x="168" y="11"/>
                    <a:pt x="167" y="12"/>
                  </a:cubicBezTo>
                  <a:cubicBezTo>
                    <a:pt x="172" y="13"/>
                    <a:pt x="164" y="18"/>
                    <a:pt x="170" y="18"/>
                  </a:cubicBezTo>
                  <a:cubicBezTo>
                    <a:pt x="159" y="21"/>
                    <a:pt x="146" y="22"/>
                    <a:pt x="137" y="20"/>
                  </a:cubicBezTo>
                  <a:cubicBezTo>
                    <a:pt x="129" y="19"/>
                    <a:pt x="110" y="25"/>
                    <a:pt x="114" y="20"/>
                  </a:cubicBezTo>
                  <a:cubicBezTo>
                    <a:pt x="112" y="22"/>
                    <a:pt x="101" y="26"/>
                    <a:pt x="104" y="21"/>
                  </a:cubicBezTo>
                  <a:cubicBezTo>
                    <a:pt x="101" y="20"/>
                    <a:pt x="100" y="26"/>
                    <a:pt x="99" y="23"/>
                  </a:cubicBezTo>
                  <a:cubicBezTo>
                    <a:pt x="101" y="19"/>
                    <a:pt x="98" y="24"/>
                    <a:pt x="98" y="20"/>
                  </a:cubicBezTo>
                  <a:cubicBezTo>
                    <a:pt x="98" y="17"/>
                    <a:pt x="97" y="25"/>
                    <a:pt x="97" y="25"/>
                  </a:cubicBezTo>
                  <a:cubicBezTo>
                    <a:pt x="94" y="23"/>
                    <a:pt x="94" y="21"/>
                    <a:pt x="94" y="19"/>
                  </a:cubicBezTo>
                  <a:cubicBezTo>
                    <a:pt x="92" y="21"/>
                    <a:pt x="89" y="23"/>
                    <a:pt x="85" y="22"/>
                  </a:cubicBezTo>
                  <a:cubicBezTo>
                    <a:pt x="84" y="26"/>
                    <a:pt x="92" y="22"/>
                    <a:pt x="92" y="25"/>
                  </a:cubicBezTo>
                  <a:cubicBezTo>
                    <a:pt x="91" y="27"/>
                    <a:pt x="90" y="28"/>
                    <a:pt x="86" y="29"/>
                  </a:cubicBezTo>
                  <a:cubicBezTo>
                    <a:pt x="105" y="31"/>
                    <a:pt x="138" y="31"/>
                    <a:pt x="164" y="35"/>
                  </a:cubicBezTo>
                  <a:cubicBezTo>
                    <a:pt x="131" y="39"/>
                    <a:pt x="104" y="33"/>
                    <a:pt x="74" y="34"/>
                  </a:cubicBezTo>
                  <a:cubicBezTo>
                    <a:pt x="78" y="36"/>
                    <a:pt x="86" y="35"/>
                    <a:pt x="90" y="37"/>
                  </a:cubicBezTo>
                  <a:cubicBezTo>
                    <a:pt x="73" y="38"/>
                    <a:pt x="70" y="36"/>
                    <a:pt x="57" y="40"/>
                  </a:cubicBezTo>
                  <a:cubicBezTo>
                    <a:pt x="58" y="40"/>
                    <a:pt x="59" y="40"/>
                    <a:pt x="60" y="41"/>
                  </a:cubicBezTo>
                  <a:cubicBezTo>
                    <a:pt x="38" y="42"/>
                    <a:pt x="28" y="42"/>
                    <a:pt x="17" y="39"/>
                  </a:cubicBezTo>
                  <a:close/>
                  <a:moveTo>
                    <a:pt x="1457" y="25"/>
                  </a:moveTo>
                  <a:cubicBezTo>
                    <a:pt x="1461" y="20"/>
                    <a:pt x="1475" y="24"/>
                    <a:pt x="1479" y="23"/>
                  </a:cubicBezTo>
                  <a:cubicBezTo>
                    <a:pt x="1474" y="27"/>
                    <a:pt x="1464" y="23"/>
                    <a:pt x="1457" y="25"/>
                  </a:cubicBezTo>
                  <a:close/>
                  <a:moveTo>
                    <a:pt x="173" y="12"/>
                  </a:moveTo>
                  <a:cubicBezTo>
                    <a:pt x="173" y="11"/>
                    <a:pt x="175" y="11"/>
                    <a:pt x="175" y="9"/>
                  </a:cubicBezTo>
                  <a:cubicBezTo>
                    <a:pt x="176" y="11"/>
                    <a:pt x="178" y="10"/>
                    <a:pt x="180" y="10"/>
                  </a:cubicBezTo>
                  <a:cubicBezTo>
                    <a:pt x="181" y="13"/>
                    <a:pt x="180" y="14"/>
                    <a:pt x="178" y="14"/>
                  </a:cubicBezTo>
                  <a:cubicBezTo>
                    <a:pt x="178" y="10"/>
                    <a:pt x="175" y="12"/>
                    <a:pt x="17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822" y="2260"/>
              <a:ext cx="72" cy="26"/>
            </a:xfrm>
            <a:custGeom>
              <a:avLst/>
              <a:gdLst>
                <a:gd name="T0" fmla="*/ 21 w 23"/>
                <a:gd name="T1" fmla="*/ 7 h 8"/>
                <a:gd name="T2" fmla="*/ 17 w 23"/>
                <a:gd name="T3" fmla="*/ 5 h 8"/>
                <a:gd name="T4" fmla="*/ 21 w 23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">
                  <a:moveTo>
                    <a:pt x="21" y="7"/>
                  </a:moveTo>
                  <a:cubicBezTo>
                    <a:pt x="23" y="8"/>
                    <a:pt x="15" y="8"/>
                    <a:pt x="17" y="5"/>
                  </a:cubicBezTo>
                  <a:cubicBezTo>
                    <a:pt x="0" y="8"/>
                    <a:pt x="16" y="0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1"/>
            <p:cNvSpPr/>
            <p:nvPr/>
          </p:nvSpPr>
          <p:spPr bwMode="auto">
            <a:xfrm>
              <a:off x="2309" y="2173"/>
              <a:ext cx="25" cy="17"/>
            </a:xfrm>
            <a:custGeom>
              <a:avLst/>
              <a:gdLst>
                <a:gd name="T0" fmla="*/ 4 w 8"/>
                <a:gd name="T1" fmla="*/ 5 h 5"/>
                <a:gd name="T2" fmla="*/ 8 w 8"/>
                <a:gd name="T3" fmla="*/ 1 h 5"/>
                <a:gd name="T4" fmla="*/ 5 w 8"/>
                <a:gd name="T5" fmla="*/ 2 h 5"/>
                <a:gd name="T6" fmla="*/ 4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4" y="5"/>
                  </a:moveTo>
                  <a:cubicBezTo>
                    <a:pt x="0" y="4"/>
                    <a:pt x="4" y="0"/>
                    <a:pt x="8" y="1"/>
                  </a:cubicBezTo>
                  <a:cubicBezTo>
                    <a:pt x="8" y="2"/>
                    <a:pt x="5" y="5"/>
                    <a:pt x="5" y="2"/>
                  </a:cubicBezTo>
                  <a:cubicBezTo>
                    <a:pt x="4" y="2"/>
                    <a:pt x="4" y="4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2"/>
            <p:cNvSpPr/>
            <p:nvPr/>
          </p:nvSpPr>
          <p:spPr bwMode="auto">
            <a:xfrm>
              <a:off x="5348" y="2173"/>
              <a:ext cx="34" cy="13"/>
            </a:xfrm>
            <a:custGeom>
              <a:avLst/>
              <a:gdLst>
                <a:gd name="T0" fmla="*/ 11 w 11"/>
                <a:gd name="T1" fmla="*/ 2 h 4"/>
                <a:gd name="T2" fmla="*/ 0 w 11"/>
                <a:gd name="T3" fmla="*/ 2 h 4"/>
                <a:gd name="T4" fmla="*/ 11 w 1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11" y="2"/>
                  </a:moveTo>
                  <a:cubicBezTo>
                    <a:pt x="7" y="4"/>
                    <a:pt x="3" y="2"/>
                    <a:pt x="0" y="2"/>
                  </a:cubicBezTo>
                  <a:cubicBezTo>
                    <a:pt x="3" y="0"/>
                    <a:pt x="8" y="2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3"/>
            <p:cNvSpPr/>
            <p:nvPr/>
          </p:nvSpPr>
          <p:spPr bwMode="auto">
            <a:xfrm>
              <a:off x="5217" y="2173"/>
              <a:ext cx="66" cy="13"/>
            </a:xfrm>
            <a:custGeom>
              <a:avLst/>
              <a:gdLst>
                <a:gd name="T0" fmla="*/ 19 w 21"/>
                <a:gd name="T1" fmla="*/ 0 h 4"/>
                <a:gd name="T2" fmla="*/ 4 w 21"/>
                <a:gd name="T3" fmla="*/ 2 h 4"/>
                <a:gd name="T4" fmla="*/ 18 w 21"/>
                <a:gd name="T5" fmla="*/ 1 h 4"/>
                <a:gd name="T6" fmla="*/ 19 w 2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">
                  <a:moveTo>
                    <a:pt x="19" y="0"/>
                  </a:moveTo>
                  <a:cubicBezTo>
                    <a:pt x="21" y="4"/>
                    <a:pt x="9" y="2"/>
                    <a:pt x="4" y="2"/>
                  </a:cubicBezTo>
                  <a:cubicBezTo>
                    <a:pt x="0" y="0"/>
                    <a:pt x="14" y="2"/>
                    <a:pt x="18" y="1"/>
                  </a:cubicBezTo>
                  <a:cubicBezTo>
                    <a:pt x="19" y="1"/>
                    <a:pt x="19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3" y="1668802"/>
            <a:ext cx="1709641" cy="1709641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201734" y="2228116"/>
            <a:ext cx="1209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a typeface="禹卫书法行书简体" panose="02000603000000000000" pitchFamily="2" charset="-122"/>
              </a:rPr>
              <a:t>Why</a:t>
            </a:r>
            <a:endParaRPr lang="zh-CN" altLang="en-US" sz="3200" dirty="0">
              <a:solidFill>
                <a:schemeClr val="bg1"/>
              </a:solidFill>
              <a:ea typeface="禹卫书法行书简体" panose="02000603000000000000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84907" y="4035036"/>
            <a:ext cx="373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utilise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spectrum and power efficiently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exchange information and enable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meet requirements of different services</a:t>
            </a:r>
          </a:p>
        </p:txBody>
      </p:sp>
      <p:pic>
        <p:nvPicPr>
          <p:cNvPr id="45" name="Picture 4" descr="Unknown.jpg">
            <a:extLst>
              <a:ext uri="{FF2B5EF4-FFF2-40B4-BE49-F238E27FC236}">
                <a16:creationId xmlns:a16="http://schemas.microsoft.com/office/drawing/2014/main" id="{7A2339DD-EE95-4BBB-A36C-FEE5049EB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49" name="日期占位符 3">
            <a:extLst>
              <a:ext uri="{FF2B5EF4-FFF2-40B4-BE49-F238E27FC236}">
                <a16:creationId xmlns:a16="http://schemas.microsoft.com/office/drawing/2014/main" id="{10B7CAD5-671C-4959-B7F2-5CE151C5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12/12/2017</a:t>
            </a:r>
            <a:endParaRPr lang="zh-CN" altLang="en-US" dirty="0"/>
          </a:p>
        </p:txBody>
      </p:sp>
      <p:sp>
        <p:nvSpPr>
          <p:cNvPr id="50" name="页脚占位符 4">
            <a:extLst>
              <a:ext uri="{FF2B5EF4-FFF2-40B4-BE49-F238E27FC236}">
                <a16:creationId xmlns:a16="http://schemas.microsoft.com/office/drawing/2014/main" id="{57C0BDEE-E97F-4B02-BF66-E145EFD5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Yang Zhao 201220049</a:t>
            </a:r>
            <a:endParaRPr lang="zh-CN" altLang="en-US" dirty="0"/>
          </a:p>
        </p:txBody>
      </p:sp>
      <p:sp>
        <p:nvSpPr>
          <p:cNvPr id="51" name="灯片编号占位符 5">
            <a:extLst>
              <a:ext uri="{FF2B5EF4-FFF2-40B4-BE49-F238E27FC236}">
                <a16:creationId xmlns:a16="http://schemas.microsoft.com/office/drawing/2014/main" id="{17DCEB8C-86CB-4BC4-90DC-B31CF5FD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B378769C-CA9A-4DA0-82C6-814DC4175D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62" y="4027028"/>
            <a:ext cx="1709641" cy="1709641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EAA268BA-1ED2-4227-BFD4-A332961F2AF2}"/>
              </a:ext>
            </a:extLst>
          </p:cNvPr>
          <p:cNvSpPr txBox="1"/>
          <p:nvPr/>
        </p:nvSpPr>
        <p:spPr>
          <a:xfrm>
            <a:off x="4127930" y="4589460"/>
            <a:ext cx="1209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a typeface="禹卫书法行书简体" panose="02000603000000000000" pitchFamily="2" charset="-122"/>
              </a:rPr>
              <a:t>What</a:t>
            </a:r>
            <a:endParaRPr lang="zh-CN" altLang="en-US" sz="3200" dirty="0">
              <a:solidFill>
                <a:schemeClr val="bg1"/>
              </a:solidFill>
              <a:ea typeface="禹卫书法行书简体" panose="02000603000000000000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D3C15E2-2874-4E46-A467-BD23D0531ADF}"/>
              </a:ext>
            </a:extLst>
          </p:cNvPr>
          <p:cNvSpPr txBox="1"/>
          <p:nvPr/>
        </p:nvSpPr>
        <p:spPr>
          <a:xfrm>
            <a:off x="2823593" y="1064317"/>
            <a:ext cx="373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the boundaries between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‘private’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feedback and compensation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A639F3E-7EF6-4DD1-8712-0C42844E04DE}"/>
              </a:ext>
            </a:extLst>
          </p:cNvPr>
          <p:cNvSpPr txBox="1"/>
          <p:nvPr/>
        </p:nvSpPr>
        <p:spPr>
          <a:xfrm>
            <a:off x="1" y="7502865"/>
            <a:ext cx="121881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In terms of Etas;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E.g. Voice -&gt; low delay + high QoS priority / error</a:t>
            </a:r>
          </a:p>
          <a:p>
            <a:pPr lvl="2"/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    Data -&gt; high delay + low QoS priority / error</a:t>
            </a:r>
          </a:p>
          <a:p>
            <a:pPr lvl="2"/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    Video -&gt; medium delay + medium QoS priority / error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‘Friend’ class in programming;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198FB600-6BA5-490B-96A3-3FC9072710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12" y="1716442"/>
            <a:ext cx="1709641" cy="170964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2C3EE57B-D0D4-4B0E-B183-91E4644ADD99}"/>
              </a:ext>
            </a:extLst>
          </p:cNvPr>
          <p:cNvSpPr txBox="1"/>
          <p:nvPr/>
        </p:nvSpPr>
        <p:spPr>
          <a:xfrm>
            <a:off x="6792346" y="2278874"/>
            <a:ext cx="1343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a typeface="禹卫书法行书简体" panose="02000603000000000000" pitchFamily="2" charset="-122"/>
              </a:rPr>
              <a:t>Where</a:t>
            </a:r>
            <a:endParaRPr lang="zh-CN" altLang="en-US" sz="3200" dirty="0">
              <a:solidFill>
                <a:schemeClr val="bg1"/>
              </a:solidFill>
              <a:ea typeface="禹卫书法行书简体" panose="02000603000000000000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DF28371-7C7B-4B85-A96D-2D9CBE9AD542}"/>
              </a:ext>
            </a:extLst>
          </p:cNvPr>
          <p:cNvSpPr txBox="1"/>
          <p:nvPr/>
        </p:nvSpPr>
        <p:spPr>
          <a:xfrm>
            <a:off x="5934863" y="4030521"/>
            <a:ext cx="3736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OFDM system with heterogeneous downlink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 Layer</a:t>
            </a:r>
          </a:p>
        </p:txBody>
      </p:sp>
      <p:pic>
        <p:nvPicPr>
          <p:cNvPr id="56" name="Picture 2" descr="C:\Users\Thinkpad\Desktop\PNG\1_0008_图层-16-副本.png">
            <a:extLst>
              <a:ext uri="{FF2B5EF4-FFF2-40B4-BE49-F238E27FC236}">
                <a16:creationId xmlns:a16="http://schemas.microsoft.com/office/drawing/2014/main" id="{B25EDF3F-9EE2-4C4B-A784-BD231ED3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34486">
            <a:off x="1291676" y="2922382"/>
            <a:ext cx="655062" cy="126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hinkpad\Desktop\PNG\1_0008_图层-16-副本.png">
            <a:extLst>
              <a:ext uri="{FF2B5EF4-FFF2-40B4-BE49-F238E27FC236}">
                <a16:creationId xmlns:a16="http://schemas.microsoft.com/office/drawing/2014/main" id="{8AECD200-953D-490C-8568-05FAE93A1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88029">
            <a:off x="4115107" y="3181757"/>
            <a:ext cx="655062" cy="126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53AF0CFB-AD14-4067-A9DE-56CAED487D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619" y="4035643"/>
            <a:ext cx="1709641" cy="1709641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E3E48654-7559-4FE3-AB6F-87FC226DA7D4}"/>
              </a:ext>
            </a:extLst>
          </p:cNvPr>
          <p:cNvSpPr txBox="1"/>
          <p:nvPr/>
        </p:nvSpPr>
        <p:spPr>
          <a:xfrm>
            <a:off x="10052374" y="4598075"/>
            <a:ext cx="1343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a typeface="禹卫书法行书简体" panose="02000603000000000000" pitchFamily="2" charset="-122"/>
              </a:rPr>
              <a:t>How</a:t>
            </a:r>
            <a:endParaRPr lang="zh-CN" altLang="en-US" sz="3200" dirty="0">
              <a:solidFill>
                <a:schemeClr val="bg1"/>
              </a:solidFill>
              <a:ea typeface="禹卫书法行书简体" panose="02000603000000000000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7296C86-49B1-4235-A1A1-39857FD45B52}"/>
              </a:ext>
            </a:extLst>
          </p:cNvPr>
          <p:cNvSpPr txBox="1"/>
          <p:nvPr/>
        </p:nvSpPr>
        <p:spPr>
          <a:xfrm>
            <a:off x="8650508" y="1955258"/>
            <a:ext cx="3736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 allocation (power + subcarrier)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scheduling</a:t>
            </a:r>
          </a:p>
        </p:txBody>
      </p:sp>
      <p:pic>
        <p:nvPicPr>
          <p:cNvPr id="61" name="Picture 2" descr="C:\Users\Thinkpad\Desktop\PNG\1_0008_图层-16-副本.png">
            <a:extLst>
              <a:ext uri="{FF2B5EF4-FFF2-40B4-BE49-F238E27FC236}">
                <a16:creationId xmlns:a16="http://schemas.microsoft.com/office/drawing/2014/main" id="{C189BC66-1D1B-49C4-AC5E-2F0A4A57C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34486">
            <a:off x="7080714" y="2925646"/>
            <a:ext cx="655062" cy="126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Thinkpad\Desktop\PNG\1_0008_图层-16-副本.png">
            <a:extLst>
              <a:ext uri="{FF2B5EF4-FFF2-40B4-BE49-F238E27FC236}">
                <a16:creationId xmlns:a16="http://schemas.microsoft.com/office/drawing/2014/main" id="{D8365B40-E9EA-484B-84BB-1C235BDC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88029">
            <a:off x="9926927" y="3047472"/>
            <a:ext cx="655062" cy="126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8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0" b="32"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87" y="4957634"/>
            <a:ext cx="2262654" cy="1900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" y="0"/>
            <a:ext cx="1185192" cy="9954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3771" y="187076"/>
            <a:ext cx="841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600" dirty="0">
                <a:ea typeface="禹卫书法行书简体" panose="02000603000000000000" pitchFamily="2" charset="-122"/>
              </a:rPr>
              <a:t>Previous Research</a:t>
            </a:r>
          </a:p>
        </p:txBody>
      </p:sp>
      <p:pic>
        <p:nvPicPr>
          <p:cNvPr id="15" name="图片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4878">
            <a:off x="189935" y="864927"/>
            <a:ext cx="119856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597515" y="1090421"/>
            <a:ext cx="76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禹卫书法行书简体" panose="02000603000000000000" pitchFamily="2" charset="-122"/>
              </a:rPr>
              <a:t>1</a:t>
            </a:r>
            <a:endParaRPr lang="zh-CN" altLang="en-US" sz="4000" dirty="0">
              <a:latin typeface="+mj-lt"/>
              <a:ea typeface="禹卫书法行书简体" panose="02000603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62508" y="971055"/>
            <a:ext cx="4111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ea typeface="禹卫书法行书简体" panose="02000603000000000000" pitchFamily="2" charset="-122"/>
              </a:rPr>
              <a:t>Adaptive subcarrier bit and power allocation [1]</a:t>
            </a:r>
            <a:endParaRPr lang="zh-CN" altLang="en-US" sz="2800" i="1" dirty="0">
              <a:ea typeface="禹卫书法行书简体" panose="02000603000000000000" pitchFamily="2" charset="-122"/>
            </a:endParaRPr>
          </a:p>
        </p:txBody>
      </p:sp>
      <p:pic>
        <p:nvPicPr>
          <p:cNvPr id="31" name="Picture 4" descr="Unknown.jpg">
            <a:extLst>
              <a:ext uri="{FF2B5EF4-FFF2-40B4-BE49-F238E27FC236}">
                <a16:creationId xmlns:a16="http://schemas.microsoft.com/office/drawing/2014/main" id="{B85808E4-A100-4C3E-B7E8-2DA5EDF7A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35" name="日期占位符 3">
            <a:extLst>
              <a:ext uri="{FF2B5EF4-FFF2-40B4-BE49-F238E27FC236}">
                <a16:creationId xmlns:a16="http://schemas.microsoft.com/office/drawing/2014/main" id="{E4F98C90-E873-479B-B945-243ED91B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12/12/2017</a:t>
            </a:r>
            <a:endParaRPr lang="zh-CN" altLang="en-US" dirty="0"/>
          </a:p>
        </p:txBody>
      </p:sp>
      <p:sp>
        <p:nvSpPr>
          <p:cNvPr id="36" name="页脚占位符 4">
            <a:extLst>
              <a:ext uri="{FF2B5EF4-FFF2-40B4-BE49-F238E27FC236}">
                <a16:creationId xmlns:a16="http://schemas.microsoft.com/office/drawing/2014/main" id="{FD4F0575-CB06-429B-98E3-C43856D5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Yang Zhao 201220049</a:t>
            </a:r>
            <a:endParaRPr lang="zh-CN" altLang="en-US" dirty="0"/>
          </a:p>
        </p:txBody>
      </p:sp>
      <p:sp>
        <p:nvSpPr>
          <p:cNvPr id="37" name="灯片编号占位符 5">
            <a:extLst>
              <a:ext uri="{FF2B5EF4-FFF2-40B4-BE49-F238E27FC236}">
                <a16:creationId xmlns:a16="http://schemas.microsoft.com/office/drawing/2014/main" id="{0CDB650F-BF6D-49ED-AB31-221201EA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89B2EA-C620-4987-A54A-E5071AF3639E}"/>
              </a:ext>
            </a:extLst>
          </p:cNvPr>
          <p:cNvSpPr txBox="1"/>
          <p:nvPr/>
        </p:nvSpPr>
        <p:spPr>
          <a:xfrm>
            <a:off x="395415" y="1925162"/>
            <a:ext cx="5352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Minimise the total transmit power with fixed data rate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9FBC8D1-E573-49A7-83B0-CF13BE6EA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4878">
            <a:off x="6028827" y="854824"/>
            <a:ext cx="119856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35308C65-80F4-4E9E-B06F-44BD9A144D89}"/>
              </a:ext>
            </a:extLst>
          </p:cNvPr>
          <p:cNvSpPr txBox="1"/>
          <p:nvPr/>
        </p:nvSpPr>
        <p:spPr>
          <a:xfrm>
            <a:off x="6436407" y="1080318"/>
            <a:ext cx="76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禹卫书法行书简体" panose="02000603000000000000" pitchFamily="2" charset="-122"/>
              </a:rPr>
              <a:t>2</a:t>
            </a:r>
            <a:endParaRPr lang="zh-CN" altLang="en-US" sz="4000" dirty="0">
              <a:latin typeface="+mj-lt"/>
              <a:ea typeface="禹卫书法行书简体" panose="02000603000000000000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2E0B1DA-AA1C-46FB-A8D5-D311B4BD928C}"/>
              </a:ext>
            </a:extLst>
          </p:cNvPr>
          <p:cNvSpPr txBox="1"/>
          <p:nvPr/>
        </p:nvSpPr>
        <p:spPr>
          <a:xfrm>
            <a:off x="7201399" y="960952"/>
            <a:ext cx="4207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ea typeface="禹卫书法行书简体" panose="02000603000000000000" pitchFamily="2" charset="-122"/>
              </a:rPr>
              <a:t>Joint subcarrier and power allocation algorithm [2]</a:t>
            </a:r>
            <a:endParaRPr lang="zh-CN" altLang="en-US" sz="2800" i="1" dirty="0">
              <a:ea typeface="禹卫书法行书简体" panose="02000603000000000000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578AEA-9A2D-4C1E-895B-81F90126BB08}"/>
              </a:ext>
            </a:extLst>
          </p:cNvPr>
          <p:cNvSpPr txBox="1"/>
          <p:nvPr/>
        </p:nvSpPr>
        <p:spPr>
          <a:xfrm>
            <a:off x="6234307" y="1915059"/>
            <a:ext cx="5352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Maximise the system capacity with fixed data rate</a:t>
            </a:r>
          </a:p>
        </p:txBody>
      </p:sp>
      <p:pic>
        <p:nvPicPr>
          <p:cNvPr id="39" name="图片 31">
            <a:extLst>
              <a:ext uri="{FF2B5EF4-FFF2-40B4-BE49-F238E27FC236}">
                <a16:creationId xmlns:a16="http://schemas.microsoft.com/office/drawing/2014/main" id="{0FE3BE44-88D2-4E65-A849-9503DF98A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4878">
            <a:off x="210886" y="4714303"/>
            <a:ext cx="119856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B9490F28-82DD-4E88-A42E-5F77A9AD3A3F}"/>
              </a:ext>
            </a:extLst>
          </p:cNvPr>
          <p:cNvSpPr txBox="1"/>
          <p:nvPr/>
        </p:nvSpPr>
        <p:spPr>
          <a:xfrm>
            <a:off x="618466" y="4939797"/>
            <a:ext cx="76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禹卫书法行书简体" panose="02000603000000000000" pitchFamily="2" charset="-122"/>
              </a:rPr>
              <a:t>5</a:t>
            </a:r>
            <a:endParaRPr lang="zh-CN" altLang="en-US" sz="4000" dirty="0">
              <a:latin typeface="+mj-lt"/>
              <a:ea typeface="禹卫书法行书简体" panose="02000603000000000000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CF0D1FD-CEE1-4080-97F6-C451F74B7C20}"/>
              </a:ext>
            </a:extLst>
          </p:cNvPr>
          <p:cNvSpPr txBox="1"/>
          <p:nvPr/>
        </p:nvSpPr>
        <p:spPr>
          <a:xfrm>
            <a:off x="1383459" y="4820431"/>
            <a:ext cx="4801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ea typeface="禹卫书法行书简体" panose="02000603000000000000" pitchFamily="2" charset="-122"/>
              </a:rPr>
              <a:t>Fairness criterion based on QoS satisfaction[5]</a:t>
            </a:r>
            <a:endParaRPr lang="zh-CN" altLang="en-US" sz="2800" i="1" dirty="0">
              <a:ea typeface="禹卫书法行书简体" panose="02000603000000000000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B80846B-DAC5-4366-A352-8B8BC17B2E62}"/>
              </a:ext>
            </a:extLst>
          </p:cNvPr>
          <p:cNvSpPr txBox="1"/>
          <p:nvPr/>
        </p:nvSpPr>
        <p:spPr>
          <a:xfrm>
            <a:off x="416365" y="5774538"/>
            <a:ext cx="113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Maximise a utility function based on CSI, QoS, random packet arrivals and queue states</a:t>
            </a:r>
          </a:p>
        </p:txBody>
      </p:sp>
      <p:pic>
        <p:nvPicPr>
          <p:cNvPr id="43" name="图片 31">
            <a:extLst>
              <a:ext uri="{FF2B5EF4-FFF2-40B4-BE49-F238E27FC236}">
                <a16:creationId xmlns:a16="http://schemas.microsoft.com/office/drawing/2014/main" id="{DE254F56-32C7-40F1-AA36-06834B903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4878">
            <a:off x="189936" y="2787679"/>
            <a:ext cx="119856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0C3FA51E-D5C4-43B7-BBB2-2497389944AB}"/>
              </a:ext>
            </a:extLst>
          </p:cNvPr>
          <p:cNvSpPr txBox="1"/>
          <p:nvPr/>
        </p:nvSpPr>
        <p:spPr>
          <a:xfrm>
            <a:off x="597516" y="3013173"/>
            <a:ext cx="76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禹卫书法行书简体" panose="02000603000000000000" pitchFamily="2" charset="-122"/>
              </a:rPr>
              <a:t>3</a:t>
            </a:r>
            <a:endParaRPr lang="zh-CN" altLang="en-US" sz="4000" dirty="0">
              <a:latin typeface="+mj-lt"/>
              <a:ea typeface="禹卫书法行书简体" panose="02000603000000000000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F8D4-392E-4D10-80A9-E2B71B9E475D}"/>
              </a:ext>
            </a:extLst>
          </p:cNvPr>
          <p:cNvSpPr txBox="1"/>
          <p:nvPr/>
        </p:nvSpPr>
        <p:spPr>
          <a:xfrm>
            <a:off x="1362508" y="2893807"/>
            <a:ext cx="4292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ea typeface="禹卫书法行书简体" panose="02000603000000000000" pitchFamily="2" charset="-122"/>
              </a:rPr>
              <a:t>Serial scheduling: packets sequence decision scheme[3]</a:t>
            </a:r>
            <a:endParaRPr lang="zh-CN" altLang="en-US" sz="2800" i="1" dirty="0">
              <a:ea typeface="禹卫书法行书简体" panose="02000603000000000000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7CD6C44-6FB4-47D5-906A-60FDB49F1C35}"/>
              </a:ext>
            </a:extLst>
          </p:cNvPr>
          <p:cNvSpPr txBox="1"/>
          <p:nvPr/>
        </p:nvSpPr>
        <p:spPr>
          <a:xfrm>
            <a:off x="395416" y="3847914"/>
            <a:ext cx="5352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Decrease the delay of voice packets and maximise total data throughput</a:t>
            </a:r>
          </a:p>
        </p:txBody>
      </p:sp>
      <p:pic>
        <p:nvPicPr>
          <p:cNvPr id="47" name="图片 31">
            <a:extLst>
              <a:ext uri="{FF2B5EF4-FFF2-40B4-BE49-F238E27FC236}">
                <a16:creationId xmlns:a16="http://schemas.microsoft.com/office/drawing/2014/main" id="{2F34DAB9-9442-40DB-AADD-F1EB2DBB3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4878">
            <a:off x="5967271" y="2979778"/>
            <a:ext cx="119856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BC3DDBC2-629F-414A-A78B-F25EC8DA466B}"/>
              </a:ext>
            </a:extLst>
          </p:cNvPr>
          <p:cNvSpPr txBox="1"/>
          <p:nvPr/>
        </p:nvSpPr>
        <p:spPr>
          <a:xfrm>
            <a:off x="6374851" y="3205272"/>
            <a:ext cx="76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禹卫书法行书简体" panose="02000603000000000000" pitchFamily="2" charset="-122"/>
              </a:rPr>
              <a:t>4</a:t>
            </a:r>
            <a:endParaRPr lang="zh-CN" altLang="en-US" sz="4000" dirty="0">
              <a:latin typeface="+mj-lt"/>
              <a:ea typeface="禹卫书法行书简体" panose="02000603000000000000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4369DFD-2B32-4A7A-B85C-B28D18A14838}"/>
              </a:ext>
            </a:extLst>
          </p:cNvPr>
          <p:cNvSpPr txBox="1"/>
          <p:nvPr/>
        </p:nvSpPr>
        <p:spPr>
          <a:xfrm>
            <a:off x="7139843" y="3085906"/>
            <a:ext cx="4292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ea typeface="禹卫书法行书简体" panose="02000603000000000000" pitchFamily="2" charset="-122"/>
              </a:rPr>
              <a:t>Modified largest weighted delay first scheduling [4]</a:t>
            </a:r>
            <a:endParaRPr lang="zh-CN" altLang="en-US" sz="2800" i="1" dirty="0">
              <a:ea typeface="禹卫书法行书简体" panose="02000603000000000000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B6EC129-A724-432D-A2D5-9B1A6740A8B5}"/>
              </a:ext>
            </a:extLst>
          </p:cNvPr>
          <p:cNvSpPr txBox="1"/>
          <p:nvPr/>
        </p:nvSpPr>
        <p:spPr>
          <a:xfrm>
            <a:off x="6172751" y="4040013"/>
            <a:ext cx="5352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 a higher priority to the queues with larger delay / higher data rate / more requirement for outage</a:t>
            </a:r>
          </a:p>
        </p:txBody>
      </p:sp>
    </p:spTree>
    <p:extLst>
      <p:ext uri="{BB962C8B-B14F-4D97-AF65-F5344CB8AC3E}">
        <p14:creationId xmlns:p14="http://schemas.microsoft.com/office/powerpoint/2010/main" val="37750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0" b="32"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87" y="4957634"/>
            <a:ext cx="2262654" cy="1900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" y="0"/>
            <a:ext cx="1185192" cy="9954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3770" y="187076"/>
            <a:ext cx="1008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禹卫书法行书简体" panose="02000603000000000000" pitchFamily="2" charset="-122"/>
              </a:rPr>
              <a:t>Resource Allocation at the PHY Layer: Subcarriers</a:t>
            </a:r>
            <a:endParaRPr lang="zh-CN" altLang="en-US" sz="3600" dirty="0">
              <a:ea typeface="禹卫书法行书简体" panose="02000603000000000000" pitchFamily="2" charset="-122"/>
            </a:endParaRPr>
          </a:p>
        </p:txBody>
      </p:sp>
      <p:pic>
        <p:nvPicPr>
          <p:cNvPr id="23" name="Picture 4" descr="Unknown.jpg">
            <a:extLst>
              <a:ext uri="{FF2B5EF4-FFF2-40B4-BE49-F238E27FC236}">
                <a16:creationId xmlns:a16="http://schemas.microsoft.com/office/drawing/2014/main" id="{FB6A8A00-5656-4C3F-8287-E4D4796CE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27" name="日期占位符 3">
            <a:extLst>
              <a:ext uri="{FF2B5EF4-FFF2-40B4-BE49-F238E27FC236}">
                <a16:creationId xmlns:a16="http://schemas.microsoft.com/office/drawing/2014/main" id="{E1FF2F51-89A4-47F4-B1BD-E5C41FEA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12/12/2017</a:t>
            </a:r>
            <a:endParaRPr lang="zh-CN" altLang="en-US" dirty="0"/>
          </a:p>
        </p:txBody>
      </p:sp>
      <p:sp>
        <p:nvSpPr>
          <p:cNvPr id="28" name="页脚占位符 4">
            <a:extLst>
              <a:ext uri="{FF2B5EF4-FFF2-40B4-BE49-F238E27FC236}">
                <a16:creationId xmlns:a16="http://schemas.microsoft.com/office/drawing/2014/main" id="{1AFF734B-6DF9-4CA9-8D11-A1554BE0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Yang Zhao 201220049</a:t>
            </a:r>
            <a:endParaRPr lang="zh-CN" altLang="en-US" dirty="0"/>
          </a:p>
        </p:txBody>
      </p:sp>
      <p:sp>
        <p:nvSpPr>
          <p:cNvPr id="29" name="灯片编号占位符 5">
            <a:extLst>
              <a:ext uri="{FF2B5EF4-FFF2-40B4-BE49-F238E27FC236}">
                <a16:creationId xmlns:a16="http://schemas.microsoft.com/office/drawing/2014/main" id="{7666A441-4576-40F8-9441-EFFE16BA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BF7C336A-19D1-4253-B961-DD30A0706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5088">
            <a:off x="5811539" y="2043903"/>
            <a:ext cx="1371699" cy="4404438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8F73529D-63F2-4E90-AE6D-D7C2965C7D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15669">
            <a:off x="4946812" y="1538943"/>
            <a:ext cx="1568523" cy="177268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67B26A3A-D271-4B6D-A0CE-C1DAAAFE1C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254110">
            <a:off x="6313614" y="2310107"/>
            <a:ext cx="1520067" cy="1717917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1E2CCC0D-EFCF-4EBC-A9CA-E064662BD4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15669">
            <a:off x="4928770" y="3636199"/>
            <a:ext cx="1568523" cy="1772680"/>
          </a:xfrm>
          <a:prstGeom prst="rect">
            <a:avLst/>
          </a:prstGeom>
        </p:spPr>
      </p:pic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D415EF7-C444-4D9E-BAD6-55A8C5F933BC}"/>
              </a:ext>
            </a:extLst>
          </p:cNvPr>
          <p:cNvCxnSpPr>
            <a:cxnSpLocks/>
          </p:cNvCxnSpPr>
          <p:nvPr/>
        </p:nvCxnSpPr>
        <p:spPr>
          <a:xfrm flipH="1">
            <a:off x="1549264" y="4254232"/>
            <a:ext cx="28213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0BB1B37-1990-4270-A8EA-B8E55F23BAAF}"/>
              </a:ext>
            </a:extLst>
          </p:cNvPr>
          <p:cNvSpPr txBox="1"/>
          <p:nvPr/>
        </p:nvSpPr>
        <p:spPr>
          <a:xfrm>
            <a:off x="817413" y="4423657"/>
            <a:ext cx="4227857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dirty="0">
                <a:ea typeface="楷体" panose="02010609060101010101" pitchFamily="49" charset="-122"/>
              </a:rPr>
              <a:t>Subcarriers are allocated to users with the best channel gain</a:t>
            </a:r>
            <a:endParaRPr lang="zh-CN" altLang="en-US" sz="2400" dirty="0">
              <a:ea typeface="楷体" panose="02010609060101010101" pitchFamily="49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ED1F2A0-4A03-4E38-BCE4-4E894BB9D524}"/>
              </a:ext>
            </a:extLst>
          </p:cNvPr>
          <p:cNvSpPr txBox="1"/>
          <p:nvPr/>
        </p:nvSpPr>
        <p:spPr>
          <a:xfrm>
            <a:off x="1446243" y="3731012"/>
            <a:ext cx="306033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i="1" dirty="0">
                <a:ea typeface="楷体" panose="02010609060101010101" pitchFamily="49" charset="-122"/>
              </a:rPr>
              <a:t>Maximum Capacity</a:t>
            </a:r>
            <a:endParaRPr lang="zh-CN" altLang="en-US" sz="2800" i="1" dirty="0">
              <a:ea typeface="楷体" panose="02010609060101010101" pitchFamily="49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14C8215-7EAB-40DB-9999-683100057901}"/>
              </a:ext>
            </a:extLst>
          </p:cNvPr>
          <p:cNvSpPr txBox="1"/>
          <p:nvPr/>
        </p:nvSpPr>
        <p:spPr>
          <a:xfrm>
            <a:off x="668032" y="5264096"/>
            <a:ext cx="578625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ea typeface="楷体" panose="02010609060101010101" pitchFamily="49" charset="-122"/>
              </a:rPr>
              <a:t>C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ea typeface="楷体" panose="02010609060101010101" pitchFamily="49" charset="-122"/>
              </a:rPr>
              <a:t>maximised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ea typeface="楷体" panose="02010609060101010101" pitchFamily="49" charset="-122"/>
              </a:rPr>
              <a:t> only with enough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ea typeface="楷体" panose="02010609060101010101" pitchFamily="49" charset="-122"/>
              </a:rPr>
              <a:t>RA does not depend on QoS requirements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ea typeface="楷体" panose="02010609060101010101" pitchFamily="49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A4A0EC4-3F2D-4336-8940-F2C109CDC06E}"/>
              </a:ext>
            </a:extLst>
          </p:cNvPr>
          <p:cNvCxnSpPr>
            <a:cxnSpLocks/>
          </p:cNvCxnSpPr>
          <p:nvPr/>
        </p:nvCxnSpPr>
        <p:spPr>
          <a:xfrm flipH="1">
            <a:off x="8209481" y="2716596"/>
            <a:ext cx="3050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3F9D1154-C80C-4C74-819A-6BEA0215A0E5}"/>
              </a:ext>
            </a:extLst>
          </p:cNvPr>
          <p:cNvSpPr txBox="1"/>
          <p:nvPr/>
        </p:nvSpPr>
        <p:spPr>
          <a:xfrm>
            <a:off x="7946230" y="2917760"/>
            <a:ext cx="4116461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dirty="0">
                <a:ea typeface="楷体" panose="02010609060101010101" pitchFamily="49" charset="-122"/>
              </a:rPr>
              <a:t>Balance the tradeoff between capacity and fairness by coefficients</a:t>
            </a:r>
            <a:endParaRPr lang="zh-CN" altLang="en-US" sz="2400" dirty="0">
              <a:ea typeface="楷体" panose="02010609060101010101" pitchFamily="49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D51887F-AC44-4E52-92B7-3B6C6506EFB7}"/>
              </a:ext>
            </a:extLst>
          </p:cNvPr>
          <p:cNvSpPr txBox="1"/>
          <p:nvPr/>
        </p:nvSpPr>
        <p:spPr>
          <a:xfrm>
            <a:off x="8076156" y="2193376"/>
            <a:ext cx="331757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i="1" dirty="0">
                <a:ea typeface="楷体" panose="02010609060101010101" pitchFamily="49" charset="-122"/>
              </a:rPr>
              <a:t>Proportional Fairness</a:t>
            </a:r>
            <a:endParaRPr lang="zh-CN" altLang="en-US" sz="2800" i="1" dirty="0">
              <a:ea typeface="楷体" panose="02010609060101010101" pitchFamily="49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5A273F8-DE8A-46B9-8EFF-74A9496EA97F}"/>
              </a:ext>
            </a:extLst>
          </p:cNvPr>
          <p:cNvSpPr txBox="1"/>
          <p:nvPr/>
        </p:nvSpPr>
        <p:spPr>
          <a:xfrm>
            <a:off x="6859822" y="4115312"/>
            <a:ext cx="5315255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ea typeface="楷体" panose="02010609060101010101" pitchFamily="49" charset="-122"/>
              </a:rPr>
              <a:t>Users select subcarriers with high CNR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ea typeface="楷体" panose="02010609060101010101" pitchFamily="49" charset="-122"/>
              </a:rPr>
              <a:t>RA does not depend on QoS requirements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ea typeface="楷体" panose="02010609060101010101" pitchFamily="49" charset="-122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412D761-8C62-4887-9DEE-88BE7E97A383}"/>
              </a:ext>
            </a:extLst>
          </p:cNvPr>
          <p:cNvCxnSpPr>
            <a:cxnSpLocks/>
          </p:cNvCxnSpPr>
          <p:nvPr/>
        </p:nvCxnSpPr>
        <p:spPr>
          <a:xfrm flipH="1">
            <a:off x="668032" y="1660854"/>
            <a:ext cx="41620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BBC9DD04-CEB5-4599-80E6-F565C91D4471}"/>
              </a:ext>
            </a:extLst>
          </p:cNvPr>
          <p:cNvSpPr txBox="1"/>
          <p:nvPr/>
        </p:nvSpPr>
        <p:spPr>
          <a:xfrm>
            <a:off x="903365" y="1806187"/>
            <a:ext cx="3628303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dirty="0">
                <a:ea typeface="楷体" panose="02010609060101010101" pitchFamily="49" charset="-122"/>
              </a:rPr>
              <a:t>Weighted sum of all users’ capacity is to be </a:t>
            </a:r>
            <a:r>
              <a:rPr lang="en-GB" altLang="zh-CN" sz="2400" dirty="0">
                <a:ea typeface="楷体" panose="02010609060101010101" pitchFamily="49" charset="-122"/>
              </a:rPr>
              <a:t>maximised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463AB45-325F-4D15-868F-8944AF753270}"/>
              </a:ext>
            </a:extLst>
          </p:cNvPr>
          <p:cNvSpPr txBox="1"/>
          <p:nvPr/>
        </p:nvSpPr>
        <p:spPr>
          <a:xfrm>
            <a:off x="537321" y="1125959"/>
            <a:ext cx="464588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i="1" dirty="0">
                <a:ea typeface="楷体" panose="02010609060101010101" pitchFamily="49" charset="-122"/>
              </a:rPr>
              <a:t>Weighted Maximum Capacity</a:t>
            </a:r>
            <a:endParaRPr lang="zh-CN" altLang="en-US" sz="2800" i="1" dirty="0">
              <a:ea typeface="楷体" panose="02010609060101010101" pitchFamily="49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1F136B7-9473-47C9-82DA-D5BBB68CF517}"/>
              </a:ext>
            </a:extLst>
          </p:cNvPr>
          <p:cNvSpPr txBox="1"/>
          <p:nvPr/>
        </p:nvSpPr>
        <p:spPr>
          <a:xfrm>
            <a:off x="385597" y="2603486"/>
            <a:ext cx="578625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ea typeface="楷体" panose="02010609060101010101" pitchFamily="49" charset="-122"/>
              </a:rPr>
              <a:t>RA depends on QoS requirements</a:t>
            </a:r>
            <a:endParaRPr lang="zh-CN" altLang="en-US" sz="2400" dirty="0">
              <a:solidFill>
                <a:srgbClr val="C00000"/>
              </a:solidFill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ea typeface="楷体" panose="02010609060101010101" pitchFamily="49" charset="-122"/>
              </a:rPr>
              <a:t>No data rate limitation for users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F4A5EDF-36B2-4A38-9B71-F1B64AEF12DF}"/>
              </a:ext>
            </a:extLst>
          </p:cNvPr>
          <p:cNvSpPr txBox="1"/>
          <p:nvPr/>
        </p:nvSpPr>
        <p:spPr>
          <a:xfrm>
            <a:off x="1" y="7502865"/>
            <a:ext cx="121881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PF (download threads)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1. allocate the best subcarrier for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2. update the data rate of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3. if there are unassigned subcarrier, find user with    	the minimum data rate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4. assign that user with the best subcarrier among 	the rests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653365-D375-4960-ADFF-BCAEC7426DA8}"/>
              </a:ext>
            </a:extLst>
          </p:cNvPr>
          <p:cNvSpPr txBox="1"/>
          <p:nvPr/>
        </p:nvSpPr>
        <p:spPr>
          <a:xfrm>
            <a:off x="6242199" y="1166492"/>
            <a:ext cx="483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Weight -&gt; important index</a:t>
            </a:r>
          </a:p>
        </p:txBody>
      </p:sp>
    </p:spTree>
    <p:extLst>
      <p:ext uri="{BB962C8B-B14F-4D97-AF65-F5344CB8AC3E}">
        <p14:creationId xmlns:p14="http://schemas.microsoft.com/office/powerpoint/2010/main" val="421569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0" b="32"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87" y="4957634"/>
            <a:ext cx="2262654" cy="1900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" y="0"/>
            <a:ext cx="1185192" cy="9954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3771" y="187076"/>
            <a:ext cx="897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禹卫书法行书简体" panose="02000603000000000000" pitchFamily="2" charset="-122"/>
              </a:rPr>
              <a:t>Resource Allocation at the PHY Layer: Power</a:t>
            </a:r>
            <a:endParaRPr lang="zh-CN" altLang="en-US" sz="3600" dirty="0">
              <a:ea typeface="禹卫书法行书简体" panose="02000603000000000000" pitchFamily="2" charset="-122"/>
            </a:endParaRPr>
          </a:p>
        </p:txBody>
      </p:sp>
      <p:pic>
        <p:nvPicPr>
          <p:cNvPr id="29" name="Picture 4" descr="Unknown.jpg">
            <a:extLst>
              <a:ext uri="{FF2B5EF4-FFF2-40B4-BE49-F238E27FC236}">
                <a16:creationId xmlns:a16="http://schemas.microsoft.com/office/drawing/2014/main" id="{9E755330-9D02-49FD-A0F7-1DD22376C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12B75AC1-E205-4831-A7D9-48D73159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8394CC-0CE4-4BCD-876B-E81E33FD92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44" t="18990" r="18560" b="39781"/>
          <a:stretch/>
        </p:blipFill>
        <p:spPr>
          <a:xfrm>
            <a:off x="851876" y="1057813"/>
            <a:ext cx="3968008" cy="188111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4F3517A-8005-4E7C-9D53-A04F449E5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262" y="1106951"/>
            <a:ext cx="3786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 u="sng" dirty="0">
                <a:latin typeface="+mn-lt"/>
                <a:ea typeface="楷体" panose="02010609060101010101" pitchFamily="49" charset="-122"/>
              </a:rPr>
              <a:t>Water-filling algorithm </a:t>
            </a:r>
            <a:endParaRPr lang="zh-CN" altLang="en-US" sz="2800" i="1" u="sng" dirty="0">
              <a:latin typeface="+mn-lt"/>
              <a:ea typeface="楷体" panose="02010609060101010101" pitchFamily="49" charset="-122"/>
            </a:endParaRPr>
          </a:p>
        </p:txBody>
      </p:sp>
      <p:pic>
        <p:nvPicPr>
          <p:cNvPr id="30" name="图片 31">
            <a:extLst>
              <a:ext uri="{FF2B5EF4-FFF2-40B4-BE49-F238E27FC236}">
                <a16:creationId xmlns:a16="http://schemas.microsoft.com/office/drawing/2014/main" id="{6BB79406-CF83-4CAF-8996-CF76A4092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4878">
            <a:off x="5992348" y="993336"/>
            <a:ext cx="776150" cy="7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06FE10C-21A8-4274-A64C-E50B986F4D7C}"/>
              </a:ext>
            </a:extLst>
          </p:cNvPr>
          <p:cNvSpPr txBox="1"/>
          <p:nvPr/>
        </p:nvSpPr>
        <p:spPr>
          <a:xfrm>
            <a:off x="296568" y="3163330"/>
            <a:ext cx="48438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Water level: a threshold value determined by the environment (fading or SNR)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Base: the state of subchannels (CNR)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Filled water: the power allocated to corresponding subcarriers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0011170-FA0D-436D-8EAB-CA4A64D10D9F}"/>
                  </a:ext>
                </a:extLst>
              </p:cNvPr>
              <p:cNvSpPr txBox="1"/>
              <p:nvPr/>
            </p:nvSpPr>
            <p:spPr>
              <a:xfrm>
                <a:off x="5375194" y="1665281"/>
                <a:ext cx="628162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u"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</a:t>
                </a:r>
                <a:r>
                  <a:rPr lang="en-GB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ensure</a:t>
                </a:r>
                <a:r>
                  <a:rPr lang="en-US" altLang="zh-CN" sz="24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𝑇h𝑟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𝐶𝑁𝑅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𝐴𝑙𝑙𝑜𝑐</m:t>
                        </m:r>
                      </m:sub>
                    </m:sSub>
                  </m:oMath>
                </a14:m>
                <a:endParaRPr lang="en-GB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u"/>
                </a:pPr>
                <a:endParaRPr lang="en-GB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u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Worse subchannels (with more noise) receives less power; vise versa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u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u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Total transmitted power is fixed</a:t>
                </a:r>
                <a:endParaRPr lang="en-GB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0011170-FA0D-436D-8EAB-CA4A64D10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94" y="1665281"/>
                <a:ext cx="6281629" cy="2308324"/>
              </a:xfrm>
              <a:prstGeom prst="rect">
                <a:avLst/>
              </a:prstGeom>
              <a:blipFill>
                <a:blip r:embed="rId9"/>
                <a:stretch>
                  <a:fillRect l="-1359" t="-2111" r="-1456" b="-50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D27DD34A-68DC-495D-AB06-09D32F4D1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676" y="4403440"/>
            <a:ext cx="4931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 u="sng" dirty="0">
                <a:latin typeface="+mn-lt"/>
                <a:ea typeface="楷体" panose="02010609060101010101" pitchFamily="49" charset="-122"/>
              </a:rPr>
              <a:t>Weighted water-filling algorithm </a:t>
            </a:r>
            <a:endParaRPr lang="zh-CN" altLang="en-US" sz="2800" i="1" u="sng" dirty="0">
              <a:latin typeface="+mn-lt"/>
              <a:ea typeface="楷体" panose="02010609060101010101" pitchFamily="49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1631E574-F644-45C5-9CD8-CC9094C0B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4878">
            <a:off x="5477762" y="4289825"/>
            <a:ext cx="776150" cy="7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2C7CA956-9824-4273-AADE-E941083C7FED}"/>
              </a:ext>
            </a:extLst>
          </p:cNvPr>
          <p:cNvSpPr txBox="1"/>
          <p:nvPr/>
        </p:nvSpPr>
        <p:spPr>
          <a:xfrm>
            <a:off x="5341198" y="4950641"/>
            <a:ext cx="628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Introduce weights to water-filling algorithm.</a:t>
            </a:r>
            <a:endParaRPr lang="en-GB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E0F117-98D5-4A01-B310-B8339F756C80}"/>
              </a:ext>
            </a:extLst>
          </p:cNvPr>
          <p:cNvSpPr txBox="1"/>
          <p:nvPr/>
        </p:nvSpPr>
        <p:spPr>
          <a:xfrm>
            <a:off x="1000897" y="5827366"/>
            <a:ext cx="10181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efficient: allocate power based on the subchannel state!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C6C811-205F-4C2A-AFE5-D8F791BC46D0}"/>
              </a:ext>
            </a:extLst>
          </p:cNvPr>
          <p:cNvSpPr txBox="1"/>
          <p:nvPr/>
        </p:nvSpPr>
        <p:spPr>
          <a:xfrm>
            <a:off x="626131" y="6267169"/>
            <a:ext cx="1093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Sukhinov, A, (2015). Computational Linear Algebra in Wireless Communications. [image] Available at: https://www.slideshare.net/soukhinov/computational-linear-algebra-in-wireless-communications [Accessed 8 Dec. 2017].</a:t>
            </a: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757230-8003-4147-A321-490DF6F899C4}"/>
                  </a:ext>
                </a:extLst>
              </p:cNvPr>
              <p:cNvSpPr txBox="1"/>
              <p:nvPr/>
            </p:nvSpPr>
            <p:spPr>
              <a:xfrm>
                <a:off x="1" y="7502865"/>
                <a:ext cx="1218814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altLang="zh-CN" sz="4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subchannels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𝑇h𝑟</m:t>
                        </m:r>
                      </m:sub>
                    </m:sSub>
                    <m:r>
                      <a:rPr lang="en-US" altLang="zh-CN" sz="4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𝐶𝑁𝑅</m:t>
                        </m:r>
                      </m:sub>
                    </m:sSub>
                  </m:oMath>
                </a14:m>
                <a:r>
                  <a:rPr lang="en-GB" altLang="zh-CN" sz="4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4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abandon </a:t>
                </a:r>
                <a:r>
                  <a:rPr lang="en-GB" altLang="zh-CN" sz="4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corresponding subchannels, update the number of subcarriers, and reallocate the power of the others.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757230-8003-4147-A321-490DF6F8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7502865"/>
                <a:ext cx="12188140" cy="1938992"/>
              </a:xfrm>
              <a:prstGeom prst="rect">
                <a:avLst/>
              </a:prstGeom>
              <a:blipFill>
                <a:blip r:embed="rId10"/>
                <a:stretch>
                  <a:fillRect l="-1751" t="-5660" r="-1751" b="-125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12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0" b="32"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87" y="4957634"/>
            <a:ext cx="2262654" cy="1900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" y="0"/>
            <a:ext cx="1185192" cy="9954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3771" y="187076"/>
            <a:ext cx="695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禹卫书法行书简体" panose="02000603000000000000" pitchFamily="2" charset="-122"/>
              </a:rPr>
              <a:t>Data Scheduling at the MAC Layer</a:t>
            </a:r>
            <a:endParaRPr lang="zh-CN" altLang="en-US" sz="3600" dirty="0">
              <a:ea typeface="禹卫书法行书简体" panose="02000603000000000000" pitchFamily="2" charset="-122"/>
            </a:endParaRPr>
          </a:p>
        </p:txBody>
      </p:sp>
      <p:pic>
        <p:nvPicPr>
          <p:cNvPr id="29" name="Picture 4" descr="Unknown.jpg">
            <a:extLst>
              <a:ext uri="{FF2B5EF4-FFF2-40B4-BE49-F238E27FC236}">
                <a16:creationId xmlns:a16="http://schemas.microsoft.com/office/drawing/2014/main" id="{9E755330-9D02-49FD-A0F7-1DD22376C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33" name="日期占位符 3">
            <a:extLst>
              <a:ext uri="{FF2B5EF4-FFF2-40B4-BE49-F238E27FC236}">
                <a16:creationId xmlns:a16="http://schemas.microsoft.com/office/drawing/2014/main" id="{1B95C547-8BE0-4E52-BF64-694AF7EA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12/12/2017</a:t>
            </a:r>
            <a:endParaRPr lang="zh-CN" altLang="en-US" dirty="0"/>
          </a:p>
        </p:txBody>
      </p:sp>
      <p:sp>
        <p:nvSpPr>
          <p:cNvPr id="34" name="页脚占位符 4">
            <a:extLst>
              <a:ext uri="{FF2B5EF4-FFF2-40B4-BE49-F238E27FC236}">
                <a16:creationId xmlns:a16="http://schemas.microsoft.com/office/drawing/2014/main" id="{5C5DBEBC-F210-461C-A494-3CDB536A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Yang Zhao 201220049</a:t>
            </a:r>
            <a:endParaRPr lang="zh-CN" altLang="en-US" dirty="0"/>
          </a:p>
        </p:txBody>
      </p:sp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12B75AC1-E205-4831-A7D9-48D73159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988DC53-3322-4FC3-B417-809269BDE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610" y="995033"/>
            <a:ext cx="4114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 u="sng" dirty="0">
                <a:latin typeface="+mn-lt"/>
                <a:ea typeface="楷体" panose="02010609060101010101" pitchFamily="49" charset="-122"/>
              </a:rPr>
              <a:t>Queue-based modified largest weighted delay first</a:t>
            </a:r>
            <a:endParaRPr lang="zh-CN" altLang="en-US" sz="2800" i="1" u="sng" dirty="0">
              <a:latin typeface="+mn-lt"/>
              <a:ea typeface="楷体" panose="02010609060101010101" pitchFamily="49" charset="-122"/>
            </a:endParaRPr>
          </a:p>
        </p:txBody>
      </p:sp>
      <p:pic>
        <p:nvPicPr>
          <p:cNvPr id="222" name="图片 31">
            <a:extLst>
              <a:ext uri="{FF2B5EF4-FFF2-40B4-BE49-F238E27FC236}">
                <a16:creationId xmlns:a16="http://schemas.microsoft.com/office/drawing/2014/main" id="{52C7B4B8-ED3F-40D8-B781-0D8047FD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4878">
            <a:off x="314903" y="1141207"/>
            <a:ext cx="776150" cy="7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4" name="Group 4">
            <a:extLst>
              <a:ext uri="{FF2B5EF4-FFF2-40B4-BE49-F238E27FC236}">
                <a16:creationId xmlns:a16="http://schemas.microsoft.com/office/drawing/2014/main" id="{D9DF16BB-471A-4552-B571-23D12E56F60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07197" y="1885857"/>
            <a:ext cx="2366349" cy="4992688"/>
            <a:chOff x="3213" y="1071"/>
            <a:chExt cx="1534" cy="3145"/>
          </a:xfrm>
          <a:solidFill>
            <a:schemeClr val="tx1"/>
          </a:solidFill>
        </p:grpSpPr>
        <p:sp>
          <p:nvSpPr>
            <p:cNvPr id="225" name="Freeform 5">
              <a:extLst>
                <a:ext uri="{FF2B5EF4-FFF2-40B4-BE49-F238E27FC236}">
                  <a16:creationId xmlns:a16="http://schemas.microsoft.com/office/drawing/2014/main" id="{25DB314E-2254-4C4B-986A-68546FF6C8E9}"/>
                </a:ext>
              </a:extLst>
            </p:cNvPr>
            <p:cNvSpPr/>
            <p:nvPr/>
          </p:nvSpPr>
          <p:spPr bwMode="auto">
            <a:xfrm>
              <a:off x="3540" y="1071"/>
              <a:ext cx="54" cy="365"/>
            </a:xfrm>
            <a:custGeom>
              <a:avLst/>
              <a:gdLst>
                <a:gd name="T0" fmla="*/ 16 w 42"/>
                <a:gd name="T1" fmla="*/ 9 h 284"/>
                <a:gd name="T2" fmla="*/ 11 w 42"/>
                <a:gd name="T3" fmla="*/ 0 h 284"/>
                <a:gd name="T4" fmla="*/ 1 w 42"/>
                <a:gd name="T5" fmla="*/ 18 h 284"/>
                <a:gd name="T6" fmla="*/ 5 w 42"/>
                <a:gd name="T7" fmla="*/ 42 h 284"/>
                <a:gd name="T8" fmla="*/ 13 w 42"/>
                <a:gd name="T9" fmla="*/ 91 h 284"/>
                <a:gd name="T10" fmla="*/ 18 w 42"/>
                <a:gd name="T11" fmla="*/ 144 h 284"/>
                <a:gd name="T12" fmla="*/ 20 w 42"/>
                <a:gd name="T13" fmla="*/ 239 h 284"/>
                <a:gd name="T14" fmla="*/ 20 w 42"/>
                <a:gd name="T15" fmla="*/ 269 h 284"/>
                <a:gd name="T16" fmla="*/ 20 w 42"/>
                <a:gd name="T17" fmla="*/ 281 h 284"/>
                <a:gd name="T18" fmla="*/ 33 w 42"/>
                <a:gd name="T19" fmla="*/ 284 h 284"/>
                <a:gd name="T20" fmla="*/ 39 w 42"/>
                <a:gd name="T21" fmla="*/ 262 h 284"/>
                <a:gd name="T22" fmla="*/ 39 w 42"/>
                <a:gd name="T23" fmla="*/ 235 h 284"/>
                <a:gd name="T24" fmla="*/ 37 w 42"/>
                <a:gd name="T25" fmla="*/ 214 h 284"/>
                <a:gd name="T26" fmla="*/ 37 w 42"/>
                <a:gd name="T27" fmla="*/ 190 h 284"/>
                <a:gd name="T28" fmla="*/ 32 w 42"/>
                <a:gd name="T29" fmla="*/ 156 h 284"/>
                <a:gd name="T30" fmla="*/ 31 w 42"/>
                <a:gd name="T31" fmla="*/ 120 h 284"/>
                <a:gd name="T32" fmla="*/ 29 w 42"/>
                <a:gd name="T33" fmla="*/ 85 h 284"/>
                <a:gd name="T34" fmla="*/ 28 w 42"/>
                <a:gd name="T35" fmla="*/ 68 h 284"/>
                <a:gd name="T36" fmla="*/ 16 w 42"/>
                <a:gd name="T37" fmla="*/ 7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84">
                  <a:moveTo>
                    <a:pt x="16" y="9"/>
                  </a:moveTo>
                  <a:cubicBezTo>
                    <a:pt x="16" y="5"/>
                    <a:pt x="15" y="1"/>
                    <a:pt x="11" y="0"/>
                  </a:cubicBezTo>
                  <a:cubicBezTo>
                    <a:pt x="8" y="8"/>
                    <a:pt x="1" y="10"/>
                    <a:pt x="1" y="18"/>
                  </a:cubicBezTo>
                  <a:cubicBezTo>
                    <a:pt x="0" y="26"/>
                    <a:pt x="3" y="34"/>
                    <a:pt x="5" y="42"/>
                  </a:cubicBezTo>
                  <a:cubicBezTo>
                    <a:pt x="8" y="60"/>
                    <a:pt x="12" y="73"/>
                    <a:pt x="13" y="91"/>
                  </a:cubicBezTo>
                  <a:cubicBezTo>
                    <a:pt x="14" y="102"/>
                    <a:pt x="17" y="127"/>
                    <a:pt x="18" y="144"/>
                  </a:cubicBezTo>
                  <a:cubicBezTo>
                    <a:pt x="21" y="177"/>
                    <a:pt x="22" y="198"/>
                    <a:pt x="20" y="239"/>
                  </a:cubicBezTo>
                  <a:cubicBezTo>
                    <a:pt x="20" y="248"/>
                    <a:pt x="19" y="260"/>
                    <a:pt x="20" y="269"/>
                  </a:cubicBezTo>
                  <a:cubicBezTo>
                    <a:pt x="20" y="271"/>
                    <a:pt x="20" y="280"/>
                    <a:pt x="20" y="281"/>
                  </a:cubicBezTo>
                  <a:cubicBezTo>
                    <a:pt x="22" y="283"/>
                    <a:pt x="30" y="284"/>
                    <a:pt x="33" y="284"/>
                  </a:cubicBezTo>
                  <a:cubicBezTo>
                    <a:pt x="42" y="281"/>
                    <a:pt x="39" y="270"/>
                    <a:pt x="39" y="262"/>
                  </a:cubicBezTo>
                  <a:cubicBezTo>
                    <a:pt x="38" y="254"/>
                    <a:pt x="38" y="243"/>
                    <a:pt x="39" y="235"/>
                  </a:cubicBezTo>
                  <a:cubicBezTo>
                    <a:pt x="39" y="227"/>
                    <a:pt x="38" y="222"/>
                    <a:pt x="37" y="214"/>
                  </a:cubicBezTo>
                  <a:cubicBezTo>
                    <a:pt x="37" y="206"/>
                    <a:pt x="38" y="198"/>
                    <a:pt x="37" y="190"/>
                  </a:cubicBezTo>
                  <a:cubicBezTo>
                    <a:pt x="37" y="179"/>
                    <a:pt x="36" y="166"/>
                    <a:pt x="32" y="156"/>
                  </a:cubicBezTo>
                  <a:cubicBezTo>
                    <a:pt x="29" y="144"/>
                    <a:pt x="32" y="132"/>
                    <a:pt x="31" y="120"/>
                  </a:cubicBezTo>
                  <a:cubicBezTo>
                    <a:pt x="31" y="109"/>
                    <a:pt x="30" y="97"/>
                    <a:pt x="29" y="85"/>
                  </a:cubicBezTo>
                  <a:cubicBezTo>
                    <a:pt x="28" y="80"/>
                    <a:pt x="28" y="74"/>
                    <a:pt x="28" y="68"/>
                  </a:cubicBezTo>
                  <a:cubicBezTo>
                    <a:pt x="26" y="57"/>
                    <a:pt x="18" y="16"/>
                    <a:pt x="1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6">
              <a:extLst>
                <a:ext uri="{FF2B5EF4-FFF2-40B4-BE49-F238E27FC236}">
                  <a16:creationId xmlns:a16="http://schemas.microsoft.com/office/drawing/2014/main" id="{106E1545-6C79-400E-B1AD-83DFED6364BE}"/>
                </a:ext>
              </a:extLst>
            </p:cNvPr>
            <p:cNvSpPr/>
            <p:nvPr/>
          </p:nvSpPr>
          <p:spPr bwMode="auto">
            <a:xfrm>
              <a:off x="3534" y="1415"/>
              <a:ext cx="115" cy="43"/>
            </a:xfrm>
            <a:custGeom>
              <a:avLst/>
              <a:gdLst>
                <a:gd name="T0" fmla="*/ 24 w 90"/>
                <a:gd name="T1" fmla="*/ 19 h 33"/>
                <a:gd name="T2" fmla="*/ 0 w 90"/>
                <a:gd name="T3" fmla="*/ 33 h 33"/>
                <a:gd name="T4" fmla="*/ 46 w 90"/>
                <a:gd name="T5" fmla="*/ 29 h 33"/>
                <a:gd name="T6" fmla="*/ 70 w 90"/>
                <a:gd name="T7" fmla="*/ 18 h 33"/>
                <a:gd name="T8" fmla="*/ 90 w 90"/>
                <a:gd name="T9" fmla="*/ 2 h 33"/>
                <a:gd name="T10" fmla="*/ 70 w 90"/>
                <a:gd name="T11" fmla="*/ 4 h 33"/>
                <a:gd name="T12" fmla="*/ 50 w 90"/>
                <a:gd name="T13" fmla="*/ 3 h 33"/>
                <a:gd name="T14" fmla="*/ 65 w 90"/>
                <a:gd name="T15" fmla="*/ 11 h 33"/>
                <a:gd name="T16" fmla="*/ 50 w 90"/>
                <a:gd name="T17" fmla="*/ 22 h 33"/>
                <a:gd name="T18" fmla="*/ 33 w 90"/>
                <a:gd name="T19" fmla="*/ 25 h 33"/>
                <a:gd name="T20" fmla="*/ 25 w 90"/>
                <a:gd name="T21" fmla="*/ 26 h 33"/>
                <a:gd name="T22" fmla="*/ 25 w 90"/>
                <a:gd name="T2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33">
                  <a:moveTo>
                    <a:pt x="24" y="19"/>
                  </a:moveTo>
                  <a:cubicBezTo>
                    <a:pt x="19" y="27"/>
                    <a:pt x="2" y="25"/>
                    <a:pt x="0" y="33"/>
                  </a:cubicBezTo>
                  <a:cubicBezTo>
                    <a:pt x="14" y="29"/>
                    <a:pt x="31" y="33"/>
                    <a:pt x="46" y="29"/>
                  </a:cubicBezTo>
                  <a:cubicBezTo>
                    <a:pt x="55" y="27"/>
                    <a:pt x="62" y="24"/>
                    <a:pt x="70" y="18"/>
                  </a:cubicBezTo>
                  <a:cubicBezTo>
                    <a:pt x="75" y="13"/>
                    <a:pt x="86" y="8"/>
                    <a:pt x="90" y="2"/>
                  </a:cubicBezTo>
                  <a:cubicBezTo>
                    <a:pt x="85" y="0"/>
                    <a:pt x="75" y="3"/>
                    <a:pt x="70" y="4"/>
                  </a:cubicBezTo>
                  <a:cubicBezTo>
                    <a:pt x="63" y="4"/>
                    <a:pt x="56" y="1"/>
                    <a:pt x="50" y="3"/>
                  </a:cubicBezTo>
                  <a:cubicBezTo>
                    <a:pt x="53" y="5"/>
                    <a:pt x="64" y="7"/>
                    <a:pt x="65" y="11"/>
                  </a:cubicBezTo>
                  <a:cubicBezTo>
                    <a:pt x="66" y="16"/>
                    <a:pt x="53" y="20"/>
                    <a:pt x="50" y="22"/>
                  </a:cubicBezTo>
                  <a:cubicBezTo>
                    <a:pt x="44" y="24"/>
                    <a:pt x="39" y="24"/>
                    <a:pt x="33" y="25"/>
                  </a:cubicBezTo>
                  <a:cubicBezTo>
                    <a:pt x="32" y="25"/>
                    <a:pt x="26" y="27"/>
                    <a:pt x="25" y="26"/>
                  </a:cubicBezTo>
                  <a:cubicBezTo>
                    <a:pt x="23" y="24"/>
                    <a:pt x="26" y="20"/>
                    <a:pt x="25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7">
              <a:extLst>
                <a:ext uri="{FF2B5EF4-FFF2-40B4-BE49-F238E27FC236}">
                  <a16:creationId xmlns:a16="http://schemas.microsoft.com/office/drawing/2014/main" id="{7D0504A6-5A51-4DD8-B556-EE1E072B5BCC}"/>
                </a:ext>
              </a:extLst>
            </p:cNvPr>
            <p:cNvSpPr/>
            <p:nvPr/>
          </p:nvSpPr>
          <p:spPr bwMode="auto">
            <a:xfrm>
              <a:off x="3568" y="1456"/>
              <a:ext cx="141" cy="804"/>
            </a:xfrm>
            <a:custGeom>
              <a:avLst/>
              <a:gdLst>
                <a:gd name="T0" fmla="*/ 12 w 109"/>
                <a:gd name="T1" fmla="*/ 63 h 625"/>
                <a:gd name="T2" fmla="*/ 27 w 109"/>
                <a:gd name="T3" fmla="*/ 139 h 625"/>
                <a:gd name="T4" fmla="*/ 58 w 109"/>
                <a:gd name="T5" fmla="*/ 300 h 625"/>
                <a:gd name="T6" fmla="*/ 66 w 109"/>
                <a:gd name="T7" fmla="*/ 419 h 625"/>
                <a:gd name="T8" fmla="*/ 69 w 109"/>
                <a:gd name="T9" fmla="*/ 591 h 625"/>
                <a:gd name="T10" fmla="*/ 68 w 109"/>
                <a:gd name="T11" fmla="*/ 601 h 625"/>
                <a:gd name="T12" fmla="*/ 64 w 109"/>
                <a:gd name="T13" fmla="*/ 606 h 625"/>
                <a:gd name="T14" fmla="*/ 61 w 109"/>
                <a:gd name="T15" fmla="*/ 613 h 625"/>
                <a:gd name="T16" fmla="*/ 66 w 109"/>
                <a:gd name="T17" fmla="*/ 623 h 625"/>
                <a:gd name="T18" fmla="*/ 82 w 109"/>
                <a:gd name="T19" fmla="*/ 621 h 625"/>
                <a:gd name="T20" fmla="*/ 93 w 109"/>
                <a:gd name="T21" fmla="*/ 615 h 625"/>
                <a:gd name="T22" fmla="*/ 102 w 109"/>
                <a:gd name="T23" fmla="*/ 611 h 625"/>
                <a:gd name="T24" fmla="*/ 106 w 109"/>
                <a:gd name="T25" fmla="*/ 577 h 625"/>
                <a:gd name="T26" fmla="*/ 107 w 109"/>
                <a:gd name="T27" fmla="*/ 540 h 625"/>
                <a:gd name="T28" fmla="*/ 93 w 109"/>
                <a:gd name="T29" fmla="*/ 465 h 625"/>
                <a:gd name="T30" fmla="*/ 86 w 109"/>
                <a:gd name="T31" fmla="*/ 407 h 625"/>
                <a:gd name="T32" fmla="*/ 82 w 109"/>
                <a:gd name="T33" fmla="*/ 376 h 625"/>
                <a:gd name="T34" fmla="*/ 77 w 109"/>
                <a:gd name="T35" fmla="*/ 362 h 625"/>
                <a:gd name="T36" fmla="*/ 83 w 109"/>
                <a:gd name="T37" fmla="*/ 347 h 625"/>
                <a:gd name="T38" fmla="*/ 82 w 109"/>
                <a:gd name="T39" fmla="*/ 318 h 625"/>
                <a:gd name="T40" fmla="*/ 80 w 109"/>
                <a:gd name="T41" fmla="*/ 284 h 625"/>
                <a:gd name="T42" fmla="*/ 80 w 109"/>
                <a:gd name="T43" fmla="*/ 249 h 625"/>
                <a:gd name="T44" fmla="*/ 71 w 109"/>
                <a:gd name="T45" fmla="*/ 225 h 625"/>
                <a:gd name="T46" fmla="*/ 68 w 109"/>
                <a:gd name="T47" fmla="*/ 190 h 625"/>
                <a:gd name="T48" fmla="*/ 56 w 109"/>
                <a:gd name="T49" fmla="*/ 115 h 625"/>
                <a:gd name="T50" fmla="*/ 44 w 109"/>
                <a:gd name="T51" fmla="*/ 64 h 625"/>
                <a:gd name="T52" fmla="*/ 37 w 109"/>
                <a:gd name="T53" fmla="*/ 23 h 625"/>
                <a:gd name="T54" fmla="*/ 25 w 109"/>
                <a:gd name="T55" fmla="*/ 3 h 625"/>
                <a:gd name="T56" fmla="*/ 5 w 109"/>
                <a:gd name="T57" fmla="*/ 11 h 625"/>
                <a:gd name="T58" fmla="*/ 12 w 109"/>
                <a:gd name="T59" fmla="*/ 6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9" h="625">
                  <a:moveTo>
                    <a:pt x="12" y="63"/>
                  </a:moveTo>
                  <a:cubicBezTo>
                    <a:pt x="18" y="88"/>
                    <a:pt x="23" y="114"/>
                    <a:pt x="27" y="139"/>
                  </a:cubicBezTo>
                  <a:cubicBezTo>
                    <a:pt x="36" y="194"/>
                    <a:pt x="53" y="245"/>
                    <a:pt x="58" y="300"/>
                  </a:cubicBezTo>
                  <a:cubicBezTo>
                    <a:pt x="62" y="340"/>
                    <a:pt x="65" y="379"/>
                    <a:pt x="66" y="419"/>
                  </a:cubicBezTo>
                  <a:cubicBezTo>
                    <a:pt x="68" y="476"/>
                    <a:pt x="72" y="534"/>
                    <a:pt x="69" y="591"/>
                  </a:cubicBezTo>
                  <a:cubicBezTo>
                    <a:pt x="69" y="593"/>
                    <a:pt x="69" y="599"/>
                    <a:pt x="68" y="601"/>
                  </a:cubicBezTo>
                  <a:cubicBezTo>
                    <a:pt x="67" y="604"/>
                    <a:pt x="66" y="605"/>
                    <a:pt x="64" y="606"/>
                  </a:cubicBezTo>
                  <a:cubicBezTo>
                    <a:pt x="61" y="608"/>
                    <a:pt x="60" y="609"/>
                    <a:pt x="61" y="613"/>
                  </a:cubicBezTo>
                  <a:cubicBezTo>
                    <a:pt x="61" y="614"/>
                    <a:pt x="65" y="621"/>
                    <a:pt x="66" y="623"/>
                  </a:cubicBezTo>
                  <a:cubicBezTo>
                    <a:pt x="69" y="625"/>
                    <a:pt x="79" y="623"/>
                    <a:pt x="82" y="621"/>
                  </a:cubicBezTo>
                  <a:cubicBezTo>
                    <a:pt x="85" y="620"/>
                    <a:pt x="90" y="617"/>
                    <a:pt x="93" y="615"/>
                  </a:cubicBezTo>
                  <a:cubicBezTo>
                    <a:pt x="96" y="614"/>
                    <a:pt x="99" y="613"/>
                    <a:pt x="102" y="611"/>
                  </a:cubicBezTo>
                  <a:cubicBezTo>
                    <a:pt x="109" y="606"/>
                    <a:pt x="106" y="588"/>
                    <a:pt x="106" y="577"/>
                  </a:cubicBezTo>
                  <a:cubicBezTo>
                    <a:pt x="105" y="565"/>
                    <a:pt x="106" y="553"/>
                    <a:pt x="107" y="540"/>
                  </a:cubicBezTo>
                  <a:cubicBezTo>
                    <a:pt x="108" y="514"/>
                    <a:pt x="99" y="490"/>
                    <a:pt x="93" y="465"/>
                  </a:cubicBezTo>
                  <a:cubicBezTo>
                    <a:pt x="89" y="446"/>
                    <a:pt x="88" y="426"/>
                    <a:pt x="86" y="407"/>
                  </a:cubicBezTo>
                  <a:cubicBezTo>
                    <a:pt x="85" y="397"/>
                    <a:pt x="85" y="385"/>
                    <a:pt x="82" y="376"/>
                  </a:cubicBezTo>
                  <a:cubicBezTo>
                    <a:pt x="81" y="370"/>
                    <a:pt x="76" y="368"/>
                    <a:pt x="77" y="362"/>
                  </a:cubicBezTo>
                  <a:cubicBezTo>
                    <a:pt x="77" y="358"/>
                    <a:pt x="82" y="352"/>
                    <a:pt x="83" y="347"/>
                  </a:cubicBezTo>
                  <a:cubicBezTo>
                    <a:pt x="85" y="338"/>
                    <a:pt x="83" y="327"/>
                    <a:pt x="82" y="318"/>
                  </a:cubicBezTo>
                  <a:cubicBezTo>
                    <a:pt x="80" y="307"/>
                    <a:pt x="81" y="295"/>
                    <a:pt x="80" y="284"/>
                  </a:cubicBezTo>
                  <a:cubicBezTo>
                    <a:pt x="78" y="269"/>
                    <a:pt x="81" y="259"/>
                    <a:pt x="80" y="249"/>
                  </a:cubicBezTo>
                  <a:cubicBezTo>
                    <a:pt x="78" y="239"/>
                    <a:pt x="73" y="235"/>
                    <a:pt x="71" y="225"/>
                  </a:cubicBezTo>
                  <a:cubicBezTo>
                    <a:pt x="69" y="214"/>
                    <a:pt x="71" y="201"/>
                    <a:pt x="68" y="190"/>
                  </a:cubicBezTo>
                  <a:cubicBezTo>
                    <a:pt x="61" y="157"/>
                    <a:pt x="59" y="140"/>
                    <a:pt x="56" y="115"/>
                  </a:cubicBezTo>
                  <a:cubicBezTo>
                    <a:pt x="54" y="96"/>
                    <a:pt x="48" y="83"/>
                    <a:pt x="44" y="64"/>
                  </a:cubicBezTo>
                  <a:cubicBezTo>
                    <a:pt x="43" y="55"/>
                    <a:pt x="42" y="37"/>
                    <a:pt x="37" y="23"/>
                  </a:cubicBezTo>
                  <a:cubicBezTo>
                    <a:pt x="34" y="14"/>
                    <a:pt x="35" y="7"/>
                    <a:pt x="25" y="3"/>
                  </a:cubicBezTo>
                  <a:cubicBezTo>
                    <a:pt x="16" y="0"/>
                    <a:pt x="6" y="11"/>
                    <a:pt x="5" y="11"/>
                  </a:cubicBezTo>
                  <a:cubicBezTo>
                    <a:pt x="0" y="15"/>
                    <a:pt x="8" y="48"/>
                    <a:pt x="1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8">
              <a:extLst>
                <a:ext uri="{FF2B5EF4-FFF2-40B4-BE49-F238E27FC236}">
                  <a16:creationId xmlns:a16="http://schemas.microsoft.com/office/drawing/2014/main" id="{A14C7400-C0EB-485A-9B2C-938470544422}"/>
                </a:ext>
              </a:extLst>
            </p:cNvPr>
            <p:cNvSpPr/>
            <p:nvPr/>
          </p:nvSpPr>
          <p:spPr bwMode="auto">
            <a:xfrm>
              <a:off x="3528" y="1580"/>
              <a:ext cx="277" cy="267"/>
            </a:xfrm>
            <a:custGeom>
              <a:avLst/>
              <a:gdLst>
                <a:gd name="T0" fmla="*/ 0 w 215"/>
                <a:gd name="T1" fmla="*/ 0 h 208"/>
                <a:gd name="T2" fmla="*/ 27 w 215"/>
                <a:gd name="T3" fmla="*/ 30 h 208"/>
                <a:gd name="T4" fmla="*/ 56 w 215"/>
                <a:gd name="T5" fmla="*/ 67 h 208"/>
                <a:gd name="T6" fmla="*/ 106 w 215"/>
                <a:gd name="T7" fmla="*/ 135 h 208"/>
                <a:gd name="T8" fmla="*/ 179 w 215"/>
                <a:gd name="T9" fmla="*/ 197 h 208"/>
                <a:gd name="T10" fmla="*/ 147 w 215"/>
                <a:gd name="T11" fmla="*/ 135 h 208"/>
                <a:gd name="T12" fmla="*/ 74 w 215"/>
                <a:gd name="T13" fmla="*/ 59 h 208"/>
                <a:gd name="T14" fmla="*/ 0 w 2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208">
                  <a:moveTo>
                    <a:pt x="0" y="0"/>
                  </a:moveTo>
                  <a:cubicBezTo>
                    <a:pt x="11" y="5"/>
                    <a:pt x="19" y="21"/>
                    <a:pt x="27" y="30"/>
                  </a:cubicBezTo>
                  <a:cubicBezTo>
                    <a:pt x="38" y="41"/>
                    <a:pt x="48" y="53"/>
                    <a:pt x="56" y="67"/>
                  </a:cubicBezTo>
                  <a:cubicBezTo>
                    <a:pt x="70" y="93"/>
                    <a:pt x="88" y="112"/>
                    <a:pt x="106" y="135"/>
                  </a:cubicBezTo>
                  <a:cubicBezTo>
                    <a:pt x="121" y="157"/>
                    <a:pt x="158" y="191"/>
                    <a:pt x="179" y="197"/>
                  </a:cubicBezTo>
                  <a:cubicBezTo>
                    <a:pt x="215" y="208"/>
                    <a:pt x="156" y="144"/>
                    <a:pt x="147" y="135"/>
                  </a:cubicBezTo>
                  <a:cubicBezTo>
                    <a:pt x="123" y="109"/>
                    <a:pt x="99" y="84"/>
                    <a:pt x="74" y="59"/>
                  </a:cubicBezTo>
                  <a:cubicBezTo>
                    <a:pt x="49" y="36"/>
                    <a:pt x="33" y="1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9">
              <a:extLst>
                <a:ext uri="{FF2B5EF4-FFF2-40B4-BE49-F238E27FC236}">
                  <a16:creationId xmlns:a16="http://schemas.microsoft.com/office/drawing/2014/main" id="{5B7482FA-458A-4E36-A592-C559A086C1DF}"/>
                </a:ext>
              </a:extLst>
            </p:cNvPr>
            <p:cNvSpPr/>
            <p:nvPr/>
          </p:nvSpPr>
          <p:spPr bwMode="auto">
            <a:xfrm>
              <a:off x="3671" y="2261"/>
              <a:ext cx="207" cy="970"/>
            </a:xfrm>
            <a:custGeom>
              <a:avLst/>
              <a:gdLst>
                <a:gd name="T0" fmla="*/ 18 w 161"/>
                <a:gd name="T1" fmla="*/ 56 h 754"/>
                <a:gd name="T2" fmla="*/ 36 w 161"/>
                <a:gd name="T3" fmla="*/ 125 h 754"/>
                <a:gd name="T4" fmla="*/ 47 w 161"/>
                <a:gd name="T5" fmla="*/ 197 h 754"/>
                <a:gd name="T6" fmla="*/ 60 w 161"/>
                <a:gd name="T7" fmla="*/ 310 h 754"/>
                <a:gd name="T8" fmla="*/ 67 w 161"/>
                <a:gd name="T9" fmla="*/ 355 h 754"/>
                <a:gd name="T10" fmla="*/ 76 w 161"/>
                <a:gd name="T11" fmla="*/ 431 h 754"/>
                <a:gd name="T12" fmla="*/ 84 w 161"/>
                <a:gd name="T13" fmla="*/ 505 h 754"/>
                <a:gd name="T14" fmla="*/ 89 w 161"/>
                <a:gd name="T15" fmla="*/ 548 h 754"/>
                <a:gd name="T16" fmla="*/ 93 w 161"/>
                <a:gd name="T17" fmla="*/ 589 h 754"/>
                <a:gd name="T18" fmla="*/ 99 w 161"/>
                <a:gd name="T19" fmla="*/ 695 h 754"/>
                <a:gd name="T20" fmla="*/ 95 w 161"/>
                <a:gd name="T21" fmla="*/ 744 h 754"/>
                <a:gd name="T22" fmla="*/ 133 w 161"/>
                <a:gd name="T23" fmla="*/ 751 h 754"/>
                <a:gd name="T24" fmla="*/ 159 w 161"/>
                <a:gd name="T25" fmla="*/ 730 h 754"/>
                <a:gd name="T26" fmla="*/ 151 w 161"/>
                <a:gd name="T27" fmla="*/ 657 h 754"/>
                <a:gd name="T28" fmla="*/ 140 w 161"/>
                <a:gd name="T29" fmla="*/ 659 h 754"/>
                <a:gd name="T30" fmla="*/ 144 w 161"/>
                <a:gd name="T31" fmla="*/ 653 h 754"/>
                <a:gd name="T32" fmla="*/ 141 w 161"/>
                <a:gd name="T33" fmla="*/ 622 h 754"/>
                <a:gd name="T34" fmla="*/ 135 w 161"/>
                <a:gd name="T35" fmla="*/ 590 h 754"/>
                <a:gd name="T36" fmla="*/ 127 w 161"/>
                <a:gd name="T37" fmla="*/ 526 h 754"/>
                <a:gd name="T38" fmla="*/ 127 w 161"/>
                <a:gd name="T39" fmla="*/ 492 h 754"/>
                <a:gd name="T40" fmla="*/ 121 w 161"/>
                <a:gd name="T41" fmla="*/ 460 h 754"/>
                <a:gd name="T42" fmla="*/ 114 w 161"/>
                <a:gd name="T43" fmla="*/ 406 h 754"/>
                <a:gd name="T44" fmla="*/ 113 w 161"/>
                <a:gd name="T45" fmla="*/ 385 h 754"/>
                <a:gd name="T46" fmla="*/ 113 w 161"/>
                <a:gd name="T47" fmla="*/ 358 h 754"/>
                <a:gd name="T48" fmla="*/ 107 w 161"/>
                <a:gd name="T49" fmla="*/ 323 h 754"/>
                <a:gd name="T50" fmla="*/ 93 w 161"/>
                <a:gd name="T51" fmla="*/ 253 h 754"/>
                <a:gd name="T52" fmla="*/ 91 w 161"/>
                <a:gd name="T53" fmla="*/ 263 h 754"/>
                <a:gd name="T54" fmla="*/ 97 w 161"/>
                <a:gd name="T55" fmla="*/ 270 h 754"/>
                <a:gd name="T56" fmla="*/ 91 w 161"/>
                <a:gd name="T57" fmla="*/ 288 h 754"/>
                <a:gd name="T58" fmla="*/ 86 w 161"/>
                <a:gd name="T59" fmla="*/ 256 h 754"/>
                <a:gd name="T60" fmla="*/ 80 w 161"/>
                <a:gd name="T61" fmla="*/ 222 h 754"/>
                <a:gd name="T62" fmla="*/ 73 w 161"/>
                <a:gd name="T63" fmla="*/ 185 h 754"/>
                <a:gd name="T64" fmla="*/ 69 w 161"/>
                <a:gd name="T65" fmla="*/ 154 h 754"/>
                <a:gd name="T66" fmla="*/ 72 w 161"/>
                <a:gd name="T67" fmla="*/ 137 h 754"/>
                <a:gd name="T68" fmla="*/ 62 w 161"/>
                <a:gd name="T69" fmla="*/ 121 h 754"/>
                <a:gd name="T70" fmla="*/ 58 w 161"/>
                <a:gd name="T71" fmla="*/ 89 h 754"/>
                <a:gd name="T72" fmla="*/ 53 w 161"/>
                <a:gd name="T73" fmla="*/ 56 h 754"/>
                <a:gd name="T74" fmla="*/ 54 w 161"/>
                <a:gd name="T75" fmla="*/ 40 h 754"/>
                <a:gd name="T76" fmla="*/ 52 w 161"/>
                <a:gd name="T77" fmla="*/ 23 h 754"/>
                <a:gd name="T78" fmla="*/ 60 w 161"/>
                <a:gd name="T79" fmla="*/ 40 h 754"/>
                <a:gd name="T80" fmla="*/ 56 w 161"/>
                <a:gd name="T81" fmla="*/ 24 h 754"/>
                <a:gd name="T82" fmla="*/ 57 w 161"/>
                <a:gd name="T83" fmla="*/ 7 h 754"/>
                <a:gd name="T84" fmla="*/ 47 w 161"/>
                <a:gd name="T85" fmla="*/ 10 h 754"/>
                <a:gd name="T86" fmla="*/ 43 w 161"/>
                <a:gd name="T87" fmla="*/ 0 h 754"/>
                <a:gd name="T88" fmla="*/ 5 w 161"/>
                <a:gd name="T89" fmla="*/ 16 h 754"/>
                <a:gd name="T90" fmla="*/ 18 w 161"/>
                <a:gd name="T91" fmla="*/ 56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1" h="754">
                  <a:moveTo>
                    <a:pt x="18" y="56"/>
                  </a:moveTo>
                  <a:cubicBezTo>
                    <a:pt x="27" y="78"/>
                    <a:pt x="32" y="102"/>
                    <a:pt x="36" y="125"/>
                  </a:cubicBezTo>
                  <a:cubicBezTo>
                    <a:pt x="40" y="148"/>
                    <a:pt x="45" y="173"/>
                    <a:pt x="47" y="197"/>
                  </a:cubicBezTo>
                  <a:cubicBezTo>
                    <a:pt x="50" y="235"/>
                    <a:pt x="56" y="272"/>
                    <a:pt x="60" y="310"/>
                  </a:cubicBezTo>
                  <a:cubicBezTo>
                    <a:pt x="61" y="323"/>
                    <a:pt x="66" y="343"/>
                    <a:pt x="67" y="355"/>
                  </a:cubicBezTo>
                  <a:cubicBezTo>
                    <a:pt x="69" y="383"/>
                    <a:pt x="74" y="409"/>
                    <a:pt x="76" y="431"/>
                  </a:cubicBezTo>
                  <a:cubicBezTo>
                    <a:pt x="79" y="458"/>
                    <a:pt x="83" y="487"/>
                    <a:pt x="84" y="505"/>
                  </a:cubicBezTo>
                  <a:cubicBezTo>
                    <a:pt x="85" y="518"/>
                    <a:pt x="88" y="534"/>
                    <a:pt x="89" y="548"/>
                  </a:cubicBezTo>
                  <a:cubicBezTo>
                    <a:pt x="89" y="562"/>
                    <a:pt x="93" y="575"/>
                    <a:pt x="93" y="589"/>
                  </a:cubicBezTo>
                  <a:cubicBezTo>
                    <a:pt x="94" y="625"/>
                    <a:pt x="98" y="659"/>
                    <a:pt x="99" y="695"/>
                  </a:cubicBezTo>
                  <a:cubicBezTo>
                    <a:pt x="100" y="707"/>
                    <a:pt x="98" y="733"/>
                    <a:pt x="95" y="744"/>
                  </a:cubicBezTo>
                  <a:cubicBezTo>
                    <a:pt x="103" y="754"/>
                    <a:pt x="122" y="752"/>
                    <a:pt x="133" y="751"/>
                  </a:cubicBezTo>
                  <a:cubicBezTo>
                    <a:pt x="149" y="750"/>
                    <a:pt x="161" y="747"/>
                    <a:pt x="159" y="730"/>
                  </a:cubicBezTo>
                  <a:cubicBezTo>
                    <a:pt x="156" y="707"/>
                    <a:pt x="152" y="682"/>
                    <a:pt x="151" y="657"/>
                  </a:cubicBezTo>
                  <a:cubicBezTo>
                    <a:pt x="148" y="658"/>
                    <a:pt x="143" y="660"/>
                    <a:pt x="140" y="659"/>
                  </a:cubicBezTo>
                  <a:cubicBezTo>
                    <a:pt x="134" y="656"/>
                    <a:pt x="139" y="652"/>
                    <a:pt x="144" y="653"/>
                  </a:cubicBezTo>
                  <a:cubicBezTo>
                    <a:pt x="141" y="643"/>
                    <a:pt x="141" y="633"/>
                    <a:pt x="141" y="622"/>
                  </a:cubicBezTo>
                  <a:cubicBezTo>
                    <a:pt x="140" y="611"/>
                    <a:pt x="137" y="601"/>
                    <a:pt x="135" y="590"/>
                  </a:cubicBezTo>
                  <a:cubicBezTo>
                    <a:pt x="130" y="569"/>
                    <a:pt x="131" y="548"/>
                    <a:pt x="127" y="526"/>
                  </a:cubicBezTo>
                  <a:cubicBezTo>
                    <a:pt x="125" y="515"/>
                    <a:pt x="128" y="503"/>
                    <a:pt x="127" y="492"/>
                  </a:cubicBezTo>
                  <a:cubicBezTo>
                    <a:pt x="127" y="482"/>
                    <a:pt x="122" y="471"/>
                    <a:pt x="121" y="460"/>
                  </a:cubicBezTo>
                  <a:cubicBezTo>
                    <a:pt x="120" y="442"/>
                    <a:pt x="114" y="425"/>
                    <a:pt x="114" y="406"/>
                  </a:cubicBezTo>
                  <a:cubicBezTo>
                    <a:pt x="115" y="398"/>
                    <a:pt x="113" y="393"/>
                    <a:pt x="113" y="385"/>
                  </a:cubicBezTo>
                  <a:cubicBezTo>
                    <a:pt x="113" y="375"/>
                    <a:pt x="113" y="367"/>
                    <a:pt x="113" y="358"/>
                  </a:cubicBezTo>
                  <a:cubicBezTo>
                    <a:pt x="112" y="346"/>
                    <a:pt x="107" y="335"/>
                    <a:pt x="107" y="323"/>
                  </a:cubicBezTo>
                  <a:cubicBezTo>
                    <a:pt x="105" y="299"/>
                    <a:pt x="101" y="275"/>
                    <a:pt x="93" y="253"/>
                  </a:cubicBezTo>
                  <a:cubicBezTo>
                    <a:pt x="93" y="256"/>
                    <a:pt x="91" y="260"/>
                    <a:pt x="91" y="263"/>
                  </a:cubicBezTo>
                  <a:cubicBezTo>
                    <a:pt x="92" y="268"/>
                    <a:pt x="96" y="266"/>
                    <a:pt x="97" y="270"/>
                  </a:cubicBezTo>
                  <a:cubicBezTo>
                    <a:pt x="100" y="276"/>
                    <a:pt x="95" y="282"/>
                    <a:pt x="91" y="288"/>
                  </a:cubicBezTo>
                  <a:cubicBezTo>
                    <a:pt x="89" y="278"/>
                    <a:pt x="89" y="267"/>
                    <a:pt x="86" y="256"/>
                  </a:cubicBezTo>
                  <a:cubicBezTo>
                    <a:pt x="83" y="245"/>
                    <a:pt x="81" y="233"/>
                    <a:pt x="80" y="222"/>
                  </a:cubicBezTo>
                  <a:cubicBezTo>
                    <a:pt x="78" y="210"/>
                    <a:pt x="74" y="198"/>
                    <a:pt x="73" y="185"/>
                  </a:cubicBezTo>
                  <a:cubicBezTo>
                    <a:pt x="72" y="174"/>
                    <a:pt x="69" y="165"/>
                    <a:pt x="69" y="154"/>
                  </a:cubicBezTo>
                  <a:cubicBezTo>
                    <a:pt x="69" y="149"/>
                    <a:pt x="73" y="141"/>
                    <a:pt x="72" y="137"/>
                  </a:cubicBezTo>
                  <a:cubicBezTo>
                    <a:pt x="70" y="130"/>
                    <a:pt x="64" y="128"/>
                    <a:pt x="62" y="121"/>
                  </a:cubicBezTo>
                  <a:cubicBezTo>
                    <a:pt x="59" y="111"/>
                    <a:pt x="60" y="99"/>
                    <a:pt x="58" y="89"/>
                  </a:cubicBezTo>
                  <a:cubicBezTo>
                    <a:pt x="56" y="79"/>
                    <a:pt x="52" y="66"/>
                    <a:pt x="53" y="56"/>
                  </a:cubicBezTo>
                  <a:cubicBezTo>
                    <a:pt x="53" y="50"/>
                    <a:pt x="55" y="47"/>
                    <a:pt x="54" y="40"/>
                  </a:cubicBezTo>
                  <a:cubicBezTo>
                    <a:pt x="53" y="34"/>
                    <a:pt x="50" y="27"/>
                    <a:pt x="52" y="23"/>
                  </a:cubicBezTo>
                  <a:cubicBezTo>
                    <a:pt x="53" y="29"/>
                    <a:pt x="61" y="34"/>
                    <a:pt x="60" y="40"/>
                  </a:cubicBezTo>
                  <a:cubicBezTo>
                    <a:pt x="65" y="35"/>
                    <a:pt x="58" y="30"/>
                    <a:pt x="56" y="24"/>
                  </a:cubicBezTo>
                  <a:cubicBezTo>
                    <a:pt x="55" y="18"/>
                    <a:pt x="56" y="12"/>
                    <a:pt x="57" y="7"/>
                  </a:cubicBezTo>
                  <a:cubicBezTo>
                    <a:pt x="54" y="7"/>
                    <a:pt x="50" y="9"/>
                    <a:pt x="47" y="10"/>
                  </a:cubicBezTo>
                  <a:cubicBezTo>
                    <a:pt x="47" y="7"/>
                    <a:pt x="46" y="3"/>
                    <a:pt x="43" y="0"/>
                  </a:cubicBezTo>
                  <a:cubicBezTo>
                    <a:pt x="34" y="7"/>
                    <a:pt x="10" y="5"/>
                    <a:pt x="5" y="16"/>
                  </a:cubicBezTo>
                  <a:cubicBezTo>
                    <a:pt x="0" y="28"/>
                    <a:pt x="13" y="46"/>
                    <a:pt x="1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0">
              <a:extLst>
                <a:ext uri="{FF2B5EF4-FFF2-40B4-BE49-F238E27FC236}">
                  <a16:creationId xmlns:a16="http://schemas.microsoft.com/office/drawing/2014/main" id="{1FD82CC3-36F5-4B8F-8AFD-FE2B66F6D9E3}"/>
                </a:ext>
              </a:extLst>
            </p:cNvPr>
            <p:cNvSpPr/>
            <p:nvPr/>
          </p:nvSpPr>
          <p:spPr bwMode="auto">
            <a:xfrm>
              <a:off x="3629" y="2224"/>
              <a:ext cx="112" cy="69"/>
            </a:xfrm>
            <a:custGeom>
              <a:avLst/>
              <a:gdLst>
                <a:gd name="T0" fmla="*/ 22 w 87"/>
                <a:gd name="T1" fmla="*/ 31 h 54"/>
                <a:gd name="T2" fmla="*/ 18 w 87"/>
                <a:gd name="T3" fmla="*/ 45 h 54"/>
                <a:gd name="T4" fmla="*/ 33 w 87"/>
                <a:gd name="T5" fmla="*/ 45 h 54"/>
                <a:gd name="T6" fmla="*/ 65 w 87"/>
                <a:gd name="T7" fmla="*/ 27 h 54"/>
                <a:gd name="T8" fmla="*/ 70 w 87"/>
                <a:gd name="T9" fmla="*/ 19 h 54"/>
                <a:gd name="T10" fmla="*/ 67 w 87"/>
                <a:gd name="T11" fmla="*/ 14 h 54"/>
                <a:gd name="T12" fmla="*/ 61 w 87"/>
                <a:gd name="T13" fmla="*/ 7 h 54"/>
                <a:gd name="T14" fmla="*/ 68 w 87"/>
                <a:gd name="T15" fmla="*/ 7 h 54"/>
                <a:gd name="T16" fmla="*/ 77 w 87"/>
                <a:gd name="T17" fmla="*/ 5 h 54"/>
                <a:gd name="T18" fmla="*/ 85 w 87"/>
                <a:gd name="T19" fmla="*/ 0 h 54"/>
                <a:gd name="T20" fmla="*/ 77 w 87"/>
                <a:gd name="T21" fmla="*/ 17 h 54"/>
                <a:gd name="T22" fmla="*/ 46 w 87"/>
                <a:gd name="T23" fmla="*/ 45 h 54"/>
                <a:gd name="T24" fmla="*/ 26 w 87"/>
                <a:gd name="T25" fmla="*/ 51 h 54"/>
                <a:gd name="T26" fmla="*/ 8 w 87"/>
                <a:gd name="T27" fmla="*/ 50 h 54"/>
                <a:gd name="T28" fmla="*/ 22 w 87"/>
                <a:gd name="T2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54">
                  <a:moveTo>
                    <a:pt x="22" y="31"/>
                  </a:moveTo>
                  <a:cubicBezTo>
                    <a:pt x="20" y="34"/>
                    <a:pt x="13" y="43"/>
                    <a:pt x="18" y="45"/>
                  </a:cubicBezTo>
                  <a:cubicBezTo>
                    <a:pt x="22" y="47"/>
                    <a:pt x="29" y="46"/>
                    <a:pt x="33" y="45"/>
                  </a:cubicBezTo>
                  <a:cubicBezTo>
                    <a:pt x="46" y="42"/>
                    <a:pt x="56" y="36"/>
                    <a:pt x="65" y="27"/>
                  </a:cubicBezTo>
                  <a:cubicBezTo>
                    <a:pt x="67" y="24"/>
                    <a:pt x="69" y="22"/>
                    <a:pt x="70" y="19"/>
                  </a:cubicBezTo>
                  <a:cubicBezTo>
                    <a:pt x="71" y="15"/>
                    <a:pt x="69" y="16"/>
                    <a:pt x="67" y="14"/>
                  </a:cubicBezTo>
                  <a:cubicBezTo>
                    <a:pt x="65" y="13"/>
                    <a:pt x="60" y="9"/>
                    <a:pt x="61" y="7"/>
                  </a:cubicBezTo>
                  <a:cubicBezTo>
                    <a:pt x="61" y="6"/>
                    <a:pt x="67" y="8"/>
                    <a:pt x="68" y="7"/>
                  </a:cubicBezTo>
                  <a:cubicBezTo>
                    <a:pt x="71" y="7"/>
                    <a:pt x="74" y="6"/>
                    <a:pt x="77" y="5"/>
                  </a:cubicBezTo>
                  <a:cubicBezTo>
                    <a:pt x="78" y="5"/>
                    <a:pt x="84" y="0"/>
                    <a:pt x="85" y="0"/>
                  </a:cubicBezTo>
                  <a:cubicBezTo>
                    <a:pt x="87" y="1"/>
                    <a:pt x="78" y="15"/>
                    <a:pt x="77" y="17"/>
                  </a:cubicBezTo>
                  <a:cubicBezTo>
                    <a:pt x="69" y="28"/>
                    <a:pt x="59" y="38"/>
                    <a:pt x="46" y="45"/>
                  </a:cubicBezTo>
                  <a:cubicBezTo>
                    <a:pt x="40" y="47"/>
                    <a:pt x="33" y="50"/>
                    <a:pt x="26" y="51"/>
                  </a:cubicBezTo>
                  <a:cubicBezTo>
                    <a:pt x="20" y="52"/>
                    <a:pt x="13" y="54"/>
                    <a:pt x="8" y="50"/>
                  </a:cubicBezTo>
                  <a:cubicBezTo>
                    <a:pt x="0" y="45"/>
                    <a:pt x="12" y="32"/>
                    <a:pt x="22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1">
              <a:extLst>
                <a:ext uri="{FF2B5EF4-FFF2-40B4-BE49-F238E27FC236}">
                  <a16:creationId xmlns:a16="http://schemas.microsoft.com/office/drawing/2014/main" id="{40DCD910-9FE5-49BE-BC74-EC3C0BF6D39C}"/>
                </a:ext>
              </a:extLst>
            </p:cNvPr>
            <p:cNvSpPr/>
            <p:nvPr/>
          </p:nvSpPr>
          <p:spPr bwMode="auto">
            <a:xfrm>
              <a:off x="3782" y="3233"/>
              <a:ext cx="122" cy="983"/>
            </a:xfrm>
            <a:custGeom>
              <a:avLst/>
              <a:gdLst>
                <a:gd name="T0" fmla="*/ 39 w 95"/>
                <a:gd name="T1" fmla="*/ 12 h 764"/>
                <a:gd name="T2" fmla="*/ 28 w 95"/>
                <a:gd name="T3" fmla="*/ 14 h 764"/>
                <a:gd name="T4" fmla="*/ 28 w 95"/>
                <a:gd name="T5" fmla="*/ 45 h 764"/>
                <a:gd name="T6" fmla="*/ 43 w 95"/>
                <a:gd name="T7" fmla="*/ 95 h 764"/>
                <a:gd name="T8" fmla="*/ 45 w 95"/>
                <a:gd name="T9" fmla="*/ 196 h 764"/>
                <a:gd name="T10" fmla="*/ 38 w 95"/>
                <a:gd name="T11" fmla="*/ 396 h 764"/>
                <a:gd name="T12" fmla="*/ 26 w 95"/>
                <a:gd name="T13" fmla="*/ 629 h 764"/>
                <a:gd name="T14" fmla="*/ 17 w 95"/>
                <a:gd name="T15" fmla="*/ 690 h 764"/>
                <a:gd name="T16" fmla="*/ 2 w 95"/>
                <a:gd name="T17" fmla="*/ 740 h 764"/>
                <a:gd name="T18" fmla="*/ 36 w 95"/>
                <a:gd name="T19" fmla="*/ 754 h 764"/>
                <a:gd name="T20" fmla="*/ 66 w 95"/>
                <a:gd name="T21" fmla="*/ 728 h 764"/>
                <a:gd name="T22" fmla="*/ 59 w 95"/>
                <a:gd name="T23" fmla="*/ 629 h 764"/>
                <a:gd name="T24" fmla="*/ 67 w 95"/>
                <a:gd name="T25" fmla="*/ 521 h 764"/>
                <a:gd name="T26" fmla="*/ 81 w 95"/>
                <a:gd name="T27" fmla="*/ 420 h 764"/>
                <a:gd name="T28" fmla="*/ 86 w 95"/>
                <a:gd name="T29" fmla="*/ 315 h 764"/>
                <a:gd name="T30" fmla="*/ 90 w 95"/>
                <a:gd name="T31" fmla="*/ 158 h 764"/>
                <a:gd name="T32" fmla="*/ 92 w 95"/>
                <a:gd name="T33" fmla="*/ 106 h 764"/>
                <a:gd name="T34" fmla="*/ 91 w 95"/>
                <a:gd name="T35" fmla="*/ 61 h 764"/>
                <a:gd name="T36" fmla="*/ 90 w 95"/>
                <a:gd name="T37" fmla="*/ 36 h 764"/>
                <a:gd name="T38" fmla="*/ 83 w 95"/>
                <a:gd name="T39" fmla="*/ 10 h 764"/>
                <a:gd name="T40" fmla="*/ 43 w 95"/>
                <a:gd name="T41" fmla="*/ 1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764">
                  <a:moveTo>
                    <a:pt x="39" y="12"/>
                  </a:moveTo>
                  <a:cubicBezTo>
                    <a:pt x="36" y="16"/>
                    <a:pt x="31" y="13"/>
                    <a:pt x="28" y="14"/>
                  </a:cubicBezTo>
                  <a:cubicBezTo>
                    <a:pt x="20" y="18"/>
                    <a:pt x="24" y="36"/>
                    <a:pt x="28" y="45"/>
                  </a:cubicBezTo>
                  <a:cubicBezTo>
                    <a:pt x="29" y="49"/>
                    <a:pt x="41" y="55"/>
                    <a:pt x="43" y="95"/>
                  </a:cubicBezTo>
                  <a:cubicBezTo>
                    <a:pt x="45" y="129"/>
                    <a:pt x="47" y="161"/>
                    <a:pt x="45" y="196"/>
                  </a:cubicBezTo>
                  <a:cubicBezTo>
                    <a:pt x="43" y="267"/>
                    <a:pt x="41" y="326"/>
                    <a:pt x="38" y="396"/>
                  </a:cubicBezTo>
                  <a:cubicBezTo>
                    <a:pt x="35" y="472"/>
                    <a:pt x="32" y="568"/>
                    <a:pt x="26" y="629"/>
                  </a:cubicBezTo>
                  <a:cubicBezTo>
                    <a:pt x="24" y="648"/>
                    <a:pt x="20" y="671"/>
                    <a:pt x="17" y="690"/>
                  </a:cubicBezTo>
                  <a:cubicBezTo>
                    <a:pt x="14" y="707"/>
                    <a:pt x="5" y="724"/>
                    <a:pt x="2" y="740"/>
                  </a:cubicBezTo>
                  <a:cubicBezTo>
                    <a:pt x="0" y="764"/>
                    <a:pt x="15" y="758"/>
                    <a:pt x="36" y="754"/>
                  </a:cubicBezTo>
                  <a:cubicBezTo>
                    <a:pt x="56" y="750"/>
                    <a:pt x="67" y="749"/>
                    <a:pt x="66" y="728"/>
                  </a:cubicBezTo>
                  <a:cubicBezTo>
                    <a:pt x="65" y="694"/>
                    <a:pt x="54" y="665"/>
                    <a:pt x="59" y="629"/>
                  </a:cubicBezTo>
                  <a:cubicBezTo>
                    <a:pt x="63" y="593"/>
                    <a:pt x="62" y="557"/>
                    <a:pt x="67" y="521"/>
                  </a:cubicBezTo>
                  <a:cubicBezTo>
                    <a:pt x="72" y="488"/>
                    <a:pt x="77" y="454"/>
                    <a:pt x="81" y="420"/>
                  </a:cubicBezTo>
                  <a:cubicBezTo>
                    <a:pt x="87" y="384"/>
                    <a:pt x="84" y="350"/>
                    <a:pt x="86" y="315"/>
                  </a:cubicBezTo>
                  <a:cubicBezTo>
                    <a:pt x="90" y="256"/>
                    <a:pt x="81" y="242"/>
                    <a:pt x="90" y="158"/>
                  </a:cubicBezTo>
                  <a:cubicBezTo>
                    <a:pt x="93" y="125"/>
                    <a:pt x="93" y="120"/>
                    <a:pt x="92" y="106"/>
                  </a:cubicBezTo>
                  <a:cubicBezTo>
                    <a:pt x="92" y="89"/>
                    <a:pt x="92" y="78"/>
                    <a:pt x="91" y="61"/>
                  </a:cubicBezTo>
                  <a:cubicBezTo>
                    <a:pt x="91" y="49"/>
                    <a:pt x="90" y="44"/>
                    <a:pt x="90" y="36"/>
                  </a:cubicBezTo>
                  <a:cubicBezTo>
                    <a:pt x="89" y="25"/>
                    <a:pt x="95" y="21"/>
                    <a:pt x="83" y="10"/>
                  </a:cubicBezTo>
                  <a:cubicBezTo>
                    <a:pt x="72" y="0"/>
                    <a:pt x="53" y="15"/>
                    <a:pt x="43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12">
              <a:extLst>
                <a:ext uri="{FF2B5EF4-FFF2-40B4-BE49-F238E27FC236}">
                  <a16:creationId xmlns:a16="http://schemas.microsoft.com/office/drawing/2014/main" id="{15BB6066-CEA9-42AB-9B2C-0C4BD3EF5D59}"/>
                </a:ext>
              </a:extLst>
            </p:cNvPr>
            <p:cNvSpPr/>
            <p:nvPr/>
          </p:nvSpPr>
          <p:spPr bwMode="auto">
            <a:xfrm>
              <a:off x="3781" y="3204"/>
              <a:ext cx="127" cy="56"/>
            </a:xfrm>
            <a:custGeom>
              <a:avLst/>
              <a:gdLst>
                <a:gd name="T0" fmla="*/ 12 w 99"/>
                <a:gd name="T1" fmla="*/ 15 h 44"/>
                <a:gd name="T2" fmla="*/ 22 w 99"/>
                <a:gd name="T3" fmla="*/ 30 h 44"/>
                <a:gd name="T4" fmla="*/ 50 w 99"/>
                <a:gd name="T5" fmla="*/ 28 h 44"/>
                <a:gd name="T6" fmla="*/ 76 w 99"/>
                <a:gd name="T7" fmla="*/ 22 h 44"/>
                <a:gd name="T8" fmla="*/ 79 w 99"/>
                <a:gd name="T9" fmla="*/ 13 h 44"/>
                <a:gd name="T10" fmla="*/ 67 w 99"/>
                <a:gd name="T11" fmla="*/ 15 h 44"/>
                <a:gd name="T12" fmla="*/ 81 w 99"/>
                <a:gd name="T13" fmla="*/ 8 h 44"/>
                <a:gd name="T14" fmla="*/ 92 w 99"/>
                <a:gd name="T15" fmla="*/ 3 h 44"/>
                <a:gd name="T16" fmla="*/ 95 w 99"/>
                <a:gd name="T17" fmla="*/ 14 h 44"/>
                <a:gd name="T18" fmla="*/ 84 w 99"/>
                <a:gd name="T19" fmla="*/ 27 h 44"/>
                <a:gd name="T20" fmla="*/ 49 w 99"/>
                <a:gd name="T21" fmla="*/ 41 h 44"/>
                <a:gd name="T22" fmla="*/ 15 w 99"/>
                <a:gd name="T23" fmla="*/ 38 h 44"/>
                <a:gd name="T24" fmla="*/ 0 w 99"/>
                <a:gd name="T25" fmla="*/ 25 h 44"/>
                <a:gd name="T26" fmla="*/ 13 w 99"/>
                <a:gd name="T27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44">
                  <a:moveTo>
                    <a:pt x="12" y="15"/>
                  </a:moveTo>
                  <a:cubicBezTo>
                    <a:pt x="7" y="24"/>
                    <a:pt x="12" y="29"/>
                    <a:pt x="22" y="30"/>
                  </a:cubicBezTo>
                  <a:cubicBezTo>
                    <a:pt x="31" y="30"/>
                    <a:pt x="41" y="29"/>
                    <a:pt x="50" y="28"/>
                  </a:cubicBezTo>
                  <a:cubicBezTo>
                    <a:pt x="59" y="27"/>
                    <a:pt x="69" y="26"/>
                    <a:pt x="76" y="22"/>
                  </a:cubicBezTo>
                  <a:cubicBezTo>
                    <a:pt x="80" y="20"/>
                    <a:pt x="84" y="15"/>
                    <a:pt x="79" y="13"/>
                  </a:cubicBezTo>
                  <a:cubicBezTo>
                    <a:pt x="76" y="11"/>
                    <a:pt x="71" y="16"/>
                    <a:pt x="67" y="15"/>
                  </a:cubicBezTo>
                  <a:cubicBezTo>
                    <a:pt x="72" y="12"/>
                    <a:pt x="77" y="12"/>
                    <a:pt x="81" y="8"/>
                  </a:cubicBezTo>
                  <a:cubicBezTo>
                    <a:pt x="85" y="2"/>
                    <a:pt x="84" y="0"/>
                    <a:pt x="92" y="3"/>
                  </a:cubicBezTo>
                  <a:cubicBezTo>
                    <a:pt x="99" y="5"/>
                    <a:pt x="98" y="7"/>
                    <a:pt x="95" y="14"/>
                  </a:cubicBezTo>
                  <a:cubicBezTo>
                    <a:pt x="92" y="20"/>
                    <a:pt x="89" y="23"/>
                    <a:pt x="84" y="27"/>
                  </a:cubicBezTo>
                  <a:cubicBezTo>
                    <a:pt x="74" y="34"/>
                    <a:pt x="61" y="38"/>
                    <a:pt x="49" y="41"/>
                  </a:cubicBezTo>
                  <a:cubicBezTo>
                    <a:pt x="38" y="44"/>
                    <a:pt x="26" y="40"/>
                    <a:pt x="15" y="38"/>
                  </a:cubicBezTo>
                  <a:cubicBezTo>
                    <a:pt x="7" y="36"/>
                    <a:pt x="1" y="34"/>
                    <a:pt x="0" y="25"/>
                  </a:cubicBezTo>
                  <a:cubicBezTo>
                    <a:pt x="0" y="16"/>
                    <a:pt x="5" y="17"/>
                    <a:pt x="1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3">
              <a:extLst>
                <a:ext uri="{FF2B5EF4-FFF2-40B4-BE49-F238E27FC236}">
                  <a16:creationId xmlns:a16="http://schemas.microsoft.com/office/drawing/2014/main" id="{53B3620F-0332-4CAE-86BC-DB43B73A698C}"/>
                </a:ext>
              </a:extLst>
            </p:cNvPr>
            <p:cNvSpPr/>
            <p:nvPr/>
          </p:nvSpPr>
          <p:spPr bwMode="auto">
            <a:xfrm>
              <a:off x="3308" y="1095"/>
              <a:ext cx="164" cy="216"/>
            </a:xfrm>
            <a:custGeom>
              <a:avLst/>
              <a:gdLst>
                <a:gd name="T0" fmla="*/ 7 w 127"/>
                <a:gd name="T1" fmla="*/ 1 h 168"/>
                <a:gd name="T2" fmla="*/ 53 w 127"/>
                <a:gd name="T3" fmla="*/ 50 h 168"/>
                <a:gd name="T4" fmla="*/ 103 w 127"/>
                <a:gd name="T5" fmla="*/ 88 h 168"/>
                <a:gd name="T6" fmla="*/ 119 w 127"/>
                <a:gd name="T7" fmla="*/ 145 h 168"/>
                <a:gd name="T8" fmla="*/ 78 w 127"/>
                <a:gd name="T9" fmla="*/ 111 h 168"/>
                <a:gd name="T10" fmla="*/ 32 w 127"/>
                <a:gd name="T11" fmla="*/ 64 h 168"/>
                <a:gd name="T12" fmla="*/ 10 w 127"/>
                <a:gd name="T1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68">
                  <a:moveTo>
                    <a:pt x="7" y="1"/>
                  </a:moveTo>
                  <a:cubicBezTo>
                    <a:pt x="16" y="20"/>
                    <a:pt x="36" y="38"/>
                    <a:pt x="53" y="50"/>
                  </a:cubicBezTo>
                  <a:cubicBezTo>
                    <a:pt x="71" y="64"/>
                    <a:pt x="91" y="66"/>
                    <a:pt x="103" y="88"/>
                  </a:cubicBezTo>
                  <a:cubicBezTo>
                    <a:pt x="111" y="102"/>
                    <a:pt x="127" y="130"/>
                    <a:pt x="119" y="145"/>
                  </a:cubicBezTo>
                  <a:cubicBezTo>
                    <a:pt x="108" y="168"/>
                    <a:pt x="83" y="121"/>
                    <a:pt x="78" y="111"/>
                  </a:cubicBezTo>
                  <a:cubicBezTo>
                    <a:pt x="67" y="90"/>
                    <a:pt x="46" y="84"/>
                    <a:pt x="32" y="64"/>
                  </a:cubicBezTo>
                  <a:cubicBezTo>
                    <a:pt x="23" y="52"/>
                    <a:pt x="0" y="1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4">
              <a:extLst>
                <a:ext uri="{FF2B5EF4-FFF2-40B4-BE49-F238E27FC236}">
                  <a16:creationId xmlns:a16="http://schemas.microsoft.com/office/drawing/2014/main" id="{75EE97E3-FF13-4A7C-BB79-70A0043170C0}"/>
                </a:ext>
              </a:extLst>
            </p:cNvPr>
            <p:cNvSpPr/>
            <p:nvPr/>
          </p:nvSpPr>
          <p:spPr bwMode="auto">
            <a:xfrm>
              <a:off x="3213" y="1252"/>
              <a:ext cx="171" cy="31"/>
            </a:xfrm>
            <a:custGeom>
              <a:avLst/>
              <a:gdLst>
                <a:gd name="T0" fmla="*/ 133 w 133"/>
                <a:gd name="T1" fmla="*/ 17 h 24"/>
                <a:gd name="T2" fmla="*/ 66 w 133"/>
                <a:gd name="T3" fmla="*/ 9 h 24"/>
                <a:gd name="T4" fmla="*/ 0 w 133"/>
                <a:gd name="T5" fmla="*/ 9 h 24"/>
                <a:gd name="T6" fmla="*/ 27 w 133"/>
                <a:gd name="T7" fmla="*/ 21 h 24"/>
                <a:gd name="T8" fmla="*/ 70 w 133"/>
                <a:gd name="T9" fmla="*/ 18 h 24"/>
                <a:gd name="T10" fmla="*/ 132 w 133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4">
                  <a:moveTo>
                    <a:pt x="133" y="17"/>
                  </a:moveTo>
                  <a:cubicBezTo>
                    <a:pt x="114" y="0"/>
                    <a:pt x="89" y="5"/>
                    <a:pt x="66" y="9"/>
                  </a:cubicBezTo>
                  <a:cubicBezTo>
                    <a:pt x="43" y="13"/>
                    <a:pt x="22" y="9"/>
                    <a:pt x="0" y="9"/>
                  </a:cubicBezTo>
                  <a:cubicBezTo>
                    <a:pt x="9" y="11"/>
                    <a:pt x="17" y="18"/>
                    <a:pt x="27" y="21"/>
                  </a:cubicBezTo>
                  <a:cubicBezTo>
                    <a:pt x="41" y="24"/>
                    <a:pt x="56" y="21"/>
                    <a:pt x="70" y="18"/>
                  </a:cubicBezTo>
                  <a:cubicBezTo>
                    <a:pt x="90" y="15"/>
                    <a:pt x="112" y="10"/>
                    <a:pt x="132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5">
              <a:extLst>
                <a:ext uri="{FF2B5EF4-FFF2-40B4-BE49-F238E27FC236}">
                  <a16:creationId xmlns:a16="http://schemas.microsoft.com/office/drawing/2014/main" id="{2B1BC148-8B33-48CA-A242-3DA159B2C341}"/>
                </a:ext>
              </a:extLst>
            </p:cNvPr>
            <p:cNvSpPr/>
            <p:nvPr/>
          </p:nvSpPr>
          <p:spPr bwMode="auto">
            <a:xfrm>
              <a:off x="3343" y="1334"/>
              <a:ext cx="183" cy="43"/>
            </a:xfrm>
            <a:custGeom>
              <a:avLst/>
              <a:gdLst>
                <a:gd name="T0" fmla="*/ 0 w 142"/>
                <a:gd name="T1" fmla="*/ 0 h 33"/>
                <a:gd name="T2" fmla="*/ 63 w 142"/>
                <a:gd name="T3" fmla="*/ 3 h 33"/>
                <a:gd name="T4" fmla="*/ 123 w 142"/>
                <a:gd name="T5" fmla="*/ 15 h 33"/>
                <a:gd name="T6" fmla="*/ 127 w 142"/>
                <a:gd name="T7" fmla="*/ 33 h 33"/>
                <a:gd name="T8" fmla="*/ 98 w 142"/>
                <a:gd name="T9" fmla="*/ 18 h 33"/>
                <a:gd name="T10" fmla="*/ 40 w 142"/>
                <a:gd name="T11" fmla="*/ 7 h 33"/>
                <a:gd name="T12" fmla="*/ 0 w 142"/>
                <a:gd name="T13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33">
                  <a:moveTo>
                    <a:pt x="0" y="0"/>
                  </a:moveTo>
                  <a:cubicBezTo>
                    <a:pt x="21" y="4"/>
                    <a:pt x="42" y="0"/>
                    <a:pt x="63" y="3"/>
                  </a:cubicBezTo>
                  <a:cubicBezTo>
                    <a:pt x="82" y="6"/>
                    <a:pt x="106" y="5"/>
                    <a:pt x="123" y="15"/>
                  </a:cubicBezTo>
                  <a:cubicBezTo>
                    <a:pt x="130" y="18"/>
                    <a:pt x="142" y="33"/>
                    <a:pt x="127" y="33"/>
                  </a:cubicBezTo>
                  <a:cubicBezTo>
                    <a:pt x="118" y="32"/>
                    <a:pt x="107" y="21"/>
                    <a:pt x="98" y="18"/>
                  </a:cubicBezTo>
                  <a:cubicBezTo>
                    <a:pt x="78" y="12"/>
                    <a:pt x="60" y="10"/>
                    <a:pt x="40" y="7"/>
                  </a:cubicBezTo>
                  <a:cubicBezTo>
                    <a:pt x="27" y="6"/>
                    <a:pt x="13" y="3"/>
                    <a:pt x="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6">
              <a:extLst>
                <a:ext uri="{FF2B5EF4-FFF2-40B4-BE49-F238E27FC236}">
                  <a16:creationId xmlns:a16="http://schemas.microsoft.com/office/drawing/2014/main" id="{B9A53BFD-E1D0-45C8-83FD-5A4244CF30A7}"/>
                </a:ext>
              </a:extLst>
            </p:cNvPr>
            <p:cNvSpPr/>
            <p:nvPr/>
          </p:nvSpPr>
          <p:spPr bwMode="auto">
            <a:xfrm>
              <a:off x="3496" y="1195"/>
              <a:ext cx="95" cy="153"/>
            </a:xfrm>
            <a:custGeom>
              <a:avLst/>
              <a:gdLst>
                <a:gd name="T0" fmla="*/ 1 w 74"/>
                <a:gd name="T1" fmla="*/ 0 h 119"/>
                <a:gd name="T2" fmla="*/ 35 w 74"/>
                <a:gd name="T3" fmla="*/ 61 h 119"/>
                <a:gd name="T4" fmla="*/ 58 w 74"/>
                <a:gd name="T5" fmla="*/ 118 h 119"/>
                <a:gd name="T6" fmla="*/ 48 w 74"/>
                <a:gd name="T7" fmla="*/ 68 h 119"/>
                <a:gd name="T8" fmla="*/ 23 w 74"/>
                <a:gd name="T9" fmla="*/ 17 h 119"/>
                <a:gd name="T10" fmla="*/ 0 w 7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19">
                  <a:moveTo>
                    <a:pt x="1" y="0"/>
                  </a:moveTo>
                  <a:cubicBezTo>
                    <a:pt x="18" y="12"/>
                    <a:pt x="30" y="42"/>
                    <a:pt x="35" y="61"/>
                  </a:cubicBezTo>
                  <a:cubicBezTo>
                    <a:pt x="38" y="72"/>
                    <a:pt x="39" y="119"/>
                    <a:pt x="58" y="118"/>
                  </a:cubicBezTo>
                  <a:cubicBezTo>
                    <a:pt x="74" y="117"/>
                    <a:pt x="52" y="76"/>
                    <a:pt x="48" y="68"/>
                  </a:cubicBezTo>
                  <a:cubicBezTo>
                    <a:pt x="42" y="48"/>
                    <a:pt x="36" y="34"/>
                    <a:pt x="23" y="17"/>
                  </a:cubicBezTo>
                  <a:cubicBezTo>
                    <a:pt x="18" y="12"/>
                    <a:pt x="8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17">
              <a:extLst>
                <a:ext uri="{FF2B5EF4-FFF2-40B4-BE49-F238E27FC236}">
                  <a16:creationId xmlns:a16="http://schemas.microsoft.com/office/drawing/2014/main" id="{2096D785-B8D7-45A8-8349-F64832DDBE42}"/>
                </a:ext>
              </a:extLst>
            </p:cNvPr>
            <p:cNvSpPr/>
            <p:nvPr/>
          </p:nvSpPr>
          <p:spPr bwMode="auto">
            <a:xfrm>
              <a:off x="3510" y="1354"/>
              <a:ext cx="67" cy="74"/>
            </a:xfrm>
            <a:custGeom>
              <a:avLst/>
              <a:gdLst>
                <a:gd name="T0" fmla="*/ 1 w 52"/>
                <a:gd name="T1" fmla="*/ 1 h 58"/>
                <a:gd name="T2" fmla="*/ 26 w 52"/>
                <a:gd name="T3" fmla="*/ 29 h 58"/>
                <a:gd name="T4" fmla="*/ 42 w 52"/>
                <a:gd name="T5" fmla="*/ 50 h 58"/>
                <a:gd name="T6" fmla="*/ 0 w 5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8">
                  <a:moveTo>
                    <a:pt x="1" y="1"/>
                  </a:moveTo>
                  <a:cubicBezTo>
                    <a:pt x="10" y="12"/>
                    <a:pt x="17" y="21"/>
                    <a:pt x="26" y="29"/>
                  </a:cubicBezTo>
                  <a:cubicBezTo>
                    <a:pt x="32" y="34"/>
                    <a:pt x="52" y="45"/>
                    <a:pt x="42" y="50"/>
                  </a:cubicBezTo>
                  <a:cubicBezTo>
                    <a:pt x="25" y="58"/>
                    <a:pt x="5" y="1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8">
              <a:extLst>
                <a:ext uri="{FF2B5EF4-FFF2-40B4-BE49-F238E27FC236}">
                  <a16:creationId xmlns:a16="http://schemas.microsoft.com/office/drawing/2014/main" id="{336E5EDB-1487-48F8-9277-7E92EFAD1E19}"/>
                </a:ext>
              </a:extLst>
            </p:cNvPr>
            <p:cNvSpPr/>
            <p:nvPr/>
          </p:nvSpPr>
          <p:spPr bwMode="auto">
            <a:xfrm>
              <a:off x="3461" y="1224"/>
              <a:ext cx="30" cy="109"/>
            </a:xfrm>
            <a:custGeom>
              <a:avLst/>
              <a:gdLst>
                <a:gd name="T0" fmla="*/ 10 w 23"/>
                <a:gd name="T1" fmla="*/ 0 h 85"/>
                <a:gd name="T2" fmla="*/ 13 w 23"/>
                <a:gd name="T3" fmla="*/ 41 h 85"/>
                <a:gd name="T4" fmla="*/ 16 w 23"/>
                <a:gd name="T5" fmla="*/ 75 h 85"/>
                <a:gd name="T6" fmla="*/ 19 w 23"/>
                <a:gd name="T7" fmla="*/ 38 h 85"/>
                <a:gd name="T8" fmla="*/ 12 w 23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85">
                  <a:moveTo>
                    <a:pt x="10" y="0"/>
                  </a:moveTo>
                  <a:cubicBezTo>
                    <a:pt x="17" y="12"/>
                    <a:pt x="15" y="28"/>
                    <a:pt x="13" y="41"/>
                  </a:cubicBezTo>
                  <a:cubicBezTo>
                    <a:pt x="12" y="43"/>
                    <a:pt x="0" y="85"/>
                    <a:pt x="16" y="75"/>
                  </a:cubicBezTo>
                  <a:cubicBezTo>
                    <a:pt x="22" y="72"/>
                    <a:pt x="18" y="45"/>
                    <a:pt x="19" y="38"/>
                  </a:cubicBezTo>
                  <a:cubicBezTo>
                    <a:pt x="21" y="25"/>
                    <a:pt x="23" y="11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9">
              <a:extLst>
                <a:ext uri="{FF2B5EF4-FFF2-40B4-BE49-F238E27FC236}">
                  <a16:creationId xmlns:a16="http://schemas.microsoft.com/office/drawing/2014/main" id="{795A1CD7-E300-4C14-B580-734B323A131C}"/>
                </a:ext>
              </a:extLst>
            </p:cNvPr>
            <p:cNvSpPr/>
            <p:nvPr/>
          </p:nvSpPr>
          <p:spPr bwMode="auto">
            <a:xfrm>
              <a:off x="3324" y="1228"/>
              <a:ext cx="155" cy="92"/>
            </a:xfrm>
            <a:custGeom>
              <a:avLst/>
              <a:gdLst>
                <a:gd name="T0" fmla="*/ 0 w 121"/>
                <a:gd name="T1" fmla="*/ 2 h 72"/>
                <a:gd name="T2" fmla="*/ 60 w 121"/>
                <a:gd name="T3" fmla="*/ 20 h 72"/>
                <a:gd name="T4" fmla="*/ 79 w 121"/>
                <a:gd name="T5" fmla="*/ 47 h 72"/>
                <a:gd name="T6" fmla="*/ 98 w 121"/>
                <a:gd name="T7" fmla="*/ 72 h 72"/>
                <a:gd name="T8" fmla="*/ 80 w 121"/>
                <a:gd name="T9" fmla="*/ 25 h 72"/>
                <a:gd name="T10" fmla="*/ 26 w 121"/>
                <a:gd name="T11" fmla="*/ 1 h 72"/>
                <a:gd name="T12" fmla="*/ 3 w 121"/>
                <a:gd name="T13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2">
                  <a:moveTo>
                    <a:pt x="0" y="2"/>
                  </a:moveTo>
                  <a:cubicBezTo>
                    <a:pt x="21" y="8"/>
                    <a:pt x="41" y="6"/>
                    <a:pt x="60" y="20"/>
                  </a:cubicBezTo>
                  <a:cubicBezTo>
                    <a:pt x="68" y="27"/>
                    <a:pt x="74" y="38"/>
                    <a:pt x="79" y="47"/>
                  </a:cubicBezTo>
                  <a:cubicBezTo>
                    <a:pt x="82" y="53"/>
                    <a:pt x="89" y="72"/>
                    <a:pt x="98" y="72"/>
                  </a:cubicBezTo>
                  <a:cubicBezTo>
                    <a:pt x="121" y="71"/>
                    <a:pt x="84" y="30"/>
                    <a:pt x="80" y="25"/>
                  </a:cubicBezTo>
                  <a:cubicBezTo>
                    <a:pt x="64" y="9"/>
                    <a:pt x="48" y="4"/>
                    <a:pt x="26" y="1"/>
                  </a:cubicBezTo>
                  <a:cubicBezTo>
                    <a:pt x="18" y="1"/>
                    <a:pt x="10" y="0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0">
              <a:extLst>
                <a:ext uri="{FF2B5EF4-FFF2-40B4-BE49-F238E27FC236}">
                  <a16:creationId xmlns:a16="http://schemas.microsoft.com/office/drawing/2014/main" id="{22F8765B-9780-46CB-9750-0CBCE44EAF15}"/>
                </a:ext>
              </a:extLst>
            </p:cNvPr>
            <p:cNvSpPr/>
            <p:nvPr/>
          </p:nvSpPr>
          <p:spPr bwMode="auto">
            <a:xfrm>
              <a:off x="3521" y="1302"/>
              <a:ext cx="34" cy="91"/>
            </a:xfrm>
            <a:custGeom>
              <a:avLst/>
              <a:gdLst>
                <a:gd name="T0" fmla="*/ 24 w 27"/>
                <a:gd name="T1" fmla="*/ 0 h 71"/>
                <a:gd name="T2" fmla="*/ 13 w 27"/>
                <a:gd name="T3" fmla="*/ 61 h 71"/>
                <a:gd name="T4" fmla="*/ 17 w 27"/>
                <a:gd name="T5" fmla="*/ 37 h 71"/>
                <a:gd name="T6" fmla="*/ 24 w 27"/>
                <a:gd name="T7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71">
                  <a:moveTo>
                    <a:pt x="24" y="0"/>
                  </a:moveTo>
                  <a:cubicBezTo>
                    <a:pt x="20" y="9"/>
                    <a:pt x="0" y="54"/>
                    <a:pt x="13" y="61"/>
                  </a:cubicBezTo>
                  <a:cubicBezTo>
                    <a:pt x="27" y="71"/>
                    <a:pt x="18" y="40"/>
                    <a:pt x="17" y="37"/>
                  </a:cubicBezTo>
                  <a:cubicBezTo>
                    <a:pt x="17" y="27"/>
                    <a:pt x="24" y="11"/>
                    <a:pt x="2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21">
              <a:extLst>
                <a:ext uri="{FF2B5EF4-FFF2-40B4-BE49-F238E27FC236}">
                  <a16:creationId xmlns:a16="http://schemas.microsoft.com/office/drawing/2014/main" id="{E879DC66-00AD-4D71-80A2-89C841C74D61}"/>
                </a:ext>
              </a:extLst>
            </p:cNvPr>
            <p:cNvSpPr/>
            <p:nvPr/>
          </p:nvSpPr>
          <p:spPr bwMode="auto">
            <a:xfrm>
              <a:off x="3450" y="1271"/>
              <a:ext cx="62" cy="129"/>
            </a:xfrm>
            <a:custGeom>
              <a:avLst/>
              <a:gdLst>
                <a:gd name="T0" fmla="*/ 0 w 48"/>
                <a:gd name="T1" fmla="*/ 0 h 100"/>
                <a:gd name="T2" fmla="*/ 24 w 48"/>
                <a:gd name="T3" fmla="*/ 47 h 100"/>
                <a:gd name="T4" fmla="*/ 37 w 48"/>
                <a:gd name="T5" fmla="*/ 98 h 100"/>
                <a:gd name="T6" fmla="*/ 34 w 48"/>
                <a:gd name="T7" fmla="*/ 51 h 100"/>
                <a:gd name="T8" fmla="*/ 26 w 48"/>
                <a:gd name="T9" fmla="*/ 24 h 100"/>
                <a:gd name="T10" fmla="*/ 6 w 4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00">
                  <a:moveTo>
                    <a:pt x="0" y="0"/>
                  </a:moveTo>
                  <a:cubicBezTo>
                    <a:pt x="17" y="9"/>
                    <a:pt x="21" y="29"/>
                    <a:pt x="24" y="47"/>
                  </a:cubicBezTo>
                  <a:cubicBezTo>
                    <a:pt x="25" y="54"/>
                    <a:pt x="29" y="96"/>
                    <a:pt x="37" y="98"/>
                  </a:cubicBezTo>
                  <a:cubicBezTo>
                    <a:pt x="48" y="100"/>
                    <a:pt x="36" y="56"/>
                    <a:pt x="34" y="51"/>
                  </a:cubicBezTo>
                  <a:cubicBezTo>
                    <a:pt x="32" y="42"/>
                    <a:pt x="30" y="32"/>
                    <a:pt x="26" y="24"/>
                  </a:cubicBezTo>
                  <a:cubicBezTo>
                    <a:pt x="21" y="15"/>
                    <a:pt x="12" y="9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2">
              <a:extLst>
                <a:ext uri="{FF2B5EF4-FFF2-40B4-BE49-F238E27FC236}">
                  <a16:creationId xmlns:a16="http://schemas.microsoft.com/office/drawing/2014/main" id="{FD05751A-1623-4DE4-8A1D-9FC98BE058F4}"/>
                </a:ext>
              </a:extLst>
            </p:cNvPr>
            <p:cNvSpPr/>
            <p:nvPr/>
          </p:nvSpPr>
          <p:spPr bwMode="auto">
            <a:xfrm>
              <a:off x="3483" y="1269"/>
              <a:ext cx="20" cy="63"/>
            </a:xfrm>
            <a:custGeom>
              <a:avLst/>
              <a:gdLst>
                <a:gd name="T0" fmla="*/ 7 w 15"/>
                <a:gd name="T1" fmla="*/ 0 h 49"/>
                <a:gd name="T2" fmla="*/ 8 w 15"/>
                <a:gd name="T3" fmla="*/ 24 h 49"/>
                <a:gd name="T4" fmla="*/ 4 w 15"/>
                <a:gd name="T5" fmla="*/ 47 h 49"/>
                <a:gd name="T6" fmla="*/ 15 w 15"/>
                <a:gd name="T7" fmla="*/ 26 h 49"/>
                <a:gd name="T8" fmla="*/ 8 w 1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9">
                  <a:moveTo>
                    <a:pt x="7" y="0"/>
                  </a:moveTo>
                  <a:cubicBezTo>
                    <a:pt x="4" y="9"/>
                    <a:pt x="8" y="15"/>
                    <a:pt x="8" y="24"/>
                  </a:cubicBezTo>
                  <a:cubicBezTo>
                    <a:pt x="8" y="28"/>
                    <a:pt x="0" y="46"/>
                    <a:pt x="4" y="47"/>
                  </a:cubicBezTo>
                  <a:cubicBezTo>
                    <a:pt x="10" y="49"/>
                    <a:pt x="15" y="29"/>
                    <a:pt x="15" y="26"/>
                  </a:cubicBezTo>
                  <a:cubicBezTo>
                    <a:pt x="15" y="17"/>
                    <a:pt x="9" y="9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3">
              <a:extLst>
                <a:ext uri="{FF2B5EF4-FFF2-40B4-BE49-F238E27FC236}">
                  <a16:creationId xmlns:a16="http://schemas.microsoft.com/office/drawing/2014/main" id="{2B62611A-B977-473F-A0FE-01FC4AA26E77}"/>
                </a:ext>
              </a:extLst>
            </p:cNvPr>
            <p:cNvSpPr/>
            <p:nvPr/>
          </p:nvSpPr>
          <p:spPr bwMode="auto">
            <a:xfrm>
              <a:off x="3470" y="1391"/>
              <a:ext cx="85" cy="35"/>
            </a:xfrm>
            <a:custGeom>
              <a:avLst/>
              <a:gdLst>
                <a:gd name="T0" fmla="*/ 0 w 66"/>
                <a:gd name="T1" fmla="*/ 2 h 27"/>
                <a:gd name="T2" fmla="*/ 57 w 66"/>
                <a:gd name="T3" fmla="*/ 17 h 27"/>
                <a:gd name="T4" fmla="*/ 28 w 66"/>
                <a:gd name="T5" fmla="*/ 9 h 27"/>
                <a:gd name="T6" fmla="*/ 1 w 66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7">
                  <a:moveTo>
                    <a:pt x="0" y="2"/>
                  </a:moveTo>
                  <a:cubicBezTo>
                    <a:pt x="8" y="0"/>
                    <a:pt x="66" y="0"/>
                    <a:pt x="57" y="17"/>
                  </a:cubicBezTo>
                  <a:cubicBezTo>
                    <a:pt x="52" y="27"/>
                    <a:pt x="34" y="12"/>
                    <a:pt x="28" y="9"/>
                  </a:cubicBezTo>
                  <a:cubicBezTo>
                    <a:pt x="19" y="5"/>
                    <a:pt x="11" y="1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4">
              <a:extLst>
                <a:ext uri="{FF2B5EF4-FFF2-40B4-BE49-F238E27FC236}">
                  <a16:creationId xmlns:a16="http://schemas.microsoft.com/office/drawing/2014/main" id="{67C6C40C-1D71-4637-9BC2-506F7B408733}"/>
                </a:ext>
              </a:extLst>
            </p:cNvPr>
            <p:cNvSpPr/>
            <p:nvPr/>
          </p:nvSpPr>
          <p:spPr bwMode="auto">
            <a:xfrm>
              <a:off x="3580" y="1094"/>
              <a:ext cx="208" cy="206"/>
            </a:xfrm>
            <a:custGeom>
              <a:avLst/>
              <a:gdLst>
                <a:gd name="T0" fmla="*/ 162 w 162"/>
                <a:gd name="T1" fmla="*/ 0 h 160"/>
                <a:gd name="T2" fmla="*/ 115 w 162"/>
                <a:gd name="T3" fmla="*/ 37 h 160"/>
                <a:gd name="T4" fmla="*/ 67 w 162"/>
                <a:gd name="T5" fmla="*/ 75 h 160"/>
                <a:gd name="T6" fmla="*/ 26 w 162"/>
                <a:gd name="T7" fmla="*/ 118 h 160"/>
                <a:gd name="T8" fmla="*/ 15 w 162"/>
                <a:gd name="T9" fmla="*/ 140 h 160"/>
                <a:gd name="T10" fmla="*/ 0 w 162"/>
                <a:gd name="T11" fmla="*/ 160 h 160"/>
                <a:gd name="T12" fmla="*/ 18 w 162"/>
                <a:gd name="T13" fmla="*/ 142 h 160"/>
                <a:gd name="T14" fmla="*/ 40 w 162"/>
                <a:gd name="T15" fmla="*/ 132 h 160"/>
                <a:gd name="T16" fmla="*/ 80 w 162"/>
                <a:gd name="T17" fmla="*/ 91 h 160"/>
                <a:gd name="T18" fmla="*/ 123 w 162"/>
                <a:gd name="T19" fmla="*/ 49 h 160"/>
                <a:gd name="T20" fmla="*/ 160 w 162"/>
                <a:gd name="T21" fmla="*/ 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60">
                  <a:moveTo>
                    <a:pt x="162" y="0"/>
                  </a:moveTo>
                  <a:cubicBezTo>
                    <a:pt x="145" y="9"/>
                    <a:pt x="130" y="26"/>
                    <a:pt x="115" y="37"/>
                  </a:cubicBezTo>
                  <a:cubicBezTo>
                    <a:pt x="99" y="50"/>
                    <a:pt x="83" y="62"/>
                    <a:pt x="67" y="75"/>
                  </a:cubicBezTo>
                  <a:cubicBezTo>
                    <a:pt x="52" y="87"/>
                    <a:pt x="34" y="100"/>
                    <a:pt x="26" y="118"/>
                  </a:cubicBezTo>
                  <a:cubicBezTo>
                    <a:pt x="22" y="126"/>
                    <a:pt x="22" y="134"/>
                    <a:pt x="15" y="140"/>
                  </a:cubicBezTo>
                  <a:cubicBezTo>
                    <a:pt x="10" y="146"/>
                    <a:pt x="0" y="151"/>
                    <a:pt x="0" y="160"/>
                  </a:cubicBezTo>
                  <a:cubicBezTo>
                    <a:pt x="5" y="153"/>
                    <a:pt x="11" y="146"/>
                    <a:pt x="18" y="142"/>
                  </a:cubicBezTo>
                  <a:cubicBezTo>
                    <a:pt x="25" y="136"/>
                    <a:pt x="32" y="136"/>
                    <a:pt x="40" y="132"/>
                  </a:cubicBezTo>
                  <a:cubicBezTo>
                    <a:pt x="58" y="125"/>
                    <a:pt x="68" y="105"/>
                    <a:pt x="80" y="91"/>
                  </a:cubicBezTo>
                  <a:cubicBezTo>
                    <a:pt x="93" y="75"/>
                    <a:pt x="109" y="64"/>
                    <a:pt x="123" y="49"/>
                  </a:cubicBezTo>
                  <a:cubicBezTo>
                    <a:pt x="138" y="35"/>
                    <a:pt x="147" y="17"/>
                    <a:pt x="16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25">
              <a:extLst>
                <a:ext uri="{FF2B5EF4-FFF2-40B4-BE49-F238E27FC236}">
                  <a16:creationId xmlns:a16="http://schemas.microsoft.com/office/drawing/2014/main" id="{FB44A045-D737-4221-A56A-E2EE441AC7B6}"/>
                </a:ext>
              </a:extLst>
            </p:cNvPr>
            <p:cNvSpPr/>
            <p:nvPr/>
          </p:nvSpPr>
          <p:spPr bwMode="auto">
            <a:xfrm>
              <a:off x="3568" y="1212"/>
              <a:ext cx="34" cy="75"/>
            </a:xfrm>
            <a:custGeom>
              <a:avLst/>
              <a:gdLst>
                <a:gd name="T0" fmla="*/ 19 w 26"/>
                <a:gd name="T1" fmla="*/ 0 h 58"/>
                <a:gd name="T2" fmla="*/ 16 w 26"/>
                <a:gd name="T3" fmla="*/ 28 h 58"/>
                <a:gd name="T4" fmla="*/ 7 w 26"/>
                <a:gd name="T5" fmla="*/ 58 h 58"/>
                <a:gd name="T6" fmla="*/ 19 w 26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58">
                  <a:moveTo>
                    <a:pt x="19" y="0"/>
                  </a:moveTo>
                  <a:cubicBezTo>
                    <a:pt x="21" y="10"/>
                    <a:pt x="20" y="19"/>
                    <a:pt x="16" y="28"/>
                  </a:cubicBezTo>
                  <a:cubicBezTo>
                    <a:pt x="12" y="37"/>
                    <a:pt x="0" y="48"/>
                    <a:pt x="7" y="58"/>
                  </a:cubicBezTo>
                  <a:cubicBezTo>
                    <a:pt x="19" y="52"/>
                    <a:pt x="26" y="11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6">
              <a:extLst>
                <a:ext uri="{FF2B5EF4-FFF2-40B4-BE49-F238E27FC236}">
                  <a16:creationId xmlns:a16="http://schemas.microsoft.com/office/drawing/2014/main" id="{8061AC6E-C11F-406C-9B1C-69BFAC3B21DD}"/>
                </a:ext>
              </a:extLst>
            </p:cNvPr>
            <p:cNvSpPr/>
            <p:nvPr/>
          </p:nvSpPr>
          <p:spPr bwMode="auto">
            <a:xfrm>
              <a:off x="3598" y="1311"/>
              <a:ext cx="18" cy="34"/>
            </a:xfrm>
            <a:custGeom>
              <a:avLst/>
              <a:gdLst>
                <a:gd name="T0" fmla="*/ 2 w 14"/>
                <a:gd name="T1" fmla="*/ 0 h 26"/>
                <a:gd name="T2" fmla="*/ 14 w 14"/>
                <a:gd name="T3" fmla="*/ 24 h 26"/>
                <a:gd name="T4" fmla="*/ 1 w 1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6">
                  <a:moveTo>
                    <a:pt x="2" y="0"/>
                  </a:moveTo>
                  <a:cubicBezTo>
                    <a:pt x="8" y="7"/>
                    <a:pt x="0" y="26"/>
                    <a:pt x="14" y="24"/>
                  </a:cubicBezTo>
                  <a:cubicBezTo>
                    <a:pt x="8" y="16"/>
                    <a:pt x="11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7">
              <a:extLst>
                <a:ext uri="{FF2B5EF4-FFF2-40B4-BE49-F238E27FC236}">
                  <a16:creationId xmlns:a16="http://schemas.microsoft.com/office/drawing/2014/main" id="{9450B68C-0BEF-4C38-92E6-AC1C5948BC9D}"/>
                </a:ext>
              </a:extLst>
            </p:cNvPr>
            <p:cNvSpPr/>
            <p:nvPr/>
          </p:nvSpPr>
          <p:spPr bwMode="auto">
            <a:xfrm>
              <a:off x="3745" y="1433"/>
              <a:ext cx="131" cy="297"/>
            </a:xfrm>
            <a:custGeom>
              <a:avLst/>
              <a:gdLst>
                <a:gd name="T0" fmla="*/ 102 w 102"/>
                <a:gd name="T1" fmla="*/ 0 h 231"/>
                <a:gd name="T2" fmla="*/ 62 w 102"/>
                <a:gd name="T3" fmla="*/ 117 h 231"/>
                <a:gd name="T4" fmla="*/ 49 w 102"/>
                <a:gd name="T5" fmla="*/ 175 h 231"/>
                <a:gd name="T6" fmla="*/ 49 w 102"/>
                <a:gd name="T7" fmla="*/ 204 h 231"/>
                <a:gd name="T8" fmla="*/ 30 w 102"/>
                <a:gd name="T9" fmla="*/ 223 h 231"/>
                <a:gd name="T10" fmla="*/ 4 w 102"/>
                <a:gd name="T11" fmla="*/ 225 h 231"/>
                <a:gd name="T12" fmla="*/ 8 w 102"/>
                <a:gd name="T13" fmla="*/ 199 h 231"/>
                <a:gd name="T14" fmla="*/ 29 w 102"/>
                <a:gd name="T15" fmla="*/ 136 h 231"/>
                <a:gd name="T16" fmla="*/ 91 w 102"/>
                <a:gd name="T17" fmla="*/ 17 h 231"/>
                <a:gd name="T18" fmla="*/ 101 w 102"/>
                <a:gd name="T19" fmla="*/ 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1">
                  <a:moveTo>
                    <a:pt x="102" y="0"/>
                  </a:moveTo>
                  <a:cubicBezTo>
                    <a:pt x="83" y="37"/>
                    <a:pt x="70" y="77"/>
                    <a:pt x="62" y="117"/>
                  </a:cubicBezTo>
                  <a:cubicBezTo>
                    <a:pt x="58" y="137"/>
                    <a:pt x="50" y="156"/>
                    <a:pt x="49" y="175"/>
                  </a:cubicBezTo>
                  <a:cubicBezTo>
                    <a:pt x="48" y="185"/>
                    <a:pt x="50" y="195"/>
                    <a:pt x="49" y="204"/>
                  </a:cubicBezTo>
                  <a:cubicBezTo>
                    <a:pt x="48" y="216"/>
                    <a:pt x="41" y="219"/>
                    <a:pt x="30" y="223"/>
                  </a:cubicBezTo>
                  <a:cubicBezTo>
                    <a:pt x="24" y="226"/>
                    <a:pt x="9" y="231"/>
                    <a:pt x="4" y="225"/>
                  </a:cubicBezTo>
                  <a:cubicBezTo>
                    <a:pt x="0" y="220"/>
                    <a:pt x="6" y="204"/>
                    <a:pt x="8" y="199"/>
                  </a:cubicBezTo>
                  <a:cubicBezTo>
                    <a:pt x="13" y="177"/>
                    <a:pt x="20" y="156"/>
                    <a:pt x="29" y="136"/>
                  </a:cubicBezTo>
                  <a:cubicBezTo>
                    <a:pt x="47" y="96"/>
                    <a:pt x="70" y="56"/>
                    <a:pt x="91" y="17"/>
                  </a:cubicBezTo>
                  <a:cubicBezTo>
                    <a:pt x="94" y="12"/>
                    <a:pt x="98" y="7"/>
                    <a:pt x="10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8">
              <a:extLst>
                <a:ext uri="{FF2B5EF4-FFF2-40B4-BE49-F238E27FC236}">
                  <a16:creationId xmlns:a16="http://schemas.microsoft.com/office/drawing/2014/main" id="{D41472D9-E787-4998-A6DD-5FD6493F386C}"/>
                </a:ext>
              </a:extLst>
            </p:cNvPr>
            <p:cNvSpPr/>
            <p:nvPr/>
          </p:nvSpPr>
          <p:spPr bwMode="auto">
            <a:xfrm>
              <a:off x="3764" y="1723"/>
              <a:ext cx="57" cy="117"/>
            </a:xfrm>
            <a:custGeom>
              <a:avLst/>
              <a:gdLst>
                <a:gd name="T0" fmla="*/ 43 w 44"/>
                <a:gd name="T1" fmla="*/ 0 h 91"/>
                <a:gd name="T2" fmla="*/ 26 w 44"/>
                <a:gd name="T3" fmla="*/ 49 h 91"/>
                <a:gd name="T4" fmla="*/ 15 w 44"/>
                <a:gd name="T5" fmla="*/ 72 h 91"/>
                <a:gd name="T6" fmla="*/ 14 w 44"/>
                <a:gd name="T7" fmla="*/ 89 h 91"/>
                <a:gd name="T8" fmla="*/ 44 w 44"/>
                <a:gd name="T9" fmla="*/ 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1">
                  <a:moveTo>
                    <a:pt x="43" y="0"/>
                  </a:moveTo>
                  <a:cubicBezTo>
                    <a:pt x="39" y="16"/>
                    <a:pt x="33" y="33"/>
                    <a:pt x="26" y="49"/>
                  </a:cubicBezTo>
                  <a:cubicBezTo>
                    <a:pt x="22" y="56"/>
                    <a:pt x="18" y="65"/>
                    <a:pt x="15" y="72"/>
                  </a:cubicBezTo>
                  <a:cubicBezTo>
                    <a:pt x="11" y="78"/>
                    <a:pt x="0" y="88"/>
                    <a:pt x="14" y="89"/>
                  </a:cubicBezTo>
                  <a:cubicBezTo>
                    <a:pt x="29" y="91"/>
                    <a:pt x="44" y="15"/>
                    <a:pt x="4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38580FC2-CA18-4650-A035-973C68BC76C0}"/>
                </a:ext>
              </a:extLst>
            </p:cNvPr>
            <p:cNvSpPr/>
            <p:nvPr/>
          </p:nvSpPr>
          <p:spPr bwMode="auto">
            <a:xfrm>
              <a:off x="3781" y="1735"/>
              <a:ext cx="68" cy="147"/>
            </a:xfrm>
            <a:custGeom>
              <a:avLst/>
              <a:gdLst>
                <a:gd name="T0" fmla="*/ 53 w 53"/>
                <a:gd name="T1" fmla="*/ 0 h 114"/>
                <a:gd name="T2" fmla="*/ 0 w 53"/>
                <a:gd name="T3" fmla="*/ 114 h 114"/>
                <a:gd name="T4" fmla="*/ 27 w 53"/>
                <a:gd name="T5" fmla="*/ 106 h 114"/>
                <a:gd name="T6" fmla="*/ 29 w 53"/>
                <a:gd name="T7" fmla="*/ 90 h 114"/>
                <a:gd name="T8" fmla="*/ 34 w 53"/>
                <a:gd name="T9" fmla="*/ 69 h 114"/>
                <a:gd name="T10" fmla="*/ 46 w 53"/>
                <a:gd name="T11" fmla="*/ 32 h 114"/>
                <a:gd name="T12" fmla="*/ 53 w 53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14">
                  <a:moveTo>
                    <a:pt x="53" y="0"/>
                  </a:moveTo>
                  <a:cubicBezTo>
                    <a:pt x="35" y="37"/>
                    <a:pt x="12" y="75"/>
                    <a:pt x="0" y="114"/>
                  </a:cubicBezTo>
                  <a:cubicBezTo>
                    <a:pt x="3" y="114"/>
                    <a:pt x="26" y="108"/>
                    <a:pt x="27" y="106"/>
                  </a:cubicBezTo>
                  <a:cubicBezTo>
                    <a:pt x="29" y="104"/>
                    <a:pt x="28" y="93"/>
                    <a:pt x="29" y="90"/>
                  </a:cubicBezTo>
                  <a:cubicBezTo>
                    <a:pt x="29" y="83"/>
                    <a:pt x="32" y="77"/>
                    <a:pt x="34" y="69"/>
                  </a:cubicBezTo>
                  <a:cubicBezTo>
                    <a:pt x="38" y="57"/>
                    <a:pt x="42" y="44"/>
                    <a:pt x="46" y="32"/>
                  </a:cubicBezTo>
                  <a:cubicBezTo>
                    <a:pt x="49" y="24"/>
                    <a:pt x="49" y="17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30">
              <a:extLst>
                <a:ext uri="{FF2B5EF4-FFF2-40B4-BE49-F238E27FC236}">
                  <a16:creationId xmlns:a16="http://schemas.microsoft.com/office/drawing/2014/main" id="{5F580641-0806-4189-9557-A387953E696E}"/>
                </a:ext>
              </a:extLst>
            </p:cNvPr>
            <p:cNvSpPr/>
            <p:nvPr/>
          </p:nvSpPr>
          <p:spPr bwMode="auto">
            <a:xfrm>
              <a:off x="3732" y="1675"/>
              <a:ext cx="53" cy="381"/>
            </a:xfrm>
            <a:custGeom>
              <a:avLst/>
              <a:gdLst>
                <a:gd name="T0" fmla="*/ 5 w 41"/>
                <a:gd name="T1" fmla="*/ 4 h 296"/>
                <a:gd name="T2" fmla="*/ 17 w 41"/>
                <a:gd name="T3" fmla="*/ 55 h 296"/>
                <a:gd name="T4" fmla="*/ 28 w 41"/>
                <a:gd name="T5" fmla="*/ 111 h 296"/>
                <a:gd name="T6" fmla="*/ 27 w 41"/>
                <a:gd name="T7" fmla="*/ 216 h 296"/>
                <a:gd name="T8" fmla="*/ 20 w 41"/>
                <a:gd name="T9" fmla="*/ 247 h 296"/>
                <a:gd name="T10" fmla="*/ 10 w 41"/>
                <a:gd name="T11" fmla="*/ 274 h 296"/>
                <a:gd name="T12" fmla="*/ 20 w 41"/>
                <a:gd name="T13" fmla="*/ 295 h 296"/>
                <a:gd name="T14" fmla="*/ 25 w 41"/>
                <a:gd name="T15" fmla="*/ 270 h 296"/>
                <a:gd name="T16" fmla="*/ 31 w 41"/>
                <a:gd name="T17" fmla="*/ 216 h 296"/>
                <a:gd name="T18" fmla="*/ 38 w 41"/>
                <a:gd name="T19" fmla="*/ 164 h 296"/>
                <a:gd name="T20" fmla="*/ 39 w 41"/>
                <a:gd name="T21" fmla="*/ 145 h 296"/>
                <a:gd name="T22" fmla="*/ 35 w 41"/>
                <a:gd name="T23" fmla="*/ 126 h 296"/>
                <a:gd name="T24" fmla="*/ 30 w 41"/>
                <a:gd name="T25" fmla="*/ 85 h 296"/>
                <a:gd name="T26" fmla="*/ 20 w 41"/>
                <a:gd name="T27" fmla="*/ 45 h 296"/>
                <a:gd name="T28" fmla="*/ 6 w 41"/>
                <a:gd name="T29" fmla="*/ 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296">
                  <a:moveTo>
                    <a:pt x="5" y="4"/>
                  </a:moveTo>
                  <a:cubicBezTo>
                    <a:pt x="0" y="13"/>
                    <a:pt x="15" y="44"/>
                    <a:pt x="17" y="55"/>
                  </a:cubicBezTo>
                  <a:cubicBezTo>
                    <a:pt x="21" y="74"/>
                    <a:pt x="25" y="92"/>
                    <a:pt x="28" y="111"/>
                  </a:cubicBezTo>
                  <a:cubicBezTo>
                    <a:pt x="32" y="149"/>
                    <a:pt x="33" y="178"/>
                    <a:pt x="27" y="216"/>
                  </a:cubicBezTo>
                  <a:cubicBezTo>
                    <a:pt x="25" y="225"/>
                    <a:pt x="22" y="238"/>
                    <a:pt x="20" y="247"/>
                  </a:cubicBezTo>
                  <a:cubicBezTo>
                    <a:pt x="18" y="256"/>
                    <a:pt x="11" y="267"/>
                    <a:pt x="10" y="274"/>
                  </a:cubicBezTo>
                  <a:cubicBezTo>
                    <a:pt x="9" y="279"/>
                    <a:pt x="14" y="296"/>
                    <a:pt x="20" y="295"/>
                  </a:cubicBezTo>
                  <a:cubicBezTo>
                    <a:pt x="30" y="293"/>
                    <a:pt x="25" y="276"/>
                    <a:pt x="25" y="270"/>
                  </a:cubicBezTo>
                  <a:cubicBezTo>
                    <a:pt x="25" y="252"/>
                    <a:pt x="31" y="234"/>
                    <a:pt x="31" y="216"/>
                  </a:cubicBezTo>
                  <a:cubicBezTo>
                    <a:pt x="32" y="200"/>
                    <a:pt x="35" y="180"/>
                    <a:pt x="38" y="164"/>
                  </a:cubicBezTo>
                  <a:cubicBezTo>
                    <a:pt x="39" y="156"/>
                    <a:pt x="41" y="154"/>
                    <a:pt x="39" y="145"/>
                  </a:cubicBezTo>
                  <a:cubicBezTo>
                    <a:pt x="37" y="139"/>
                    <a:pt x="36" y="133"/>
                    <a:pt x="35" y="126"/>
                  </a:cubicBezTo>
                  <a:cubicBezTo>
                    <a:pt x="33" y="113"/>
                    <a:pt x="34" y="98"/>
                    <a:pt x="30" y="85"/>
                  </a:cubicBezTo>
                  <a:cubicBezTo>
                    <a:pt x="25" y="71"/>
                    <a:pt x="21" y="60"/>
                    <a:pt x="20" y="45"/>
                  </a:cubicBezTo>
                  <a:cubicBezTo>
                    <a:pt x="19" y="31"/>
                    <a:pt x="10" y="0"/>
                    <a:pt x="6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31">
              <a:extLst>
                <a:ext uri="{FF2B5EF4-FFF2-40B4-BE49-F238E27FC236}">
                  <a16:creationId xmlns:a16="http://schemas.microsoft.com/office/drawing/2014/main" id="{8A96BC1E-F974-4C5D-8F86-00EB61799DC9}"/>
                </a:ext>
              </a:extLst>
            </p:cNvPr>
            <p:cNvSpPr/>
            <p:nvPr/>
          </p:nvSpPr>
          <p:spPr bwMode="auto">
            <a:xfrm>
              <a:off x="3739" y="1887"/>
              <a:ext cx="36" cy="54"/>
            </a:xfrm>
            <a:custGeom>
              <a:avLst/>
              <a:gdLst>
                <a:gd name="T0" fmla="*/ 16 w 28"/>
                <a:gd name="T1" fmla="*/ 0 h 42"/>
                <a:gd name="T2" fmla="*/ 19 w 28"/>
                <a:gd name="T3" fmla="*/ 41 h 42"/>
                <a:gd name="T4" fmla="*/ 17 w 28"/>
                <a:gd name="T5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42">
                  <a:moveTo>
                    <a:pt x="16" y="0"/>
                  </a:moveTo>
                  <a:cubicBezTo>
                    <a:pt x="21" y="10"/>
                    <a:pt x="0" y="39"/>
                    <a:pt x="19" y="41"/>
                  </a:cubicBezTo>
                  <a:cubicBezTo>
                    <a:pt x="28" y="42"/>
                    <a:pt x="23" y="10"/>
                    <a:pt x="17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32">
              <a:extLst>
                <a:ext uri="{FF2B5EF4-FFF2-40B4-BE49-F238E27FC236}">
                  <a16:creationId xmlns:a16="http://schemas.microsoft.com/office/drawing/2014/main" id="{60AFED03-06DD-425A-8429-FE4D32F7706F}"/>
                </a:ext>
              </a:extLst>
            </p:cNvPr>
            <p:cNvSpPr/>
            <p:nvPr/>
          </p:nvSpPr>
          <p:spPr bwMode="auto">
            <a:xfrm>
              <a:off x="3760" y="1944"/>
              <a:ext cx="55" cy="132"/>
            </a:xfrm>
            <a:custGeom>
              <a:avLst/>
              <a:gdLst>
                <a:gd name="T0" fmla="*/ 36 w 43"/>
                <a:gd name="T1" fmla="*/ 0 h 103"/>
                <a:gd name="T2" fmla="*/ 16 w 43"/>
                <a:gd name="T3" fmla="*/ 58 h 103"/>
                <a:gd name="T4" fmla="*/ 3 w 43"/>
                <a:gd name="T5" fmla="*/ 84 h 103"/>
                <a:gd name="T6" fmla="*/ 3 w 43"/>
                <a:gd name="T7" fmla="*/ 93 h 103"/>
                <a:gd name="T8" fmla="*/ 12 w 43"/>
                <a:gd name="T9" fmla="*/ 103 h 103"/>
                <a:gd name="T10" fmla="*/ 21 w 43"/>
                <a:gd name="T11" fmla="*/ 81 h 103"/>
                <a:gd name="T12" fmla="*/ 32 w 43"/>
                <a:gd name="T13" fmla="*/ 53 h 103"/>
                <a:gd name="T14" fmla="*/ 37 w 43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03">
                  <a:moveTo>
                    <a:pt x="36" y="0"/>
                  </a:moveTo>
                  <a:cubicBezTo>
                    <a:pt x="37" y="20"/>
                    <a:pt x="25" y="41"/>
                    <a:pt x="16" y="58"/>
                  </a:cubicBezTo>
                  <a:cubicBezTo>
                    <a:pt x="12" y="66"/>
                    <a:pt x="7" y="75"/>
                    <a:pt x="3" y="84"/>
                  </a:cubicBezTo>
                  <a:cubicBezTo>
                    <a:pt x="0" y="91"/>
                    <a:pt x="0" y="87"/>
                    <a:pt x="3" y="93"/>
                  </a:cubicBezTo>
                  <a:cubicBezTo>
                    <a:pt x="4" y="96"/>
                    <a:pt x="10" y="100"/>
                    <a:pt x="12" y="103"/>
                  </a:cubicBezTo>
                  <a:cubicBezTo>
                    <a:pt x="16" y="98"/>
                    <a:pt x="18" y="87"/>
                    <a:pt x="21" y="81"/>
                  </a:cubicBezTo>
                  <a:cubicBezTo>
                    <a:pt x="25" y="71"/>
                    <a:pt x="29" y="62"/>
                    <a:pt x="32" y="53"/>
                  </a:cubicBezTo>
                  <a:cubicBezTo>
                    <a:pt x="38" y="36"/>
                    <a:pt x="43" y="17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33">
              <a:extLst>
                <a:ext uri="{FF2B5EF4-FFF2-40B4-BE49-F238E27FC236}">
                  <a16:creationId xmlns:a16="http://schemas.microsoft.com/office/drawing/2014/main" id="{00672CC8-43FB-496C-BA03-1AA0AB2D73BF}"/>
                </a:ext>
              </a:extLst>
            </p:cNvPr>
            <p:cNvSpPr/>
            <p:nvPr/>
          </p:nvSpPr>
          <p:spPr bwMode="auto">
            <a:xfrm>
              <a:off x="3813" y="1795"/>
              <a:ext cx="68" cy="195"/>
            </a:xfrm>
            <a:custGeom>
              <a:avLst/>
              <a:gdLst>
                <a:gd name="T0" fmla="*/ 50 w 53"/>
                <a:gd name="T1" fmla="*/ 0 h 152"/>
                <a:gd name="T2" fmla="*/ 29 w 53"/>
                <a:gd name="T3" fmla="*/ 69 h 152"/>
                <a:gd name="T4" fmla="*/ 6 w 53"/>
                <a:gd name="T5" fmla="*/ 125 h 152"/>
                <a:gd name="T6" fmla="*/ 33 w 53"/>
                <a:gd name="T7" fmla="*/ 93 h 152"/>
                <a:gd name="T8" fmla="*/ 51 w 53"/>
                <a:gd name="T9" fmla="*/ 38 h 152"/>
                <a:gd name="T10" fmla="*/ 51 w 53"/>
                <a:gd name="T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52">
                  <a:moveTo>
                    <a:pt x="50" y="0"/>
                  </a:moveTo>
                  <a:cubicBezTo>
                    <a:pt x="49" y="23"/>
                    <a:pt x="40" y="48"/>
                    <a:pt x="29" y="69"/>
                  </a:cubicBezTo>
                  <a:cubicBezTo>
                    <a:pt x="23" y="83"/>
                    <a:pt x="0" y="111"/>
                    <a:pt x="6" y="125"/>
                  </a:cubicBezTo>
                  <a:cubicBezTo>
                    <a:pt x="15" y="152"/>
                    <a:pt x="29" y="101"/>
                    <a:pt x="33" y="93"/>
                  </a:cubicBezTo>
                  <a:cubicBezTo>
                    <a:pt x="41" y="75"/>
                    <a:pt x="48" y="58"/>
                    <a:pt x="51" y="38"/>
                  </a:cubicBezTo>
                  <a:cubicBezTo>
                    <a:pt x="53" y="25"/>
                    <a:pt x="51" y="13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34">
              <a:extLst>
                <a:ext uri="{FF2B5EF4-FFF2-40B4-BE49-F238E27FC236}">
                  <a16:creationId xmlns:a16="http://schemas.microsoft.com/office/drawing/2014/main" id="{2283E52C-7818-4EF9-979A-3B41FB99E73C}"/>
                </a:ext>
              </a:extLst>
            </p:cNvPr>
            <p:cNvSpPr/>
            <p:nvPr/>
          </p:nvSpPr>
          <p:spPr bwMode="auto">
            <a:xfrm>
              <a:off x="3876" y="1617"/>
              <a:ext cx="174" cy="224"/>
            </a:xfrm>
            <a:custGeom>
              <a:avLst/>
              <a:gdLst>
                <a:gd name="T0" fmla="*/ 135 w 135"/>
                <a:gd name="T1" fmla="*/ 0 h 174"/>
                <a:gd name="T2" fmla="*/ 111 w 135"/>
                <a:gd name="T3" fmla="*/ 28 h 174"/>
                <a:gd name="T4" fmla="*/ 89 w 135"/>
                <a:gd name="T5" fmla="*/ 54 h 174"/>
                <a:gd name="T6" fmla="*/ 42 w 135"/>
                <a:gd name="T7" fmla="*/ 109 h 174"/>
                <a:gd name="T8" fmla="*/ 7 w 135"/>
                <a:gd name="T9" fmla="*/ 163 h 174"/>
                <a:gd name="T10" fmla="*/ 57 w 135"/>
                <a:gd name="T11" fmla="*/ 135 h 174"/>
                <a:gd name="T12" fmla="*/ 97 w 135"/>
                <a:gd name="T13" fmla="*/ 66 h 174"/>
                <a:gd name="T14" fmla="*/ 115 w 135"/>
                <a:gd name="T15" fmla="*/ 33 h 174"/>
                <a:gd name="T16" fmla="*/ 135 w 135"/>
                <a:gd name="T17" fmla="*/ 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74">
                  <a:moveTo>
                    <a:pt x="135" y="0"/>
                  </a:moveTo>
                  <a:cubicBezTo>
                    <a:pt x="125" y="7"/>
                    <a:pt x="118" y="18"/>
                    <a:pt x="111" y="28"/>
                  </a:cubicBezTo>
                  <a:cubicBezTo>
                    <a:pt x="104" y="37"/>
                    <a:pt x="98" y="45"/>
                    <a:pt x="89" y="54"/>
                  </a:cubicBezTo>
                  <a:cubicBezTo>
                    <a:pt x="72" y="71"/>
                    <a:pt x="58" y="90"/>
                    <a:pt x="42" y="109"/>
                  </a:cubicBezTo>
                  <a:cubicBezTo>
                    <a:pt x="37" y="116"/>
                    <a:pt x="0" y="153"/>
                    <a:pt x="7" y="163"/>
                  </a:cubicBezTo>
                  <a:cubicBezTo>
                    <a:pt x="15" y="174"/>
                    <a:pt x="52" y="141"/>
                    <a:pt x="57" y="135"/>
                  </a:cubicBezTo>
                  <a:cubicBezTo>
                    <a:pt x="75" y="116"/>
                    <a:pt x="86" y="89"/>
                    <a:pt x="97" y="66"/>
                  </a:cubicBezTo>
                  <a:cubicBezTo>
                    <a:pt x="103" y="54"/>
                    <a:pt x="109" y="45"/>
                    <a:pt x="115" y="33"/>
                  </a:cubicBezTo>
                  <a:cubicBezTo>
                    <a:pt x="122" y="22"/>
                    <a:pt x="126" y="10"/>
                    <a:pt x="13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35">
              <a:extLst>
                <a:ext uri="{FF2B5EF4-FFF2-40B4-BE49-F238E27FC236}">
                  <a16:creationId xmlns:a16="http://schemas.microsoft.com/office/drawing/2014/main" id="{8B6DDC6F-E4C4-4A54-8216-BF20F2381B9A}"/>
                </a:ext>
              </a:extLst>
            </p:cNvPr>
            <p:cNvSpPr/>
            <p:nvPr/>
          </p:nvSpPr>
          <p:spPr bwMode="auto">
            <a:xfrm>
              <a:off x="3801" y="1611"/>
              <a:ext cx="71" cy="290"/>
            </a:xfrm>
            <a:custGeom>
              <a:avLst/>
              <a:gdLst>
                <a:gd name="T0" fmla="*/ 4 w 55"/>
                <a:gd name="T1" fmla="*/ 0 h 226"/>
                <a:gd name="T2" fmla="*/ 11 w 55"/>
                <a:gd name="T3" fmla="*/ 63 h 226"/>
                <a:gd name="T4" fmla="*/ 22 w 55"/>
                <a:gd name="T5" fmla="*/ 122 h 226"/>
                <a:gd name="T6" fmla="*/ 46 w 55"/>
                <a:gd name="T7" fmla="*/ 181 h 226"/>
                <a:gd name="T8" fmla="*/ 55 w 55"/>
                <a:gd name="T9" fmla="*/ 209 h 226"/>
                <a:gd name="T10" fmla="*/ 43 w 55"/>
                <a:gd name="T11" fmla="*/ 207 h 226"/>
                <a:gd name="T12" fmla="*/ 19 w 55"/>
                <a:gd name="T13" fmla="*/ 163 h 226"/>
                <a:gd name="T14" fmla="*/ 7 w 55"/>
                <a:gd name="T15" fmla="*/ 116 h 226"/>
                <a:gd name="T16" fmla="*/ 0 w 55"/>
                <a:gd name="T17" fmla="*/ 67 h 226"/>
                <a:gd name="T18" fmla="*/ 0 w 55"/>
                <a:gd name="T19" fmla="*/ 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26">
                  <a:moveTo>
                    <a:pt x="4" y="0"/>
                  </a:moveTo>
                  <a:cubicBezTo>
                    <a:pt x="0" y="20"/>
                    <a:pt x="9" y="43"/>
                    <a:pt x="11" y="63"/>
                  </a:cubicBezTo>
                  <a:cubicBezTo>
                    <a:pt x="13" y="83"/>
                    <a:pt x="17" y="102"/>
                    <a:pt x="22" y="122"/>
                  </a:cubicBezTo>
                  <a:cubicBezTo>
                    <a:pt x="28" y="143"/>
                    <a:pt x="37" y="162"/>
                    <a:pt x="46" y="181"/>
                  </a:cubicBezTo>
                  <a:cubicBezTo>
                    <a:pt x="51" y="190"/>
                    <a:pt x="55" y="199"/>
                    <a:pt x="55" y="209"/>
                  </a:cubicBezTo>
                  <a:cubicBezTo>
                    <a:pt x="55" y="226"/>
                    <a:pt x="49" y="217"/>
                    <a:pt x="43" y="207"/>
                  </a:cubicBezTo>
                  <a:cubicBezTo>
                    <a:pt x="35" y="192"/>
                    <a:pt x="25" y="179"/>
                    <a:pt x="19" y="163"/>
                  </a:cubicBezTo>
                  <a:cubicBezTo>
                    <a:pt x="13" y="147"/>
                    <a:pt x="11" y="132"/>
                    <a:pt x="7" y="116"/>
                  </a:cubicBezTo>
                  <a:cubicBezTo>
                    <a:pt x="5" y="99"/>
                    <a:pt x="0" y="84"/>
                    <a:pt x="0" y="67"/>
                  </a:cubicBezTo>
                  <a:cubicBezTo>
                    <a:pt x="0" y="53"/>
                    <a:pt x="4" y="36"/>
                    <a:pt x="0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36">
              <a:extLst>
                <a:ext uri="{FF2B5EF4-FFF2-40B4-BE49-F238E27FC236}">
                  <a16:creationId xmlns:a16="http://schemas.microsoft.com/office/drawing/2014/main" id="{FB5A7AE9-D6D1-42DA-AAA3-F9540659047B}"/>
                </a:ext>
              </a:extLst>
            </p:cNvPr>
            <p:cNvSpPr/>
            <p:nvPr/>
          </p:nvSpPr>
          <p:spPr bwMode="auto">
            <a:xfrm>
              <a:off x="3808" y="1855"/>
              <a:ext cx="131" cy="126"/>
            </a:xfrm>
            <a:custGeom>
              <a:avLst/>
              <a:gdLst>
                <a:gd name="T0" fmla="*/ 102 w 102"/>
                <a:gd name="T1" fmla="*/ 0 h 98"/>
                <a:gd name="T2" fmla="*/ 50 w 102"/>
                <a:gd name="T3" fmla="*/ 49 h 98"/>
                <a:gd name="T4" fmla="*/ 0 w 102"/>
                <a:gd name="T5" fmla="*/ 98 h 98"/>
                <a:gd name="T6" fmla="*/ 102 w 102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98">
                  <a:moveTo>
                    <a:pt x="102" y="0"/>
                  </a:moveTo>
                  <a:cubicBezTo>
                    <a:pt x="86" y="15"/>
                    <a:pt x="68" y="33"/>
                    <a:pt x="50" y="49"/>
                  </a:cubicBezTo>
                  <a:cubicBezTo>
                    <a:pt x="33" y="65"/>
                    <a:pt x="19" y="85"/>
                    <a:pt x="0" y="98"/>
                  </a:cubicBezTo>
                  <a:cubicBezTo>
                    <a:pt x="39" y="74"/>
                    <a:pt x="77" y="38"/>
                    <a:pt x="1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37">
              <a:extLst>
                <a:ext uri="{FF2B5EF4-FFF2-40B4-BE49-F238E27FC236}">
                  <a16:creationId xmlns:a16="http://schemas.microsoft.com/office/drawing/2014/main" id="{6F94CF3E-DC59-4AFB-97BA-6927F7835A7F}"/>
                </a:ext>
              </a:extLst>
            </p:cNvPr>
            <p:cNvSpPr/>
            <p:nvPr/>
          </p:nvSpPr>
          <p:spPr bwMode="auto">
            <a:xfrm>
              <a:off x="3958" y="1751"/>
              <a:ext cx="58" cy="86"/>
            </a:xfrm>
            <a:custGeom>
              <a:avLst/>
              <a:gdLst>
                <a:gd name="T0" fmla="*/ 45 w 45"/>
                <a:gd name="T1" fmla="*/ 0 h 67"/>
                <a:gd name="T2" fmla="*/ 0 w 45"/>
                <a:gd name="T3" fmla="*/ 62 h 67"/>
                <a:gd name="T4" fmla="*/ 23 w 45"/>
                <a:gd name="T5" fmla="*/ 41 h 67"/>
                <a:gd name="T6" fmla="*/ 45 w 45"/>
                <a:gd name="T7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67">
                  <a:moveTo>
                    <a:pt x="45" y="0"/>
                  </a:moveTo>
                  <a:cubicBezTo>
                    <a:pt x="30" y="21"/>
                    <a:pt x="10" y="39"/>
                    <a:pt x="0" y="62"/>
                  </a:cubicBezTo>
                  <a:cubicBezTo>
                    <a:pt x="16" y="67"/>
                    <a:pt x="18" y="53"/>
                    <a:pt x="23" y="41"/>
                  </a:cubicBezTo>
                  <a:cubicBezTo>
                    <a:pt x="29" y="28"/>
                    <a:pt x="40" y="14"/>
                    <a:pt x="4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38">
              <a:extLst>
                <a:ext uri="{FF2B5EF4-FFF2-40B4-BE49-F238E27FC236}">
                  <a16:creationId xmlns:a16="http://schemas.microsoft.com/office/drawing/2014/main" id="{AACF63C8-BDA5-4104-AE99-07B1AF788C6C}"/>
                </a:ext>
              </a:extLst>
            </p:cNvPr>
            <p:cNvSpPr/>
            <p:nvPr/>
          </p:nvSpPr>
          <p:spPr bwMode="auto">
            <a:xfrm>
              <a:off x="3866" y="1711"/>
              <a:ext cx="52" cy="154"/>
            </a:xfrm>
            <a:custGeom>
              <a:avLst/>
              <a:gdLst>
                <a:gd name="T0" fmla="*/ 40 w 41"/>
                <a:gd name="T1" fmla="*/ 1 h 120"/>
                <a:gd name="T2" fmla="*/ 30 w 41"/>
                <a:gd name="T3" fmla="*/ 34 h 120"/>
                <a:gd name="T4" fmla="*/ 22 w 41"/>
                <a:gd name="T5" fmla="*/ 63 h 120"/>
                <a:gd name="T6" fmla="*/ 0 w 41"/>
                <a:gd name="T7" fmla="*/ 120 h 120"/>
                <a:gd name="T8" fmla="*/ 28 w 41"/>
                <a:gd name="T9" fmla="*/ 61 h 120"/>
                <a:gd name="T10" fmla="*/ 41 w 41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20">
                  <a:moveTo>
                    <a:pt x="40" y="1"/>
                  </a:moveTo>
                  <a:cubicBezTo>
                    <a:pt x="37" y="14"/>
                    <a:pt x="33" y="23"/>
                    <a:pt x="30" y="34"/>
                  </a:cubicBezTo>
                  <a:cubicBezTo>
                    <a:pt x="27" y="43"/>
                    <a:pt x="25" y="53"/>
                    <a:pt x="22" y="63"/>
                  </a:cubicBezTo>
                  <a:cubicBezTo>
                    <a:pt x="16" y="83"/>
                    <a:pt x="1" y="100"/>
                    <a:pt x="0" y="120"/>
                  </a:cubicBezTo>
                  <a:cubicBezTo>
                    <a:pt x="16" y="113"/>
                    <a:pt x="24" y="77"/>
                    <a:pt x="28" y="61"/>
                  </a:cubicBezTo>
                  <a:cubicBezTo>
                    <a:pt x="33" y="42"/>
                    <a:pt x="40" y="2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39">
              <a:extLst>
                <a:ext uri="{FF2B5EF4-FFF2-40B4-BE49-F238E27FC236}">
                  <a16:creationId xmlns:a16="http://schemas.microsoft.com/office/drawing/2014/main" id="{DD6A1BB7-CA93-45B8-895F-2ED864341587}"/>
                </a:ext>
              </a:extLst>
            </p:cNvPr>
            <p:cNvSpPr/>
            <p:nvPr/>
          </p:nvSpPr>
          <p:spPr bwMode="auto">
            <a:xfrm>
              <a:off x="3846" y="1832"/>
              <a:ext cx="93" cy="100"/>
            </a:xfrm>
            <a:custGeom>
              <a:avLst/>
              <a:gdLst>
                <a:gd name="T0" fmla="*/ 72 w 72"/>
                <a:gd name="T1" fmla="*/ 0 h 78"/>
                <a:gd name="T2" fmla="*/ 0 w 72"/>
                <a:gd name="T3" fmla="*/ 69 h 78"/>
                <a:gd name="T4" fmla="*/ 41 w 72"/>
                <a:gd name="T5" fmla="*/ 47 h 78"/>
                <a:gd name="T6" fmla="*/ 72 w 72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8">
                  <a:moveTo>
                    <a:pt x="72" y="0"/>
                  </a:moveTo>
                  <a:cubicBezTo>
                    <a:pt x="52" y="27"/>
                    <a:pt x="21" y="44"/>
                    <a:pt x="0" y="69"/>
                  </a:cubicBezTo>
                  <a:cubicBezTo>
                    <a:pt x="17" y="78"/>
                    <a:pt x="33" y="60"/>
                    <a:pt x="41" y="47"/>
                  </a:cubicBezTo>
                  <a:cubicBezTo>
                    <a:pt x="50" y="31"/>
                    <a:pt x="64" y="17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0">
              <a:extLst>
                <a:ext uri="{FF2B5EF4-FFF2-40B4-BE49-F238E27FC236}">
                  <a16:creationId xmlns:a16="http://schemas.microsoft.com/office/drawing/2014/main" id="{51B7C2BF-5BD3-431B-BAA5-95EAECC29387}"/>
                </a:ext>
              </a:extLst>
            </p:cNvPr>
            <p:cNvSpPr/>
            <p:nvPr/>
          </p:nvSpPr>
          <p:spPr bwMode="auto">
            <a:xfrm>
              <a:off x="3818" y="1897"/>
              <a:ext cx="89" cy="156"/>
            </a:xfrm>
            <a:custGeom>
              <a:avLst/>
              <a:gdLst>
                <a:gd name="T0" fmla="*/ 69 w 69"/>
                <a:gd name="T1" fmla="*/ 0 h 121"/>
                <a:gd name="T2" fmla="*/ 40 w 69"/>
                <a:gd name="T3" fmla="*/ 56 h 121"/>
                <a:gd name="T4" fmla="*/ 0 w 69"/>
                <a:gd name="T5" fmla="*/ 110 h 121"/>
                <a:gd name="T6" fmla="*/ 42 w 69"/>
                <a:gd name="T7" fmla="*/ 67 h 121"/>
                <a:gd name="T8" fmla="*/ 69 w 6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21">
                  <a:moveTo>
                    <a:pt x="69" y="0"/>
                  </a:moveTo>
                  <a:cubicBezTo>
                    <a:pt x="60" y="19"/>
                    <a:pt x="52" y="38"/>
                    <a:pt x="40" y="56"/>
                  </a:cubicBezTo>
                  <a:cubicBezTo>
                    <a:pt x="29" y="74"/>
                    <a:pt x="7" y="90"/>
                    <a:pt x="0" y="110"/>
                  </a:cubicBezTo>
                  <a:cubicBezTo>
                    <a:pt x="25" y="121"/>
                    <a:pt x="35" y="85"/>
                    <a:pt x="42" y="67"/>
                  </a:cubicBezTo>
                  <a:cubicBezTo>
                    <a:pt x="51" y="45"/>
                    <a:pt x="61" y="23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1">
              <a:extLst>
                <a:ext uri="{FF2B5EF4-FFF2-40B4-BE49-F238E27FC236}">
                  <a16:creationId xmlns:a16="http://schemas.microsoft.com/office/drawing/2014/main" id="{1BE7B166-04DB-4CF8-876B-1794722476F3}"/>
                </a:ext>
              </a:extLst>
            </p:cNvPr>
            <p:cNvSpPr/>
            <p:nvPr/>
          </p:nvSpPr>
          <p:spPr bwMode="auto">
            <a:xfrm>
              <a:off x="3716" y="2039"/>
              <a:ext cx="27" cy="105"/>
            </a:xfrm>
            <a:custGeom>
              <a:avLst/>
              <a:gdLst>
                <a:gd name="T0" fmla="*/ 10 w 21"/>
                <a:gd name="T1" fmla="*/ 0 h 82"/>
                <a:gd name="T2" fmla="*/ 6 w 21"/>
                <a:gd name="T3" fmla="*/ 45 h 82"/>
                <a:gd name="T4" fmla="*/ 0 w 21"/>
                <a:gd name="T5" fmla="*/ 82 h 82"/>
                <a:gd name="T6" fmla="*/ 12 w 21"/>
                <a:gd name="T7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82">
                  <a:moveTo>
                    <a:pt x="10" y="0"/>
                  </a:moveTo>
                  <a:cubicBezTo>
                    <a:pt x="8" y="15"/>
                    <a:pt x="8" y="30"/>
                    <a:pt x="6" y="45"/>
                  </a:cubicBezTo>
                  <a:cubicBezTo>
                    <a:pt x="5" y="58"/>
                    <a:pt x="2" y="71"/>
                    <a:pt x="0" y="82"/>
                  </a:cubicBezTo>
                  <a:cubicBezTo>
                    <a:pt x="21" y="71"/>
                    <a:pt x="14" y="22"/>
                    <a:pt x="12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2">
              <a:extLst>
                <a:ext uri="{FF2B5EF4-FFF2-40B4-BE49-F238E27FC236}">
                  <a16:creationId xmlns:a16="http://schemas.microsoft.com/office/drawing/2014/main" id="{87E9046D-7E31-4B9A-BB94-D02AD49FC66E}"/>
                </a:ext>
              </a:extLst>
            </p:cNvPr>
            <p:cNvSpPr/>
            <p:nvPr/>
          </p:nvSpPr>
          <p:spPr bwMode="auto">
            <a:xfrm>
              <a:off x="3710" y="2047"/>
              <a:ext cx="69" cy="160"/>
            </a:xfrm>
            <a:custGeom>
              <a:avLst/>
              <a:gdLst>
                <a:gd name="T0" fmla="*/ 54 w 54"/>
                <a:gd name="T1" fmla="*/ 0 h 125"/>
                <a:gd name="T2" fmla="*/ 28 w 54"/>
                <a:gd name="T3" fmla="*/ 63 h 125"/>
                <a:gd name="T4" fmla="*/ 15 w 54"/>
                <a:gd name="T5" fmla="*/ 91 h 125"/>
                <a:gd name="T6" fmla="*/ 1 w 54"/>
                <a:gd name="T7" fmla="*/ 118 h 125"/>
                <a:gd name="T8" fmla="*/ 8 w 54"/>
                <a:gd name="T9" fmla="*/ 124 h 125"/>
                <a:gd name="T10" fmla="*/ 17 w 54"/>
                <a:gd name="T11" fmla="*/ 120 h 125"/>
                <a:gd name="T12" fmla="*/ 24 w 54"/>
                <a:gd name="T13" fmla="*/ 96 h 125"/>
                <a:gd name="T14" fmla="*/ 44 w 54"/>
                <a:gd name="T15" fmla="*/ 38 h 125"/>
                <a:gd name="T16" fmla="*/ 53 w 54"/>
                <a:gd name="T17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25">
                  <a:moveTo>
                    <a:pt x="54" y="0"/>
                  </a:moveTo>
                  <a:cubicBezTo>
                    <a:pt x="45" y="21"/>
                    <a:pt x="39" y="42"/>
                    <a:pt x="28" y="63"/>
                  </a:cubicBezTo>
                  <a:cubicBezTo>
                    <a:pt x="23" y="72"/>
                    <a:pt x="20" y="82"/>
                    <a:pt x="15" y="91"/>
                  </a:cubicBezTo>
                  <a:cubicBezTo>
                    <a:pt x="12" y="98"/>
                    <a:pt x="0" y="111"/>
                    <a:pt x="1" y="118"/>
                  </a:cubicBezTo>
                  <a:cubicBezTo>
                    <a:pt x="1" y="125"/>
                    <a:pt x="1" y="123"/>
                    <a:pt x="8" y="124"/>
                  </a:cubicBezTo>
                  <a:cubicBezTo>
                    <a:pt x="15" y="125"/>
                    <a:pt x="11" y="125"/>
                    <a:pt x="17" y="120"/>
                  </a:cubicBezTo>
                  <a:cubicBezTo>
                    <a:pt x="28" y="112"/>
                    <a:pt x="23" y="107"/>
                    <a:pt x="24" y="96"/>
                  </a:cubicBezTo>
                  <a:cubicBezTo>
                    <a:pt x="27" y="77"/>
                    <a:pt x="37" y="56"/>
                    <a:pt x="44" y="38"/>
                  </a:cubicBezTo>
                  <a:cubicBezTo>
                    <a:pt x="48" y="28"/>
                    <a:pt x="51" y="18"/>
                    <a:pt x="5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3">
              <a:extLst>
                <a:ext uri="{FF2B5EF4-FFF2-40B4-BE49-F238E27FC236}">
                  <a16:creationId xmlns:a16="http://schemas.microsoft.com/office/drawing/2014/main" id="{D95C099A-8C02-4DA5-8970-45EA79265DCD}"/>
                </a:ext>
              </a:extLst>
            </p:cNvPr>
            <p:cNvSpPr/>
            <p:nvPr/>
          </p:nvSpPr>
          <p:spPr bwMode="auto">
            <a:xfrm>
              <a:off x="3854" y="1969"/>
              <a:ext cx="304" cy="70"/>
            </a:xfrm>
            <a:custGeom>
              <a:avLst/>
              <a:gdLst>
                <a:gd name="T0" fmla="*/ 236 w 236"/>
                <a:gd name="T1" fmla="*/ 17 h 54"/>
                <a:gd name="T2" fmla="*/ 175 w 236"/>
                <a:gd name="T3" fmla="*/ 3 h 54"/>
                <a:gd name="T4" fmla="*/ 113 w 236"/>
                <a:gd name="T5" fmla="*/ 0 h 54"/>
                <a:gd name="T6" fmla="*/ 57 w 236"/>
                <a:gd name="T7" fmla="*/ 10 h 54"/>
                <a:gd name="T8" fmla="*/ 30 w 236"/>
                <a:gd name="T9" fmla="*/ 19 h 54"/>
                <a:gd name="T10" fmla="*/ 3 w 236"/>
                <a:gd name="T11" fmla="*/ 33 h 54"/>
                <a:gd name="T12" fmla="*/ 0 w 236"/>
                <a:gd name="T13" fmla="*/ 34 h 54"/>
                <a:gd name="T14" fmla="*/ 114 w 236"/>
                <a:gd name="T15" fmla="*/ 36 h 54"/>
                <a:gd name="T16" fmla="*/ 174 w 236"/>
                <a:gd name="T17" fmla="*/ 22 h 54"/>
                <a:gd name="T18" fmla="*/ 235 w 236"/>
                <a:gd name="T19" fmla="*/ 17 h 54"/>
                <a:gd name="T20" fmla="*/ 235 w 236"/>
                <a:gd name="T21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54">
                  <a:moveTo>
                    <a:pt x="236" y="17"/>
                  </a:moveTo>
                  <a:cubicBezTo>
                    <a:pt x="217" y="11"/>
                    <a:pt x="195" y="6"/>
                    <a:pt x="175" y="3"/>
                  </a:cubicBezTo>
                  <a:cubicBezTo>
                    <a:pt x="155" y="0"/>
                    <a:pt x="133" y="0"/>
                    <a:pt x="113" y="0"/>
                  </a:cubicBezTo>
                  <a:cubicBezTo>
                    <a:pt x="95" y="0"/>
                    <a:pt x="74" y="5"/>
                    <a:pt x="57" y="10"/>
                  </a:cubicBezTo>
                  <a:cubicBezTo>
                    <a:pt x="48" y="13"/>
                    <a:pt x="39" y="15"/>
                    <a:pt x="30" y="19"/>
                  </a:cubicBezTo>
                  <a:cubicBezTo>
                    <a:pt x="26" y="22"/>
                    <a:pt x="5" y="30"/>
                    <a:pt x="3" y="33"/>
                  </a:cubicBezTo>
                  <a:cubicBezTo>
                    <a:pt x="3" y="33"/>
                    <a:pt x="0" y="34"/>
                    <a:pt x="0" y="34"/>
                  </a:cubicBezTo>
                  <a:cubicBezTo>
                    <a:pt x="30" y="54"/>
                    <a:pt x="83" y="45"/>
                    <a:pt x="114" y="36"/>
                  </a:cubicBezTo>
                  <a:cubicBezTo>
                    <a:pt x="134" y="30"/>
                    <a:pt x="154" y="24"/>
                    <a:pt x="174" y="22"/>
                  </a:cubicBezTo>
                  <a:cubicBezTo>
                    <a:pt x="192" y="20"/>
                    <a:pt x="219" y="13"/>
                    <a:pt x="235" y="17"/>
                  </a:cubicBezTo>
                  <a:cubicBezTo>
                    <a:pt x="236" y="17"/>
                    <a:pt x="235" y="17"/>
                    <a:pt x="235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4">
              <a:extLst>
                <a:ext uri="{FF2B5EF4-FFF2-40B4-BE49-F238E27FC236}">
                  <a16:creationId xmlns:a16="http://schemas.microsoft.com/office/drawing/2014/main" id="{FE4307EA-ADA2-48DD-AB7A-0D772C239175}"/>
                </a:ext>
              </a:extLst>
            </p:cNvPr>
            <p:cNvSpPr/>
            <p:nvPr/>
          </p:nvSpPr>
          <p:spPr bwMode="auto">
            <a:xfrm>
              <a:off x="3728" y="1976"/>
              <a:ext cx="162" cy="152"/>
            </a:xfrm>
            <a:custGeom>
              <a:avLst/>
              <a:gdLst>
                <a:gd name="T0" fmla="*/ 126 w 126"/>
                <a:gd name="T1" fmla="*/ 0 h 118"/>
                <a:gd name="T2" fmla="*/ 22 w 126"/>
                <a:gd name="T3" fmla="*/ 84 h 118"/>
                <a:gd name="T4" fmla="*/ 6 w 126"/>
                <a:gd name="T5" fmla="*/ 106 h 118"/>
                <a:gd name="T6" fmla="*/ 28 w 126"/>
                <a:gd name="T7" fmla="*/ 97 h 118"/>
                <a:gd name="T8" fmla="*/ 72 w 126"/>
                <a:gd name="T9" fmla="*/ 48 h 118"/>
                <a:gd name="T10" fmla="*/ 124 w 126"/>
                <a:gd name="T11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18">
                  <a:moveTo>
                    <a:pt x="126" y="0"/>
                  </a:moveTo>
                  <a:cubicBezTo>
                    <a:pt x="88" y="23"/>
                    <a:pt x="54" y="53"/>
                    <a:pt x="22" y="84"/>
                  </a:cubicBezTo>
                  <a:cubicBezTo>
                    <a:pt x="15" y="90"/>
                    <a:pt x="0" y="99"/>
                    <a:pt x="6" y="106"/>
                  </a:cubicBezTo>
                  <a:cubicBezTo>
                    <a:pt x="15" y="118"/>
                    <a:pt x="24" y="104"/>
                    <a:pt x="28" y="97"/>
                  </a:cubicBezTo>
                  <a:cubicBezTo>
                    <a:pt x="41" y="75"/>
                    <a:pt x="56" y="67"/>
                    <a:pt x="72" y="48"/>
                  </a:cubicBezTo>
                  <a:cubicBezTo>
                    <a:pt x="83" y="35"/>
                    <a:pt x="106" y="17"/>
                    <a:pt x="12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5">
              <a:extLst>
                <a:ext uri="{FF2B5EF4-FFF2-40B4-BE49-F238E27FC236}">
                  <a16:creationId xmlns:a16="http://schemas.microsoft.com/office/drawing/2014/main" id="{F81310D8-7019-489C-9C65-403BAE56F5F9}"/>
                </a:ext>
              </a:extLst>
            </p:cNvPr>
            <p:cNvSpPr/>
            <p:nvPr/>
          </p:nvSpPr>
          <p:spPr bwMode="auto">
            <a:xfrm>
              <a:off x="3730" y="1975"/>
              <a:ext cx="163" cy="146"/>
            </a:xfrm>
            <a:custGeom>
              <a:avLst/>
              <a:gdLst>
                <a:gd name="T0" fmla="*/ 123 w 126"/>
                <a:gd name="T1" fmla="*/ 2 h 114"/>
                <a:gd name="T2" fmla="*/ 44 w 126"/>
                <a:gd name="T3" fmla="*/ 62 h 114"/>
                <a:gd name="T4" fmla="*/ 9 w 126"/>
                <a:gd name="T5" fmla="*/ 93 h 114"/>
                <a:gd name="T6" fmla="*/ 1 w 126"/>
                <a:gd name="T7" fmla="*/ 107 h 114"/>
                <a:gd name="T8" fmla="*/ 14 w 126"/>
                <a:gd name="T9" fmla="*/ 112 h 114"/>
                <a:gd name="T10" fmla="*/ 24 w 126"/>
                <a:gd name="T11" fmla="*/ 103 h 114"/>
                <a:gd name="T12" fmla="*/ 37 w 126"/>
                <a:gd name="T13" fmla="*/ 83 h 114"/>
                <a:gd name="T14" fmla="*/ 54 w 126"/>
                <a:gd name="T15" fmla="*/ 66 h 114"/>
                <a:gd name="T16" fmla="*/ 84 w 126"/>
                <a:gd name="T17" fmla="*/ 35 h 114"/>
                <a:gd name="T18" fmla="*/ 124 w 126"/>
                <a:gd name="T19" fmla="*/ 2 h 114"/>
                <a:gd name="T20" fmla="*/ 121 w 126"/>
                <a:gd name="T21" fmla="*/ 4 h 114"/>
                <a:gd name="T22" fmla="*/ 64 w 126"/>
                <a:gd name="T23" fmla="*/ 55 h 114"/>
                <a:gd name="T24" fmla="*/ 36 w 126"/>
                <a:gd name="T25" fmla="*/ 83 h 114"/>
                <a:gd name="T26" fmla="*/ 14 w 126"/>
                <a:gd name="T27" fmla="*/ 112 h 114"/>
                <a:gd name="T28" fmla="*/ 17 w 126"/>
                <a:gd name="T29" fmla="*/ 110 h 114"/>
                <a:gd name="T30" fmla="*/ 5 w 126"/>
                <a:gd name="T31" fmla="*/ 105 h 114"/>
                <a:gd name="T32" fmla="*/ 11 w 126"/>
                <a:gd name="T33" fmla="*/ 93 h 114"/>
                <a:gd name="T34" fmla="*/ 42 w 126"/>
                <a:gd name="T35" fmla="*/ 64 h 114"/>
                <a:gd name="T36" fmla="*/ 126 w 126"/>
                <a:gd name="T37" fmla="*/ 0 h 114"/>
                <a:gd name="T38" fmla="*/ 123 w 126"/>
                <a:gd name="T39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6" h="114">
                  <a:moveTo>
                    <a:pt x="123" y="2"/>
                  </a:moveTo>
                  <a:cubicBezTo>
                    <a:pt x="94" y="19"/>
                    <a:pt x="68" y="39"/>
                    <a:pt x="44" y="62"/>
                  </a:cubicBezTo>
                  <a:cubicBezTo>
                    <a:pt x="32" y="72"/>
                    <a:pt x="21" y="83"/>
                    <a:pt x="9" y="93"/>
                  </a:cubicBezTo>
                  <a:cubicBezTo>
                    <a:pt x="5" y="97"/>
                    <a:pt x="0" y="101"/>
                    <a:pt x="1" y="107"/>
                  </a:cubicBezTo>
                  <a:cubicBezTo>
                    <a:pt x="2" y="113"/>
                    <a:pt x="10" y="114"/>
                    <a:pt x="14" y="112"/>
                  </a:cubicBezTo>
                  <a:cubicBezTo>
                    <a:pt x="18" y="109"/>
                    <a:pt x="21" y="107"/>
                    <a:pt x="24" y="103"/>
                  </a:cubicBezTo>
                  <a:cubicBezTo>
                    <a:pt x="29" y="97"/>
                    <a:pt x="32" y="90"/>
                    <a:pt x="37" y="83"/>
                  </a:cubicBezTo>
                  <a:cubicBezTo>
                    <a:pt x="42" y="77"/>
                    <a:pt x="48" y="72"/>
                    <a:pt x="54" y="66"/>
                  </a:cubicBezTo>
                  <a:cubicBezTo>
                    <a:pt x="65" y="56"/>
                    <a:pt x="74" y="45"/>
                    <a:pt x="84" y="35"/>
                  </a:cubicBezTo>
                  <a:cubicBezTo>
                    <a:pt x="97" y="23"/>
                    <a:pt x="111" y="13"/>
                    <a:pt x="124" y="2"/>
                  </a:cubicBezTo>
                  <a:cubicBezTo>
                    <a:pt x="123" y="3"/>
                    <a:pt x="122" y="4"/>
                    <a:pt x="121" y="4"/>
                  </a:cubicBezTo>
                  <a:cubicBezTo>
                    <a:pt x="100" y="20"/>
                    <a:pt x="81" y="36"/>
                    <a:pt x="64" y="55"/>
                  </a:cubicBezTo>
                  <a:cubicBezTo>
                    <a:pt x="55" y="65"/>
                    <a:pt x="45" y="73"/>
                    <a:pt x="36" y="83"/>
                  </a:cubicBezTo>
                  <a:cubicBezTo>
                    <a:pt x="28" y="92"/>
                    <a:pt x="24" y="105"/>
                    <a:pt x="14" y="112"/>
                  </a:cubicBezTo>
                  <a:cubicBezTo>
                    <a:pt x="15" y="111"/>
                    <a:pt x="16" y="110"/>
                    <a:pt x="17" y="110"/>
                  </a:cubicBezTo>
                  <a:cubicBezTo>
                    <a:pt x="12" y="113"/>
                    <a:pt x="8" y="110"/>
                    <a:pt x="5" y="105"/>
                  </a:cubicBezTo>
                  <a:cubicBezTo>
                    <a:pt x="2" y="101"/>
                    <a:pt x="8" y="95"/>
                    <a:pt x="11" y="93"/>
                  </a:cubicBezTo>
                  <a:cubicBezTo>
                    <a:pt x="21" y="83"/>
                    <a:pt x="32" y="74"/>
                    <a:pt x="42" y="64"/>
                  </a:cubicBezTo>
                  <a:cubicBezTo>
                    <a:pt x="68" y="40"/>
                    <a:pt x="96" y="18"/>
                    <a:pt x="126" y="0"/>
                  </a:cubicBezTo>
                  <a:cubicBezTo>
                    <a:pt x="126" y="0"/>
                    <a:pt x="124" y="1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6">
              <a:extLst>
                <a:ext uri="{FF2B5EF4-FFF2-40B4-BE49-F238E27FC236}">
                  <a16:creationId xmlns:a16="http://schemas.microsoft.com/office/drawing/2014/main" id="{EE13AAD7-5165-4AD5-8E1E-B909C9227058}"/>
                </a:ext>
              </a:extLst>
            </p:cNvPr>
            <p:cNvSpPr/>
            <p:nvPr/>
          </p:nvSpPr>
          <p:spPr bwMode="auto">
            <a:xfrm>
              <a:off x="4012" y="1570"/>
              <a:ext cx="139" cy="252"/>
            </a:xfrm>
            <a:custGeom>
              <a:avLst/>
              <a:gdLst>
                <a:gd name="T0" fmla="*/ 108 w 108"/>
                <a:gd name="T1" fmla="*/ 0 h 196"/>
                <a:gd name="T2" fmla="*/ 55 w 108"/>
                <a:gd name="T3" fmla="*/ 101 h 196"/>
                <a:gd name="T4" fmla="*/ 4 w 108"/>
                <a:gd name="T5" fmla="*/ 196 h 196"/>
                <a:gd name="T6" fmla="*/ 46 w 108"/>
                <a:gd name="T7" fmla="*/ 156 h 196"/>
                <a:gd name="T8" fmla="*/ 75 w 108"/>
                <a:gd name="T9" fmla="*/ 104 h 196"/>
                <a:gd name="T10" fmla="*/ 108 w 108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96">
                  <a:moveTo>
                    <a:pt x="108" y="0"/>
                  </a:moveTo>
                  <a:cubicBezTo>
                    <a:pt x="93" y="34"/>
                    <a:pt x="76" y="69"/>
                    <a:pt x="55" y="101"/>
                  </a:cubicBezTo>
                  <a:cubicBezTo>
                    <a:pt x="40" y="125"/>
                    <a:pt x="0" y="166"/>
                    <a:pt x="4" y="196"/>
                  </a:cubicBezTo>
                  <a:cubicBezTo>
                    <a:pt x="17" y="193"/>
                    <a:pt x="36" y="167"/>
                    <a:pt x="46" y="156"/>
                  </a:cubicBezTo>
                  <a:cubicBezTo>
                    <a:pt x="58" y="140"/>
                    <a:pt x="68" y="123"/>
                    <a:pt x="75" y="104"/>
                  </a:cubicBezTo>
                  <a:cubicBezTo>
                    <a:pt x="85" y="69"/>
                    <a:pt x="100" y="36"/>
                    <a:pt x="10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7">
              <a:extLst>
                <a:ext uri="{FF2B5EF4-FFF2-40B4-BE49-F238E27FC236}">
                  <a16:creationId xmlns:a16="http://schemas.microsoft.com/office/drawing/2014/main" id="{68C677FF-6501-420A-9247-6ECB3FE38B3C}"/>
                </a:ext>
              </a:extLst>
            </p:cNvPr>
            <p:cNvSpPr/>
            <p:nvPr/>
          </p:nvSpPr>
          <p:spPr bwMode="auto">
            <a:xfrm>
              <a:off x="4091" y="1679"/>
              <a:ext cx="266" cy="83"/>
            </a:xfrm>
            <a:custGeom>
              <a:avLst/>
              <a:gdLst>
                <a:gd name="T0" fmla="*/ 204 w 207"/>
                <a:gd name="T1" fmla="*/ 1 h 65"/>
                <a:gd name="T2" fmla="*/ 98 w 207"/>
                <a:gd name="T3" fmla="*/ 16 h 65"/>
                <a:gd name="T4" fmla="*/ 0 w 207"/>
                <a:gd name="T5" fmla="*/ 57 h 65"/>
                <a:gd name="T6" fmla="*/ 52 w 207"/>
                <a:gd name="T7" fmla="*/ 57 h 65"/>
                <a:gd name="T8" fmla="*/ 107 w 207"/>
                <a:gd name="T9" fmla="*/ 45 h 65"/>
                <a:gd name="T10" fmla="*/ 207 w 207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" h="65">
                  <a:moveTo>
                    <a:pt x="204" y="1"/>
                  </a:moveTo>
                  <a:cubicBezTo>
                    <a:pt x="170" y="11"/>
                    <a:pt x="132" y="11"/>
                    <a:pt x="98" y="16"/>
                  </a:cubicBezTo>
                  <a:cubicBezTo>
                    <a:pt x="69" y="19"/>
                    <a:pt x="17" y="30"/>
                    <a:pt x="0" y="57"/>
                  </a:cubicBezTo>
                  <a:cubicBezTo>
                    <a:pt x="13" y="65"/>
                    <a:pt x="38" y="58"/>
                    <a:pt x="52" y="57"/>
                  </a:cubicBezTo>
                  <a:cubicBezTo>
                    <a:pt x="71" y="54"/>
                    <a:pt x="89" y="51"/>
                    <a:pt x="107" y="45"/>
                  </a:cubicBezTo>
                  <a:cubicBezTo>
                    <a:pt x="142" y="35"/>
                    <a:pt x="173" y="16"/>
                    <a:pt x="20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8">
              <a:extLst>
                <a:ext uri="{FF2B5EF4-FFF2-40B4-BE49-F238E27FC236}">
                  <a16:creationId xmlns:a16="http://schemas.microsoft.com/office/drawing/2014/main" id="{C2236DB2-5765-459B-B0F7-97E36DB8F0C0}"/>
                </a:ext>
              </a:extLst>
            </p:cNvPr>
            <p:cNvSpPr/>
            <p:nvPr/>
          </p:nvSpPr>
          <p:spPr bwMode="auto">
            <a:xfrm>
              <a:off x="3962" y="1690"/>
              <a:ext cx="207" cy="157"/>
            </a:xfrm>
            <a:custGeom>
              <a:avLst/>
              <a:gdLst>
                <a:gd name="T0" fmla="*/ 161 w 161"/>
                <a:gd name="T1" fmla="*/ 0 h 122"/>
                <a:gd name="T2" fmla="*/ 93 w 161"/>
                <a:gd name="T3" fmla="*/ 62 h 122"/>
                <a:gd name="T4" fmla="*/ 20 w 161"/>
                <a:gd name="T5" fmla="*/ 109 h 122"/>
                <a:gd name="T6" fmla="*/ 31 w 161"/>
                <a:gd name="T7" fmla="*/ 113 h 122"/>
                <a:gd name="T8" fmla="*/ 68 w 161"/>
                <a:gd name="T9" fmla="*/ 93 h 122"/>
                <a:gd name="T10" fmla="*/ 130 w 161"/>
                <a:gd name="T11" fmla="*/ 36 h 122"/>
                <a:gd name="T12" fmla="*/ 160 w 161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22">
                  <a:moveTo>
                    <a:pt x="161" y="0"/>
                  </a:moveTo>
                  <a:cubicBezTo>
                    <a:pt x="138" y="26"/>
                    <a:pt x="105" y="52"/>
                    <a:pt x="93" y="62"/>
                  </a:cubicBezTo>
                  <a:cubicBezTo>
                    <a:pt x="70" y="81"/>
                    <a:pt x="44" y="93"/>
                    <a:pt x="20" y="109"/>
                  </a:cubicBezTo>
                  <a:cubicBezTo>
                    <a:pt x="0" y="122"/>
                    <a:pt x="17" y="120"/>
                    <a:pt x="31" y="113"/>
                  </a:cubicBezTo>
                  <a:cubicBezTo>
                    <a:pt x="43" y="107"/>
                    <a:pt x="56" y="100"/>
                    <a:pt x="68" y="93"/>
                  </a:cubicBezTo>
                  <a:cubicBezTo>
                    <a:pt x="94" y="76"/>
                    <a:pt x="107" y="57"/>
                    <a:pt x="130" y="36"/>
                  </a:cubicBezTo>
                  <a:cubicBezTo>
                    <a:pt x="140" y="26"/>
                    <a:pt x="160" y="6"/>
                    <a:pt x="16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49">
              <a:extLst>
                <a:ext uri="{FF2B5EF4-FFF2-40B4-BE49-F238E27FC236}">
                  <a16:creationId xmlns:a16="http://schemas.microsoft.com/office/drawing/2014/main" id="{39DD9B43-3F71-4BF8-9DA1-008E109E9E62}"/>
                </a:ext>
              </a:extLst>
            </p:cNvPr>
            <p:cNvSpPr/>
            <p:nvPr/>
          </p:nvSpPr>
          <p:spPr bwMode="auto">
            <a:xfrm>
              <a:off x="3974" y="1689"/>
              <a:ext cx="198" cy="160"/>
            </a:xfrm>
            <a:custGeom>
              <a:avLst/>
              <a:gdLst>
                <a:gd name="T0" fmla="*/ 151 w 154"/>
                <a:gd name="T1" fmla="*/ 2 h 124"/>
                <a:gd name="T2" fmla="*/ 71 w 154"/>
                <a:gd name="T3" fmla="*/ 72 h 124"/>
                <a:gd name="T4" fmla="*/ 15 w 154"/>
                <a:gd name="T5" fmla="*/ 107 h 124"/>
                <a:gd name="T6" fmla="*/ 0 w 154"/>
                <a:gd name="T7" fmla="*/ 119 h 124"/>
                <a:gd name="T8" fmla="*/ 13 w 154"/>
                <a:gd name="T9" fmla="*/ 118 h 124"/>
                <a:gd name="T10" fmla="*/ 52 w 154"/>
                <a:gd name="T11" fmla="*/ 98 h 124"/>
                <a:gd name="T12" fmla="*/ 87 w 154"/>
                <a:gd name="T13" fmla="*/ 72 h 124"/>
                <a:gd name="T14" fmla="*/ 127 w 154"/>
                <a:gd name="T15" fmla="*/ 32 h 124"/>
                <a:gd name="T16" fmla="*/ 143 w 154"/>
                <a:gd name="T17" fmla="*/ 15 h 124"/>
                <a:gd name="T18" fmla="*/ 153 w 154"/>
                <a:gd name="T19" fmla="*/ 0 h 124"/>
                <a:gd name="T20" fmla="*/ 150 w 154"/>
                <a:gd name="T21" fmla="*/ 2 h 124"/>
                <a:gd name="T22" fmla="*/ 131 w 154"/>
                <a:gd name="T23" fmla="*/ 26 h 124"/>
                <a:gd name="T24" fmla="*/ 97 w 154"/>
                <a:gd name="T25" fmla="*/ 60 h 124"/>
                <a:gd name="T26" fmla="*/ 41 w 154"/>
                <a:gd name="T27" fmla="*/ 104 h 124"/>
                <a:gd name="T28" fmla="*/ 4 w 154"/>
                <a:gd name="T29" fmla="*/ 117 h 124"/>
                <a:gd name="T30" fmla="*/ 48 w 154"/>
                <a:gd name="T31" fmla="*/ 88 h 124"/>
                <a:gd name="T32" fmla="*/ 86 w 154"/>
                <a:gd name="T33" fmla="*/ 62 h 124"/>
                <a:gd name="T34" fmla="*/ 154 w 154"/>
                <a:gd name="T35" fmla="*/ 0 h 124"/>
                <a:gd name="T36" fmla="*/ 151 w 154"/>
                <a:gd name="T37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124">
                  <a:moveTo>
                    <a:pt x="151" y="2"/>
                  </a:moveTo>
                  <a:cubicBezTo>
                    <a:pt x="127" y="28"/>
                    <a:pt x="99" y="51"/>
                    <a:pt x="71" y="72"/>
                  </a:cubicBezTo>
                  <a:cubicBezTo>
                    <a:pt x="54" y="86"/>
                    <a:pt x="34" y="96"/>
                    <a:pt x="15" y="107"/>
                  </a:cubicBezTo>
                  <a:cubicBezTo>
                    <a:pt x="11" y="110"/>
                    <a:pt x="1" y="114"/>
                    <a:pt x="0" y="119"/>
                  </a:cubicBezTo>
                  <a:cubicBezTo>
                    <a:pt x="0" y="122"/>
                    <a:pt x="13" y="118"/>
                    <a:pt x="13" y="118"/>
                  </a:cubicBezTo>
                  <a:cubicBezTo>
                    <a:pt x="27" y="113"/>
                    <a:pt x="40" y="105"/>
                    <a:pt x="52" y="98"/>
                  </a:cubicBezTo>
                  <a:cubicBezTo>
                    <a:pt x="65" y="91"/>
                    <a:pt x="76" y="82"/>
                    <a:pt x="87" y="72"/>
                  </a:cubicBezTo>
                  <a:cubicBezTo>
                    <a:pt x="101" y="59"/>
                    <a:pt x="114" y="45"/>
                    <a:pt x="127" y="32"/>
                  </a:cubicBezTo>
                  <a:cubicBezTo>
                    <a:pt x="133" y="26"/>
                    <a:pt x="138" y="21"/>
                    <a:pt x="143" y="15"/>
                  </a:cubicBezTo>
                  <a:cubicBezTo>
                    <a:pt x="147" y="11"/>
                    <a:pt x="152" y="6"/>
                    <a:pt x="153" y="0"/>
                  </a:cubicBezTo>
                  <a:cubicBezTo>
                    <a:pt x="153" y="1"/>
                    <a:pt x="150" y="1"/>
                    <a:pt x="150" y="2"/>
                  </a:cubicBezTo>
                  <a:cubicBezTo>
                    <a:pt x="147" y="11"/>
                    <a:pt x="137" y="20"/>
                    <a:pt x="131" y="26"/>
                  </a:cubicBezTo>
                  <a:cubicBezTo>
                    <a:pt x="120" y="38"/>
                    <a:pt x="108" y="49"/>
                    <a:pt x="97" y="60"/>
                  </a:cubicBezTo>
                  <a:cubicBezTo>
                    <a:pt x="80" y="78"/>
                    <a:pt x="63" y="92"/>
                    <a:pt x="41" y="104"/>
                  </a:cubicBezTo>
                  <a:cubicBezTo>
                    <a:pt x="37" y="106"/>
                    <a:pt x="7" y="124"/>
                    <a:pt x="4" y="117"/>
                  </a:cubicBezTo>
                  <a:cubicBezTo>
                    <a:pt x="1" y="112"/>
                    <a:pt x="43" y="91"/>
                    <a:pt x="48" y="88"/>
                  </a:cubicBezTo>
                  <a:cubicBezTo>
                    <a:pt x="61" y="80"/>
                    <a:pt x="74" y="72"/>
                    <a:pt x="86" y="62"/>
                  </a:cubicBezTo>
                  <a:cubicBezTo>
                    <a:pt x="109" y="42"/>
                    <a:pt x="133" y="23"/>
                    <a:pt x="154" y="0"/>
                  </a:cubicBezTo>
                  <a:cubicBezTo>
                    <a:pt x="153" y="1"/>
                    <a:pt x="152" y="1"/>
                    <a:pt x="15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50">
              <a:extLst>
                <a:ext uri="{FF2B5EF4-FFF2-40B4-BE49-F238E27FC236}">
                  <a16:creationId xmlns:a16="http://schemas.microsoft.com/office/drawing/2014/main" id="{EDA1642E-2A5B-4A4C-AE85-E3061307C600}"/>
                </a:ext>
              </a:extLst>
            </p:cNvPr>
            <p:cNvSpPr/>
            <p:nvPr/>
          </p:nvSpPr>
          <p:spPr bwMode="auto">
            <a:xfrm>
              <a:off x="4056" y="1661"/>
              <a:ext cx="296" cy="145"/>
            </a:xfrm>
            <a:custGeom>
              <a:avLst/>
              <a:gdLst>
                <a:gd name="T0" fmla="*/ 230 w 230"/>
                <a:gd name="T1" fmla="*/ 0 h 113"/>
                <a:gd name="T2" fmla="*/ 118 w 230"/>
                <a:gd name="T3" fmla="*/ 59 h 113"/>
                <a:gd name="T4" fmla="*/ 59 w 230"/>
                <a:gd name="T5" fmla="*/ 81 h 113"/>
                <a:gd name="T6" fmla="*/ 0 w 230"/>
                <a:gd name="T7" fmla="*/ 104 h 113"/>
                <a:gd name="T8" fmla="*/ 60 w 230"/>
                <a:gd name="T9" fmla="*/ 91 h 113"/>
                <a:gd name="T10" fmla="*/ 120 w 230"/>
                <a:gd name="T11" fmla="*/ 67 h 113"/>
                <a:gd name="T12" fmla="*/ 229 w 230"/>
                <a:gd name="T13" fmla="*/ 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113">
                  <a:moveTo>
                    <a:pt x="230" y="0"/>
                  </a:moveTo>
                  <a:cubicBezTo>
                    <a:pt x="206" y="22"/>
                    <a:pt x="154" y="43"/>
                    <a:pt x="118" y="59"/>
                  </a:cubicBezTo>
                  <a:cubicBezTo>
                    <a:pt x="99" y="67"/>
                    <a:pt x="79" y="75"/>
                    <a:pt x="59" y="81"/>
                  </a:cubicBezTo>
                  <a:cubicBezTo>
                    <a:pt x="42" y="86"/>
                    <a:pt x="12" y="91"/>
                    <a:pt x="0" y="104"/>
                  </a:cubicBezTo>
                  <a:cubicBezTo>
                    <a:pt x="12" y="113"/>
                    <a:pt x="46" y="96"/>
                    <a:pt x="60" y="91"/>
                  </a:cubicBezTo>
                  <a:cubicBezTo>
                    <a:pt x="79" y="83"/>
                    <a:pt x="100" y="76"/>
                    <a:pt x="120" y="67"/>
                  </a:cubicBezTo>
                  <a:cubicBezTo>
                    <a:pt x="160" y="51"/>
                    <a:pt x="199" y="32"/>
                    <a:pt x="229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51">
              <a:extLst>
                <a:ext uri="{FF2B5EF4-FFF2-40B4-BE49-F238E27FC236}">
                  <a16:creationId xmlns:a16="http://schemas.microsoft.com/office/drawing/2014/main" id="{A173DDC9-96EF-4032-8AB2-53C4E9169990}"/>
                </a:ext>
              </a:extLst>
            </p:cNvPr>
            <p:cNvSpPr/>
            <p:nvPr/>
          </p:nvSpPr>
          <p:spPr bwMode="auto">
            <a:xfrm>
              <a:off x="4057" y="1780"/>
              <a:ext cx="210" cy="44"/>
            </a:xfrm>
            <a:custGeom>
              <a:avLst/>
              <a:gdLst>
                <a:gd name="T0" fmla="*/ 163 w 163"/>
                <a:gd name="T1" fmla="*/ 25 h 34"/>
                <a:gd name="T2" fmla="*/ 76 w 163"/>
                <a:gd name="T3" fmla="*/ 13 h 34"/>
                <a:gd name="T4" fmla="*/ 0 w 163"/>
                <a:gd name="T5" fmla="*/ 17 h 34"/>
                <a:gd name="T6" fmla="*/ 80 w 163"/>
                <a:gd name="T7" fmla="*/ 19 h 34"/>
                <a:gd name="T8" fmla="*/ 161 w 163"/>
                <a:gd name="T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34">
                  <a:moveTo>
                    <a:pt x="163" y="25"/>
                  </a:moveTo>
                  <a:cubicBezTo>
                    <a:pt x="134" y="24"/>
                    <a:pt x="104" y="16"/>
                    <a:pt x="76" y="13"/>
                  </a:cubicBezTo>
                  <a:cubicBezTo>
                    <a:pt x="60" y="11"/>
                    <a:pt x="9" y="0"/>
                    <a:pt x="0" y="17"/>
                  </a:cubicBezTo>
                  <a:cubicBezTo>
                    <a:pt x="16" y="29"/>
                    <a:pt x="59" y="19"/>
                    <a:pt x="80" y="19"/>
                  </a:cubicBezTo>
                  <a:cubicBezTo>
                    <a:pt x="103" y="20"/>
                    <a:pt x="141" y="34"/>
                    <a:pt x="16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52">
              <a:extLst>
                <a:ext uri="{FF2B5EF4-FFF2-40B4-BE49-F238E27FC236}">
                  <a16:creationId xmlns:a16="http://schemas.microsoft.com/office/drawing/2014/main" id="{77DE1111-BEDF-4757-9313-1313DDF79C33}"/>
                </a:ext>
              </a:extLst>
            </p:cNvPr>
            <p:cNvSpPr/>
            <p:nvPr/>
          </p:nvSpPr>
          <p:spPr bwMode="auto">
            <a:xfrm>
              <a:off x="3979" y="1816"/>
              <a:ext cx="168" cy="39"/>
            </a:xfrm>
            <a:custGeom>
              <a:avLst/>
              <a:gdLst>
                <a:gd name="T0" fmla="*/ 128 w 131"/>
                <a:gd name="T1" fmla="*/ 4 h 30"/>
                <a:gd name="T2" fmla="*/ 62 w 131"/>
                <a:gd name="T3" fmla="*/ 9 h 30"/>
                <a:gd name="T4" fmla="*/ 0 w 131"/>
                <a:gd name="T5" fmla="*/ 18 h 30"/>
                <a:gd name="T6" fmla="*/ 65 w 131"/>
                <a:gd name="T7" fmla="*/ 18 h 30"/>
                <a:gd name="T8" fmla="*/ 131 w 131"/>
                <a:gd name="T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30">
                  <a:moveTo>
                    <a:pt x="128" y="4"/>
                  </a:moveTo>
                  <a:cubicBezTo>
                    <a:pt x="108" y="9"/>
                    <a:pt x="83" y="11"/>
                    <a:pt x="62" y="9"/>
                  </a:cubicBezTo>
                  <a:cubicBezTo>
                    <a:pt x="39" y="8"/>
                    <a:pt x="20" y="0"/>
                    <a:pt x="0" y="18"/>
                  </a:cubicBezTo>
                  <a:cubicBezTo>
                    <a:pt x="20" y="30"/>
                    <a:pt x="44" y="21"/>
                    <a:pt x="65" y="18"/>
                  </a:cubicBezTo>
                  <a:cubicBezTo>
                    <a:pt x="87" y="16"/>
                    <a:pt x="111" y="16"/>
                    <a:pt x="1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53">
              <a:extLst>
                <a:ext uri="{FF2B5EF4-FFF2-40B4-BE49-F238E27FC236}">
                  <a16:creationId xmlns:a16="http://schemas.microsoft.com/office/drawing/2014/main" id="{20D81FB0-4D91-4FD4-878A-846D5EBF398C}"/>
                </a:ext>
              </a:extLst>
            </p:cNvPr>
            <p:cNvSpPr/>
            <p:nvPr/>
          </p:nvSpPr>
          <p:spPr bwMode="auto">
            <a:xfrm>
              <a:off x="4234" y="1730"/>
              <a:ext cx="198" cy="99"/>
            </a:xfrm>
            <a:custGeom>
              <a:avLst/>
              <a:gdLst>
                <a:gd name="T0" fmla="*/ 154 w 154"/>
                <a:gd name="T1" fmla="*/ 77 h 77"/>
                <a:gd name="T2" fmla="*/ 73 w 154"/>
                <a:gd name="T3" fmla="*/ 31 h 77"/>
                <a:gd name="T4" fmla="*/ 7 w 154"/>
                <a:gd name="T5" fmla="*/ 27 h 77"/>
                <a:gd name="T6" fmla="*/ 77 w 154"/>
                <a:gd name="T7" fmla="*/ 61 h 77"/>
                <a:gd name="T8" fmla="*/ 151 w 154"/>
                <a:gd name="T9" fmla="*/ 76 h 77"/>
                <a:gd name="T10" fmla="*/ 154 w 154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77">
                  <a:moveTo>
                    <a:pt x="154" y="77"/>
                  </a:moveTo>
                  <a:cubicBezTo>
                    <a:pt x="129" y="60"/>
                    <a:pt x="99" y="46"/>
                    <a:pt x="73" y="31"/>
                  </a:cubicBezTo>
                  <a:cubicBezTo>
                    <a:pt x="61" y="24"/>
                    <a:pt x="0" y="0"/>
                    <a:pt x="7" y="27"/>
                  </a:cubicBezTo>
                  <a:cubicBezTo>
                    <a:pt x="14" y="54"/>
                    <a:pt x="57" y="56"/>
                    <a:pt x="77" y="61"/>
                  </a:cubicBezTo>
                  <a:cubicBezTo>
                    <a:pt x="102" y="67"/>
                    <a:pt x="127" y="70"/>
                    <a:pt x="151" y="76"/>
                  </a:cubicBezTo>
                  <a:cubicBezTo>
                    <a:pt x="152" y="76"/>
                    <a:pt x="153" y="76"/>
                    <a:pt x="154" y="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54">
              <a:extLst>
                <a:ext uri="{FF2B5EF4-FFF2-40B4-BE49-F238E27FC236}">
                  <a16:creationId xmlns:a16="http://schemas.microsoft.com/office/drawing/2014/main" id="{AA2627EB-C279-48B9-888C-80E412A4931D}"/>
                </a:ext>
              </a:extLst>
            </p:cNvPr>
            <p:cNvSpPr/>
            <p:nvPr/>
          </p:nvSpPr>
          <p:spPr bwMode="auto">
            <a:xfrm>
              <a:off x="4284" y="1487"/>
              <a:ext cx="418" cy="266"/>
            </a:xfrm>
            <a:custGeom>
              <a:avLst/>
              <a:gdLst>
                <a:gd name="T0" fmla="*/ 325 w 325"/>
                <a:gd name="T1" fmla="*/ 0 h 207"/>
                <a:gd name="T2" fmla="*/ 159 w 325"/>
                <a:gd name="T3" fmla="*/ 80 h 207"/>
                <a:gd name="T4" fmla="*/ 29 w 325"/>
                <a:gd name="T5" fmla="*/ 200 h 207"/>
                <a:gd name="T6" fmla="*/ 108 w 325"/>
                <a:gd name="T7" fmla="*/ 168 h 207"/>
                <a:gd name="T8" fmla="*/ 183 w 325"/>
                <a:gd name="T9" fmla="*/ 113 h 207"/>
                <a:gd name="T10" fmla="*/ 253 w 325"/>
                <a:gd name="T11" fmla="*/ 50 h 207"/>
                <a:gd name="T12" fmla="*/ 325 w 325"/>
                <a:gd name="T13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207">
                  <a:moveTo>
                    <a:pt x="325" y="0"/>
                  </a:moveTo>
                  <a:cubicBezTo>
                    <a:pt x="271" y="31"/>
                    <a:pt x="210" y="43"/>
                    <a:pt x="159" y="80"/>
                  </a:cubicBezTo>
                  <a:cubicBezTo>
                    <a:pt x="147" y="88"/>
                    <a:pt x="0" y="181"/>
                    <a:pt x="29" y="200"/>
                  </a:cubicBezTo>
                  <a:cubicBezTo>
                    <a:pt x="40" y="207"/>
                    <a:pt x="97" y="175"/>
                    <a:pt x="108" y="168"/>
                  </a:cubicBezTo>
                  <a:cubicBezTo>
                    <a:pt x="135" y="154"/>
                    <a:pt x="160" y="133"/>
                    <a:pt x="183" y="113"/>
                  </a:cubicBezTo>
                  <a:cubicBezTo>
                    <a:pt x="207" y="94"/>
                    <a:pt x="229" y="70"/>
                    <a:pt x="253" y="50"/>
                  </a:cubicBezTo>
                  <a:cubicBezTo>
                    <a:pt x="274" y="34"/>
                    <a:pt x="302" y="12"/>
                    <a:pt x="32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55">
              <a:extLst>
                <a:ext uri="{FF2B5EF4-FFF2-40B4-BE49-F238E27FC236}">
                  <a16:creationId xmlns:a16="http://schemas.microsoft.com/office/drawing/2014/main" id="{656934A9-C3F3-477B-B1D9-779D03413E62}"/>
                </a:ext>
              </a:extLst>
            </p:cNvPr>
            <p:cNvSpPr/>
            <p:nvPr/>
          </p:nvSpPr>
          <p:spPr bwMode="auto">
            <a:xfrm>
              <a:off x="4397" y="1753"/>
              <a:ext cx="350" cy="160"/>
            </a:xfrm>
            <a:custGeom>
              <a:avLst/>
              <a:gdLst>
                <a:gd name="T0" fmla="*/ 272 w 272"/>
                <a:gd name="T1" fmla="*/ 124 h 124"/>
                <a:gd name="T2" fmla="*/ 196 w 272"/>
                <a:gd name="T3" fmla="*/ 72 h 124"/>
                <a:gd name="T4" fmla="*/ 119 w 272"/>
                <a:gd name="T5" fmla="*/ 31 h 124"/>
                <a:gd name="T6" fmla="*/ 44 w 272"/>
                <a:gd name="T7" fmla="*/ 4 h 124"/>
                <a:gd name="T8" fmla="*/ 74 w 272"/>
                <a:gd name="T9" fmla="*/ 58 h 124"/>
                <a:gd name="T10" fmla="*/ 171 w 272"/>
                <a:gd name="T11" fmla="*/ 91 h 124"/>
                <a:gd name="T12" fmla="*/ 266 w 272"/>
                <a:gd name="T13" fmla="*/ 1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124">
                  <a:moveTo>
                    <a:pt x="272" y="124"/>
                  </a:moveTo>
                  <a:cubicBezTo>
                    <a:pt x="245" y="108"/>
                    <a:pt x="221" y="91"/>
                    <a:pt x="196" y="72"/>
                  </a:cubicBezTo>
                  <a:cubicBezTo>
                    <a:pt x="173" y="54"/>
                    <a:pt x="144" y="47"/>
                    <a:pt x="119" y="31"/>
                  </a:cubicBezTo>
                  <a:cubicBezTo>
                    <a:pt x="95" y="19"/>
                    <a:pt x="72" y="0"/>
                    <a:pt x="44" y="4"/>
                  </a:cubicBezTo>
                  <a:cubicBezTo>
                    <a:pt x="0" y="11"/>
                    <a:pt x="61" y="49"/>
                    <a:pt x="74" y="58"/>
                  </a:cubicBezTo>
                  <a:cubicBezTo>
                    <a:pt x="106" y="76"/>
                    <a:pt x="137" y="81"/>
                    <a:pt x="171" y="91"/>
                  </a:cubicBezTo>
                  <a:cubicBezTo>
                    <a:pt x="203" y="100"/>
                    <a:pt x="234" y="114"/>
                    <a:pt x="266" y="1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56">
              <a:extLst>
                <a:ext uri="{FF2B5EF4-FFF2-40B4-BE49-F238E27FC236}">
                  <a16:creationId xmlns:a16="http://schemas.microsoft.com/office/drawing/2014/main" id="{B3A1E9CB-6483-4261-B096-615C1D7B9949}"/>
                </a:ext>
              </a:extLst>
            </p:cNvPr>
            <p:cNvSpPr/>
            <p:nvPr/>
          </p:nvSpPr>
          <p:spPr bwMode="auto">
            <a:xfrm>
              <a:off x="4178" y="1712"/>
              <a:ext cx="323" cy="56"/>
            </a:xfrm>
            <a:custGeom>
              <a:avLst/>
              <a:gdLst>
                <a:gd name="T0" fmla="*/ 31 w 251"/>
                <a:gd name="T1" fmla="*/ 18 h 43"/>
                <a:gd name="T2" fmla="*/ 70 w 251"/>
                <a:gd name="T3" fmla="*/ 32 h 43"/>
                <a:gd name="T4" fmla="*/ 131 w 251"/>
                <a:gd name="T5" fmla="*/ 29 h 43"/>
                <a:gd name="T6" fmla="*/ 195 w 251"/>
                <a:gd name="T7" fmla="*/ 18 h 43"/>
                <a:gd name="T8" fmla="*/ 229 w 251"/>
                <a:gd name="T9" fmla="*/ 1 h 43"/>
                <a:gd name="T10" fmla="*/ 244 w 251"/>
                <a:gd name="T11" fmla="*/ 12 h 43"/>
                <a:gd name="T12" fmla="*/ 215 w 251"/>
                <a:gd name="T13" fmla="*/ 19 h 43"/>
                <a:gd name="T14" fmla="*/ 153 w 251"/>
                <a:gd name="T15" fmla="*/ 30 h 43"/>
                <a:gd name="T16" fmla="*/ 89 w 251"/>
                <a:gd name="T17" fmla="*/ 38 h 43"/>
                <a:gd name="T18" fmla="*/ 55 w 251"/>
                <a:gd name="T19" fmla="*/ 39 h 43"/>
                <a:gd name="T20" fmla="*/ 21 w 251"/>
                <a:gd name="T21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43">
                  <a:moveTo>
                    <a:pt x="31" y="18"/>
                  </a:moveTo>
                  <a:cubicBezTo>
                    <a:pt x="15" y="36"/>
                    <a:pt x="58" y="32"/>
                    <a:pt x="70" y="32"/>
                  </a:cubicBezTo>
                  <a:cubicBezTo>
                    <a:pt x="91" y="32"/>
                    <a:pt x="111" y="30"/>
                    <a:pt x="131" y="29"/>
                  </a:cubicBezTo>
                  <a:cubicBezTo>
                    <a:pt x="152" y="27"/>
                    <a:pt x="174" y="20"/>
                    <a:pt x="195" y="18"/>
                  </a:cubicBezTo>
                  <a:cubicBezTo>
                    <a:pt x="205" y="16"/>
                    <a:pt x="246" y="17"/>
                    <a:pt x="229" y="1"/>
                  </a:cubicBezTo>
                  <a:cubicBezTo>
                    <a:pt x="237" y="0"/>
                    <a:pt x="251" y="3"/>
                    <a:pt x="244" y="12"/>
                  </a:cubicBezTo>
                  <a:cubicBezTo>
                    <a:pt x="238" y="18"/>
                    <a:pt x="222" y="18"/>
                    <a:pt x="215" y="19"/>
                  </a:cubicBezTo>
                  <a:cubicBezTo>
                    <a:pt x="194" y="23"/>
                    <a:pt x="173" y="27"/>
                    <a:pt x="153" y="30"/>
                  </a:cubicBezTo>
                  <a:cubicBezTo>
                    <a:pt x="132" y="34"/>
                    <a:pt x="110" y="36"/>
                    <a:pt x="89" y="38"/>
                  </a:cubicBezTo>
                  <a:cubicBezTo>
                    <a:pt x="78" y="39"/>
                    <a:pt x="66" y="39"/>
                    <a:pt x="55" y="39"/>
                  </a:cubicBezTo>
                  <a:cubicBezTo>
                    <a:pt x="40" y="39"/>
                    <a:pt x="0" y="43"/>
                    <a:pt x="21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57">
              <a:extLst>
                <a:ext uri="{FF2B5EF4-FFF2-40B4-BE49-F238E27FC236}">
                  <a16:creationId xmlns:a16="http://schemas.microsoft.com/office/drawing/2014/main" id="{EAF79A08-0A2E-4EC4-834A-CC331AB2D604}"/>
                </a:ext>
              </a:extLst>
            </p:cNvPr>
            <p:cNvSpPr/>
            <p:nvPr/>
          </p:nvSpPr>
          <p:spPr bwMode="auto">
            <a:xfrm>
              <a:off x="4377" y="1743"/>
              <a:ext cx="69" cy="39"/>
            </a:xfrm>
            <a:custGeom>
              <a:avLst/>
              <a:gdLst>
                <a:gd name="T0" fmla="*/ 54 w 54"/>
                <a:gd name="T1" fmla="*/ 19 h 30"/>
                <a:gd name="T2" fmla="*/ 27 w 54"/>
                <a:gd name="T3" fmla="*/ 9 h 30"/>
                <a:gd name="T4" fmla="*/ 0 w 54"/>
                <a:gd name="T5" fmla="*/ 3 h 30"/>
                <a:gd name="T6" fmla="*/ 52 w 54"/>
                <a:gd name="T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0">
                  <a:moveTo>
                    <a:pt x="54" y="19"/>
                  </a:moveTo>
                  <a:cubicBezTo>
                    <a:pt x="45" y="18"/>
                    <a:pt x="36" y="13"/>
                    <a:pt x="27" y="9"/>
                  </a:cubicBezTo>
                  <a:cubicBezTo>
                    <a:pt x="15" y="2"/>
                    <a:pt x="14" y="0"/>
                    <a:pt x="0" y="3"/>
                  </a:cubicBezTo>
                  <a:cubicBezTo>
                    <a:pt x="7" y="17"/>
                    <a:pt x="40" y="30"/>
                    <a:pt x="5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58">
              <a:extLst>
                <a:ext uri="{FF2B5EF4-FFF2-40B4-BE49-F238E27FC236}">
                  <a16:creationId xmlns:a16="http://schemas.microsoft.com/office/drawing/2014/main" id="{BDACF6E5-95EA-49A2-8C46-CF2254555376}"/>
                </a:ext>
              </a:extLst>
            </p:cNvPr>
            <p:cNvSpPr/>
            <p:nvPr/>
          </p:nvSpPr>
          <p:spPr bwMode="auto">
            <a:xfrm>
              <a:off x="4153" y="1732"/>
              <a:ext cx="200" cy="115"/>
            </a:xfrm>
            <a:custGeom>
              <a:avLst/>
              <a:gdLst>
                <a:gd name="T0" fmla="*/ 156 w 156"/>
                <a:gd name="T1" fmla="*/ 1 h 90"/>
                <a:gd name="T2" fmla="*/ 71 w 156"/>
                <a:gd name="T3" fmla="*/ 38 h 90"/>
                <a:gd name="T4" fmla="*/ 0 w 156"/>
                <a:gd name="T5" fmla="*/ 85 h 90"/>
                <a:gd name="T6" fmla="*/ 80 w 156"/>
                <a:gd name="T7" fmla="*/ 51 h 90"/>
                <a:gd name="T8" fmla="*/ 155 w 156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90">
                  <a:moveTo>
                    <a:pt x="156" y="1"/>
                  </a:moveTo>
                  <a:cubicBezTo>
                    <a:pt x="130" y="19"/>
                    <a:pt x="100" y="27"/>
                    <a:pt x="71" y="38"/>
                  </a:cubicBezTo>
                  <a:cubicBezTo>
                    <a:pt x="49" y="46"/>
                    <a:pt x="3" y="58"/>
                    <a:pt x="0" y="85"/>
                  </a:cubicBezTo>
                  <a:cubicBezTo>
                    <a:pt x="25" y="90"/>
                    <a:pt x="59" y="62"/>
                    <a:pt x="80" y="51"/>
                  </a:cubicBezTo>
                  <a:cubicBezTo>
                    <a:pt x="109" y="35"/>
                    <a:pt x="133" y="26"/>
                    <a:pt x="1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59">
              <a:extLst>
                <a:ext uri="{FF2B5EF4-FFF2-40B4-BE49-F238E27FC236}">
                  <a16:creationId xmlns:a16="http://schemas.microsoft.com/office/drawing/2014/main" id="{B81FA96D-3543-4966-98C8-33F55F88F389}"/>
                </a:ext>
              </a:extLst>
            </p:cNvPr>
            <p:cNvSpPr/>
            <p:nvPr/>
          </p:nvSpPr>
          <p:spPr bwMode="auto">
            <a:xfrm>
              <a:off x="4138" y="1766"/>
              <a:ext cx="85" cy="57"/>
            </a:xfrm>
            <a:custGeom>
              <a:avLst/>
              <a:gdLst>
                <a:gd name="T0" fmla="*/ 32 w 66"/>
                <a:gd name="T1" fmla="*/ 20 h 44"/>
                <a:gd name="T2" fmla="*/ 62 w 66"/>
                <a:gd name="T3" fmla="*/ 0 h 44"/>
                <a:gd name="T4" fmla="*/ 38 w 66"/>
                <a:gd name="T5" fmla="*/ 24 h 44"/>
                <a:gd name="T6" fmla="*/ 0 w 66"/>
                <a:gd name="T7" fmla="*/ 43 h 44"/>
                <a:gd name="T8" fmla="*/ 32 w 66"/>
                <a:gd name="T9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44">
                  <a:moveTo>
                    <a:pt x="32" y="20"/>
                  </a:moveTo>
                  <a:cubicBezTo>
                    <a:pt x="43" y="15"/>
                    <a:pt x="53" y="8"/>
                    <a:pt x="62" y="0"/>
                  </a:cubicBezTo>
                  <a:cubicBezTo>
                    <a:pt x="66" y="6"/>
                    <a:pt x="43" y="20"/>
                    <a:pt x="38" y="24"/>
                  </a:cubicBezTo>
                  <a:cubicBezTo>
                    <a:pt x="29" y="30"/>
                    <a:pt x="11" y="44"/>
                    <a:pt x="0" y="43"/>
                  </a:cubicBezTo>
                  <a:cubicBezTo>
                    <a:pt x="6" y="29"/>
                    <a:pt x="21" y="27"/>
                    <a:pt x="3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60">
              <a:extLst>
                <a:ext uri="{FF2B5EF4-FFF2-40B4-BE49-F238E27FC236}">
                  <a16:creationId xmlns:a16="http://schemas.microsoft.com/office/drawing/2014/main" id="{6901CB35-1DE0-4C69-B1A1-AE286EF65170}"/>
                </a:ext>
              </a:extLst>
            </p:cNvPr>
            <p:cNvSpPr/>
            <p:nvPr/>
          </p:nvSpPr>
          <p:spPr bwMode="auto">
            <a:xfrm>
              <a:off x="4218" y="1705"/>
              <a:ext cx="67" cy="51"/>
            </a:xfrm>
            <a:custGeom>
              <a:avLst/>
              <a:gdLst>
                <a:gd name="T0" fmla="*/ 49 w 52"/>
                <a:gd name="T1" fmla="*/ 0 h 40"/>
                <a:gd name="T2" fmla="*/ 10 w 52"/>
                <a:gd name="T3" fmla="*/ 40 h 40"/>
                <a:gd name="T4" fmla="*/ 52 w 5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40">
                  <a:moveTo>
                    <a:pt x="49" y="0"/>
                  </a:moveTo>
                  <a:cubicBezTo>
                    <a:pt x="39" y="7"/>
                    <a:pt x="0" y="28"/>
                    <a:pt x="10" y="40"/>
                  </a:cubicBezTo>
                  <a:cubicBezTo>
                    <a:pt x="24" y="26"/>
                    <a:pt x="41" y="1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61">
              <a:extLst>
                <a:ext uri="{FF2B5EF4-FFF2-40B4-BE49-F238E27FC236}">
                  <a16:creationId xmlns:a16="http://schemas.microsoft.com/office/drawing/2014/main" id="{A3630F29-3ADD-4546-8A2B-C38299184FCF}"/>
                </a:ext>
              </a:extLst>
            </p:cNvPr>
            <p:cNvSpPr/>
            <p:nvPr/>
          </p:nvSpPr>
          <p:spPr bwMode="auto">
            <a:xfrm>
              <a:off x="4124" y="1816"/>
              <a:ext cx="209" cy="196"/>
            </a:xfrm>
            <a:custGeom>
              <a:avLst/>
              <a:gdLst>
                <a:gd name="T0" fmla="*/ 162 w 162"/>
                <a:gd name="T1" fmla="*/ 152 h 152"/>
                <a:gd name="T2" fmla="*/ 124 w 162"/>
                <a:gd name="T3" fmla="*/ 126 h 152"/>
                <a:gd name="T4" fmla="*/ 87 w 162"/>
                <a:gd name="T5" fmla="*/ 98 h 152"/>
                <a:gd name="T6" fmla="*/ 17 w 162"/>
                <a:gd name="T7" fmla="*/ 36 h 152"/>
                <a:gd name="T8" fmla="*/ 12 w 162"/>
                <a:gd name="T9" fmla="*/ 1 h 152"/>
                <a:gd name="T10" fmla="*/ 46 w 162"/>
                <a:gd name="T11" fmla="*/ 20 h 152"/>
                <a:gd name="T12" fmla="*/ 110 w 162"/>
                <a:gd name="T13" fmla="*/ 86 h 152"/>
                <a:gd name="T14" fmla="*/ 161 w 162"/>
                <a:gd name="T1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152">
                  <a:moveTo>
                    <a:pt x="162" y="152"/>
                  </a:moveTo>
                  <a:cubicBezTo>
                    <a:pt x="152" y="140"/>
                    <a:pt x="137" y="135"/>
                    <a:pt x="124" y="126"/>
                  </a:cubicBezTo>
                  <a:cubicBezTo>
                    <a:pt x="113" y="116"/>
                    <a:pt x="100" y="106"/>
                    <a:pt x="87" y="98"/>
                  </a:cubicBezTo>
                  <a:cubicBezTo>
                    <a:pt x="68" y="85"/>
                    <a:pt x="32" y="51"/>
                    <a:pt x="17" y="36"/>
                  </a:cubicBezTo>
                  <a:cubicBezTo>
                    <a:pt x="12" y="30"/>
                    <a:pt x="0" y="5"/>
                    <a:pt x="12" y="1"/>
                  </a:cubicBezTo>
                  <a:cubicBezTo>
                    <a:pt x="18" y="0"/>
                    <a:pt x="41" y="16"/>
                    <a:pt x="46" y="20"/>
                  </a:cubicBezTo>
                  <a:cubicBezTo>
                    <a:pt x="69" y="39"/>
                    <a:pt x="90" y="64"/>
                    <a:pt x="110" y="86"/>
                  </a:cubicBezTo>
                  <a:cubicBezTo>
                    <a:pt x="128" y="106"/>
                    <a:pt x="148" y="130"/>
                    <a:pt x="161" y="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2" name="Group 64">
            <a:extLst>
              <a:ext uri="{FF2B5EF4-FFF2-40B4-BE49-F238E27FC236}">
                <a16:creationId xmlns:a16="http://schemas.microsoft.com/office/drawing/2014/main" id="{5FCAE4FF-A854-4964-B9DD-A3911E9ED674}"/>
              </a:ext>
            </a:extLst>
          </p:cNvPr>
          <p:cNvGrpSpPr>
            <a:grpSpLocks noChangeAspect="1"/>
          </p:cNvGrpSpPr>
          <p:nvPr/>
        </p:nvGrpSpPr>
        <p:grpSpPr bwMode="auto">
          <a:xfrm rot="20824178" flipH="1">
            <a:off x="4754598" y="4098066"/>
            <a:ext cx="1635169" cy="1343026"/>
            <a:chOff x="2747" y="2529"/>
            <a:chExt cx="1082" cy="823"/>
          </a:xfrm>
          <a:solidFill>
            <a:schemeClr val="tx1"/>
          </a:solidFill>
        </p:grpSpPr>
        <p:sp>
          <p:nvSpPr>
            <p:cNvPr id="283" name="Freeform 65">
              <a:extLst>
                <a:ext uri="{FF2B5EF4-FFF2-40B4-BE49-F238E27FC236}">
                  <a16:creationId xmlns:a16="http://schemas.microsoft.com/office/drawing/2014/main" id="{FBF17389-EFC8-4F5E-9449-AF3EA871B089}"/>
                </a:ext>
              </a:extLst>
            </p:cNvPr>
            <p:cNvSpPr/>
            <p:nvPr/>
          </p:nvSpPr>
          <p:spPr bwMode="auto">
            <a:xfrm>
              <a:off x="2747" y="2685"/>
              <a:ext cx="246" cy="284"/>
            </a:xfrm>
            <a:custGeom>
              <a:avLst/>
              <a:gdLst>
                <a:gd name="T0" fmla="*/ 0 w 215"/>
                <a:gd name="T1" fmla="*/ 0 h 208"/>
                <a:gd name="T2" fmla="*/ 27 w 215"/>
                <a:gd name="T3" fmla="*/ 30 h 208"/>
                <a:gd name="T4" fmla="*/ 56 w 215"/>
                <a:gd name="T5" fmla="*/ 67 h 208"/>
                <a:gd name="T6" fmla="*/ 106 w 215"/>
                <a:gd name="T7" fmla="*/ 135 h 208"/>
                <a:gd name="T8" fmla="*/ 179 w 215"/>
                <a:gd name="T9" fmla="*/ 197 h 208"/>
                <a:gd name="T10" fmla="*/ 147 w 215"/>
                <a:gd name="T11" fmla="*/ 135 h 208"/>
                <a:gd name="T12" fmla="*/ 74 w 215"/>
                <a:gd name="T13" fmla="*/ 59 h 208"/>
                <a:gd name="T14" fmla="*/ 0 w 2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208">
                  <a:moveTo>
                    <a:pt x="0" y="0"/>
                  </a:moveTo>
                  <a:cubicBezTo>
                    <a:pt x="11" y="5"/>
                    <a:pt x="19" y="21"/>
                    <a:pt x="27" y="30"/>
                  </a:cubicBezTo>
                  <a:cubicBezTo>
                    <a:pt x="38" y="41"/>
                    <a:pt x="48" y="53"/>
                    <a:pt x="56" y="67"/>
                  </a:cubicBezTo>
                  <a:cubicBezTo>
                    <a:pt x="70" y="93"/>
                    <a:pt x="88" y="112"/>
                    <a:pt x="106" y="135"/>
                  </a:cubicBezTo>
                  <a:cubicBezTo>
                    <a:pt x="121" y="157"/>
                    <a:pt x="158" y="191"/>
                    <a:pt x="179" y="197"/>
                  </a:cubicBezTo>
                  <a:cubicBezTo>
                    <a:pt x="215" y="208"/>
                    <a:pt x="156" y="144"/>
                    <a:pt x="147" y="135"/>
                  </a:cubicBezTo>
                  <a:cubicBezTo>
                    <a:pt x="123" y="109"/>
                    <a:pt x="99" y="84"/>
                    <a:pt x="74" y="59"/>
                  </a:cubicBezTo>
                  <a:cubicBezTo>
                    <a:pt x="49" y="36"/>
                    <a:pt x="33" y="1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66">
              <a:extLst>
                <a:ext uri="{FF2B5EF4-FFF2-40B4-BE49-F238E27FC236}">
                  <a16:creationId xmlns:a16="http://schemas.microsoft.com/office/drawing/2014/main" id="{21BE9ED3-3A3B-4B96-8B66-74B0FC246539}"/>
                </a:ext>
              </a:extLst>
            </p:cNvPr>
            <p:cNvSpPr/>
            <p:nvPr/>
          </p:nvSpPr>
          <p:spPr bwMode="auto">
            <a:xfrm>
              <a:off x="2939" y="2529"/>
              <a:ext cx="116" cy="316"/>
            </a:xfrm>
            <a:custGeom>
              <a:avLst/>
              <a:gdLst>
                <a:gd name="T0" fmla="*/ 102 w 102"/>
                <a:gd name="T1" fmla="*/ 0 h 231"/>
                <a:gd name="T2" fmla="*/ 62 w 102"/>
                <a:gd name="T3" fmla="*/ 117 h 231"/>
                <a:gd name="T4" fmla="*/ 49 w 102"/>
                <a:gd name="T5" fmla="*/ 175 h 231"/>
                <a:gd name="T6" fmla="*/ 49 w 102"/>
                <a:gd name="T7" fmla="*/ 204 h 231"/>
                <a:gd name="T8" fmla="*/ 30 w 102"/>
                <a:gd name="T9" fmla="*/ 223 h 231"/>
                <a:gd name="T10" fmla="*/ 4 w 102"/>
                <a:gd name="T11" fmla="*/ 225 h 231"/>
                <a:gd name="T12" fmla="*/ 8 w 102"/>
                <a:gd name="T13" fmla="*/ 199 h 231"/>
                <a:gd name="T14" fmla="*/ 29 w 102"/>
                <a:gd name="T15" fmla="*/ 136 h 231"/>
                <a:gd name="T16" fmla="*/ 91 w 102"/>
                <a:gd name="T17" fmla="*/ 17 h 231"/>
                <a:gd name="T18" fmla="*/ 101 w 102"/>
                <a:gd name="T19" fmla="*/ 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1">
                  <a:moveTo>
                    <a:pt x="102" y="0"/>
                  </a:moveTo>
                  <a:cubicBezTo>
                    <a:pt x="83" y="37"/>
                    <a:pt x="70" y="77"/>
                    <a:pt x="62" y="117"/>
                  </a:cubicBezTo>
                  <a:cubicBezTo>
                    <a:pt x="58" y="137"/>
                    <a:pt x="50" y="156"/>
                    <a:pt x="49" y="175"/>
                  </a:cubicBezTo>
                  <a:cubicBezTo>
                    <a:pt x="48" y="185"/>
                    <a:pt x="50" y="195"/>
                    <a:pt x="49" y="204"/>
                  </a:cubicBezTo>
                  <a:cubicBezTo>
                    <a:pt x="48" y="216"/>
                    <a:pt x="41" y="219"/>
                    <a:pt x="30" y="223"/>
                  </a:cubicBezTo>
                  <a:cubicBezTo>
                    <a:pt x="24" y="226"/>
                    <a:pt x="9" y="231"/>
                    <a:pt x="4" y="225"/>
                  </a:cubicBezTo>
                  <a:cubicBezTo>
                    <a:pt x="0" y="220"/>
                    <a:pt x="6" y="204"/>
                    <a:pt x="8" y="199"/>
                  </a:cubicBezTo>
                  <a:cubicBezTo>
                    <a:pt x="13" y="177"/>
                    <a:pt x="20" y="156"/>
                    <a:pt x="29" y="136"/>
                  </a:cubicBezTo>
                  <a:cubicBezTo>
                    <a:pt x="47" y="96"/>
                    <a:pt x="70" y="56"/>
                    <a:pt x="91" y="17"/>
                  </a:cubicBezTo>
                  <a:cubicBezTo>
                    <a:pt x="94" y="12"/>
                    <a:pt x="98" y="7"/>
                    <a:pt x="10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67">
              <a:extLst>
                <a:ext uri="{FF2B5EF4-FFF2-40B4-BE49-F238E27FC236}">
                  <a16:creationId xmlns:a16="http://schemas.microsoft.com/office/drawing/2014/main" id="{582D8252-1CB6-4D25-87C0-93D2125648CA}"/>
                </a:ext>
              </a:extLst>
            </p:cNvPr>
            <p:cNvSpPr/>
            <p:nvPr/>
          </p:nvSpPr>
          <p:spPr bwMode="auto">
            <a:xfrm>
              <a:off x="2956" y="2837"/>
              <a:ext cx="50" cy="124"/>
            </a:xfrm>
            <a:custGeom>
              <a:avLst/>
              <a:gdLst>
                <a:gd name="T0" fmla="*/ 43 w 44"/>
                <a:gd name="T1" fmla="*/ 0 h 91"/>
                <a:gd name="T2" fmla="*/ 26 w 44"/>
                <a:gd name="T3" fmla="*/ 49 h 91"/>
                <a:gd name="T4" fmla="*/ 15 w 44"/>
                <a:gd name="T5" fmla="*/ 72 h 91"/>
                <a:gd name="T6" fmla="*/ 14 w 44"/>
                <a:gd name="T7" fmla="*/ 89 h 91"/>
                <a:gd name="T8" fmla="*/ 44 w 44"/>
                <a:gd name="T9" fmla="*/ 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1">
                  <a:moveTo>
                    <a:pt x="43" y="0"/>
                  </a:moveTo>
                  <a:cubicBezTo>
                    <a:pt x="39" y="16"/>
                    <a:pt x="33" y="33"/>
                    <a:pt x="26" y="49"/>
                  </a:cubicBezTo>
                  <a:cubicBezTo>
                    <a:pt x="22" y="56"/>
                    <a:pt x="18" y="65"/>
                    <a:pt x="15" y="72"/>
                  </a:cubicBezTo>
                  <a:cubicBezTo>
                    <a:pt x="11" y="78"/>
                    <a:pt x="0" y="88"/>
                    <a:pt x="14" y="89"/>
                  </a:cubicBezTo>
                  <a:cubicBezTo>
                    <a:pt x="29" y="91"/>
                    <a:pt x="44" y="15"/>
                    <a:pt x="4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68">
              <a:extLst>
                <a:ext uri="{FF2B5EF4-FFF2-40B4-BE49-F238E27FC236}">
                  <a16:creationId xmlns:a16="http://schemas.microsoft.com/office/drawing/2014/main" id="{627CC3E4-52A8-4131-9E1C-69429D7D0FF3}"/>
                </a:ext>
              </a:extLst>
            </p:cNvPr>
            <p:cNvSpPr/>
            <p:nvPr/>
          </p:nvSpPr>
          <p:spPr bwMode="auto">
            <a:xfrm>
              <a:off x="2971" y="2850"/>
              <a:ext cx="60" cy="156"/>
            </a:xfrm>
            <a:custGeom>
              <a:avLst/>
              <a:gdLst>
                <a:gd name="T0" fmla="*/ 53 w 53"/>
                <a:gd name="T1" fmla="*/ 0 h 114"/>
                <a:gd name="T2" fmla="*/ 0 w 53"/>
                <a:gd name="T3" fmla="*/ 114 h 114"/>
                <a:gd name="T4" fmla="*/ 27 w 53"/>
                <a:gd name="T5" fmla="*/ 106 h 114"/>
                <a:gd name="T6" fmla="*/ 29 w 53"/>
                <a:gd name="T7" fmla="*/ 90 h 114"/>
                <a:gd name="T8" fmla="*/ 34 w 53"/>
                <a:gd name="T9" fmla="*/ 69 h 114"/>
                <a:gd name="T10" fmla="*/ 46 w 53"/>
                <a:gd name="T11" fmla="*/ 32 h 114"/>
                <a:gd name="T12" fmla="*/ 53 w 53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14">
                  <a:moveTo>
                    <a:pt x="53" y="0"/>
                  </a:moveTo>
                  <a:cubicBezTo>
                    <a:pt x="35" y="37"/>
                    <a:pt x="12" y="75"/>
                    <a:pt x="0" y="114"/>
                  </a:cubicBezTo>
                  <a:cubicBezTo>
                    <a:pt x="3" y="114"/>
                    <a:pt x="26" y="108"/>
                    <a:pt x="27" y="106"/>
                  </a:cubicBezTo>
                  <a:cubicBezTo>
                    <a:pt x="29" y="104"/>
                    <a:pt x="28" y="93"/>
                    <a:pt x="29" y="90"/>
                  </a:cubicBezTo>
                  <a:cubicBezTo>
                    <a:pt x="29" y="83"/>
                    <a:pt x="32" y="77"/>
                    <a:pt x="34" y="69"/>
                  </a:cubicBezTo>
                  <a:cubicBezTo>
                    <a:pt x="38" y="57"/>
                    <a:pt x="42" y="44"/>
                    <a:pt x="46" y="32"/>
                  </a:cubicBezTo>
                  <a:cubicBezTo>
                    <a:pt x="49" y="24"/>
                    <a:pt x="49" y="17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69">
              <a:extLst>
                <a:ext uri="{FF2B5EF4-FFF2-40B4-BE49-F238E27FC236}">
                  <a16:creationId xmlns:a16="http://schemas.microsoft.com/office/drawing/2014/main" id="{84129B11-938E-40BE-85ED-29DBA916B254}"/>
                </a:ext>
              </a:extLst>
            </p:cNvPr>
            <p:cNvSpPr/>
            <p:nvPr/>
          </p:nvSpPr>
          <p:spPr bwMode="auto">
            <a:xfrm>
              <a:off x="2927" y="2786"/>
              <a:ext cx="47" cy="405"/>
            </a:xfrm>
            <a:custGeom>
              <a:avLst/>
              <a:gdLst>
                <a:gd name="T0" fmla="*/ 5 w 41"/>
                <a:gd name="T1" fmla="*/ 4 h 296"/>
                <a:gd name="T2" fmla="*/ 17 w 41"/>
                <a:gd name="T3" fmla="*/ 55 h 296"/>
                <a:gd name="T4" fmla="*/ 28 w 41"/>
                <a:gd name="T5" fmla="*/ 111 h 296"/>
                <a:gd name="T6" fmla="*/ 27 w 41"/>
                <a:gd name="T7" fmla="*/ 216 h 296"/>
                <a:gd name="T8" fmla="*/ 20 w 41"/>
                <a:gd name="T9" fmla="*/ 247 h 296"/>
                <a:gd name="T10" fmla="*/ 10 w 41"/>
                <a:gd name="T11" fmla="*/ 274 h 296"/>
                <a:gd name="T12" fmla="*/ 20 w 41"/>
                <a:gd name="T13" fmla="*/ 295 h 296"/>
                <a:gd name="T14" fmla="*/ 25 w 41"/>
                <a:gd name="T15" fmla="*/ 270 h 296"/>
                <a:gd name="T16" fmla="*/ 31 w 41"/>
                <a:gd name="T17" fmla="*/ 216 h 296"/>
                <a:gd name="T18" fmla="*/ 38 w 41"/>
                <a:gd name="T19" fmla="*/ 164 h 296"/>
                <a:gd name="T20" fmla="*/ 39 w 41"/>
                <a:gd name="T21" fmla="*/ 145 h 296"/>
                <a:gd name="T22" fmla="*/ 35 w 41"/>
                <a:gd name="T23" fmla="*/ 126 h 296"/>
                <a:gd name="T24" fmla="*/ 30 w 41"/>
                <a:gd name="T25" fmla="*/ 85 h 296"/>
                <a:gd name="T26" fmla="*/ 20 w 41"/>
                <a:gd name="T27" fmla="*/ 45 h 296"/>
                <a:gd name="T28" fmla="*/ 6 w 41"/>
                <a:gd name="T29" fmla="*/ 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296">
                  <a:moveTo>
                    <a:pt x="5" y="4"/>
                  </a:moveTo>
                  <a:cubicBezTo>
                    <a:pt x="0" y="13"/>
                    <a:pt x="15" y="44"/>
                    <a:pt x="17" y="55"/>
                  </a:cubicBezTo>
                  <a:cubicBezTo>
                    <a:pt x="21" y="74"/>
                    <a:pt x="25" y="92"/>
                    <a:pt x="28" y="111"/>
                  </a:cubicBezTo>
                  <a:cubicBezTo>
                    <a:pt x="32" y="149"/>
                    <a:pt x="33" y="178"/>
                    <a:pt x="27" y="216"/>
                  </a:cubicBezTo>
                  <a:cubicBezTo>
                    <a:pt x="25" y="225"/>
                    <a:pt x="22" y="238"/>
                    <a:pt x="20" y="247"/>
                  </a:cubicBezTo>
                  <a:cubicBezTo>
                    <a:pt x="18" y="256"/>
                    <a:pt x="11" y="267"/>
                    <a:pt x="10" y="274"/>
                  </a:cubicBezTo>
                  <a:cubicBezTo>
                    <a:pt x="9" y="279"/>
                    <a:pt x="14" y="296"/>
                    <a:pt x="20" y="295"/>
                  </a:cubicBezTo>
                  <a:cubicBezTo>
                    <a:pt x="30" y="293"/>
                    <a:pt x="25" y="276"/>
                    <a:pt x="25" y="270"/>
                  </a:cubicBezTo>
                  <a:cubicBezTo>
                    <a:pt x="25" y="252"/>
                    <a:pt x="31" y="234"/>
                    <a:pt x="31" y="216"/>
                  </a:cubicBezTo>
                  <a:cubicBezTo>
                    <a:pt x="32" y="200"/>
                    <a:pt x="35" y="180"/>
                    <a:pt x="38" y="164"/>
                  </a:cubicBezTo>
                  <a:cubicBezTo>
                    <a:pt x="39" y="156"/>
                    <a:pt x="41" y="154"/>
                    <a:pt x="39" y="145"/>
                  </a:cubicBezTo>
                  <a:cubicBezTo>
                    <a:pt x="37" y="139"/>
                    <a:pt x="36" y="133"/>
                    <a:pt x="35" y="126"/>
                  </a:cubicBezTo>
                  <a:cubicBezTo>
                    <a:pt x="33" y="113"/>
                    <a:pt x="34" y="98"/>
                    <a:pt x="30" y="85"/>
                  </a:cubicBezTo>
                  <a:cubicBezTo>
                    <a:pt x="25" y="71"/>
                    <a:pt x="21" y="60"/>
                    <a:pt x="20" y="45"/>
                  </a:cubicBezTo>
                  <a:cubicBezTo>
                    <a:pt x="19" y="31"/>
                    <a:pt x="10" y="0"/>
                    <a:pt x="6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70">
              <a:extLst>
                <a:ext uri="{FF2B5EF4-FFF2-40B4-BE49-F238E27FC236}">
                  <a16:creationId xmlns:a16="http://schemas.microsoft.com/office/drawing/2014/main" id="{E6D00716-139C-4CC1-B8AB-8A858B0E39BD}"/>
                </a:ext>
              </a:extLst>
            </p:cNvPr>
            <p:cNvSpPr/>
            <p:nvPr/>
          </p:nvSpPr>
          <p:spPr bwMode="auto">
            <a:xfrm>
              <a:off x="2934" y="3012"/>
              <a:ext cx="32" cy="57"/>
            </a:xfrm>
            <a:custGeom>
              <a:avLst/>
              <a:gdLst>
                <a:gd name="T0" fmla="*/ 16 w 28"/>
                <a:gd name="T1" fmla="*/ 0 h 42"/>
                <a:gd name="T2" fmla="*/ 19 w 28"/>
                <a:gd name="T3" fmla="*/ 41 h 42"/>
                <a:gd name="T4" fmla="*/ 17 w 28"/>
                <a:gd name="T5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42">
                  <a:moveTo>
                    <a:pt x="16" y="0"/>
                  </a:moveTo>
                  <a:cubicBezTo>
                    <a:pt x="21" y="10"/>
                    <a:pt x="0" y="39"/>
                    <a:pt x="19" y="41"/>
                  </a:cubicBezTo>
                  <a:cubicBezTo>
                    <a:pt x="28" y="42"/>
                    <a:pt x="23" y="10"/>
                    <a:pt x="17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71">
              <a:extLst>
                <a:ext uri="{FF2B5EF4-FFF2-40B4-BE49-F238E27FC236}">
                  <a16:creationId xmlns:a16="http://schemas.microsoft.com/office/drawing/2014/main" id="{7E07B494-2D81-40B5-A25F-36814DB99006}"/>
                </a:ext>
              </a:extLst>
            </p:cNvPr>
            <p:cNvSpPr/>
            <p:nvPr/>
          </p:nvSpPr>
          <p:spPr bwMode="auto">
            <a:xfrm>
              <a:off x="2953" y="3072"/>
              <a:ext cx="49" cy="141"/>
            </a:xfrm>
            <a:custGeom>
              <a:avLst/>
              <a:gdLst>
                <a:gd name="T0" fmla="*/ 36 w 43"/>
                <a:gd name="T1" fmla="*/ 0 h 103"/>
                <a:gd name="T2" fmla="*/ 16 w 43"/>
                <a:gd name="T3" fmla="*/ 58 h 103"/>
                <a:gd name="T4" fmla="*/ 3 w 43"/>
                <a:gd name="T5" fmla="*/ 84 h 103"/>
                <a:gd name="T6" fmla="*/ 3 w 43"/>
                <a:gd name="T7" fmla="*/ 93 h 103"/>
                <a:gd name="T8" fmla="*/ 12 w 43"/>
                <a:gd name="T9" fmla="*/ 103 h 103"/>
                <a:gd name="T10" fmla="*/ 21 w 43"/>
                <a:gd name="T11" fmla="*/ 81 h 103"/>
                <a:gd name="T12" fmla="*/ 32 w 43"/>
                <a:gd name="T13" fmla="*/ 53 h 103"/>
                <a:gd name="T14" fmla="*/ 37 w 43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03">
                  <a:moveTo>
                    <a:pt x="36" y="0"/>
                  </a:moveTo>
                  <a:cubicBezTo>
                    <a:pt x="37" y="20"/>
                    <a:pt x="25" y="41"/>
                    <a:pt x="16" y="58"/>
                  </a:cubicBezTo>
                  <a:cubicBezTo>
                    <a:pt x="12" y="66"/>
                    <a:pt x="7" y="75"/>
                    <a:pt x="3" y="84"/>
                  </a:cubicBezTo>
                  <a:cubicBezTo>
                    <a:pt x="0" y="91"/>
                    <a:pt x="0" y="87"/>
                    <a:pt x="3" y="93"/>
                  </a:cubicBezTo>
                  <a:cubicBezTo>
                    <a:pt x="4" y="96"/>
                    <a:pt x="10" y="100"/>
                    <a:pt x="12" y="103"/>
                  </a:cubicBezTo>
                  <a:cubicBezTo>
                    <a:pt x="16" y="98"/>
                    <a:pt x="18" y="87"/>
                    <a:pt x="21" y="81"/>
                  </a:cubicBezTo>
                  <a:cubicBezTo>
                    <a:pt x="25" y="71"/>
                    <a:pt x="29" y="62"/>
                    <a:pt x="32" y="53"/>
                  </a:cubicBezTo>
                  <a:cubicBezTo>
                    <a:pt x="38" y="36"/>
                    <a:pt x="43" y="17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72">
              <a:extLst>
                <a:ext uri="{FF2B5EF4-FFF2-40B4-BE49-F238E27FC236}">
                  <a16:creationId xmlns:a16="http://schemas.microsoft.com/office/drawing/2014/main" id="{E10ACEFA-D17A-4CDD-9524-13857ADBBA25}"/>
                </a:ext>
              </a:extLst>
            </p:cNvPr>
            <p:cNvSpPr/>
            <p:nvPr/>
          </p:nvSpPr>
          <p:spPr bwMode="auto">
            <a:xfrm>
              <a:off x="2999" y="2913"/>
              <a:ext cx="61" cy="208"/>
            </a:xfrm>
            <a:custGeom>
              <a:avLst/>
              <a:gdLst>
                <a:gd name="T0" fmla="*/ 50 w 53"/>
                <a:gd name="T1" fmla="*/ 0 h 152"/>
                <a:gd name="T2" fmla="*/ 29 w 53"/>
                <a:gd name="T3" fmla="*/ 69 h 152"/>
                <a:gd name="T4" fmla="*/ 6 w 53"/>
                <a:gd name="T5" fmla="*/ 125 h 152"/>
                <a:gd name="T6" fmla="*/ 33 w 53"/>
                <a:gd name="T7" fmla="*/ 93 h 152"/>
                <a:gd name="T8" fmla="*/ 51 w 53"/>
                <a:gd name="T9" fmla="*/ 38 h 152"/>
                <a:gd name="T10" fmla="*/ 51 w 53"/>
                <a:gd name="T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52">
                  <a:moveTo>
                    <a:pt x="50" y="0"/>
                  </a:moveTo>
                  <a:cubicBezTo>
                    <a:pt x="49" y="23"/>
                    <a:pt x="40" y="48"/>
                    <a:pt x="29" y="69"/>
                  </a:cubicBezTo>
                  <a:cubicBezTo>
                    <a:pt x="23" y="83"/>
                    <a:pt x="0" y="111"/>
                    <a:pt x="6" y="125"/>
                  </a:cubicBezTo>
                  <a:cubicBezTo>
                    <a:pt x="15" y="152"/>
                    <a:pt x="29" y="101"/>
                    <a:pt x="33" y="93"/>
                  </a:cubicBezTo>
                  <a:cubicBezTo>
                    <a:pt x="41" y="75"/>
                    <a:pt x="48" y="58"/>
                    <a:pt x="51" y="38"/>
                  </a:cubicBezTo>
                  <a:cubicBezTo>
                    <a:pt x="53" y="25"/>
                    <a:pt x="51" y="13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73">
              <a:extLst>
                <a:ext uri="{FF2B5EF4-FFF2-40B4-BE49-F238E27FC236}">
                  <a16:creationId xmlns:a16="http://schemas.microsoft.com/office/drawing/2014/main" id="{2B5841C4-ED4C-4686-A501-19F469A2BBF8}"/>
                </a:ext>
              </a:extLst>
            </p:cNvPr>
            <p:cNvSpPr/>
            <p:nvPr/>
          </p:nvSpPr>
          <p:spPr bwMode="auto">
            <a:xfrm>
              <a:off x="3055" y="2724"/>
              <a:ext cx="155" cy="238"/>
            </a:xfrm>
            <a:custGeom>
              <a:avLst/>
              <a:gdLst>
                <a:gd name="T0" fmla="*/ 135 w 135"/>
                <a:gd name="T1" fmla="*/ 0 h 174"/>
                <a:gd name="T2" fmla="*/ 111 w 135"/>
                <a:gd name="T3" fmla="*/ 28 h 174"/>
                <a:gd name="T4" fmla="*/ 89 w 135"/>
                <a:gd name="T5" fmla="*/ 54 h 174"/>
                <a:gd name="T6" fmla="*/ 42 w 135"/>
                <a:gd name="T7" fmla="*/ 109 h 174"/>
                <a:gd name="T8" fmla="*/ 7 w 135"/>
                <a:gd name="T9" fmla="*/ 163 h 174"/>
                <a:gd name="T10" fmla="*/ 57 w 135"/>
                <a:gd name="T11" fmla="*/ 135 h 174"/>
                <a:gd name="T12" fmla="*/ 97 w 135"/>
                <a:gd name="T13" fmla="*/ 66 h 174"/>
                <a:gd name="T14" fmla="*/ 115 w 135"/>
                <a:gd name="T15" fmla="*/ 33 h 174"/>
                <a:gd name="T16" fmla="*/ 135 w 135"/>
                <a:gd name="T17" fmla="*/ 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74">
                  <a:moveTo>
                    <a:pt x="135" y="0"/>
                  </a:moveTo>
                  <a:cubicBezTo>
                    <a:pt x="125" y="7"/>
                    <a:pt x="118" y="18"/>
                    <a:pt x="111" y="28"/>
                  </a:cubicBezTo>
                  <a:cubicBezTo>
                    <a:pt x="104" y="37"/>
                    <a:pt x="98" y="45"/>
                    <a:pt x="89" y="54"/>
                  </a:cubicBezTo>
                  <a:cubicBezTo>
                    <a:pt x="72" y="71"/>
                    <a:pt x="58" y="90"/>
                    <a:pt x="42" y="109"/>
                  </a:cubicBezTo>
                  <a:cubicBezTo>
                    <a:pt x="37" y="116"/>
                    <a:pt x="0" y="153"/>
                    <a:pt x="7" y="163"/>
                  </a:cubicBezTo>
                  <a:cubicBezTo>
                    <a:pt x="15" y="174"/>
                    <a:pt x="52" y="141"/>
                    <a:pt x="57" y="135"/>
                  </a:cubicBezTo>
                  <a:cubicBezTo>
                    <a:pt x="75" y="116"/>
                    <a:pt x="86" y="89"/>
                    <a:pt x="97" y="66"/>
                  </a:cubicBezTo>
                  <a:cubicBezTo>
                    <a:pt x="103" y="54"/>
                    <a:pt x="109" y="45"/>
                    <a:pt x="115" y="33"/>
                  </a:cubicBezTo>
                  <a:cubicBezTo>
                    <a:pt x="122" y="22"/>
                    <a:pt x="126" y="10"/>
                    <a:pt x="13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74">
              <a:extLst>
                <a:ext uri="{FF2B5EF4-FFF2-40B4-BE49-F238E27FC236}">
                  <a16:creationId xmlns:a16="http://schemas.microsoft.com/office/drawing/2014/main" id="{B92A1D20-F86F-47E6-9691-47B8943297F4}"/>
                </a:ext>
              </a:extLst>
            </p:cNvPr>
            <p:cNvSpPr/>
            <p:nvPr/>
          </p:nvSpPr>
          <p:spPr bwMode="auto">
            <a:xfrm>
              <a:off x="2989" y="2718"/>
              <a:ext cx="63" cy="309"/>
            </a:xfrm>
            <a:custGeom>
              <a:avLst/>
              <a:gdLst>
                <a:gd name="T0" fmla="*/ 4 w 55"/>
                <a:gd name="T1" fmla="*/ 0 h 226"/>
                <a:gd name="T2" fmla="*/ 11 w 55"/>
                <a:gd name="T3" fmla="*/ 63 h 226"/>
                <a:gd name="T4" fmla="*/ 22 w 55"/>
                <a:gd name="T5" fmla="*/ 122 h 226"/>
                <a:gd name="T6" fmla="*/ 46 w 55"/>
                <a:gd name="T7" fmla="*/ 181 h 226"/>
                <a:gd name="T8" fmla="*/ 55 w 55"/>
                <a:gd name="T9" fmla="*/ 209 h 226"/>
                <a:gd name="T10" fmla="*/ 43 w 55"/>
                <a:gd name="T11" fmla="*/ 207 h 226"/>
                <a:gd name="T12" fmla="*/ 19 w 55"/>
                <a:gd name="T13" fmla="*/ 163 h 226"/>
                <a:gd name="T14" fmla="*/ 7 w 55"/>
                <a:gd name="T15" fmla="*/ 116 h 226"/>
                <a:gd name="T16" fmla="*/ 0 w 55"/>
                <a:gd name="T17" fmla="*/ 67 h 226"/>
                <a:gd name="T18" fmla="*/ 0 w 55"/>
                <a:gd name="T19" fmla="*/ 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26">
                  <a:moveTo>
                    <a:pt x="4" y="0"/>
                  </a:moveTo>
                  <a:cubicBezTo>
                    <a:pt x="0" y="20"/>
                    <a:pt x="9" y="43"/>
                    <a:pt x="11" y="63"/>
                  </a:cubicBezTo>
                  <a:cubicBezTo>
                    <a:pt x="13" y="83"/>
                    <a:pt x="17" y="102"/>
                    <a:pt x="22" y="122"/>
                  </a:cubicBezTo>
                  <a:cubicBezTo>
                    <a:pt x="28" y="143"/>
                    <a:pt x="37" y="162"/>
                    <a:pt x="46" y="181"/>
                  </a:cubicBezTo>
                  <a:cubicBezTo>
                    <a:pt x="51" y="190"/>
                    <a:pt x="55" y="199"/>
                    <a:pt x="55" y="209"/>
                  </a:cubicBezTo>
                  <a:cubicBezTo>
                    <a:pt x="55" y="226"/>
                    <a:pt x="49" y="217"/>
                    <a:pt x="43" y="207"/>
                  </a:cubicBezTo>
                  <a:cubicBezTo>
                    <a:pt x="35" y="192"/>
                    <a:pt x="25" y="179"/>
                    <a:pt x="19" y="163"/>
                  </a:cubicBezTo>
                  <a:cubicBezTo>
                    <a:pt x="13" y="147"/>
                    <a:pt x="11" y="132"/>
                    <a:pt x="7" y="116"/>
                  </a:cubicBezTo>
                  <a:cubicBezTo>
                    <a:pt x="5" y="99"/>
                    <a:pt x="0" y="84"/>
                    <a:pt x="0" y="67"/>
                  </a:cubicBezTo>
                  <a:cubicBezTo>
                    <a:pt x="0" y="53"/>
                    <a:pt x="4" y="36"/>
                    <a:pt x="0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75">
              <a:extLst>
                <a:ext uri="{FF2B5EF4-FFF2-40B4-BE49-F238E27FC236}">
                  <a16:creationId xmlns:a16="http://schemas.microsoft.com/office/drawing/2014/main" id="{4AC381BF-851F-4019-B6ED-66C57F9710C2}"/>
                </a:ext>
              </a:extLst>
            </p:cNvPr>
            <p:cNvSpPr/>
            <p:nvPr/>
          </p:nvSpPr>
          <p:spPr bwMode="auto">
            <a:xfrm>
              <a:off x="2995" y="2978"/>
              <a:ext cx="116" cy="134"/>
            </a:xfrm>
            <a:custGeom>
              <a:avLst/>
              <a:gdLst>
                <a:gd name="T0" fmla="*/ 102 w 102"/>
                <a:gd name="T1" fmla="*/ 0 h 98"/>
                <a:gd name="T2" fmla="*/ 50 w 102"/>
                <a:gd name="T3" fmla="*/ 49 h 98"/>
                <a:gd name="T4" fmla="*/ 0 w 102"/>
                <a:gd name="T5" fmla="*/ 98 h 98"/>
                <a:gd name="T6" fmla="*/ 102 w 102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98">
                  <a:moveTo>
                    <a:pt x="102" y="0"/>
                  </a:moveTo>
                  <a:cubicBezTo>
                    <a:pt x="86" y="15"/>
                    <a:pt x="68" y="33"/>
                    <a:pt x="50" y="49"/>
                  </a:cubicBezTo>
                  <a:cubicBezTo>
                    <a:pt x="33" y="65"/>
                    <a:pt x="19" y="85"/>
                    <a:pt x="0" y="98"/>
                  </a:cubicBezTo>
                  <a:cubicBezTo>
                    <a:pt x="39" y="74"/>
                    <a:pt x="77" y="38"/>
                    <a:pt x="1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76">
              <a:extLst>
                <a:ext uri="{FF2B5EF4-FFF2-40B4-BE49-F238E27FC236}">
                  <a16:creationId xmlns:a16="http://schemas.microsoft.com/office/drawing/2014/main" id="{ADD15B41-EB57-4AD6-B5AD-E4CAE38021DF}"/>
                </a:ext>
              </a:extLst>
            </p:cNvPr>
            <p:cNvSpPr/>
            <p:nvPr/>
          </p:nvSpPr>
          <p:spPr bwMode="auto">
            <a:xfrm>
              <a:off x="3129" y="2867"/>
              <a:ext cx="51" cy="91"/>
            </a:xfrm>
            <a:custGeom>
              <a:avLst/>
              <a:gdLst>
                <a:gd name="T0" fmla="*/ 45 w 45"/>
                <a:gd name="T1" fmla="*/ 0 h 67"/>
                <a:gd name="T2" fmla="*/ 0 w 45"/>
                <a:gd name="T3" fmla="*/ 62 h 67"/>
                <a:gd name="T4" fmla="*/ 23 w 45"/>
                <a:gd name="T5" fmla="*/ 41 h 67"/>
                <a:gd name="T6" fmla="*/ 45 w 45"/>
                <a:gd name="T7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67">
                  <a:moveTo>
                    <a:pt x="45" y="0"/>
                  </a:moveTo>
                  <a:cubicBezTo>
                    <a:pt x="30" y="21"/>
                    <a:pt x="10" y="39"/>
                    <a:pt x="0" y="62"/>
                  </a:cubicBezTo>
                  <a:cubicBezTo>
                    <a:pt x="16" y="67"/>
                    <a:pt x="18" y="53"/>
                    <a:pt x="23" y="41"/>
                  </a:cubicBezTo>
                  <a:cubicBezTo>
                    <a:pt x="29" y="28"/>
                    <a:pt x="40" y="14"/>
                    <a:pt x="4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77">
              <a:extLst>
                <a:ext uri="{FF2B5EF4-FFF2-40B4-BE49-F238E27FC236}">
                  <a16:creationId xmlns:a16="http://schemas.microsoft.com/office/drawing/2014/main" id="{6FD9B8F1-26B7-47EE-AC5B-FE6FD15C1D2B}"/>
                </a:ext>
              </a:extLst>
            </p:cNvPr>
            <p:cNvSpPr/>
            <p:nvPr/>
          </p:nvSpPr>
          <p:spPr bwMode="auto">
            <a:xfrm>
              <a:off x="3046" y="2824"/>
              <a:ext cx="47" cy="164"/>
            </a:xfrm>
            <a:custGeom>
              <a:avLst/>
              <a:gdLst>
                <a:gd name="T0" fmla="*/ 40 w 41"/>
                <a:gd name="T1" fmla="*/ 1 h 120"/>
                <a:gd name="T2" fmla="*/ 30 w 41"/>
                <a:gd name="T3" fmla="*/ 34 h 120"/>
                <a:gd name="T4" fmla="*/ 22 w 41"/>
                <a:gd name="T5" fmla="*/ 63 h 120"/>
                <a:gd name="T6" fmla="*/ 0 w 41"/>
                <a:gd name="T7" fmla="*/ 120 h 120"/>
                <a:gd name="T8" fmla="*/ 28 w 41"/>
                <a:gd name="T9" fmla="*/ 61 h 120"/>
                <a:gd name="T10" fmla="*/ 41 w 41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20">
                  <a:moveTo>
                    <a:pt x="40" y="1"/>
                  </a:moveTo>
                  <a:cubicBezTo>
                    <a:pt x="37" y="14"/>
                    <a:pt x="33" y="23"/>
                    <a:pt x="30" y="34"/>
                  </a:cubicBezTo>
                  <a:cubicBezTo>
                    <a:pt x="27" y="43"/>
                    <a:pt x="25" y="53"/>
                    <a:pt x="22" y="63"/>
                  </a:cubicBezTo>
                  <a:cubicBezTo>
                    <a:pt x="16" y="83"/>
                    <a:pt x="1" y="100"/>
                    <a:pt x="0" y="120"/>
                  </a:cubicBezTo>
                  <a:cubicBezTo>
                    <a:pt x="16" y="113"/>
                    <a:pt x="24" y="77"/>
                    <a:pt x="28" y="61"/>
                  </a:cubicBezTo>
                  <a:cubicBezTo>
                    <a:pt x="33" y="42"/>
                    <a:pt x="40" y="2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78">
              <a:extLst>
                <a:ext uri="{FF2B5EF4-FFF2-40B4-BE49-F238E27FC236}">
                  <a16:creationId xmlns:a16="http://schemas.microsoft.com/office/drawing/2014/main" id="{3A0C1CD6-2E3B-4543-8B2E-27C8A4083D92}"/>
                </a:ext>
              </a:extLst>
            </p:cNvPr>
            <p:cNvSpPr/>
            <p:nvPr/>
          </p:nvSpPr>
          <p:spPr bwMode="auto">
            <a:xfrm>
              <a:off x="3029" y="2953"/>
              <a:ext cx="82" cy="107"/>
            </a:xfrm>
            <a:custGeom>
              <a:avLst/>
              <a:gdLst>
                <a:gd name="T0" fmla="*/ 72 w 72"/>
                <a:gd name="T1" fmla="*/ 0 h 78"/>
                <a:gd name="T2" fmla="*/ 0 w 72"/>
                <a:gd name="T3" fmla="*/ 69 h 78"/>
                <a:gd name="T4" fmla="*/ 41 w 72"/>
                <a:gd name="T5" fmla="*/ 47 h 78"/>
                <a:gd name="T6" fmla="*/ 72 w 72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8">
                  <a:moveTo>
                    <a:pt x="72" y="0"/>
                  </a:moveTo>
                  <a:cubicBezTo>
                    <a:pt x="52" y="27"/>
                    <a:pt x="21" y="44"/>
                    <a:pt x="0" y="69"/>
                  </a:cubicBezTo>
                  <a:cubicBezTo>
                    <a:pt x="17" y="78"/>
                    <a:pt x="33" y="60"/>
                    <a:pt x="41" y="47"/>
                  </a:cubicBezTo>
                  <a:cubicBezTo>
                    <a:pt x="50" y="31"/>
                    <a:pt x="64" y="17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79">
              <a:extLst>
                <a:ext uri="{FF2B5EF4-FFF2-40B4-BE49-F238E27FC236}">
                  <a16:creationId xmlns:a16="http://schemas.microsoft.com/office/drawing/2014/main" id="{31931828-9822-4E37-9EB6-6009FC39D835}"/>
                </a:ext>
              </a:extLst>
            </p:cNvPr>
            <p:cNvSpPr/>
            <p:nvPr/>
          </p:nvSpPr>
          <p:spPr bwMode="auto">
            <a:xfrm>
              <a:off x="3004" y="3023"/>
              <a:ext cx="79" cy="165"/>
            </a:xfrm>
            <a:custGeom>
              <a:avLst/>
              <a:gdLst>
                <a:gd name="T0" fmla="*/ 69 w 69"/>
                <a:gd name="T1" fmla="*/ 0 h 121"/>
                <a:gd name="T2" fmla="*/ 40 w 69"/>
                <a:gd name="T3" fmla="*/ 56 h 121"/>
                <a:gd name="T4" fmla="*/ 0 w 69"/>
                <a:gd name="T5" fmla="*/ 110 h 121"/>
                <a:gd name="T6" fmla="*/ 42 w 69"/>
                <a:gd name="T7" fmla="*/ 67 h 121"/>
                <a:gd name="T8" fmla="*/ 69 w 6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21">
                  <a:moveTo>
                    <a:pt x="69" y="0"/>
                  </a:moveTo>
                  <a:cubicBezTo>
                    <a:pt x="60" y="19"/>
                    <a:pt x="52" y="38"/>
                    <a:pt x="40" y="56"/>
                  </a:cubicBezTo>
                  <a:cubicBezTo>
                    <a:pt x="29" y="74"/>
                    <a:pt x="7" y="90"/>
                    <a:pt x="0" y="110"/>
                  </a:cubicBezTo>
                  <a:cubicBezTo>
                    <a:pt x="25" y="121"/>
                    <a:pt x="35" y="85"/>
                    <a:pt x="42" y="67"/>
                  </a:cubicBezTo>
                  <a:cubicBezTo>
                    <a:pt x="51" y="45"/>
                    <a:pt x="61" y="23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80">
              <a:extLst>
                <a:ext uri="{FF2B5EF4-FFF2-40B4-BE49-F238E27FC236}">
                  <a16:creationId xmlns:a16="http://schemas.microsoft.com/office/drawing/2014/main" id="{D3937A2B-0A06-4DEC-8657-4A19C9D9557F}"/>
                </a:ext>
              </a:extLst>
            </p:cNvPr>
            <p:cNvSpPr/>
            <p:nvPr/>
          </p:nvSpPr>
          <p:spPr bwMode="auto">
            <a:xfrm>
              <a:off x="2908" y="3181"/>
              <a:ext cx="62" cy="171"/>
            </a:xfrm>
            <a:custGeom>
              <a:avLst/>
              <a:gdLst>
                <a:gd name="T0" fmla="*/ 54 w 54"/>
                <a:gd name="T1" fmla="*/ 0 h 125"/>
                <a:gd name="T2" fmla="*/ 28 w 54"/>
                <a:gd name="T3" fmla="*/ 63 h 125"/>
                <a:gd name="T4" fmla="*/ 15 w 54"/>
                <a:gd name="T5" fmla="*/ 91 h 125"/>
                <a:gd name="T6" fmla="*/ 1 w 54"/>
                <a:gd name="T7" fmla="*/ 118 h 125"/>
                <a:gd name="T8" fmla="*/ 8 w 54"/>
                <a:gd name="T9" fmla="*/ 124 h 125"/>
                <a:gd name="T10" fmla="*/ 17 w 54"/>
                <a:gd name="T11" fmla="*/ 120 h 125"/>
                <a:gd name="T12" fmla="*/ 24 w 54"/>
                <a:gd name="T13" fmla="*/ 96 h 125"/>
                <a:gd name="T14" fmla="*/ 44 w 54"/>
                <a:gd name="T15" fmla="*/ 38 h 125"/>
                <a:gd name="T16" fmla="*/ 53 w 54"/>
                <a:gd name="T17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25">
                  <a:moveTo>
                    <a:pt x="54" y="0"/>
                  </a:moveTo>
                  <a:cubicBezTo>
                    <a:pt x="45" y="21"/>
                    <a:pt x="39" y="42"/>
                    <a:pt x="28" y="63"/>
                  </a:cubicBezTo>
                  <a:cubicBezTo>
                    <a:pt x="23" y="72"/>
                    <a:pt x="20" y="82"/>
                    <a:pt x="15" y="91"/>
                  </a:cubicBezTo>
                  <a:cubicBezTo>
                    <a:pt x="12" y="98"/>
                    <a:pt x="0" y="111"/>
                    <a:pt x="1" y="118"/>
                  </a:cubicBezTo>
                  <a:cubicBezTo>
                    <a:pt x="1" y="125"/>
                    <a:pt x="1" y="123"/>
                    <a:pt x="8" y="124"/>
                  </a:cubicBezTo>
                  <a:cubicBezTo>
                    <a:pt x="15" y="125"/>
                    <a:pt x="11" y="125"/>
                    <a:pt x="17" y="120"/>
                  </a:cubicBezTo>
                  <a:cubicBezTo>
                    <a:pt x="28" y="112"/>
                    <a:pt x="23" y="107"/>
                    <a:pt x="24" y="96"/>
                  </a:cubicBezTo>
                  <a:cubicBezTo>
                    <a:pt x="27" y="77"/>
                    <a:pt x="37" y="56"/>
                    <a:pt x="44" y="38"/>
                  </a:cubicBezTo>
                  <a:cubicBezTo>
                    <a:pt x="48" y="28"/>
                    <a:pt x="51" y="18"/>
                    <a:pt x="5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81">
              <a:extLst>
                <a:ext uri="{FF2B5EF4-FFF2-40B4-BE49-F238E27FC236}">
                  <a16:creationId xmlns:a16="http://schemas.microsoft.com/office/drawing/2014/main" id="{3D22125A-F08E-4368-933F-E09DBDCD1A24}"/>
                </a:ext>
              </a:extLst>
            </p:cNvPr>
            <p:cNvSpPr/>
            <p:nvPr/>
          </p:nvSpPr>
          <p:spPr bwMode="auto">
            <a:xfrm>
              <a:off x="3036" y="3099"/>
              <a:ext cx="270" cy="74"/>
            </a:xfrm>
            <a:custGeom>
              <a:avLst/>
              <a:gdLst>
                <a:gd name="T0" fmla="*/ 236 w 236"/>
                <a:gd name="T1" fmla="*/ 17 h 54"/>
                <a:gd name="T2" fmla="*/ 175 w 236"/>
                <a:gd name="T3" fmla="*/ 3 h 54"/>
                <a:gd name="T4" fmla="*/ 113 w 236"/>
                <a:gd name="T5" fmla="*/ 0 h 54"/>
                <a:gd name="T6" fmla="*/ 57 w 236"/>
                <a:gd name="T7" fmla="*/ 10 h 54"/>
                <a:gd name="T8" fmla="*/ 30 w 236"/>
                <a:gd name="T9" fmla="*/ 19 h 54"/>
                <a:gd name="T10" fmla="*/ 3 w 236"/>
                <a:gd name="T11" fmla="*/ 33 h 54"/>
                <a:gd name="T12" fmla="*/ 0 w 236"/>
                <a:gd name="T13" fmla="*/ 34 h 54"/>
                <a:gd name="T14" fmla="*/ 114 w 236"/>
                <a:gd name="T15" fmla="*/ 36 h 54"/>
                <a:gd name="T16" fmla="*/ 174 w 236"/>
                <a:gd name="T17" fmla="*/ 22 h 54"/>
                <a:gd name="T18" fmla="*/ 235 w 236"/>
                <a:gd name="T19" fmla="*/ 17 h 54"/>
                <a:gd name="T20" fmla="*/ 235 w 236"/>
                <a:gd name="T21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54">
                  <a:moveTo>
                    <a:pt x="236" y="17"/>
                  </a:moveTo>
                  <a:cubicBezTo>
                    <a:pt x="217" y="11"/>
                    <a:pt x="195" y="6"/>
                    <a:pt x="175" y="3"/>
                  </a:cubicBezTo>
                  <a:cubicBezTo>
                    <a:pt x="155" y="0"/>
                    <a:pt x="133" y="0"/>
                    <a:pt x="113" y="0"/>
                  </a:cubicBezTo>
                  <a:cubicBezTo>
                    <a:pt x="95" y="0"/>
                    <a:pt x="74" y="5"/>
                    <a:pt x="57" y="10"/>
                  </a:cubicBezTo>
                  <a:cubicBezTo>
                    <a:pt x="48" y="13"/>
                    <a:pt x="39" y="15"/>
                    <a:pt x="30" y="19"/>
                  </a:cubicBezTo>
                  <a:cubicBezTo>
                    <a:pt x="26" y="22"/>
                    <a:pt x="5" y="30"/>
                    <a:pt x="3" y="33"/>
                  </a:cubicBezTo>
                  <a:cubicBezTo>
                    <a:pt x="3" y="33"/>
                    <a:pt x="0" y="34"/>
                    <a:pt x="0" y="34"/>
                  </a:cubicBezTo>
                  <a:cubicBezTo>
                    <a:pt x="30" y="54"/>
                    <a:pt x="83" y="45"/>
                    <a:pt x="114" y="36"/>
                  </a:cubicBezTo>
                  <a:cubicBezTo>
                    <a:pt x="134" y="30"/>
                    <a:pt x="154" y="24"/>
                    <a:pt x="174" y="22"/>
                  </a:cubicBezTo>
                  <a:cubicBezTo>
                    <a:pt x="192" y="20"/>
                    <a:pt x="219" y="13"/>
                    <a:pt x="235" y="17"/>
                  </a:cubicBezTo>
                  <a:cubicBezTo>
                    <a:pt x="236" y="17"/>
                    <a:pt x="235" y="17"/>
                    <a:pt x="235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82">
              <a:extLst>
                <a:ext uri="{FF2B5EF4-FFF2-40B4-BE49-F238E27FC236}">
                  <a16:creationId xmlns:a16="http://schemas.microsoft.com/office/drawing/2014/main" id="{16B12F3B-F861-4D94-B27D-F93F7D6D24E2}"/>
                </a:ext>
              </a:extLst>
            </p:cNvPr>
            <p:cNvSpPr/>
            <p:nvPr/>
          </p:nvSpPr>
          <p:spPr bwMode="auto">
            <a:xfrm>
              <a:off x="2924" y="3106"/>
              <a:ext cx="144" cy="162"/>
            </a:xfrm>
            <a:custGeom>
              <a:avLst/>
              <a:gdLst>
                <a:gd name="T0" fmla="*/ 126 w 126"/>
                <a:gd name="T1" fmla="*/ 0 h 118"/>
                <a:gd name="T2" fmla="*/ 22 w 126"/>
                <a:gd name="T3" fmla="*/ 84 h 118"/>
                <a:gd name="T4" fmla="*/ 6 w 126"/>
                <a:gd name="T5" fmla="*/ 106 h 118"/>
                <a:gd name="T6" fmla="*/ 28 w 126"/>
                <a:gd name="T7" fmla="*/ 97 h 118"/>
                <a:gd name="T8" fmla="*/ 72 w 126"/>
                <a:gd name="T9" fmla="*/ 48 h 118"/>
                <a:gd name="T10" fmla="*/ 124 w 126"/>
                <a:gd name="T11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18">
                  <a:moveTo>
                    <a:pt x="126" y="0"/>
                  </a:moveTo>
                  <a:cubicBezTo>
                    <a:pt x="88" y="23"/>
                    <a:pt x="54" y="53"/>
                    <a:pt x="22" y="84"/>
                  </a:cubicBezTo>
                  <a:cubicBezTo>
                    <a:pt x="15" y="90"/>
                    <a:pt x="0" y="99"/>
                    <a:pt x="6" y="106"/>
                  </a:cubicBezTo>
                  <a:cubicBezTo>
                    <a:pt x="15" y="118"/>
                    <a:pt x="24" y="104"/>
                    <a:pt x="28" y="97"/>
                  </a:cubicBezTo>
                  <a:cubicBezTo>
                    <a:pt x="41" y="75"/>
                    <a:pt x="56" y="67"/>
                    <a:pt x="72" y="48"/>
                  </a:cubicBezTo>
                  <a:cubicBezTo>
                    <a:pt x="83" y="35"/>
                    <a:pt x="106" y="17"/>
                    <a:pt x="12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83">
              <a:extLst>
                <a:ext uri="{FF2B5EF4-FFF2-40B4-BE49-F238E27FC236}">
                  <a16:creationId xmlns:a16="http://schemas.microsoft.com/office/drawing/2014/main" id="{2D3DCACB-C274-4DAB-9799-7EF38C296B93}"/>
                </a:ext>
              </a:extLst>
            </p:cNvPr>
            <p:cNvSpPr/>
            <p:nvPr/>
          </p:nvSpPr>
          <p:spPr bwMode="auto">
            <a:xfrm>
              <a:off x="2926" y="3105"/>
              <a:ext cx="144" cy="156"/>
            </a:xfrm>
            <a:custGeom>
              <a:avLst/>
              <a:gdLst>
                <a:gd name="T0" fmla="*/ 123 w 126"/>
                <a:gd name="T1" fmla="*/ 2 h 114"/>
                <a:gd name="T2" fmla="*/ 44 w 126"/>
                <a:gd name="T3" fmla="*/ 62 h 114"/>
                <a:gd name="T4" fmla="*/ 9 w 126"/>
                <a:gd name="T5" fmla="*/ 93 h 114"/>
                <a:gd name="T6" fmla="*/ 1 w 126"/>
                <a:gd name="T7" fmla="*/ 107 h 114"/>
                <a:gd name="T8" fmla="*/ 14 w 126"/>
                <a:gd name="T9" fmla="*/ 112 h 114"/>
                <a:gd name="T10" fmla="*/ 24 w 126"/>
                <a:gd name="T11" fmla="*/ 103 h 114"/>
                <a:gd name="T12" fmla="*/ 37 w 126"/>
                <a:gd name="T13" fmla="*/ 83 h 114"/>
                <a:gd name="T14" fmla="*/ 54 w 126"/>
                <a:gd name="T15" fmla="*/ 66 h 114"/>
                <a:gd name="T16" fmla="*/ 84 w 126"/>
                <a:gd name="T17" fmla="*/ 35 h 114"/>
                <a:gd name="T18" fmla="*/ 124 w 126"/>
                <a:gd name="T19" fmla="*/ 2 h 114"/>
                <a:gd name="T20" fmla="*/ 121 w 126"/>
                <a:gd name="T21" fmla="*/ 4 h 114"/>
                <a:gd name="T22" fmla="*/ 64 w 126"/>
                <a:gd name="T23" fmla="*/ 55 h 114"/>
                <a:gd name="T24" fmla="*/ 36 w 126"/>
                <a:gd name="T25" fmla="*/ 83 h 114"/>
                <a:gd name="T26" fmla="*/ 14 w 126"/>
                <a:gd name="T27" fmla="*/ 112 h 114"/>
                <a:gd name="T28" fmla="*/ 17 w 126"/>
                <a:gd name="T29" fmla="*/ 110 h 114"/>
                <a:gd name="T30" fmla="*/ 5 w 126"/>
                <a:gd name="T31" fmla="*/ 105 h 114"/>
                <a:gd name="T32" fmla="*/ 11 w 126"/>
                <a:gd name="T33" fmla="*/ 93 h 114"/>
                <a:gd name="T34" fmla="*/ 42 w 126"/>
                <a:gd name="T35" fmla="*/ 64 h 114"/>
                <a:gd name="T36" fmla="*/ 126 w 126"/>
                <a:gd name="T37" fmla="*/ 0 h 114"/>
                <a:gd name="T38" fmla="*/ 123 w 126"/>
                <a:gd name="T39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6" h="114">
                  <a:moveTo>
                    <a:pt x="123" y="2"/>
                  </a:moveTo>
                  <a:cubicBezTo>
                    <a:pt x="94" y="19"/>
                    <a:pt x="68" y="39"/>
                    <a:pt x="44" y="62"/>
                  </a:cubicBezTo>
                  <a:cubicBezTo>
                    <a:pt x="32" y="72"/>
                    <a:pt x="21" y="83"/>
                    <a:pt x="9" y="93"/>
                  </a:cubicBezTo>
                  <a:cubicBezTo>
                    <a:pt x="5" y="97"/>
                    <a:pt x="0" y="101"/>
                    <a:pt x="1" y="107"/>
                  </a:cubicBezTo>
                  <a:cubicBezTo>
                    <a:pt x="2" y="113"/>
                    <a:pt x="10" y="114"/>
                    <a:pt x="14" y="112"/>
                  </a:cubicBezTo>
                  <a:cubicBezTo>
                    <a:pt x="18" y="109"/>
                    <a:pt x="21" y="107"/>
                    <a:pt x="24" y="103"/>
                  </a:cubicBezTo>
                  <a:cubicBezTo>
                    <a:pt x="29" y="97"/>
                    <a:pt x="32" y="90"/>
                    <a:pt x="37" y="83"/>
                  </a:cubicBezTo>
                  <a:cubicBezTo>
                    <a:pt x="42" y="77"/>
                    <a:pt x="48" y="72"/>
                    <a:pt x="54" y="66"/>
                  </a:cubicBezTo>
                  <a:cubicBezTo>
                    <a:pt x="65" y="56"/>
                    <a:pt x="74" y="45"/>
                    <a:pt x="84" y="35"/>
                  </a:cubicBezTo>
                  <a:cubicBezTo>
                    <a:pt x="97" y="23"/>
                    <a:pt x="111" y="13"/>
                    <a:pt x="124" y="2"/>
                  </a:cubicBezTo>
                  <a:cubicBezTo>
                    <a:pt x="123" y="3"/>
                    <a:pt x="122" y="4"/>
                    <a:pt x="121" y="4"/>
                  </a:cubicBezTo>
                  <a:cubicBezTo>
                    <a:pt x="100" y="20"/>
                    <a:pt x="81" y="36"/>
                    <a:pt x="64" y="55"/>
                  </a:cubicBezTo>
                  <a:cubicBezTo>
                    <a:pt x="55" y="65"/>
                    <a:pt x="45" y="73"/>
                    <a:pt x="36" y="83"/>
                  </a:cubicBezTo>
                  <a:cubicBezTo>
                    <a:pt x="28" y="92"/>
                    <a:pt x="24" y="105"/>
                    <a:pt x="14" y="112"/>
                  </a:cubicBezTo>
                  <a:cubicBezTo>
                    <a:pt x="15" y="111"/>
                    <a:pt x="16" y="110"/>
                    <a:pt x="17" y="110"/>
                  </a:cubicBezTo>
                  <a:cubicBezTo>
                    <a:pt x="12" y="113"/>
                    <a:pt x="8" y="110"/>
                    <a:pt x="5" y="105"/>
                  </a:cubicBezTo>
                  <a:cubicBezTo>
                    <a:pt x="2" y="101"/>
                    <a:pt x="8" y="95"/>
                    <a:pt x="11" y="93"/>
                  </a:cubicBezTo>
                  <a:cubicBezTo>
                    <a:pt x="21" y="83"/>
                    <a:pt x="32" y="74"/>
                    <a:pt x="42" y="64"/>
                  </a:cubicBezTo>
                  <a:cubicBezTo>
                    <a:pt x="68" y="40"/>
                    <a:pt x="96" y="18"/>
                    <a:pt x="126" y="0"/>
                  </a:cubicBezTo>
                  <a:cubicBezTo>
                    <a:pt x="126" y="0"/>
                    <a:pt x="124" y="1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84">
              <a:extLst>
                <a:ext uri="{FF2B5EF4-FFF2-40B4-BE49-F238E27FC236}">
                  <a16:creationId xmlns:a16="http://schemas.microsoft.com/office/drawing/2014/main" id="{563ACCA8-ACC4-49FC-A8BB-ACAE3E786B14}"/>
                </a:ext>
              </a:extLst>
            </p:cNvPr>
            <p:cNvSpPr/>
            <p:nvPr/>
          </p:nvSpPr>
          <p:spPr bwMode="auto">
            <a:xfrm>
              <a:off x="3177" y="2674"/>
              <a:ext cx="123" cy="268"/>
            </a:xfrm>
            <a:custGeom>
              <a:avLst/>
              <a:gdLst>
                <a:gd name="T0" fmla="*/ 108 w 108"/>
                <a:gd name="T1" fmla="*/ 0 h 196"/>
                <a:gd name="T2" fmla="*/ 55 w 108"/>
                <a:gd name="T3" fmla="*/ 101 h 196"/>
                <a:gd name="T4" fmla="*/ 4 w 108"/>
                <a:gd name="T5" fmla="*/ 196 h 196"/>
                <a:gd name="T6" fmla="*/ 46 w 108"/>
                <a:gd name="T7" fmla="*/ 156 h 196"/>
                <a:gd name="T8" fmla="*/ 75 w 108"/>
                <a:gd name="T9" fmla="*/ 104 h 196"/>
                <a:gd name="T10" fmla="*/ 108 w 108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96">
                  <a:moveTo>
                    <a:pt x="108" y="0"/>
                  </a:moveTo>
                  <a:cubicBezTo>
                    <a:pt x="93" y="34"/>
                    <a:pt x="76" y="69"/>
                    <a:pt x="55" y="101"/>
                  </a:cubicBezTo>
                  <a:cubicBezTo>
                    <a:pt x="40" y="125"/>
                    <a:pt x="0" y="166"/>
                    <a:pt x="4" y="196"/>
                  </a:cubicBezTo>
                  <a:cubicBezTo>
                    <a:pt x="17" y="193"/>
                    <a:pt x="36" y="167"/>
                    <a:pt x="46" y="156"/>
                  </a:cubicBezTo>
                  <a:cubicBezTo>
                    <a:pt x="58" y="140"/>
                    <a:pt x="68" y="123"/>
                    <a:pt x="75" y="104"/>
                  </a:cubicBezTo>
                  <a:cubicBezTo>
                    <a:pt x="85" y="69"/>
                    <a:pt x="100" y="36"/>
                    <a:pt x="10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85">
              <a:extLst>
                <a:ext uri="{FF2B5EF4-FFF2-40B4-BE49-F238E27FC236}">
                  <a16:creationId xmlns:a16="http://schemas.microsoft.com/office/drawing/2014/main" id="{2A80FCAA-C6B4-4103-B53B-DBEBBA0456CF}"/>
                </a:ext>
              </a:extLst>
            </p:cNvPr>
            <p:cNvSpPr/>
            <p:nvPr/>
          </p:nvSpPr>
          <p:spPr bwMode="auto">
            <a:xfrm>
              <a:off x="3246" y="2790"/>
              <a:ext cx="237" cy="89"/>
            </a:xfrm>
            <a:custGeom>
              <a:avLst/>
              <a:gdLst>
                <a:gd name="T0" fmla="*/ 204 w 207"/>
                <a:gd name="T1" fmla="*/ 1 h 65"/>
                <a:gd name="T2" fmla="*/ 98 w 207"/>
                <a:gd name="T3" fmla="*/ 16 h 65"/>
                <a:gd name="T4" fmla="*/ 0 w 207"/>
                <a:gd name="T5" fmla="*/ 57 h 65"/>
                <a:gd name="T6" fmla="*/ 52 w 207"/>
                <a:gd name="T7" fmla="*/ 57 h 65"/>
                <a:gd name="T8" fmla="*/ 107 w 207"/>
                <a:gd name="T9" fmla="*/ 45 h 65"/>
                <a:gd name="T10" fmla="*/ 207 w 207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" h="65">
                  <a:moveTo>
                    <a:pt x="204" y="1"/>
                  </a:moveTo>
                  <a:cubicBezTo>
                    <a:pt x="170" y="11"/>
                    <a:pt x="132" y="11"/>
                    <a:pt x="98" y="16"/>
                  </a:cubicBezTo>
                  <a:cubicBezTo>
                    <a:pt x="69" y="19"/>
                    <a:pt x="17" y="30"/>
                    <a:pt x="0" y="57"/>
                  </a:cubicBezTo>
                  <a:cubicBezTo>
                    <a:pt x="13" y="65"/>
                    <a:pt x="38" y="58"/>
                    <a:pt x="52" y="57"/>
                  </a:cubicBezTo>
                  <a:cubicBezTo>
                    <a:pt x="71" y="54"/>
                    <a:pt x="89" y="51"/>
                    <a:pt x="107" y="45"/>
                  </a:cubicBezTo>
                  <a:cubicBezTo>
                    <a:pt x="142" y="35"/>
                    <a:pt x="173" y="16"/>
                    <a:pt x="20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86">
              <a:extLst>
                <a:ext uri="{FF2B5EF4-FFF2-40B4-BE49-F238E27FC236}">
                  <a16:creationId xmlns:a16="http://schemas.microsoft.com/office/drawing/2014/main" id="{5E4F47A3-C7C5-4D0D-87A1-B610DA01D04E}"/>
                </a:ext>
              </a:extLst>
            </p:cNvPr>
            <p:cNvSpPr/>
            <p:nvPr/>
          </p:nvSpPr>
          <p:spPr bwMode="auto">
            <a:xfrm>
              <a:off x="3132" y="2802"/>
              <a:ext cx="184" cy="167"/>
            </a:xfrm>
            <a:custGeom>
              <a:avLst/>
              <a:gdLst>
                <a:gd name="T0" fmla="*/ 161 w 161"/>
                <a:gd name="T1" fmla="*/ 0 h 122"/>
                <a:gd name="T2" fmla="*/ 93 w 161"/>
                <a:gd name="T3" fmla="*/ 62 h 122"/>
                <a:gd name="T4" fmla="*/ 20 w 161"/>
                <a:gd name="T5" fmla="*/ 109 h 122"/>
                <a:gd name="T6" fmla="*/ 31 w 161"/>
                <a:gd name="T7" fmla="*/ 113 h 122"/>
                <a:gd name="T8" fmla="*/ 68 w 161"/>
                <a:gd name="T9" fmla="*/ 93 h 122"/>
                <a:gd name="T10" fmla="*/ 130 w 161"/>
                <a:gd name="T11" fmla="*/ 36 h 122"/>
                <a:gd name="T12" fmla="*/ 160 w 161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22">
                  <a:moveTo>
                    <a:pt x="161" y="0"/>
                  </a:moveTo>
                  <a:cubicBezTo>
                    <a:pt x="138" y="26"/>
                    <a:pt x="105" y="52"/>
                    <a:pt x="93" y="62"/>
                  </a:cubicBezTo>
                  <a:cubicBezTo>
                    <a:pt x="70" y="81"/>
                    <a:pt x="44" y="93"/>
                    <a:pt x="20" y="109"/>
                  </a:cubicBezTo>
                  <a:cubicBezTo>
                    <a:pt x="0" y="122"/>
                    <a:pt x="17" y="120"/>
                    <a:pt x="31" y="113"/>
                  </a:cubicBezTo>
                  <a:cubicBezTo>
                    <a:pt x="43" y="107"/>
                    <a:pt x="56" y="100"/>
                    <a:pt x="68" y="93"/>
                  </a:cubicBezTo>
                  <a:cubicBezTo>
                    <a:pt x="94" y="76"/>
                    <a:pt x="107" y="57"/>
                    <a:pt x="130" y="36"/>
                  </a:cubicBezTo>
                  <a:cubicBezTo>
                    <a:pt x="140" y="26"/>
                    <a:pt x="160" y="6"/>
                    <a:pt x="16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87">
              <a:extLst>
                <a:ext uri="{FF2B5EF4-FFF2-40B4-BE49-F238E27FC236}">
                  <a16:creationId xmlns:a16="http://schemas.microsoft.com/office/drawing/2014/main" id="{F99B1F68-403F-4CF7-8B8B-D7F7DCFEC198}"/>
                </a:ext>
              </a:extLst>
            </p:cNvPr>
            <p:cNvSpPr/>
            <p:nvPr/>
          </p:nvSpPr>
          <p:spPr bwMode="auto">
            <a:xfrm>
              <a:off x="3142" y="2801"/>
              <a:ext cx="176" cy="170"/>
            </a:xfrm>
            <a:custGeom>
              <a:avLst/>
              <a:gdLst>
                <a:gd name="T0" fmla="*/ 151 w 154"/>
                <a:gd name="T1" fmla="*/ 2 h 124"/>
                <a:gd name="T2" fmla="*/ 71 w 154"/>
                <a:gd name="T3" fmla="*/ 72 h 124"/>
                <a:gd name="T4" fmla="*/ 15 w 154"/>
                <a:gd name="T5" fmla="*/ 107 h 124"/>
                <a:gd name="T6" fmla="*/ 0 w 154"/>
                <a:gd name="T7" fmla="*/ 119 h 124"/>
                <a:gd name="T8" fmla="*/ 13 w 154"/>
                <a:gd name="T9" fmla="*/ 118 h 124"/>
                <a:gd name="T10" fmla="*/ 52 w 154"/>
                <a:gd name="T11" fmla="*/ 98 h 124"/>
                <a:gd name="T12" fmla="*/ 87 w 154"/>
                <a:gd name="T13" fmla="*/ 72 h 124"/>
                <a:gd name="T14" fmla="*/ 127 w 154"/>
                <a:gd name="T15" fmla="*/ 32 h 124"/>
                <a:gd name="T16" fmla="*/ 143 w 154"/>
                <a:gd name="T17" fmla="*/ 15 h 124"/>
                <a:gd name="T18" fmla="*/ 153 w 154"/>
                <a:gd name="T19" fmla="*/ 0 h 124"/>
                <a:gd name="T20" fmla="*/ 150 w 154"/>
                <a:gd name="T21" fmla="*/ 2 h 124"/>
                <a:gd name="T22" fmla="*/ 131 w 154"/>
                <a:gd name="T23" fmla="*/ 26 h 124"/>
                <a:gd name="T24" fmla="*/ 97 w 154"/>
                <a:gd name="T25" fmla="*/ 60 h 124"/>
                <a:gd name="T26" fmla="*/ 41 w 154"/>
                <a:gd name="T27" fmla="*/ 104 h 124"/>
                <a:gd name="T28" fmla="*/ 4 w 154"/>
                <a:gd name="T29" fmla="*/ 117 h 124"/>
                <a:gd name="T30" fmla="*/ 48 w 154"/>
                <a:gd name="T31" fmla="*/ 88 h 124"/>
                <a:gd name="T32" fmla="*/ 86 w 154"/>
                <a:gd name="T33" fmla="*/ 62 h 124"/>
                <a:gd name="T34" fmla="*/ 154 w 154"/>
                <a:gd name="T35" fmla="*/ 0 h 124"/>
                <a:gd name="T36" fmla="*/ 151 w 154"/>
                <a:gd name="T37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124">
                  <a:moveTo>
                    <a:pt x="151" y="2"/>
                  </a:moveTo>
                  <a:cubicBezTo>
                    <a:pt x="127" y="28"/>
                    <a:pt x="99" y="51"/>
                    <a:pt x="71" y="72"/>
                  </a:cubicBezTo>
                  <a:cubicBezTo>
                    <a:pt x="54" y="86"/>
                    <a:pt x="34" y="96"/>
                    <a:pt x="15" y="107"/>
                  </a:cubicBezTo>
                  <a:cubicBezTo>
                    <a:pt x="11" y="110"/>
                    <a:pt x="1" y="114"/>
                    <a:pt x="0" y="119"/>
                  </a:cubicBezTo>
                  <a:cubicBezTo>
                    <a:pt x="0" y="122"/>
                    <a:pt x="13" y="118"/>
                    <a:pt x="13" y="118"/>
                  </a:cubicBezTo>
                  <a:cubicBezTo>
                    <a:pt x="27" y="113"/>
                    <a:pt x="40" y="105"/>
                    <a:pt x="52" y="98"/>
                  </a:cubicBezTo>
                  <a:cubicBezTo>
                    <a:pt x="65" y="91"/>
                    <a:pt x="76" y="82"/>
                    <a:pt x="87" y="72"/>
                  </a:cubicBezTo>
                  <a:cubicBezTo>
                    <a:pt x="101" y="59"/>
                    <a:pt x="114" y="45"/>
                    <a:pt x="127" y="32"/>
                  </a:cubicBezTo>
                  <a:cubicBezTo>
                    <a:pt x="133" y="26"/>
                    <a:pt x="138" y="21"/>
                    <a:pt x="143" y="15"/>
                  </a:cubicBezTo>
                  <a:cubicBezTo>
                    <a:pt x="147" y="11"/>
                    <a:pt x="152" y="6"/>
                    <a:pt x="153" y="0"/>
                  </a:cubicBezTo>
                  <a:cubicBezTo>
                    <a:pt x="153" y="1"/>
                    <a:pt x="150" y="1"/>
                    <a:pt x="150" y="2"/>
                  </a:cubicBezTo>
                  <a:cubicBezTo>
                    <a:pt x="147" y="11"/>
                    <a:pt x="137" y="20"/>
                    <a:pt x="131" y="26"/>
                  </a:cubicBezTo>
                  <a:cubicBezTo>
                    <a:pt x="120" y="38"/>
                    <a:pt x="108" y="49"/>
                    <a:pt x="97" y="60"/>
                  </a:cubicBezTo>
                  <a:cubicBezTo>
                    <a:pt x="80" y="78"/>
                    <a:pt x="63" y="92"/>
                    <a:pt x="41" y="104"/>
                  </a:cubicBezTo>
                  <a:cubicBezTo>
                    <a:pt x="37" y="106"/>
                    <a:pt x="7" y="124"/>
                    <a:pt x="4" y="117"/>
                  </a:cubicBezTo>
                  <a:cubicBezTo>
                    <a:pt x="1" y="112"/>
                    <a:pt x="43" y="91"/>
                    <a:pt x="48" y="88"/>
                  </a:cubicBezTo>
                  <a:cubicBezTo>
                    <a:pt x="61" y="80"/>
                    <a:pt x="74" y="72"/>
                    <a:pt x="86" y="62"/>
                  </a:cubicBezTo>
                  <a:cubicBezTo>
                    <a:pt x="109" y="42"/>
                    <a:pt x="133" y="23"/>
                    <a:pt x="154" y="0"/>
                  </a:cubicBezTo>
                  <a:cubicBezTo>
                    <a:pt x="153" y="1"/>
                    <a:pt x="152" y="1"/>
                    <a:pt x="15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88">
              <a:extLst>
                <a:ext uri="{FF2B5EF4-FFF2-40B4-BE49-F238E27FC236}">
                  <a16:creationId xmlns:a16="http://schemas.microsoft.com/office/drawing/2014/main" id="{24D570DA-7EAF-414B-993D-A7DC63E6D6F3}"/>
                </a:ext>
              </a:extLst>
            </p:cNvPr>
            <p:cNvSpPr/>
            <p:nvPr/>
          </p:nvSpPr>
          <p:spPr bwMode="auto">
            <a:xfrm>
              <a:off x="3215" y="2771"/>
              <a:ext cx="263" cy="155"/>
            </a:xfrm>
            <a:custGeom>
              <a:avLst/>
              <a:gdLst>
                <a:gd name="T0" fmla="*/ 230 w 230"/>
                <a:gd name="T1" fmla="*/ 0 h 113"/>
                <a:gd name="T2" fmla="*/ 118 w 230"/>
                <a:gd name="T3" fmla="*/ 59 h 113"/>
                <a:gd name="T4" fmla="*/ 59 w 230"/>
                <a:gd name="T5" fmla="*/ 81 h 113"/>
                <a:gd name="T6" fmla="*/ 0 w 230"/>
                <a:gd name="T7" fmla="*/ 104 h 113"/>
                <a:gd name="T8" fmla="*/ 60 w 230"/>
                <a:gd name="T9" fmla="*/ 91 h 113"/>
                <a:gd name="T10" fmla="*/ 120 w 230"/>
                <a:gd name="T11" fmla="*/ 67 h 113"/>
                <a:gd name="T12" fmla="*/ 229 w 230"/>
                <a:gd name="T13" fmla="*/ 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113">
                  <a:moveTo>
                    <a:pt x="230" y="0"/>
                  </a:moveTo>
                  <a:cubicBezTo>
                    <a:pt x="206" y="22"/>
                    <a:pt x="154" y="43"/>
                    <a:pt x="118" y="59"/>
                  </a:cubicBezTo>
                  <a:cubicBezTo>
                    <a:pt x="99" y="67"/>
                    <a:pt x="79" y="75"/>
                    <a:pt x="59" y="81"/>
                  </a:cubicBezTo>
                  <a:cubicBezTo>
                    <a:pt x="42" y="86"/>
                    <a:pt x="12" y="91"/>
                    <a:pt x="0" y="104"/>
                  </a:cubicBezTo>
                  <a:cubicBezTo>
                    <a:pt x="12" y="113"/>
                    <a:pt x="46" y="96"/>
                    <a:pt x="60" y="91"/>
                  </a:cubicBezTo>
                  <a:cubicBezTo>
                    <a:pt x="79" y="83"/>
                    <a:pt x="100" y="76"/>
                    <a:pt x="120" y="67"/>
                  </a:cubicBezTo>
                  <a:cubicBezTo>
                    <a:pt x="160" y="51"/>
                    <a:pt x="199" y="32"/>
                    <a:pt x="229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89">
              <a:extLst>
                <a:ext uri="{FF2B5EF4-FFF2-40B4-BE49-F238E27FC236}">
                  <a16:creationId xmlns:a16="http://schemas.microsoft.com/office/drawing/2014/main" id="{9683DFEE-98EB-4C8D-931C-F8BA9F026CA4}"/>
                </a:ext>
              </a:extLst>
            </p:cNvPr>
            <p:cNvSpPr/>
            <p:nvPr/>
          </p:nvSpPr>
          <p:spPr bwMode="auto">
            <a:xfrm>
              <a:off x="3217" y="2898"/>
              <a:ext cx="186" cy="47"/>
            </a:xfrm>
            <a:custGeom>
              <a:avLst/>
              <a:gdLst>
                <a:gd name="T0" fmla="*/ 163 w 163"/>
                <a:gd name="T1" fmla="*/ 25 h 34"/>
                <a:gd name="T2" fmla="*/ 76 w 163"/>
                <a:gd name="T3" fmla="*/ 13 h 34"/>
                <a:gd name="T4" fmla="*/ 0 w 163"/>
                <a:gd name="T5" fmla="*/ 17 h 34"/>
                <a:gd name="T6" fmla="*/ 80 w 163"/>
                <a:gd name="T7" fmla="*/ 19 h 34"/>
                <a:gd name="T8" fmla="*/ 161 w 163"/>
                <a:gd name="T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34">
                  <a:moveTo>
                    <a:pt x="163" y="25"/>
                  </a:moveTo>
                  <a:cubicBezTo>
                    <a:pt x="134" y="24"/>
                    <a:pt x="104" y="16"/>
                    <a:pt x="76" y="13"/>
                  </a:cubicBezTo>
                  <a:cubicBezTo>
                    <a:pt x="60" y="11"/>
                    <a:pt x="9" y="0"/>
                    <a:pt x="0" y="17"/>
                  </a:cubicBezTo>
                  <a:cubicBezTo>
                    <a:pt x="16" y="29"/>
                    <a:pt x="59" y="19"/>
                    <a:pt x="80" y="19"/>
                  </a:cubicBezTo>
                  <a:cubicBezTo>
                    <a:pt x="103" y="20"/>
                    <a:pt x="141" y="34"/>
                    <a:pt x="16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90">
              <a:extLst>
                <a:ext uri="{FF2B5EF4-FFF2-40B4-BE49-F238E27FC236}">
                  <a16:creationId xmlns:a16="http://schemas.microsoft.com/office/drawing/2014/main" id="{B7C987D1-E6EC-40D9-BCAD-0DD0C737A54A}"/>
                </a:ext>
              </a:extLst>
            </p:cNvPr>
            <p:cNvSpPr/>
            <p:nvPr/>
          </p:nvSpPr>
          <p:spPr bwMode="auto">
            <a:xfrm>
              <a:off x="3147" y="2936"/>
              <a:ext cx="150" cy="42"/>
            </a:xfrm>
            <a:custGeom>
              <a:avLst/>
              <a:gdLst>
                <a:gd name="T0" fmla="*/ 128 w 131"/>
                <a:gd name="T1" fmla="*/ 4 h 30"/>
                <a:gd name="T2" fmla="*/ 62 w 131"/>
                <a:gd name="T3" fmla="*/ 9 h 30"/>
                <a:gd name="T4" fmla="*/ 0 w 131"/>
                <a:gd name="T5" fmla="*/ 18 h 30"/>
                <a:gd name="T6" fmla="*/ 65 w 131"/>
                <a:gd name="T7" fmla="*/ 18 h 30"/>
                <a:gd name="T8" fmla="*/ 131 w 131"/>
                <a:gd name="T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30">
                  <a:moveTo>
                    <a:pt x="128" y="4"/>
                  </a:moveTo>
                  <a:cubicBezTo>
                    <a:pt x="108" y="9"/>
                    <a:pt x="83" y="11"/>
                    <a:pt x="62" y="9"/>
                  </a:cubicBezTo>
                  <a:cubicBezTo>
                    <a:pt x="39" y="8"/>
                    <a:pt x="20" y="0"/>
                    <a:pt x="0" y="18"/>
                  </a:cubicBezTo>
                  <a:cubicBezTo>
                    <a:pt x="20" y="30"/>
                    <a:pt x="44" y="21"/>
                    <a:pt x="65" y="18"/>
                  </a:cubicBezTo>
                  <a:cubicBezTo>
                    <a:pt x="87" y="16"/>
                    <a:pt x="111" y="16"/>
                    <a:pt x="1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91">
              <a:extLst>
                <a:ext uri="{FF2B5EF4-FFF2-40B4-BE49-F238E27FC236}">
                  <a16:creationId xmlns:a16="http://schemas.microsoft.com/office/drawing/2014/main" id="{62304431-F568-4A5E-9665-A5C4FE803D1B}"/>
                </a:ext>
              </a:extLst>
            </p:cNvPr>
            <p:cNvSpPr/>
            <p:nvPr/>
          </p:nvSpPr>
          <p:spPr bwMode="auto">
            <a:xfrm>
              <a:off x="3373" y="2845"/>
              <a:ext cx="176" cy="105"/>
            </a:xfrm>
            <a:custGeom>
              <a:avLst/>
              <a:gdLst>
                <a:gd name="T0" fmla="*/ 154 w 154"/>
                <a:gd name="T1" fmla="*/ 77 h 77"/>
                <a:gd name="T2" fmla="*/ 73 w 154"/>
                <a:gd name="T3" fmla="*/ 31 h 77"/>
                <a:gd name="T4" fmla="*/ 7 w 154"/>
                <a:gd name="T5" fmla="*/ 27 h 77"/>
                <a:gd name="T6" fmla="*/ 77 w 154"/>
                <a:gd name="T7" fmla="*/ 61 h 77"/>
                <a:gd name="T8" fmla="*/ 151 w 154"/>
                <a:gd name="T9" fmla="*/ 76 h 77"/>
                <a:gd name="T10" fmla="*/ 154 w 154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77">
                  <a:moveTo>
                    <a:pt x="154" y="77"/>
                  </a:moveTo>
                  <a:cubicBezTo>
                    <a:pt x="129" y="60"/>
                    <a:pt x="99" y="46"/>
                    <a:pt x="73" y="31"/>
                  </a:cubicBezTo>
                  <a:cubicBezTo>
                    <a:pt x="61" y="24"/>
                    <a:pt x="0" y="0"/>
                    <a:pt x="7" y="27"/>
                  </a:cubicBezTo>
                  <a:cubicBezTo>
                    <a:pt x="14" y="54"/>
                    <a:pt x="57" y="56"/>
                    <a:pt x="77" y="61"/>
                  </a:cubicBezTo>
                  <a:cubicBezTo>
                    <a:pt x="102" y="67"/>
                    <a:pt x="127" y="70"/>
                    <a:pt x="151" y="76"/>
                  </a:cubicBezTo>
                  <a:cubicBezTo>
                    <a:pt x="152" y="76"/>
                    <a:pt x="153" y="76"/>
                    <a:pt x="154" y="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92">
              <a:extLst>
                <a:ext uri="{FF2B5EF4-FFF2-40B4-BE49-F238E27FC236}">
                  <a16:creationId xmlns:a16="http://schemas.microsoft.com/office/drawing/2014/main" id="{A2574538-4D51-46B4-B0A4-D7A427CC1285}"/>
                </a:ext>
              </a:extLst>
            </p:cNvPr>
            <p:cNvSpPr/>
            <p:nvPr/>
          </p:nvSpPr>
          <p:spPr bwMode="auto">
            <a:xfrm>
              <a:off x="3418" y="2586"/>
              <a:ext cx="371" cy="283"/>
            </a:xfrm>
            <a:custGeom>
              <a:avLst/>
              <a:gdLst>
                <a:gd name="T0" fmla="*/ 325 w 325"/>
                <a:gd name="T1" fmla="*/ 0 h 207"/>
                <a:gd name="T2" fmla="*/ 159 w 325"/>
                <a:gd name="T3" fmla="*/ 80 h 207"/>
                <a:gd name="T4" fmla="*/ 29 w 325"/>
                <a:gd name="T5" fmla="*/ 200 h 207"/>
                <a:gd name="T6" fmla="*/ 108 w 325"/>
                <a:gd name="T7" fmla="*/ 168 h 207"/>
                <a:gd name="T8" fmla="*/ 183 w 325"/>
                <a:gd name="T9" fmla="*/ 113 h 207"/>
                <a:gd name="T10" fmla="*/ 253 w 325"/>
                <a:gd name="T11" fmla="*/ 50 h 207"/>
                <a:gd name="T12" fmla="*/ 325 w 325"/>
                <a:gd name="T13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207">
                  <a:moveTo>
                    <a:pt x="325" y="0"/>
                  </a:moveTo>
                  <a:cubicBezTo>
                    <a:pt x="271" y="31"/>
                    <a:pt x="210" y="43"/>
                    <a:pt x="159" y="80"/>
                  </a:cubicBezTo>
                  <a:cubicBezTo>
                    <a:pt x="147" y="88"/>
                    <a:pt x="0" y="181"/>
                    <a:pt x="29" y="200"/>
                  </a:cubicBezTo>
                  <a:cubicBezTo>
                    <a:pt x="40" y="207"/>
                    <a:pt x="97" y="175"/>
                    <a:pt x="108" y="168"/>
                  </a:cubicBezTo>
                  <a:cubicBezTo>
                    <a:pt x="135" y="154"/>
                    <a:pt x="160" y="133"/>
                    <a:pt x="183" y="113"/>
                  </a:cubicBezTo>
                  <a:cubicBezTo>
                    <a:pt x="207" y="94"/>
                    <a:pt x="229" y="70"/>
                    <a:pt x="253" y="50"/>
                  </a:cubicBezTo>
                  <a:cubicBezTo>
                    <a:pt x="274" y="34"/>
                    <a:pt x="302" y="12"/>
                    <a:pt x="32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93">
              <a:extLst>
                <a:ext uri="{FF2B5EF4-FFF2-40B4-BE49-F238E27FC236}">
                  <a16:creationId xmlns:a16="http://schemas.microsoft.com/office/drawing/2014/main" id="{C3A6549A-EAF1-4956-AC26-871D6A0631DC}"/>
                </a:ext>
              </a:extLst>
            </p:cNvPr>
            <p:cNvSpPr/>
            <p:nvPr/>
          </p:nvSpPr>
          <p:spPr bwMode="auto">
            <a:xfrm>
              <a:off x="3518" y="2869"/>
              <a:ext cx="311" cy="170"/>
            </a:xfrm>
            <a:custGeom>
              <a:avLst/>
              <a:gdLst>
                <a:gd name="T0" fmla="*/ 272 w 272"/>
                <a:gd name="T1" fmla="*/ 124 h 124"/>
                <a:gd name="T2" fmla="*/ 196 w 272"/>
                <a:gd name="T3" fmla="*/ 72 h 124"/>
                <a:gd name="T4" fmla="*/ 119 w 272"/>
                <a:gd name="T5" fmla="*/ 31 h 124"/>
                <a:gd name="T6" fmla="*/ 44 w 272"/>
                <a:gd name="T7" fmla="*/ 4 h 124"/>
                <a:gd name="T8" fmla="*/ 74 w 272"/>
                <a:gd name="T9" fmla="*/ 58 h 124"/>
                <a:gd name="T10" fmla="*/ 171 w 272"/>
                <a:gd name="T11" fmla="*/ 91 h 124"/>
                <a:gd name="T12" fmla="*/ 266 w 272"/>
                <a:gd name="T13" fmla="*/ 1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124">
                  <a:moveTo>
                    <a:pt x="272" y="124"/>
                  </a:moveTo>
                  <a:cubicBezTo>
                    <a:pt x="245" y="108"/>
                    <a:pt x="221" y="91"/>
                    <a:pt x="196" y="72"/>
                  </a:cubicBezTo>
                  <a:cubicBezTo>
                    <a:pt x="173" y="54"/>
                    <a:pt x="144" y="47"/>
                    <a:pt x="119" y="31"/>
                  </a:cubicBezTo>
                  <a:cubicBezTo>
                    <a:pt x="95" y="19"/>
                    <a:pt x="72" y="0"/>
                    <a:pt x="44" y="4"/>
                  </a:cubicBezTo>
                  <a:cubicBezTo>
                    <a:pt x="0" y="11"/>
                    <a:pt x="61" y="49"/>
                    <a:pt x="74" y="58"/>
                  </a:cubicBezTo>
                  <a:cubicBezTo>
                    <a:pt x="106" y="76"/>
                    <a:pt x="137" y="81"/>
                    <a:pt x="171" y="91"/>
                  </a:cubicBezTo>
                  <a:cubicBezTo>
                    <a:pt x="203" y="100"/>
                    <a:pt x="234" y="114"/>
                    <a:pt x="266" y="1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94">
              <a:extLst>
                <a:ext uri="{FF2B5EF4-FFF2-40B4-BE49-F238E27FC236}">
                  <a16:creationId xmlns:a16="http://schemas.microsoft.com/office/drawing/2014/main" id="{3E12886D-397C-4BC7-A956-0C4AFFC5C420}"/>
                </a:ext>
              </a:extLst>
            </p:cNvPr>
            <p:cNvSpPr/>
            <p:nvPr/>
          </p:nvSpPr>
          <p:spPr bwMode="auto">
            <a:xfrm>
              <a:off x="3324" y="2826"/>
              <a:ext cx="287" cy="58"/>
            </a:xfrm>
            <a:custGeom>
              <a:avLst/>
              <a:gdLst>
                <a:gd name="T0" fmla="*/ 31 w 251"/>
                <a:gd name="T1" fmla="*/ 18 h 43"/>
                <a:gd name="T2" fmla="*/ 70 w 251"/>
                <a:gd name="T3" fmla="*/ 32 h 43"/>
                <a:gd name="T4" fmla="*/ 131 w 251"/>
                <a:gd name="T5" fmla="*/ 29 h 43"/>
                <a:gd name="T6" fmla="*/ 195 w 251"/>
                <a:gd name="T7" fmla="*/ 18 h 43"/>
                <a:gd name="T8" fmla="*/ 229 w 251"/>
                <a:gd name="T9" fmla="*/ 1 h 43"/>
                <a:gd name="T10" fmla="*/ 244 w 251"/>
                <a:gd name="T11" fmla="*/ 12 h 43"/>
                <a:gd name="T12" fmla="*/ 215 w 251"/>
                <a:gd name="T13" fmla="*/ 19 h 43"/>
                <a:gd name="T14" fmla="*/ 153 w 251"/>
                <a:gd name="T15" fmla="*/ 30 h 43"/>
                <a:gd name="T16" fmla="*/ 89 w 251"/>
                <a:gd name="T17" fmla="*/ 38 h 43"/>
                <a:gd name="T18" fmla="*/ 55 w 251"/>
                <a:gd name="T19" fmla="*/ 39 h 43"/>
                <a:gd name="T20" fmla="*/ 21 w 251"/>
                <a:gd name="T21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43">
                  <a:moveTo>
                    <a:pt x="31" y="18"/>
                  </a:moveTo>
                  <a:cubicBezTo>
                    <a:pt x="15" y="36"/>
                    <a:pt x="58" y="32"/>
                    <a:pt x="70" y="32"/>
                  </a:cubicBezTo>
                  <a:cubicBezTo>
                    <a:pt x="91" y="32"/>
                    <a:pt x="111" y="30"/>
                    <a:pt x="131" y="29"/>
                  </a:cubicBezTo>
                  <a:cubicBezTo>
                    <a:pt x="152" y="27"/>
                    <a:pt x="174" y="20"/>
                    <a:pt x="195" y="18"/>
                  </a:cubicBezTo>
                  <a:cubicBezTo>
                    <a:pt x="205" y="16"/>
                    <a:pt x="246" y="17"/>
                    <a:pt x="229" y="1"/>
                  </a:cubicBezTo>
                  <a:cubicBezTo>
                    <a:pt x="237" y="0"/>
                    <a:pt x="251" y="3"/>
                    <a:pt x="244" y="12"/>
                  </a:cubicBezTo>
                  <a:cubicBezTo>
                    <a:pt x="238" y="18"/>
                    <a:pt x="222" y="18"/>
                    <a:pt x="215" y="19"/>
                  </a:cubicBezTo>
                  <a:cubicBezTo>
                    <a:pt x="194" y="23"/>
                    <a:pt x="173" y="27"/>
                    <a:pt x="153" y="30"/>
                  </a:cubicBezTo>
                  <a:cubicBezTo>
                    <a:pt x="132" y="34"/>
                    <a:pt x="110" y="36"/>
                    <a:pt x="89" y="38"/>
                  </a:cubicBezTo>
                  <a:cubicBezTo>
                    <a:pt x="78" y="39"/>
                    <a:pt x="66" y="39"/>
                    <a:pt x="55" y="39"/>
                  </a:cubicBezTo>
                  <a:cubicBezTo>
                    <a:pt x="40" y="39"/>
                    <a:pt x="0" y="43"/>
                    <a:pt x="21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95">
              <a:extLst>
                <a:ext uri="{FF2B5EF4-FFF2-40B4-BE49-F238E27FC236}">
                  <a16:creationId xmlns:a16="http://schemas.microsoft.com/office/drawing/2014/main" id="{774E1D60-DEA0-410F-A1F7-45F519F32C0D}"/>
                </a:ext>
              </a:extLst>
            </p:cNvPr>
            <p:cNvSpPr/>
            <p:nvPr/>
          </p:nvSpPr>
          <p:spPr bwMode="auto">
            <a:xfrm>
              <a:off x="3500" y="2858"/>
              <a:ext cx="62" cy="42"/>
            </a:xfrm>
            <a:custGeom>
              <a:avLst/>
              <a:gdLst>
                <a:gd name="T0" fmla="*/ 54 w 54"/>
                <a:gd name="T1" fmla="*/ 19 h 30"/>
                <a:gd name="T2" fmla="*/ 27 w 54"/>
                <a:gd name="T3" fmla="*/ 9 h 30"/>
                <a:gd name="T4" fmla="*/ 0 w 54"/>
                <a:gd name="T5" fmla="*/ 3 h 30"/>
                <a:gd name="T6" fmla="*/ 52 w 54"/>
                <a:gd name="T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0">
                  <a:moveTo>
                    <a:pt x="54" y="19"/>
                  </a:moveTo>
                  <a:cubicBezTo>
                    <a:pt x="45" y="18"/>
                    <a:pt x="36" y="13"/>
                    <a:pt x="27" y="9"/>
                  </a:cubicBezTo>
                  <a:cubicBezTo>
                    <a:pt x="15" y="2"/>
                    <a:pt x="14" y="0"/>
                    <a:pt x="0" y="3"/>
                  </a:cubicBezTo>
                  <a:cubicBezTo>
                    <a:pt x="7" y="17"/>
                    <a:pt x="40" y="30"/>
                    <a:pt x="5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96">
              <a:extLst>
                <a:ext uri="{FF2B5EF4-FFF2-40B4-BE49-F238E27FC236}">
                  <a16:creationId xmlns:a16="http://schemas.microsoft.com/office/drawing/2014/main" id="{4AE65437-4BE0-4042-BBE6-308BB90C77A0}"/>
                </a:ext>
              </a:extLst>
            </p:cNvPr>
            <p:cNvSpPr/>
            <p:nvPr/>
          </p:nvSpPr>
          <p:spPr bwMode="auto">
            <a:xfrm>
              <a:off x="3301" y="2846"/>
              <a:ext cx="178" cy="123"/>
            </a:xfrm>
            <a:custGeom>
              <a:avLst/>
              <a:gdLst>
                <a:gd name="T0" fmla="*/ 156 w 156"/>
                <a:gd name="T1" fmla="*/ 1 h 90"/>
                <a:gd name="T2" fmla="*/ 71 w 156"/>
                <a:gd name="T3" fmla="*/ 38 h 90"/>
                <a:gd name="T4" fmla="*/ 0 w 156"/>
                <a:gd name="T5" fmla="*/ 85 h 90"/>
                <a:gd name="T6" fmla="*/ 80 w 156"/>
                <a:gd name="T7" fmla="*/ 51 h 90"/>
                <a:gd name="T8" fmla="*/ 155 w 156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90">
                  <a:moveTo>
                    <a:pt x="156" y="1"/>
                  </a:moveTo>
                  <a:cubicBezTo>
                    <a:pt x="130" y="19"/>
                    <a:pt x="100" y="27"/>
                    <a:pt x="71" y="38"/>
                  </a:cubicBezTo>
                  <a:cubicBezTo>
                    <a:pt x="49" y="46"/>
                    <a:pt x="3" y="58"/>
                    <a:pt x="0" y="85"/>
                  </a:cubicBezTo>
                  <a:cubicBezTo>
                    <a:pt x="25" y="90"/>
                    <a:pt x="59" y="62"/>
                    <a:pt x="80" y="51"/>
                  </a:cubicBezTo>
                  <a:cubicBezTo>
                    <a:pt x="109" y="35"/>
                    <a:pt x="133" y="26"/>
                    <a:pt x="1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97">
              <a:extLst>
                <a:ext uri="{FF2B5EF4-FFF2-40B4-BE49-F238E27FC236}">
                  <a16:creationId xmlns:a16="http://schemas.microsoft.com/office/drawing/2014/main" id="{04A33904-0ECF-4B92-B78B-237A59E844EB}"/>
                </a:ext>
              </a:extLst>
            </p:cNvPr>
            <p:cNvSpPr/>
            <p:nvPr/>
          </p:nvSpPr>
          <p:spPr bwMode="auto">
            <a:xfrm>
              <a:off x="3289" y="2883"/>
              <a:ext cx="75" cy="60"/>
            </a:xfrm>
            <a:custGeom>
              <a:avLst/>
              <a:gdLst>
                <a:gd name="T0" fmla="*/ 32 w 66"/>
                <a:gd name="T1" fmla="*/ 20 h 44"/>
                <a:gd name="T2" fmla="*/ 62 w 66"/>
                <a:gd name="T3" fmla="*/ 0 h 44"/>
                <a:gd name="T4" fmla="*/ 38 w 66"/>
                <a:gd name="T5" fmla="*/ 24 h 44"/>
                <a:gd name="T6" fmla="*/ 0 w 66"/>
                <a:gd name="T7" fmla="*/ 43 h 44"/>
                <a:gd name="T8" fmla="*/ 32 w 66"/>
                <a:gd name="T9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44">
                  <a:moveTo>
                    <a:pt x="32" y="20"/>
                  </a:moveTo>
                  <a:cubicBezTo>
                    <a:pt x="43" y="15"/>
                    <a:pt x="53" y="8"/>
                    <a:pt x="62" y="0"/>
                  </a:cubicBezTo>
                  <a:cubicBezTo>
                    <a:pt x="66" y="6"/>
                    <a:pt x="43" y="20"/>
                    <a:pt x="38" y="24"/>
                  </a:cubicBezTo>
                  <a:cubicBezTo>
                    <a:pt x="29" y="30"/>
                    <a:pt x="11" y="44"/>
                    <a:pt x="0" y="43"/>
                  </a:cubicBezTo>
                  <a:cubicBezTo>
                    <a:pt x="6" y="29"/>
                    <a:pt x="21" y="27"/>
                    <a:pt x="3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98">
              <a:extLst>
                <a:ext uri="{FF2B5EF4-FFF2-40B4-BE49-F238E27FC236}">
                  <a16:creationId xmlns:a16="http://schemas.microsoft.com/office/drawing/2014/main" id="{301D4623-F7A3-4852-B879-BD321AC3A0D2}"/>
                </a:ext>
              </a:extLst>
            </p:cNvPr>
            <p:cNvSpPr/>
            <p:nvPr/>
          </p:nvSpPr>
          <p:spPr bwMode="auto">
            <a:xfrm>
              <a:off x="3359" y="2817"/>
              <a:ext cx="60" cy="55"/>
            </a:xfrm>
            <a:custGeom>
              <a:avLst/>
              <a:gdLst>
                <a:gd name="T0" fmla="*/ 49 w 52"/>
                <a:gd name="T1" fmla="*/ 0 h 40"/>
                <a:gd name="T2" fmla="*/ 10 w 52"/>
                <a:gd name="T3" fmla="*/ 40 h 40"/>
                <a:gd name="T4" fmla="*/ 52 w 5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40">
                  <a:moveTo>
                    <a:pt x="49" y="0"/>
                  </a:moveTo>
                  <a:cubicBezTo>
                    <a:pt x="39" y="7"/>
                    <a:pt x="0" y="28"/>
                    <a:pt x="10" y="40"/>
                  </a:cubicBezTo>
                  <a:cubicBezTo>
                    <a:pt x="24" y="26"/>
                    <a:pt x="41" y="1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99">
              <a:extLst>
                <a:ext uri="{FF2B5EF4-FFF2-40B4-BE49-F238E27FC236}">
                  <a16:creationId xmlns:a16="http://schemas.microsoft.com/office/drawing/2014/main" id="{684D9837-BA3B-478D-9E51-F5087C37E903}"/>
                </a:ext>
              </a:extLst>
            </p:cNvPr>
            <p:cNvSpPr/>
            <p:nvPr/>
          </p:nvSpPr>
          <p:spPr bwMode="auto">
            <a:xfrm>
              <a:off x="3276" y="2936"/>
              <a:ext cx="185" cy="208"/>
            </a:xfrm>
            <a:custGeom>
              <a:avLst/>
              <a:gdLst>
                <a:gd name="T0" fmla="*/ 162 w 162"/>
                <a:gd name="T1" fmla="*/ 152 h 152"/>
                <a:gd name="T2" fmla="*/ 124 w 162"/>
                <a:gd name="T3" fmla="*/ 126 h 152"/>
                <a:gd name="T4" fmla="*/ 87 w 162"/>
                <a:gd name="T5" fmla="*/ 98 h 152"/>
                <a:gd name="T6" fmla="*/ 17 w 162"/>
                <a:gd name="T7" fmla="*/ 36 h 152"/>
                <a:gd name="T8" fmla="*/ 12 w 162"/>
                <a:gd name="T9" fmla="*/ 1 h 152"/>
                <a:gd name="T10" fmla="*/ 46 w 162"/>
                <a:gd name="T11" fmla="*/ 20 h 152"/>
                <a:gd name="T12" fmla="*/ 110 w 162"/>
                <a:gd name="T13" fmla="*/ 86 h 152"/>
                <a:gd name="T14" fmla="*/ 161 w 162"/>
                <a:gd name="T1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152">
                  <a:moveTo>
                    <a:pt x="162" y="152"/>
                  </a:moveTo>
                  <a:cubicBezTo>
                    <a:pt x="152" y="140"/>
                    <a:pt x="137" y="135"/>
                    <a:pt x="124" y="126"/>
                  </a:cubicBezTo>
                  <a:cubicBezTo>
                    <a:pt x="113" y="116"/>
                    <a:pt x="100" y="106"/>
                    <a:pt x="87" y="98"/>
                  </a:cubicBezTo>
                  <a:cubicBezTo>
                    <a:pt x="68" y="85"/>
                    <a:pt x="32" y="51"/>
                    <a:pt x="17" y="36"/>
                  </a:cubicBezTo>
                  <a:cubicBezTo>
                    <a:pt x="12" y="30"/>
                    <a:pt x="0" y="5"/>
                    <a:pt x="12" y="1"/>
                  </a:cubicBezTo>
                  <a:cubicBezTo>
                    <a:pt x="18" y="0"/>
                    <a:pt x="41" y="16"/>
                    <a:pt x="46" y="20"/>
                  </a:cubicBezTo>
                  <a:cubicBezTo>
                    <a:pt x="69" y="39"/>
                    <a:pt x="90" y="64"/>
                    <a:pt x="110" y="86"/>
                  </a:cubicBezTo>
                  <a:cubicBezTo>
                    <a:pt x="128" y="106"/>
                    <a:pt x="148" y="130"/>
                    <a:pt x="161" y="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25B6CEC-2FF0-4AE3-9B1F-520B311048FC}"/>
              </a:ext>
            </a:extLst>
          </p:cNvPr>
          <p:cNvSpPr txBox="1"/>
          <p:nvPr/>
        </p:nvSpPr>
        <p:spPr>
          <a:xfrm>
            <a:off x="538372" y="2036495"/>
            <a:ext cx="45876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Serve the packets on service nature, delay and queue length, combining with queue-based MWS scheme</a:t>
            </a:r>
          </a:p>
        </p:txBody>
      </p:sp>
      <p:sp>
        <p:nvSpPr>
          <p:cNvPr id="318" name="文本框 317">
            <a:extLst>
              <a:ext uri="{FF2B5EF4-FFF2-40B4-BE49-F238E27FC236}">
                <a16:creationId xmlns:a16="http://schemas.microsoft.com/office/drawing/2014/main" id="{095DF540-7958-4BCA-81BA-176EB8968E44}"/>
              </a:ext>
            </a:extLst>
          </p:cNvPr>
          <p:cNvSpPr txBox="1"/>
          <p:nvPr/>
        </p:nvSpPr>
        <p:spPr>
          <a:xfrm>
            <a:off x="345833" y="3992130"/>
            <a:ext cx="4685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 priority to the queue with high data rate, delay, or outage probability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Suitable for multiuser system with different QoS requirements</a:t>
            </a: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D726C836-FEDD-4FD5-85BB-4E20F688C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1239" y="1253487"/>
            <a:ext cx="44314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 u="sng" dirty="0">
                <a:latin typeface="+mn-lt"/>
                <a:ea typeface="楷体" panose="02010609060101010101" pitchFamily="49" charset="-122"/>
              </a:rPr>
              <a:t>Packet dependent scheduling</a:t>
            </a:r>
            <a:endParaRPr lang="zh-CN" altLang="en-US" sz="2800" i="1" u="sng" dirty="0">
              <a:latin typeface="+mn-lt"/>
              <a:ea typeface="楷体" panose="02010609060101010101" pitchFamily="49" charset="-122"/>
            </a:endParaRPr>
          </a:p>
        </p:txBody>
      </p:sp>
      <p:pic>
        <p:nvPicPr>
          <p:cNvPr id="320" name="图片 31">
            <a:extLst>
              <a:ext uri="{FF2B5EF4-FFF2-40B4-BE49-F238E27FC236}">
                <a16:creationId xmlns:a16="http://schemas.microsoft.com/office/drawing/2014/main" id="{47CCAAE2-2D68-4E1C-B3C1-90BF40D8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4878">
            <a:off x="6448532" y="1139872"/>
            <a:ext cx="776150" cy="7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1" name="文本框 320">
            <a:extLst>
              <a:ext uri="{FF2B5EF4-FFF2-40B4-BE49-F238E27FC236}">
                <a16:creationId xmlns:a16="http://schemas.microsoft.com/office/drawing/2014/main" id="{23A7CD17-87D9-4A27-AFBB-D3E4EEFE8819}"/>
              </a:ext>
            </a:extLst>
          </p:cNvPr>
          <p:cNvSpPr txBox="1"/>
          <p:nvPr/>
        </p:nvSpPr>
        <p:spPr>
          <a:xfrm>
            <a:off x="7562479" y="2035160"/>
            <a:ext cx="45876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 is sent packet by packet with different weights: depends on QoS, delay and size of </a:t>
            </a:r>
            <a:r>
              <a:rPr lang="en-GB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packet</a:t>
            </a: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88F119CD-FD06-4ADD-BCD2-51646E6D6EC6}"/>
              </a:ext>
            </a:extLst>
          </p:cNvPr>
          <p:cNvSpPr txBox="1"/>
          <p:nvPr/>
        </p:nvSpPr>
        <p:spPr>
          <a:xfrm>
            <a:off x="6936667" y="3990795"/>
            <a:ext cx="4685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flexible based on packets rather than queues or 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performance for urgent packets / diverse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258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0" b="32"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87" y="4957634"/>
            <a:ext cx="2262654" cy="1900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" y="0"/>
            <a:ext cx="1185192" cy="9954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3771" y="187076"/>
            <a:ext cx="695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禹卫书法行书简体" panose="02000603000000000000" pitchFamily="2" charset="-122"/>
              </a:rPr>
              <a:t>Story So Far…</a:t>
            </a:r>
            <a:endParaRPr lang="zh-CN" altLang="en-US" sz="3600" dirty="0">
              <a:ea typeface="禹卫书法行书简体" panose="02000603000000000000" pitchFamily="2" charset="-122"/>
            </a:endParaRPr>
          </a:p>
        </p:txBody>
      </p:sp>
      <p:pic>
        <p:nvPicPr>
          <p:cNvPr id="29" name="Picture 4" descr="Unknown.jpg">
            <a:extLst>
              <a:ext uri="{FF2B5EF4-FFF2-40B4-BE49-F238E27FC236}">
                <a16:creationId xmlns:a16="http://schemas.microsoft.com/office/drawing/2014/main" id="{9E755330-9D02-49FD-A0F7-1DD22376C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33" name="日期占位符 3">
            <a:extLst>
              <a:ext uri="{FF2B5EF4-FFF2-40B4-BE49-F238E27FC236}">
                <a16:creationId xmlns:a16="http://schemas.microsoft.com/office/drawing/2014/main" id="{1B95C547-8BE0-4E52-BF64-694AF7EA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12/12/2017</a:t>
            </a:r>
            <a:endParaRPr lang="zh-CN" altLang="en-US" dirty="0"/>
          </a:p>
        </p:txBody>
      </p:sp>
      <p:sp>
        <p:nvSpPr>
          <p:cNvPr id="34" name="页脚占位符 4">
            <a:extLst>
              <a:ext uri="{FF2B5EF4-FFF2-40B4-BE49-F238E27FC236}">
                <a16:creationId xmlns:a16="http://schemas.microsoft.com/office/drawing/2014/main" id="{5C5DBEBC-F210-461C-A494-3CDB536A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Yang Zhao 201220049</a:t>
            </a:r>
            <a:endParaRPr lang="zh-CN" altLang="en-US" dirty="0"/>
          </a:p>
        </p:txBody>
      </p:sp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12B75AC1-E205-4831-A7D9-48D73159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3" name="Chart 2">
            <a:extLst>
              <a:ext uri="{FF2B5EF4-FFF2-40B4-BE49-F238E27FC236}">
                <a16:creationId xmlns:a16="http://schemas.microsoft.com/office/drawing/2014/main" id="{A3F6B5C0-6C6C-4F76-847F-0535AC44AC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953116"/>
              </p:ext>
            </p:extLst>
          </p:nvPr>
        </p:nvGraphicFramePr>
        <p:xfrm>
          <a:off x="297978" y="993039"/>
          <a:ext cx="7172325" cy="5226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81A2925-B7F7-4A0E-BB3D-32038A41A0AD}"/>
              </a:ext>
            </a:extLst>
          </p:cNvPr>
          <p:cNvSpPr txBox="1"/>
          <p:nvPr/>
        </p:nvSpPr>
        <p:spPr>
          <a:xfrm>
            <a:off x="7515712" y="993039"/>
            <a:ext cx="4581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design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capacity based subcarrier allocation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Water-filling algorithm based power allocation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7819B67-B1C9-4DEE-A14F-105344D68836}"/>
              </a:ext>
            </a:extLst>
          </p:cNvPr>
          <p:cNvSpPr txBox="1"/>
          <p:nvPr/>
        </p:nvSpPr>
        <p:spPr>
          <a:xfrm>
            <a:off x="7470303" y="3490028"/>
            <a:ext cx="45815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relevant articles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Further algorithm 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Introducing weights to existing outcomes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Proportional fairness scheme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scheduling (LWDF + PD)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analysis and explanation</a:t>
            </a:r>
          </a:p>
        </p:txBody>
      </p:sp>
    </p:spTree>
    <p:extLst>
      <p:ext uri="{BB962C8B-B14F-4D97-AF65-F5344CB8AC3E}">
        <p14:creationId xmlns:p14="http://schemas.microsoft.com/office/powerpoint/2010/main" val="90710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0" b="32"/>
          <a:stretch>
            <a:fillRect/>
          </a:stretch>
        </p:blipFill>
        <p:spPr>
          <a:xfrm rot="16200000">
            <a:off x="2665070" y="-2665072"/>
            <a:ext cx="6858001" cy="12188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87" y="4957634"/>
            <a:ext cx="2262654" cy="1900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" y="0"/>
            <a:ext cx="1185192" cy="9954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3771" y="187076"/>
            <a:ext cx="695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禹卫书法行书简体" panose="02000603000000000000" pitchFamily="2" charset="-122"/>
              </a:rPr>
              <a:t>Sweet Results!</a:t>
            </a:r>
            <a:endParaRPr lang="zh-CN" altLang="en-US" sz="3600" dirty="0">
              <a:ea typeface="禹卫书法行书简体" panose="02000603000000000000" pitchFamily="2" charset="-122"/>
            </a:endParaRPr>
          </a:p>
        </p:txBody>
      </p:sp>
      <p:pic>
        <p:nvPicPr>
          <p:cNvPr id="29" name="Picture 4" descr="Unknown.jpg">
            <a:extLst>
              <a:ext uri="{FF2B5EF4-FFF2-40B4-BE49-F238E27FC236}">
                <a16:creationId xmlns:a16="http://schemas.microsoft.com/office/drawing/2014/main" id="{9E755330-9D02-49FD-A0F7-1DD22376CF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39" y="304908"/>
            <a:ext cx="2067101" cy="559840"/>
          </a:xfrm>
          <a:prstGeom prst="rect">
            <a:avLst/>
          </a:prstGeom>
        </p:spPr>
      </p:pic>
      <p:sp>
        <p:nvSpPr>
          <p:cNvPr id="33" name="日期占位符 3">
            <a:extLst>
              <a:ext uri="{FF2B5EF4-FFF2-40B4-BE49-F238E27FC236}">
                <a16:creationId xmlns:a16="http://schemas.microsoft.com/office/drawing/2014/main" id="{1B95C547-8BE0-4E52-BF64-694AF7EA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12/12/2017</a:t>
            </a:r>
            <a:endParaRPr lang="zh-CN" altLang="en-US" dirty="0"/>
          </a:p>
        </p:txBody>
      </p:sp>
      <p:sp>
        <p:nvSpPr>
          <p:cNvPr id="34" name="页脚占位符 4">
            <a:extLst>
              <a:ext uri="{FF2B5EF4-FFF2-40B4-BE49-F238E27FC236}">
                <a16:creationId xmlns:a16="http://schemas.microsoft.com/office/drawing/2014/main" id="{5C5DBEBC-F210-461C-A494-3CDB536A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Yang Zhao 201220049</a:t>
            </a:r>
            <a:endParaRPr lang="zh-CN" altLang="en-US" dirty="0"/>
          </a:p>
        </p:txBody>
      </p:sp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12B75AC1-E205-4831-A7D9-48D73159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FF31AE-A76E-4181-8341-3721FDFE362D}" type="slidenum">
              <a:rPr lang="zh-CN" altLang="en-US" smtClean="0">
                <a:solidFill>
                  <a:schemeClr val="tx1"/>
                </a:solidFill>
              </a:rPr>
              <a:t>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D6FA97-B065-4A10-8777-841EDD53AB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758"/>
          <a:stretch/>
        </p:blipFill>
        <p:spPr>
          <a:xfrm>
            <a:off x="1222330" y="864748"/>
            <a:ext cx="9743480" cy="5329585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2344170F-C32D-4243-898E-E27E79347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AE4CFCA-9495-427F-8D7D-739315C6C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927281"/>
              </p:ext>
            </p:extLst>
          </p:nvPr>
        </p:nvGraphicFramePr>
        <p:xfrm>
          <a:off x="5180522" y="2328057"/>
          <a:ext cx="1830956" cy="101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9" imgW="939392" imgH="520474" progId="Equation.DSMT4">
                  <p:embed/>
                </p:oleObj>
              </mc:Choice>
              <mc:Fallback>
                <p:oleObj name="Equation" r:id="rId9" imgW="939392" imgH="52047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522" y="2328057"/>
                        <a:ext cx="1830956" cy="10171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63A0B17D-8807-4AEF-AEDE-D77463864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982" y="31398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9B0B6A2-81C7-46CD-907A-C04B55F75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164295"/>
              </p:ext>
            </p:extLst>
          </p:nvPr>
        </p:nvGraphicFramePr>
        <p:xfrm>
          <a:off x="4106179" y="1627820"/>
          <a:ext cx="3982376" cy="977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1" imgW="1586811" imgH="393529" progId="Equation.DSMT4">
                  <p:embed/>
                </p:oleObj>
              </mc:Choice>
              <mc:Fallback>
                <p:oleObj name="Equation" r:id="rId11" imgW="1586811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179" y="1627820"/>
                        <a:ext cx="3982376" cy="977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A435A9A-F35A-4E3B-BC39-68CE6C155097}"/>
              </a:ext>
            </a:extLst>
          </p:cNvPr>
          <p:cNvCxnSpPr>
            <a:cxnSpLocks/>
          </p:cNvCxnSpPr>
          <p:nvPr/>
        </p:nvCxnSpPr>
        <p:spPr>
          <a:xfrm flipV="1">
            <a:off x="7933421" y="2749668"/>
            <a:ext cx="0" cy="20308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3153B2E-0306-434D-A286-72C541773A17}"/>
              </a:ext>
            </a:extLst>
          </p:cNvPr>
          <p:cNvCxnSpPr>
            <a:cxnSpLocks/>
          </p:cNvCxnSpPr>
          <p:nvPr/>
        </p:nvCxnSpPr>
        <p:spPr>
          <a:xfrm flipV="1">
            <a:off x="7933421" y="3962400"/>
            <a:ext cx="0" cy="4572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75B6D1-8875-4A7C-A36A-552B6558E590}"/>
              </a:ext>
            </a:extLst>
          </p:cNvPr>
          <p:cNvCxnSpPr>
            <a:cxnSpLocks/>
          </p:cNvCxnSpPr>
          <p:nvPr/>
        </p:nvCxnSpPr>
        <p:spPr>
          <a:xfrm flipV="1">
            <a:off x="8457296" y="2605529"/>
            <a:ext cx="0" cy="121596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8FA8F1E-8931-45A0-BBE6-F6A1DDADFE49}"/>
              </a:ext>
            </a:extLst>
          </p:cNvPr>
          <p:cNvCxnSpPr>
            <a:cxnSpLocks/>
          </p:cNvCxnSpPr>
          <p:nvPr/>
        </p:nvCxnSpPr>
        <p:spPr>
          <a:xfrm flipV="1">
            <a:off x="8533496" y="2723416"/>
            <a:ext cx="0" cy="15533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838988B-6E45-4992-A6AC-C3A7E8BFBE0A}"/>
              </a:ext>
            </a:extLst>
          </p:cNvPr>
          <p:cNvSpPr txBox="1"/>
          <p:nvPr/>
        </p:nvSpPr>
        <p:spPr>
          <a:xfrm>
            <a:off x="2354065" y="3268550"/>
            <a:ext cx="2684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Capacity + Water-filling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44BA5A-2956-414F-853D-DCE9E9A8707A}"/>
              </a:ext>
            </a:extLst>
          </p:cNvPr>
          <p:cNvSpPr txBox="1"/>
          <p:nvPr/>
        </p:nvSpPr>
        <p:spPr>
          <a:xfrm>
            <a:off x="2354065" y="4116344"/>
            <a:ext cx="2684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Capacity + Equal Power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AF9791-5B02-46DD-A600-DBF9264F6E37}"/>
              </a:ext>
            </a:extLst>
          </p:cNvPr>
          <p:cNvSpPr txBox="1"/>
          <p:nvPr/>
        </p:nvSpPr>
        <p:spPr>
          <a:xfrm>
            <a:off x="4751812" y="3937113"/>
            <a:ext cx="2684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Allocation + Water-filling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3B1DBE6-BDFF-4ED8-AE03-A5758F677AB5}"/>
              </a:ext>
            </a:extLst>
          </p:cNvPr>
          <p:cNvSpPr txBox="1"/>
          <p:nvPr/>
        </p:nvSpPr>
        <p:spPr>
          <a:xfrm>
            <a:off x="4030465" y="4973525"/>
            <a:ext cx="2684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Allocation + Equal Power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963DC76-08FD-43C6-8558-E47EE4A5FDC7}"/>
              </a:ext>
            </a:extLst>
          </p:cNvPr>
          <p:cNvCxnSpPr>
            <a:cxnSpLocks/>
          </p:cNvCxnSpPr>
          <p:nvPr/>
        </p:nvCxnSpPr>
        <p:spPr>
          <a:xfrm flipV="1">
            <a:off x="10228042" y="2397078"/>
            <a:ext cx="0" cy="20845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A628DE0-C31F-4A57-A54B-4EFCC5690111}"/>
              </a:ext>
            </a:extLst>
          </p:cNvPr>
          <p:cNvSpPr txBox="1"/>
          <p:nvPr/>
        </p:nvSpPr>
        <p:spPr>
          <a:xfrm>
            <a:off x="10133914" y="2301248"/>
            <a:ext cx="206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Power Diff.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C877718-9765-4C0D-8302-C9E864803E12}"/>
              </a:ext>
            </a:extLst>
          </p:cNvPr>
          <p:cNvCxnSpPr>
            <a:cxnSpLocks/>
          </p:cNvCxnSpPr>
          <p:nvPr/>
        </p:nvCxnSpPr>
        <p:spPr>
          <a:xfrm flipV="1">
            <a:off x="10228042" y="2808335"/>
            <a:ext cx="0" cy="20845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CEC9E48-CF2F-4BCD-BBCA-A31288321223}"/>
              </a:ext>
            </a:extLst>
          </p:cNvPr>
          <p:cNvSpPr txBox="1"/>
          <p:nvPr/>
        </p:nvSpPr>
        <p:spPr>
          <a:xfrm>
            <a:off x="10133914" y="2712505"/>
            <a:ext cx="206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Subcarrier Diff.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5CEB8E-41CF-4A13-9412-F6F522BC48FA}"/>
              </a:ext>
            </a:extLst>
          </p:cNvPr>
          <p:cNvSpPr txBox="1"/>
          <p:nvPr/>
        </p:nvSpPr>
        <p:spPr>
          <a:xfrm rot="10800000">
            <a:off x="1836049" y="2224161"/>
            <a:ext cx="461665" cy="688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(bps)</a:t>
            </a:r>
          </a:p>
        </p:txBody>
      </p:sp>
    </p:spTree>
    <p:extLst>
      <p:ext uri="{BB962C8B-B14F-4D97-AF65-F5344CB8AC3E}">
        <p14:creationId xmlns:p14="http://schemas.microsoft.com/office/powerpoint/2010/main" val="267420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1116</Words>
  <Application>Microsoft Office PowerPoint</Application>
  <PresentationFormat>宽屏</PresentationFormat>
  <Paragraphs>162</Paragraphs>
  <Slides>10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楷体</vt:lpstr>
      <vt:lpstr>宋体</vt:lpstr>
      <vt:lpstr>禹卫书法行书简体</vt:lpstr>
      <vt:lpstr>Arial</vt:lpstr>
      <vt:lpstr>Calibri</vt:lpstr>
      <vt:lpstr>Cambria Math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Zhao</dc:creator>
  <cp:lastModifiedBy>Yang Zhao</cp:lastModifiedBy>
  <cp:revision>2</cp:revision>
  <dcterms:created xsi:type="dcterms:W3CDTF">2017-03-27T14:29:00Z</dcterms:created>
  <dcterms:modified xsi:type="dcterms:W3CDTF">2017-12-12T09:29:05Z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