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24"/>
  </p:notesMasterIdLst>
  <p:sldIdLst>
    <p:sldId id="256" r:id="rId5"/>
    <p:sldId id="261" r:id="rId6"/>
    <p:sldId id="259" r:id="rId7"/>
    <p:sldId id="275" r:id="rId8"/>
    <p:sldId id="260" r:id="rId9"/>
    <p:sldId id="265" r:id="rId10"/>
    <p:sldId id="262" r:id="rId11"/>
    <p:sldId id="257" r:id="rId12"/>
    <p:sldId id="258" r:id="rId13"/>
    <p:sldId id="266" r:id="rId14"/>
    <p:sldId id="273" r:id="rId15"/>
    <p:sldId id="268" r:id="rId16"/>
    <p:sldId id="274" r:id="rId17"/>
    <p:sldId id="267" r:id="rId18"/>
    <p:sldId id="271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anlai Li" initials="TL" lastIdx="1" clrIdx="0">
    <p:extLst>
      <p:ext uri="{19B8F6BF-5375-455C-9EA6-DF929625EA0E}">
        <p15:presenceInfo xmlns:p15="http://schemas.microsoft.com/office/powerpoint/2012/main" userId="S::tl266@duke.edu::a83a4730-4611-4fb6-ae47-329474c5197f" providerId="AD"/>
      </p:ext>
    </p:extLst>
  </p:cmAuthor>
  <p:cmAuthor id="2" name="Qiyuan Shen" initials="QS" lastIdx="1" clrIdx="1">
    <p:extLst>
      <p:ext uri="{19B8F6BF-5375-455C-9EA6-DF929625EA0E}">
        <p15:presenceInfo xmlns:p15="http://schemas.microsoft.com/office/powerpoint/2012/main" userId="S::qs31@duke.edu::c663978b-e9f4-4722-9a50-c42fb064d1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53D331-19C4-0E60-0FC6-0AD638C34D23}" v="33" dt="2021-10-14T03:51:27.500"/>
    <p1510:client id="{4E4E7DAC-BC07-4672-8C27-8D2015AA6898}" v="1517" dt="2021-10-14T03:54:04.795"/>
    <p1510:client id="{66E40DFD-4829-BCFC-4A79-FAEBDBFAD357}" v="54" dt="2021-10-14T03:44:26.903"/>
    <p1510:client id="{8E2C84CD-61DD-4156-BF7A-59EA0041994E}" v="779" dt="2021-10-13T19:09:02.363"/>
    <p1510:client id="{A0EC3DFC-21D6-FD49-C247-B684072A83D6}" v="1961" dt="2021-10-14T02:41:13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45" autoAdjust="0"/>
  </p:normalViewPr>
  <p:slideViewPr>
    <p:cSldViewPr snapToGrid="0">
      <p:cViewPr varScale="1">
        <p:scale>
          <a:sx n="70" d="100"/>
          <a:sy n="70" d="100"/>
        </p:scale>
        <p:origin x="110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285F97-D675-41CA-9621-78EC77FFCF89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16332558-1B45-49A8-AE0C-6B49B1FD05C8}">
      <dgm:prSet phldrT="[文本]"/>
      <dgm:spPr/>
      <dgm:t>
        <a:bodyPr/>
        <a:lstStyle/>
        <a:p>
          <a:r>
            <a:rPr lang="en-US" altLang="zh-CN"/>
            <a:t>Introduction</a:t>
          </a:r>
          <a:endParaRPr lang="zh-CN" altLang="en-US"/>
        </a:p>
      </dgm:t>
    </dgm:pt>
    <dgm:pt modelId="{AFBC4EF5-9386-4A68-B5B4-00679BA26C92}" type="parTrans" cxnId="{F3C9EEE0-5190-4FAB-9E87-3D1DCD94B643}">
      <dgm:prSet/>
      <dgm:spPr/>
      <dgm:t>
        <a:bodyPr/>
        <a:lstStyle/>
        <a:p>
          <a:endParaRPr lang="zh-CN" altLang="en-US"/>
        </a:p>
      </dgm:t>
    </dgm:pt>
    <dgm:pt modelId="{33754A9A-C900-438B-9EE5-6C67F164E18E}" type="sibTrans" cxnId="{F3C9EEE0-5190-4FAB-9E87-3D1DCD94B643}">
      <dgm:prSet/>
      <dgm:spPr/>
      <dgm:t>
        <a:bodyPr/>
        <a:lstStyle/>
        <a:p>
          <a:endParaRPr lang="zh-CN" altLang="en-US"/>
        </a:p>
      </dgm:t>
    </dgm:pt>
    <dgm:pt modelId="{44411735-246B-44E6-A937-965975F67857}">
      <dgm:prSet phldrT="[文本]" phldr="0"/>
      <dgm:spPr/>
      <dgm:t>
        <a:bodyPr/>
        <a:lstStyle/>
        <a:p>
          <a:r>
            <a:rPr lang="en-US" altLang="zh-CN"/>
            <a:t>Data Visualization</a:t>
          </a:r>
          <a:endParaRPr lang="zh-CN" altLang="en-US"/>
        </a:p>
      </dgm:t>
    </dgm:pt>
    <dgm:pt modelId="{F28112D5-BDF6-4B43-842A-924FEA94CF5E}" type="parTrans" cxnId="{A1F97FFF-7AF7-4BB3-84AB-8C9E073982C6}">
      <dgm:prSet/>
      <dgm:spPr/>
      <dgm:t>
        <a:bodyPr/>
        <a:lstStyle/>
        <a:p>
          <a:endParaRPr lang="zh-CN" altLang="en-US"/>
        </a:p>
      </dgm:t>
    </dgm:pt>
    <dgm:pt modelId="{58FF4577-793F-41EB-AC83-87CB90806CCB}" type="sibTrans" cxnId="{A1F97FFF-7AF7-4BB3-84AB-8C9E073982C6}">
      <dgm:prSet/>
      <dgm:spPr/>
      <dgm:t>
        <a:bodyPr/>
        <a:lstStyle/>
        <a:p>
          <a:endParaRPr lang="zh-CN" altLang="en-US"/>
        </a:p>
      </dgm:t>
    </dgm:pt>
    <dgm:pt modelId="{C4A86819-473F-4F7B-86BF-93D4243D0745}">
      <dgm:prSet phldrT="[文本]" phldr="0"/>
      <dgm:spPr/>
      <dgm:t>
        <a:bodyPr/>
        <a:lstStyle/>
        <a:p>
          <a:r>
            <a:rPr lang="en-US" altLang="zh-CN"/>
            <a:t>Data Cleaning</a:t>
          </a:r>
          <a:endParaRPr lang="zh-CN" altLang="en-US"/>
        </a:p>
      </dgm:t>
    </dgm:pt>
    <dgm:pt modelId="{4B5AD195-E5FC-4502-8CCA-8AFBB24C5F53}" type="parTrans" cxnId="{E1D77FC5-79E6-4B87-A0ED-61D9B9C7BBEC}">
      <dgm:prSet/>
      <dgm:spPr/>
      <dgm:t>
        <a:bodyPr/>
        <a:lstStyle/>
        <a:p>
          <a:endParaRPr lang="zh-CN" altLang="en-US"/>
        </a:p>
      </dgm:t>
    </dgm:pt>
    <dgm:pt modelId="{E0B0C5A6-0230-4C7E-8C66-3386145A573E}" type="sibTrans" cxnId="{E1D77FC5-79E6-4B87-A0ED-61D9B9C7BBEC}">
      <dgm:prSet/>
      <dgm:spPr/>
      <dgm:t>
        <a:bodyPr/>
        <a:lstStyle/>
        <a:p>
          <a:endParaRPr lang="zh-CN" altLang="en-US"/>
        </a:p>
      </dgm:t>
    </dgm:pt>
    <dgm:pt modelId="{294A6EFE-F886-42DC-84D0-85A3FE8D8D5F}">
      <dgm:prSet phldrT="[文本]" phldr="0"/>
      <dgm:spPr/>
      <dgm:t>
        <a:bodyPr/>
        <a:lstStyle/>
        <a:p>
          <a:r>
            <a:rPr lang="en-US" altLang="zh-CN"/>
            <a:t>Methods</a:t>
          </a:r>
        </a:p>
        <a:p>
          <a:r>
            <a:rPr lang="en-US" altLang="zh-CN"/>
            <a:t>Models</a:t>
          </a:r>
          <a:endParaRPr lang="zh-CN" altLang="en-US"/>
        </a:p>
      </dgm:t>
    </dgm:pt>
    <dgm:pt modelId="{8943434B-CA5D-4546-804A-72242E419CAC}" type="parTrans" cxnId="{662DA20F-8D7D-4663-88E4-3ACFA58A4CE2}">
      <dgm:prSet/>
      <dgm:spPr/>
      <dgm:t>
        <a:bodyPr/>
        <a:lstStyle/>
        <a:p>
          <a:endParaRPr lang="zh-CN" altLang="en-US"/>
        </a:p>
      </dgm:t>
    </dgm:pt>
    <dgm:pt modelId="{B89708EA-292F-453E-97AE-69263566968B}" type="sibTrans" cxnId="{662DA20F-8D7D-4663-88E4-3ACFA58A4CE2}">
      <dgm:prSet/>
      <dgm:spPr/>
      <dgm:t>
        <a:bodyPr/>
        <a:lstStyle/>
        <a:p>
          <a:endParaRPr lang="zh-CN" altLang="en-US"/>
        </a:p>
      </dgm:t>
    </dgm:pt>
    <dgm:pt modelId="{A8B55551-6515-4632-8D13-7B198C8FACBC}">
      <dgm:prSet phldrT="[文本]" phldr="0"/>
      <dgm:spPr/>
      <dgm:t>
        <a:bodyPr/>
        <a:lstStyle/>
        <a:p>
          <a:r>
            <a:rPr lang="en-US" altLang="zh-CN"/>
            <a:t>Naïve Bayes Classifier</a:t>
          </a:r>
          <a:endParaRPr lang="zh-CN" altLang="en-US"/>
        </a:p>
      </dgm:t>
    </dgm:pt>
    <dgm:pt modelId="{46B1381C-0F3C-49C4-ACEB-DD8A077A857A}" type="parTrans" cxnId="{5F89F7B3-14FB-4317-8C37-4E7EAF7AA1EE}">
      <dgm:prSet/>
      <dgm:spPr/>
      <dgm:t>
        <a:bodyPr/>
        <a:lstStyle/>
        <a:p>
          <a:endParaRPr lang="zh-CN" altLang="en-US"/>
        </a:p>
      </dgm:t>
    </dgm:pt>
    <dgm:pt modelId="{32947E60-9E04-46E3-8297-5DC30B6E0C14}" type="sibTrans" cxnId="{5F89F7B3-14FB-4317-8C37-4E7EAF7AA1EE}">
      <dgm:prSet/>
      <dgm:spPr/>
      <dgm:t>
        <a:bodyPr/>
        <a:lstStyle/>
        <a:p>
          <a:endParaRPr lang="zh-CN" altLang="en-US"/>
        </a:p>
      </dgm:t>
    </dgm:pt>
    <dgm:pt modelId="{611DB6FC-BF15-40C0-B02E-7542C7D92E2B}">
      <dgm:prSet phldrT="[文本]" phldr="0"/>
      <dgm:spPr/>
      <dgm:t>
        <a:bodyPr/>
        <a:lstStyle/>
        <a:p>
          <a:r>
            <a:rPr lang="en-US" altLang="zh-CN"/>
            <a:t>Catboost</a:t>
          </a:r>
          <a:endParaRPr lang="zh-CN" altLang="en-US"/>
        </a:p>
      </dgm:t>
    </dgm:pt>
    <dgm:pt modelId="{43D735F7-17D1-42FE-879A-162D308B7934}" type="parTrans" cxnId="{B1336482-E5D5-4A70-ABED-FF69E1A37FC8}">
      <dgm:prSet/>
      <dgm:spPr/>
      <dgm:t>
        <a:bodyPr/>
        <a:lstStyle/>
        <a:p>
          <a:endParaRPr lang="zh-CN" altLang="en-US"/>
        </a:p>
      </dgm:t>
    </dgm:pt>
    <dgm:pt modelId="{B341B225-B838-4D01-B5E1-7C3DD8723192}" type="sibTrans" cxnId="{B1336482-E5D5-4A70-ABED-FF69E1A37FC8}">
      <dgm:prSet/>
      <dgm:spPr/>
      <dgm:t>
        <a:bodyPr/>
        <a:lstStyle/>
        <a:p>
          <a:endParaRPr lang="zh-CN" altLang="en-US"/>
        </a:p>
      </dgm:t>
    </dgm:pt>
    <dgm:pt modelId="{60F36945-AF32-4F06-AC63-55ABD4323A8F}">
      <dgm:prSet phldrT="[文本]" phldr="0"/>
      <dgm:spPr/>
      <dgm:t>
        <a:bodyPr/>
        <a:lstStyle/>
        <a:p>
          <a:r>
            <a:rPr lang="en-US" altLang="zh-CN"/>
            <a:t>Ensembles</a:t>
          </a:r>
          <a:endParaRPr lang="zh-CN" altLang="en-US"/>
        </a:p>
      </dgm:t>
    </dgm:pt>
    <dgm:pt modelId="{26D8DFE2-629E-4D87-8BE4-1B3AADB441D8}" type="parTrans" cxnId="{6881F51E-D5BB-4189-AD74-447911C8B404}">
      <dgm:prSet/>
      <dgm:spPr/>
      <dgm:t>
        <a:bodyPr/>
        <a:lstStyle/>
        <a:p>
          <a:endParaRPr lang="zh-CN" altLang="en-US"/>
        </a:p>
      </dgm:t>
    </dgm:pt>
    <dgm:pt modelId="{A4A903DD-8001-40FB-BB59-802C2EA6DC7E}" type="sibTrans" cxnId="{6881F51E-D5BB-4189-AD74-447911C8B404}">
      <dgm:prSet/>
      <dgm:spPr/>
      <dgm:t>
        <a:bodyPr/>
        <a:lstStyle/>
        <a:p>
          <a:endParaRPr lang="zh-CN" altLang="en-US"/>
        </a:p>
      </dgm:t>
    </dgm:pt>
    <dgm:pt modelId="{BF23CA1B-2563-4D67-BB06-5AA352837C2B}">
      <dgm:prSet phldrT="[文本]" phldr="0"/>
      <dgm:spPr/>
      <dgm:t>
        <a:bodyPr/>
        <a:lstStyle/>
        <a:p>
          <a:r>
            <a:rPr lang="en-US" altLang="zh-CN"/>
            <a:t>Conclusion</a:t>
          </a:r>
          <a:endParaRPr lang="zh-CN" altLang="en-US"/>
        </a:p>
      </dgm:t>
    </dgm:pt>
    <dgm:pt modelId="{622D4D77-B2C3-4D92-913A-B2A771534A16}" type="parTrans" cxnId="{3A847E8D-13FA-4061-85AB-7515D5E20962}">
      <dgm:prSet/>
      <dgm:spPr/>
      <dgm:t>
        <a:bodyPr/>
        <a:lstStyle/>
        <a:p>
          <a:endParaRPr lang="zh-CN" altLang="en-US"/>
        </a:p>
      </dgm:t>
    </dgm:pt>
    <dgm:pt modelId="{4664FC10-57B9-40DD-92B7-004E0E2245EF}" type="sibTrans" cxnId="{3A847E8D-13FA-4061-85AB-7515D5E20962}">
      <dgm:prSet/>
      <dgm:spPr/>
      <dgm:t>
        <a:bodyPr/>
        <a:lstStyle/>
        <a:p>
          <a:endParaRPr lang="zh-CN" altLang="en-US"/>
        </a:p>
      </dgm:t>
    </dgm:pt>
    <dgm:pt modelId="{C59F6426-885B-4B7C-AC7E-9B2187FCEC7B}" type="pres">
      <dgm:prSet presAssocID="{A9285F97-D675-41CA-9621-78EC77FFCF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E34173-6191-4085-A2F7-565A778EE54C}" type="pres">
      <dgm:prSet presAssocID="{16332558-1B45-49A8-AE0C-6B49B1FD05C8}" presName="hierRoot1" presStyleCnt="0"/>
      <dgm:spPr/>
    </dgm:pt>
    <dgm:pt modelId="{DD5864DE-67EC-4683-A116-09252D392A90}" type="pres">
      <dgm:prSet presAssocID="{16332558-1B45-49A8-AE0C-6B49B1FD05C8}" presName="composite" presStyleCnt="0"/>
      <dgm:spPr/>
    </dgm:pt>
    <dgm:pt modelId="{D7B0E6F3-44CE-40B7-B23C-621D65D789F8}" type="pres">
      <dgm:prSet presAssocID="{16332558-1B45-49A8-AE0C-6B49B1FD05C8}" presName="background" presStyleLbl="node0" presStyleIdx="0" presStyleCnt="5"/>
      <dgm:spPr/>
    </dgm:pt>
    <dgm:pt modelId="{02B722B5-B8E1-4BAE-B29F-5D7A08324739}" type="pres">
      <dgm:prSet presAssocID="{16332558-1B45-49A8-AE0C-6B49B1FD05C8}" presName="text" presStyleLbl="fgAcc0" presStyleIdx="0" presStyleCnt="5">
        <dgm:presLayoutVars>
          <dgm:chPref val="3"/>
        </dgm:presLayoutVars>
      </dgm:prSet>
      <dgm:spPr/>
    </dgm:pt>
    <dgm:pt modelId="{218B023C-9B7F-4B72-9766-BDAF255F5150}" type="pres">
      <dgm:prSet presAssocID="{16332558-1B45-49A8-AE0C-6B49B1FD05C8}" presName="hierChild2" presStyleCnt="0"/>
      <dgm:spPr/>
    </dgm:pt>
    <dgm:pt modelId="{5E1FA38A-9DFF-4491-8AE0-57D33DE04DF3}" type="pres">
      <dgm:prSet presAssocID="{44411735-246B-44E6-A937-965975F67857}" presName="hierRoot1" presStyleCnt="0"/>
      <dgm:spPr/>
    </dgm:pt>
    <dgm:pt modelId="{79685D9D-7490-405C-88FD-E443A251AED2}" type="pres">
      <dgm:prSet presAssocID="{44411735-246B-44E6-A937-965975F67857}" presName="composite" presStyleCnt="0"/>
      <dgm:spPr/>
    </dgm:pt>
    <dgm:pt modelId="{51BAA63F-EF15-4305-BAB3-9E55C28E9F31}" type="pres">
      <dgm:prSet presAssocID="{44411735-246B-44E6-A937-965975F67857}" presName="background" presStyleLbl="node0" presStyleIdx="1" presStyleCnt="5"/>
      <dgm:spPr/>
    </dgm:pt>
    <dgm:pt modelId="{BD61C79D-5497-42D4-97E6-E7A18DE1B012}" type="pres">
      <dgm:prSet presAssocID="{44411735-246B-44E6-A937-965975F67857}" presName="text" presStyleLbl="fgAcc0" presStyleIdx="1" presStyleCnt="5">
        <dgm:presLayoutVars>
          <dgm:chPref val="3"/>
        </dgm:presLayoutVars>
      </dgm:prSet>
      <dgm:spPr/>
    </dgm:pt>
    <dgm:pt modelId="{9350DDBE-8325-456A-84CE-5762CE443DAE}" type="pres">
      <dgm:prSet presAssocID="{44411735-246B-44E6-A937-965975F67857}" presName="hierChild2" presStyleCnt="0"/>
      <dgm:spPr/>
    </dgm:pt>
    <dgm:pt modelId="{C3069A69-F44A-4147-88C6-62B20B412F7F}" type="pres">
      <dgm:prSet presAssocID="{C4A86819-473F-4F7B-86BF-93D4243D0745}" presName="hierRoot1" presStyleCnt="0"/>
      <dgm:spPr/>
    </dgm:pt>
    <dgm:pt modelId="{A3130A1E-DB5B-4FE2-ACC9-74A4B4EF7594}" type="pres">
      <dgm:prSet presAssocID="{C4A86819-473F-4F7B-86BF-93D4243D0745}" presName="composite" presStyleCnt="0"/>
      <dgm:spPr/>
    </dgm:pt>
    <dgm:pt modelId="{664319D9-3800-4AEC-86EF-14F86841906B}" type="pres">
      <dgm:prSet presAssocID="{C4A86819-473F-4F7B-86BF-93D4243D0745}" presName="background" presStyleLbl="node0" presStyleIdx="2" presStyleCnt="5"/>
      <dgm:spPr/>
    </dgm:pt>
    <dgm:pt modelId="{F15750FA-8321-4BC0-972D-2F676C3FDD24}" type="pres">
      <dgm:prSet presAssocID="{C4A86819-473F-4F7B-86BF-93D4243D0745}" presName="text" presStyleLbl="fgAcc0" presStyleIdx="2" presStyleCnt="5">
        <dgm:presLayoutVars>
          <dgm:chPref val="3"/>
        </dgm:presLayoutVars>
      </dgm:prSet>
      <dgm:spPr/>
    </dgm:pt>
    <dgm:pt modelId="{9938457E-8A92-4B3B-8FA9-A856BD16E724}" type="pres">
      <dgm:prSet presAssocID="{C4A86819-473F-4F7B-86BF-93D4243D0745}" presName="hierChild2" presStyleCnt="0"/>
      <dgm:spPr/>
    </dgm:pt>
    <dgm:pt modelId="{DB7D1CC1-CF9B-4B8E-85F6-DDCF8822B2E5}" type="pres">
      <dgm:prSet presAssocID="{294A6EFE-F886-42DC-84D0-85A3FE8D8D5F}" presName="hierRoot1" presStyleCnt="0"/>
      <dgm:spPr/>
    </dgm:pt>
    <dgm:pt modelId="{C12963B1-3611-4991-9B06-6FED61D7E9C2}" type="pres">
      <dgm:prSet presAssocID="{294A6EFE-F886-42DC-84D0-85A3FE8D8D5F}" presName="composite" presStyleCnt="0"/>
      <dgm:spPr/>
    </dgm:pt>
    <dgm:pt modelId="{5FF736B0-7C41-4296-8987-2EF72F3CF750}" type="pres">
      <dgm:prSet presAssocID="{294A6EFE-F886-42DC-84D0-85A3FE8D8D5F}" presName="background" presStyleLbl="node0" presStyleIdx="3" presStyleCnt="5"/>
      <dgm:spPr/>
    </dgm:pt>
    <dgm:pt modelId="{9A4EA024-78FF-41EC-BA6D-76A8B4FB01A2}" type="pres">
      <dgm:prSet presAssocID="{294A6EFE-F886-42DC-84D0-85A3FE8D8D5F}" presName="text" presStyleLbl="fgAcc0" presStyleIdx="3" presStyleCnt="5">
        <dgm:presLayoutVars>
          <dgm:chPref val="3"/>
        </dgm:presLayoutVars>
      </dgm:prSet>
      <dgm:spPr/>
    </dgm:pt>
    <dgm:pt modelId="{3DFF0159-C232-41D6-9A4F-F7BC1C477D27}" type="pres">
      <dgm:prSet presAssocID="{294A6EFE-F886-42DC-84D0-85A3FE8D8D5F}" presName="hierChild2" presStyleCnt="0"/>
      <dgm:spPr/>
    </dgm:pt>
    <dgm:pt modelId="{04A2488A-6A48-486B-91B4-75A1B3BC4677}" type="pres">
      <dgm:prSet presAssocID="{46B1381C-0F3C-49C4-ACEB-DD8A077A857A}" presName="Name10" presStyleLbl="parChTrans1D2" presStyleIdx="0" presStyleCnt="3"/>
      <dgm:spPr/>
    </dgm:pt>
    <dgm:pt modelId="{CBE2BCEA-BEB0-4E06-884C-2530E8BD61A5}" type="pres">
      <dgm:prSet presAssocID="{A8B55551-6515-4632-8D13-7B198C8FACBC}" presName="hierRoot2" presStyleCnt="0"/>
      <dgm:spPr/>
    </dgm:pt>
    <dgm:pt modelId="{B8B03274-35C1-4931-AF2A-EE2C69B8B87C}" type="pres">
      <dgm:prSet presAssocID="{A8B55551-6515-4632-8D13-7B198C8FACBC}" presName="composite2" presStyleCnt="0"/>
      <dgm:spPr/>
    </dgm:pt>
    <dgm:pt modelId="{E1BBF102-37FA-4FB9-B119-46A8003EC279}" type="pres">
      <dgm:prSet presAssocID="{A8B55551-6515-4632-8D13-7B198C8FACBC}" presName="background2" presStyleLbl="node2" presStyleIdx="0" presStyleCnt="3"/>
      <dgm:spPr/>
    </dgm:pt>
    <dgm:pt modelId="{C86A8E2D-6D9F-456E-97D0-8264D07F3705}" type="pres">
      <dgm:prSet presAssocID="{A8B55551-6515-4632-8D13-7B198C8FACBC}" presName="text2" presStyleLbl="fgAcc2" presStyleIdx="0" presStyleCnt="3">
        <dgm:presLayoutVars>
          <dgm:chPref val="3"/>
        </dgm:presLayoutVars>
      </dgm:prSet>
      <dgm:spPr/>
    </dgm:pt>
    <dgm:pt modelId="{E196BE67-6AFA-43E5-BA01-F5DF7D352A56}" type="pres">
      <dgm:prSet presAssocID="{A8B55551-6515-4632-8D13-7B198C8FACBC}" presName="hierChild3" presStyleCnt="0"/>
      <dgm:spPr/>
    </dgm:pt>
    <dgm:pt modelId="{CC8AA227-76BD-4D9A-A9F8-6C0F21026A40}" type="pres">
      <dgm:prSet presAssocID="{43D735F7-17D1-42FE-879A-162D308B7934}" presName="Name10" presStyleLbl="parChTrans1D2" presStyleIdx="1" presStyleCnt="3"/>
      <dgm:spPr/>
    </dgm:pt>
    <dgm:pt modelId="{318B88EE-7FEE-4476-9966-8659217031E3}" type="pres">
      <dgm:prSet presAssocID="{611DB6FC-BF15-40C0-B02E-7542C7D92E2B}" presName="hierRoot2" presStyleCnt="0"/>
      <dgm:spPr/>
    </dgm:pt>
    <dgm:pt modelId="{7A69F6AE-0A73-47AE-B2CC-520D193D9ADD}" type="pres">
      <dgm:prSet presAssocID="{611DB6FC-BF15-40C0-B02E-7542C7D92E2B}" presName="composite2" presStyleCnt="0"/>
      <dgm:spPr/>
    </dgm:pt>
    <dgm:pt modelId="{CAEE6620-8D64-40F4-AF2F-043AB182C7D5}" type="pres">
      <dgm:prSet presAssocID="{611DB6FC-BF15-40C0-B02E-7542C7D92E2B}" presName="background2" presStyleLbl="node2" presStyleIdx="1" presStyleCnt="3"/>
      <dgm:spPr/>
    </dgm:pt>
    <dgm:pt modelId="{6128910D-B193-496D-AD07-F2DF763B9D7B}" type="pres">
      <dgm:prSet presAssocID="{611DB6FC-BF15-40C0-B02E-7542C7D92E2B}" presName="text2" presStyleLbl="fgAcc2" presStyleIdx="1" presStyleCnt="3">
        <dgm:presLayoutVars>
          <dgm:chPref val="3"/>
        </dgm:presLayoutVars>
      </dgm:prSet>
      <dgm:spPr/>
    </dgm:pt>
    <dgm:pt modelId="{8D2EEB0E-5FF7-4989-A381-71A58C34CC2A}" type="pres">
      <dgm:prSet presAssocID="{611DB6FC-BF15-40C0-B02E-7542C7D92E2B}" presName="hierChild3" presStyleCnt="0"/>
      <dgm:spPr/>
    </dgm:pt>
    <dgm:pt modelId="{0861CA17-BA5A-40B4-AB90-BBD0901AE8FF}" type="pres">
      <dgm:prSet presAssocID="{26D8DFE2-629E-4D87-8BE4-1B3AADB441D8}" presName="Name10" presStyleLbl="parChTrans1D2" presStyleIdx="2" presStyleCnt="3"/>
      <dgm:spPr/>
    </dgm:pt>
    <dgm:pt modelId="{B3E1A9EB-C02B-45C4-ADDF-CD3F45B8384B}" type="pres">
      <dgm:prSet presAssocID="{60F36945-AF32-4F06-AC63-55ABD4323A8F}" presName="hierRoot2" presStyleCnt="0"/>
      <dgm:spPr/>
    </dgm:pt>
    <dgm:pt modelId="{944D7735-AFB2-4EFD-BAD7-3B1343EE51B8}" type="pres">
      <dgm:prSet presAssocID="{60F36945-AF32-4F06-AC63-55ABD4323A8F}" presName="composite2" presStyleCnt="0"/>
      <dgm:spPr/>
    </dgm:pt>
    <dgm:pt modelId="{DCAA815B-8A59-48BB-A891-2F7D38D00041}" type="pres">
      <dgm:prSet presAssocID="{60F36945-AF32-4F06-AC63-55ABD4323A8F}" presName="background2" presStyleLbl="node2" presStyleIdx="2" presStyleCnt="3"/>
      <dgm:spPr/>
    </dgm:pt>
    <dgm:pt modelId="{6422C2A1-F485-46E7-8A1A-7F59CDC340CF}" type="pres">
      <dgm:prSet presAssocID="{60F36945-AF32-4F06-AC63-55ABD4323A8F}" presName="text2" presStyleLbl="fgAcc2" presStyleIdx="2" presStyleCnt="3">
        <dgm:presLayoutVars>
          <dgm:chPref val="3"/>
        </dgm:presLayoutVars>
      </dgm:prSet>
      <dgm:spPr/>
    </dgm:pt>
    <dgm:pt modelId="{FBA8F0F7-0236-4AB7-83CD-D7C4951F0B8F}" type="pres">
      <dgm:prSet presAssocID="{60F36945-AF32-4F06-AC63-55ABD4323A8F}" presName="hierChild3" presStyleCnt="0"/>
      <dgm:spPr/>
    </dgm:pt>
    <dgm:pt modelId="{20283A57-FCB7-476F-A890-3FBE00654612}" type="pres">
      <dgm:prSet presAssocID="{BF23CA1B-2563-4D67-BB06-5AA352837C2B}" presName="hierRoot1" presStyleCnt="0"/>
      <dgm:spPr/>
    </dgm:pt>
    <dgm:pt modelId="{86161E64-B138-4F48-89BD-7E91EF4D0BC1}" type="pres">
      <dgm:prSet presAssocID="{BF23CA1B-2563-4D67-BB06-5AA352837C2B}" presName="composite" presStyleCnt="0"/>
      <dgm:spPr/>
    </dgm:pt>
    <dgm:pt modelId="{4D35FDCA-50AB-47ED-985A-53EE52A58F8A}" type="pres">
      <dgm:prSet presAssocID="{BF23CA1B-2563-4D67-BB06-5AA352837C2B}" presName="background" presStyleLbl="node0" presStyleIdx="4" presStyleCnt="5"/>
      <dgm:spPr/>
    </dgm:pt>
    <dgm:pt modelId="{8B293264-9EA5-4E94-B318-3562D93311D9}" type="pres">
      <dgm:prSet presAssocID="{BF23CA1B-2563-4D67-BB06-5AA352837C2B}" presName="text" presStyleLbl="fgAcc0" presStyleIdx="4" presStyleCnt="5">
        <dgm:presLayoutVars>
          <dgm:chPref val="3"/>
        </dgm:presLayoutVars>
      </dgm:prSet>
      <dgm:spPr/>
    </dgm:pt>
    <dgm:pt modelId="{6E92C82D-2BC7-45E3-AB53-70258B69AC36}" type="pres">
      <dgm:prSet presAssocID="{BF23CA1B-2563-4D67-BB06-5AA352837C2B}" presName="hierChild2" presStyleCnt="0"/>
      <dgm:spPr/>
    </dgm:pt>
  </dgm:ptLst>
  <dgm:cxnLst>
    <dgm:cxn modelId="{B547310C-F273-4A06-B0AC-8CB9594740FF}" type="presOf" srcId="{26D8DFE2-629E-4D87-8BE4-1B3AADB441D8}" destId="{0861CA17-BA5A-40B4-AB90-BBD0901AE8FF}" srcOrd="0" destOrd="0" presId="urn:microsoft.com/office/officeart/2005/8/layout/hierarchy1"/>
    <dgm:cxn modelId="{662DA20F-8D7D-4663-88E4-3ACFA58A4CE2}" srcId="{A9285F97-D675-41CA-9621-78EC77FFCF89}" destId="{294A6EFE-F886-42DC-84D0-85A3FE8D8D5F}" srcOrd="3" destOrd="0" parTransId="{8943434B-CA5D-4546-804A-72242E419CAC}" sibTransId="{B89708EA-292F-453E-97AE-69263566968B}"/>
    <dgm:cxn modelId="{194F2614-3108-4CE4-8DFF-15B10F9510EC}" type="presOf" srcId="{A8B55551-6515-4632-8D13-7B198C8FACBC}" destId="{C86A8E2D-6D9F-456E-97D0-8264D07F3705}" srcOrd="0" destOrd="0" presId="urn:microsoft.com/office/officeart/2005/8/layout/hierarchy1"/>
    <dgm:cxn modelId="{6881F51E-D5BB-4189-AD74-447911C8B404}" srcId="{294A6EFE-F886-42DC-84D0-85A3FE8D8D5F}" destId="{60F36945-AF32-4F06-AC63-55ABD4323A8F}" srcOrd="2" destOrd="0" parTransId="{26D8DFE2-629E-4D87-8BE4-1B3AADB441D8}" sibTransId="{A4A903DD-8001-40FB-BB59-802C2EA6DC7E}"/>
    <dgm:cxn modelId="{CC853224-1EEC-48C7-86B8-E2F91A5C15D8}" type="presOf" srcId="{C4A86819-473F-4F7B-86BF-93D4243D0745}" destId="{F15750FA-8321-4BC0-972D-2F676C3FDD24}" srcOrd="0" destOrd="0" presId="urn:microsoft.com/office/officeart/2005/8/layout/hierarchy1"/>
    <dgm:cxn modelId="{F7CE8432-EC46-429A-B26A-45D69460A54B}" type="presOf" srcId="{44411735-246B-44E6-A937-965975F67857}" destId="{BD61C79D-5497-42D4-97E6-E7A18DE1B012}" srcOrd="0" destOrd="0" presId="urn:microsoft.com/office/officeart/2005/8/layout/hierarchy1"/>
    <dgm:cxn modelId="{611CC364-EEAD-420D-AA39-F0C064F839AB}" type="presOf" srcId="{294A6EFE-F886-42DC-84D0-85A3FE8D8D5F}" destId="{9A4EA024-78FF-41EC-BA6D-76A8B4FB01A2}" srcOrd="0" destOrd="0" presId="urn:microsoft.com/office/officeart/2005/8/layout/hierarchy1"/>
    <dgm:cxn modelId="{AD24434E-0A82-4703-9DE4-C6A34819E614}" type="presOf" srcId="{60F36945-AF32-4F06-AC63-55ABD4323A8F}" destId="{6422C2A1-F485-46E7-8A1A-7F59CDC340CF}" srcOrd="0" destOrd="0" presId="urn:microsoft.com/office/officeart/2005/8/layout/hierarchy1"/>
    <dgm:cxn modelId="{47F66870-FE38-4A00-B567-3E4640F3C42D}" type="presOf" srcId="{611DB6FC-BF15-40C0-B02E-7542C7D92E2B}" destId="{6128910D-B193-496D-AD07-F2DF763B9D7B}" srcOrd="0" destOrd="0" presId="urn:microsoft.com/office/officeart/2005/8/layout/hierarchy1"/>
    <dgm:cxn modelId="{62B7A271-B17B-49FB-9E18-2931CFFA5B4E}" type="presOf" srcId="{46B1381C-0F3C-49C4-ACEB-DD8A077A857A}" destId="{04A2488A-6A48-486B-91B4-75A1B3BC4677}" srcOrd="0" destOrd="0" presId="urn:microsoft.com/office/officeart/2005/8/layout/hierarchy1"/>
    <dgm:cxn modelId="{B1336482-E5D5-4A70-ABED-FF69E1A37FC8}" srcId="{294A6EFE-F886-42DC-84D0-85A3FE8D8D5F}" destId="{611DB6FC-BF15-40C0-B02E-7542C7D92E2B}" srcOrd="1" destOrd="0" parTransId="{43D735F7-17D1-42FE-879A-162D308B7934}" sibTransId="{B341B225-B838-4D01-B5E1-7C3DD8723192}"/>
    <dgm:cxn modelId="{3A847E8D-13FA-4061-85AB-7515D5E20962}" srcId="{A9285F97-D675-41CA-9621-78EC77FFCF89}" destId="{BF23CA1B-2563-4D67-BB06-5AA352837C2B}" srcOrd="4" destOrd="0" parTransId="{622D4D77-B2C3-4D92-913A-B2A771534A16}" sibTransId="{4664FC10-57B9-40DD-92B7-004E0E2245EF}"/>
    <dgm:cxn modelId="{AB5C77A3-0602-4A07-BC29-34BC8CB57E2E}" type="presOf" srcId="{43D735F7-17D1-42FE-879A-162D308B7934}" destId="{CC8AA227-76BD-4D9A-A9F8-6C0F21026A40}" srcOrd="0" destOrd="0" presId="urn:microsoft.com/office/officeart/2005/8/layout/hierarchy1"/>
    <dgm:cxn modelId="{F35D56A7-3403-415D-A618-A359C178A273}" type="presOf" srcId="{16332558-1B45-49A8-AE0C-6B49B1FD05C8}" destId="{02B722B5-B8E1-4BAE-B29F-5D7A08324739}" srcOrd="0" destOrd="0" presId="urn:microsoft.com/office/officeart/2005/8/layout/hierarchy1"/>
    <dgm:cxn modelId="{5F89F7B3-14FB-4317-8C37-4E7EAF7AA1EE}" srcId="{294A6EFE-F886-42DC-84D0-85A3FE8D8D5F}" destId="{A8B55551-6515-4632-8D13-7B198C8FACBC}" srcOrd="0" destOrd="0" parTransId="{46B1381C-0F3C-49C4-ACEB-DD8A077A857A}" sibTransId="{32947E60-9E04-46E3-8297-5DC30B6E0C14}"/>
    <dgm:cxn modelId="{69711EB5-8BD0-4B7F-A24D-9705F6BF3B9A}" type="presOf" srcId="{A9285F97-D675-41CA-9621-78EC77FFCF89}" destId="{C59F6426-885B-4B7C-AC7E-9B2187FCEC7B}" srcOrd="0" destOrd="0" presId="urn:microsoft.com/office/officeart/2005/8/layout/hierarchy1"/>
    <dgm:cxn modelId="{E1D77FC5-79E6-4B87-A0ED-61D9B9C7BBEC}" srcId="{A9285F97-D675-41CA-9621-78EC77FFCF89}" destId="{C4A86819-473F-4F7B-86BF-93D4243D0745}" srcOrd="2" destOrd="0" parTransId="{4B5AD195-E5FC-4502-8CCA-8AFBB24C5F53}" sibTransId="{E0B0C5A6-0230-4C7E-8C66-3386145A573E}"/>
    <dgm:cxn modelId="{F3C9EEE0-5190-4FAB-9E87-3D1DCD94B643}" srcId="{A9285F97-D675-41CA-9621-78EC77FFCF89}" destId="{16332558-1B45-49A8-AE0C-6B49B1FD05C8}" srcOrd="0" destOrd="0" parTransId="{AFBC4EF5-9386-4A68-B5B4-00679BA26C92}" sibTransId="{33754A9A-C900-438B-9EE5-6C67F164E18E}"/>
    <dgm:cxn modelId="{FDADA5EA-4C15-435B-B977-734003E969B6}" type="presOf" srcId="{BF23CA1B-2563-4D67-BB06-5AA352837C2B}" destId="{8B293264-9EA5-4E94-B318-3562D93311D9}" srcOrd="0" destOrd="0" presId="urn:microsoft.com/office/officeart/2005/8/layout/hierarchy1"/>
    <dgm:cxn modelId="{A1F97FFF-7AF7-4BB3-84AB-8C9E073982C6}" srcId="{A9285F97-D675-41CA-9621-78EC77FFCF89}" destId="{44411735-246B-44E6-A937-965975F67857}" srcOrd="1" destOrd="0" parTransId="{F28112D5-BDF6-4B43-842A-924FEA94CF5E}" sibTransId="{58FF4577-793F-41EB-AC83-87CB90806CCB}"/>
    <dgm:cxn modelId="{EEDB2686-8A45-4E4B-9529-71180CAE0284}" type="presParOf" srcId="{C59F6426-885B-4B7C-AC7E-9B2187FCEC7B}" destId="{7CE34173-6191-4085-A2F7-565A778EE54C}" srcOrd="0" destOrd="0" presId="urn:microsoft.com/office/officeart/2005/8/layout/hierarchy1"/>
    <dgm:cxn modelId="{5A7A1F9D-7CB4-4896-8A5A-4E7192F5DD45}" type="presParOf" srcId="{7CE34173-6191-4085-A2F7-565A778EE54C}" destId="{DD5864DE-67EC-4683-A116-09252D392A90}" srcOrd="0" destOrd="0" presId="urn:microsoft.com/office/officeart/2005/8/layout/hierarchy1"/>
    <dgm:cxn modelId="{259D79C6-01C1-4B82-B6E4-2615F96EA3A6}" type="presParOf" srcId="{DD5864DE-67EC-4683-A116-09252D392A90}" destId="{D7B0E6F3-44CE-40B7-B23C-621D65D789F8}" srcOrd="0" destOrd="0" presId="urn:microsoft.com/office/officeart/2005/8/layout/hierarchy1"/>
    <dgm:cxn modelId="{723BF9A9-6A44-4E3A-8800-AC2F7F31765E}" type="presParOf" srcId="{DD5864DE-67EC-4683-A116-09252D392A90}" destId="{02B722B5-B8E1-4BAE-B29F-5D7A08324739}" srcOrd="1" destOrd="0" presId="urn:microsoft.com/office/officeart/2005/8/layout/hierarchy1"/>
    <dgm:cxn modelId="{594DC3E4-B40B-416F-8E6D-0B196D1B6B55}" type="presParOf" srcId="{7CE34173-6191-4085-A2F7-565A778EE54C}" destId="{218B023C-9B7F-4B72-9766-BDAF255F5150}" srcOrd="1" destOrd="0" presId="urn:microsoft.com/office/officeart/2005/8/layout/hierarchy1"/>
    <dgm:cxn modelId="{0CF6A65E-74F4-4262-8860-BF9D01A74FED}" type="presParOf" srcId="{C59F6426-885B-4B7C-AC7E-9B2187FCEC7B}" destId="{5E1FA38A-9DFF-4491-8AE0-57D33DE04DF3}" srcOrd="1" destOrd="0" presId="urn:microsoft.com/office/officeart/2005/8/layout/hierarchy1"/>
    <dgm:cxn modelId="{2B5BEB03-A7FF-4C39-B158-FF856AC590D2}" type="presParOf" srcId="{5E1FA38A-9DFF-4491-8AE0-57D33DE04DF3}" destId="{79685D9D-7490-405C-88FD-E443A251AED2}" srcOrd="0" destOrd="0" presId="urn:microsoft.com/office/officeart/2005/8/layout/hierarchy1"/>
    <dgm:cxn modelId="{C66A04F6-E4D6-4BC6-BD83-26AA67E0C245}" type="presParOf" srcId="{79685D9D-7490-405C-88FD-E443A251AED2}" destId="{51BAA63F-EF15-4305-BAB3-9E55C28E9F31}" srcOrd="0" destOrd="0" presId="urn:microsoft.com/office/officeart/2005/8/layout/hierarchy1"/>
    <dgm:cxn modelId="{F7B847AF-53CD-4E4A-8332-11D5AE7F1294}" type="presParOf" srcId="{79685D9D-7490-405C-88FD-E443A251AED2}" destId="{BD61C79D-5497-42D4-97E6-E7A18DE1B012}" srcOrd="1" destOrd="0" presId="urn:microsoft.com/office/officeart/2005/8/layout/hierarchy1"/>
    <dgm:cxn modelId="{A6AD382B-8FEB-470A-8471-4319DAAB62B1}" type="presParOf" srcId="{5E1FA38A-9DFF-4491-8AE0-57D33DE04DF3}" destId="{9350DDBE-8325-456A-84CE-5762CE443DAE}" srcOrd="1" destOrd="0" presId="urn:microsoft.com/office/officeart/2005/8/layout/hierarchy1"/>
    <dgm:cxn modelId="{58A407A0-C8AD-4063-ACB3-3001707AFD88}" type="presParOf" srcId="{C59F6426-885B-4B7C-AC7E-9B2187FCEC7B}" destId="{C3069A69-F44A-4147-88C6-62B20B412F7F}" srcOrd="2" destOrd="0" presId="urn:microsoft.com/office/officeart/2005/8/layout/hierarchy1"/>
    <dgm:cxn modelId="{A52D4E99-03CB-4EA3-BA23-6D1D7F2C998C}" type="presParOf" srcId="{C3069A69-F44A-4147-88C6-62B20B412F7F}" destId="{A3130A1E-DB5B-4FE2-ACC9-74A4B4EF7594}" srcOrd="0" destOrd="0" presId="urn:microsoft.com/office/officeart/2005/8/layout/hierarchy1"/>
    <dgm:cxn modelId="{6F732751-6533-45B9-B79A-A25DF7709D9A}" type="presParOf" srcId="{A3130A1E-DB5B-4FE2-ACC9-74A4B4EF7594}" destId="{664319D9-3800-4AEC-86EF-14F86841906B}" srcOrd="0" destOrd="0" presId="urn:microsoft.com/office/officeart/2005/8/layout/hierarchy1"/>
    <dgm:cxn modelId="{66F2144E-D273-4B64-9E1C-25092CE32F18}" type="presParOf" srcId="{A3130A1E-DB5B-4FE2-ACC9-74A4B4EF7594}" destId="{F15750FA-8321-4BC0-972D-2F676C3FDD24}" srcOrd="1" destOrd="0" presId="urn:microsoft.com/office/officeart/2005/8/layout/hierarchy1"/>
    <dgm:cxn modelId="{90601627-2ADB-4605-806D-CC34148FCCBC}" type="presParOf" srcId="{C3069A69-F44A-4147-88C6-62B20B412F7F}" destId="{9938457E-8A92-4B3B-8FA9-A856BD16E724}" srcOrd="1" destOrd="0" presId="urn:microsoft.com/office/officeart/2005/8/layout/hierarchy1"/>
    <dgm:cxn modelId="{53C368FF-D1E0-460B-B68E-CF0B0D0C1619}" type="presParOf" srcId="{C59F6426-885B-4B7C-AC7E-9B2187FCEC7B}" destId="{DB7D1CC1-CF9B-4B8E-85F6-DDCF8822B2E5}" srcOrd="3" destOrd="0" presId="urn:microsoft.com/office/officeart/2005/8/layout/hierarchy1"/>
    <dgm:cxn modelId="{05CA357D-C12D-4763-AFF4-966C2DFE39E9}" type="presParOf" srcId="{DB7D1CC1-CF9B-4B8E-85F6-DDCF8822B2E5}" destId="{C12963B1-3611-4991-9B06-6FED61D7E9C2}" srcOrd="0" destOrd="0" presId="urn:microsoft.com/office/officeart/2005/8/layout/hierarchy1"/>
    <dgm:cxn modelId="{2FB2F86B-DD4D-421C-B00F-CC966215C87F}" type="presParOf" srcId="{C12963B1-3611-4991-9B06-6FED61D7E9C2}" destId="{5FF736B0-7C41-4296-8987-2EF72F3CF750}" srcOrd="0" destOrd="0" presId="urn:microsoft.com/office/officeart/2005/8/layout/hierarchy1"/>
    <dgm:cxn modelId="{74396041-3B29-4F97-A5BF-4C945C36AEB0}" type="presParOf" srcId="{C12963B1-3611-4991-9B06-6FED61D7E9C2}" destId="{9A4EA024-78FF-41EC-BA6D-76A8B4FB01A2}" srcOrd="1" destOrd="0" presId="urn:microsoft.com/office/officeart/2005/8/layout/hierarchy1"/>
    <dgm:cxn modelId="{791E3837-300D-4C72-B90C-3764D09E8629}" type="presParOf" srcId="{DB7D1CC1-CF9B-4B8E-85F6-DDCF8822B2E5}" destId="{3DFF0159-C232-41D6-9A4F-F7BC1C477D27}" srcOrd="1" destOrd="0" presId="urn:microsoft.com/office/officeart/2005/8/layout/hierarchy1"/>
    <dgm:cxn modelId="{73C4E522-CF1C-4364-A8FA-70AC4A5995FF}" type="presParOf" srcId="{3DFF0159-C232-41D6-9A4F-F7BC1C477D27}" destId="{04A2488A-6A48-486B-91B4-75A1B3BC4677}" srcOrd="0" destOrd="0" presId="urn:microsoft.com/office/officeart/2005/8/layout/hierarchy1"/>
    <dgm:cxn modelId="{C8552B7F-0AFF-4A0B-98FB-D830031A7620}" type="presParOf" srcId="{3DFF0159-C232-41D6-9A4F-F7BC1C477D27}" destId="{CBE2BCEA-BEB0-4E06-884C-2530E8BD61A5}" srcOrd="1" destOrd="0" presId="urn:microsoft.com/office/officeart/2005/8/layout/hierarchy1"/>
    <dgm:cxn modelId="{6293C02C-BC56-4B88-89C7-1F6CB11FE73E}" type="presParOf" srcId="{CBE2BCEA-BEB0-4E06-884C-2530E8BD61A5}" destId="{B8B03274-35C1-4931-AF2A-EE2C69B8B87C}" srcOrd="0" destOrd="0" presId="urn:microsoft.com/office/officeart/2005/8/layout/hierarchy1"/>
    <dgm:cxn modelId="{989F8E66-BACB-4D90-852D-2D037E882C0D}" type="presParOf" srcId="{B8B03274-35C1-4931-AF2A-EE2C69B8B87C}" destId="{E1BBF102-37FA-4FB9-B119-46A8003EC279}" srcOrd="0" destOrd="0" presId="urn:microsoft.com/office/officeart/2005/8/layout/hierarchy1"/>
    <dgm:cxn modelId="{5A441165-05D7-4D4D-8D77-3D67DC9DF450}" type="presParOf" srcId="{B8B03274-35C1-4931-AF2A-EE2C69B8B87C}" destId="{C86A8E2D-6D9F-456E-97D0-8264D07F3705}" srcOrd="1" destOrd="0" presId="urn:microsoft.com/office/officeart/2005/8/layout/hierarchy1"/>
    <dgm:cxn modelId="{250DF2E8-F1C1-4A3E-AA22-9960D95D41FE}" type="presParOf" srcId="{CBE2BCEA-BEB0-4E06-884C-2530E8BD61A5}" destId="{E196BE67-6AFA-43E5-BA01-F5DF7D352A56}" srcOrd="1" destOrd="0" presId="urn:microsoft.com/office/officeart/2005/8/layout/hierarchy1"/>
    <dgm:cxn modelId="{1493A233-9F48-4676-A9B2-290D952BDD46}" type="presParOf" srcId="{3DFF0159-C232-41D6-9A4F-F7BC1C477D27}" destId="{CC8AA227-76BD-4D9A-A9F8-6C0F21026A40}" srcOrd="2" destOrd="0" presId="urn:microsoft.com/office/officeart/2005/8/layout/hierarchy1"/>
    <dgm:cxn modelId="{4677F3E2-A7B2-4EEA-87E9-7B0340077434}" type="presParOf" srcId="{3DFF0159-C232-41D6-9A4F-F7BC1C477D27}" destId="{318B88EE-7FEE-4476-9966-8659217031E3}" srcOrd="3" destOrd="0" presId="urn:microsoft.com/office/officeart/2005/8/layout/hierarchy1"/>
    <dgm:cxn modelId="{12910D97-976B-4D79-8DCF-6D34000C9979}" type="presParOf" srcId="{318B88EE-7FEE-4476-9966-8659217031E3}" destId="{7A69F6AE-0A73-47AE-B2CC-520D193D9ADD}" srcOrd="0" destOrd="0" presId="urn:microsoft.com/office/officeart/2005/8/layout/hierarchy1"/>
    <dgm:cxn modelId="{82C1B237-899E-4DF9-9A9E-40FC8777557C}" type="presParOf" srcId="{7A69F6AE-0A73-47AE-B2CC-520D193D9ADD}" destId="{CAEE6620-8D64-40F4-AF2F-043AB182C7D5}" srcOrd="0" destOrd="0" presId="urn:microsoft.com/office/officeart/2005/8/layout/hierarchy1"/>
    <dgm:cxn modelId="{8A24D7A0-DC64-40A7-B402-B458D3C1FED8}" type="presParOf" srcId="{7A69F6AE-0A73-47AE-B2CC-520D193D9ADD}" destId="{6128910D-B193-496D-AD07-F2DF763B9D7B}" srcOrd="1" destOrd="0" presId="urn:microsoft.com/office/officeart/2005/8/layout/hierarchy1"/>
    <dgm:cxn modelId="{94CD7DAE-0673-42E7-A044-DE6C8F09B282}" type="presParOf" srcId="{318B88EE-7FEE-4476-9966-8659217031E3}" destId="{8D2EEB0E-5FF7-4989-A381-71A58C34CC2A}" srcOrd="1" destOrd="0" presId="urn:microsoft.com/office/officeart/2005/8/layout/hierarchy1"/>
    <dgm:cxn modelId="{0046D831-64FE-42D2-805D-B7221875A2A7}" type="presParOf" srcId="{3DFF0159-C232-41D6-9A4F-F7BC1C477D27}" destId="{0861CA17-BA5A-40B4-AB90-BBD0901AE8FF}" srcOrd="4" destOrd="0" presId="urn:microsoft.com/office/officeart/2005/8/layout/hierarchy1"/>
    <dgm:cxn modelId="{F3D17C2D-F314-4369-9BD4-9347D7DF387A}" type="presParOf" srcId="{3DFF0159-C232-41D6-9A4F-F7BC1C477D27}" destId="{B3E1A9EB-C02B-45C4-ADDF-CD3F45B8384B}" srcOrd="5" destOrd="0" presId="urn:microsoft.com/office/officeart/2005/8/layout/hierarchy1"/>
    <dgm:cxn modelId="{3788D3B7-9CA0-467D-BF6D-51A3AD87FCEA}" type="presParOf" srcId="{B3E1A9EB-C02B-45C4-ADDF-CD3F45B8384B}" destId="{944D7735-AFB2-4EFD-BAD7-3B1343EE51B8}" srcOrd="0" destOrd="0" presId="urn:microsoft.com/office/officeart/2005/8/layout/hierarchy1"/>
    <dgm:cxn modelId="{5592B394-A033-44CE-810B-B3F68D2B3A90}" type="presParOf" srcId="{944D7735-AFB2-4EFD-BAD7-3B1343EE51B8}" destId="{DCAA815B-8A59-48BB-A891-2F7D38D00041}" srcOrd="0" destOrd="0" presId="urn:microsoft.com/office/officeart/2005/8/layout/hierarchy1"/>
    <dgm:cxn modelId="{21ABD0BE-6664-42C5-8DB4-73E3FEADDB0B}" type="presParOf" srcId="{944D7735-AFB2-4EFD-BAD7-3B1343EE51B8}" destId="{6422C2A1-F485-46E7-8A1A-7F59CDC340CF}" srcOrd="1" destOrd="0" presId="urn:microsoft.com/office/officeart/2005/8/layout/hierarchy1"/>
    <dgm:cxn modelId="{06763B70-4306-4943-B83D-44380CEE5797}" type="presParOf" srcId="{B3E1A9EB-C02B-45C4-ADDF-CD3F45B8384B}" destId="{FBA8F0F7-0236-4AB7-83CD-D7C4951F0B8F}" srcOrd="1" destOrd="0" presId="urn:microsoft.com/office/officeart/2005/8/layout/hierarchy1"/>
    <dgm:cxn modelId="{7D7A9012-E9ED-428D-99C0-670EAC7259A7}" type="presParOf" srcId="{C59F6426-885B-4B7C-AC7E-9B2187FCEC7B}" destId="{20283A57-FCB7-476F-A890-3FBE00654612}" srcOrd="4" destOrd="0" presId="urn:microsoft.com/office/officeart/2005/8/layout/hierarchy1"/>
    <dgm:cxn modelId="{E4F256C4-1D03-473B-910A-5ED72F06B17B}" type="presParOf" srcId="{20283A57-FCB7-476F-A890-3FBE00654612}" destId="{86161E64-B138-4F48-89BD-7E91EF4D0BC1}" srcOrd="0" destOrd="0" presId="urn:microsoft.com/office/officeart/2005/8/layout/hierarchy1"/>
    <dgm:cxn modelId="{520CBCBE-EA7E-48A9-B40D-FC6B2F1C9C7A}" type="presParOf" srcId="{86161E64-B138-4F48-89BD-7E91EF4D0BC1}" destId="{4D35FDCA-50AB-47ED-985A-53EE52A58F8A}" srcOrd="0" destOrd="0" presId="urn:microsoft.com/office/officeart/2005/8/layout/hierarchy1"/>
    <dgm:cxn modelId="{3D4A6C61-1F4B-4F62-9F1A-535BAFB056AA}" type="presParOf" srcId="{86161E64-B138-4F48-89BD-7E91EF4D0BC1}" destId="{8B293264-9EA5-4E94-B318-3562D93311D9}" srcOrd="1" destOrd="0" presId="urn:microsoft.com/office/officeart/2005/8/layout/hierarchy1"/>
    <dgm:cxn modelId="{7EBB75C0-8BB1-44D2-A51E-C64782229360}" type="presParOf" srcId="{20283A57-FCB7-476F-A890-3FBE00654612}" destId="{6E92C82D-2BC7-45E3-AB53-70258B69AC3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1CA17-BA5A-40B4-AB90-BBD0901AE8FF}">
      <dsp:nvSpPr>
        <dsp:cNvPr id="0" name=""/>
        <dsp:cNvSpPr/>
      </dsp:nvSpPr>
      <dsp:spPr>
        <a:xfrm>
          <a:off x="4676495" y="2559965"/>
          <a:ext cx="1371096" cy="326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335"/>
              </a:lnTo>
              <a:lnTo>
                <a:pt x="1371096" y="222335"/>
              </a:lnTo>
              <a:lnTo>
                <a:pt x="1371096" y="32625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AA227-76BD-4D9A-A9F8-6C0F21026A40}">
      <dsp:nvSpPr>
        <dsp:cNvPr id="0" name=""/>
        <dsp:cNvSpPr/>
      </dsp:nvSpPr>
      <dsp:spPr>
        <a:xfrm>
          <a:off x="4630775" y="2559965"/>
          <a:ext cx="91440" cy="326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625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2488A-6A48-486B-91B4-75A1B3BC4677}">
      <dsp:nvSpPr>
        <dsp:cNvPr id="0" name=""/>
        <dsp:cNvSpPr/>
      </dsp:nvSpPr>
      <dsp:spPr>
        <a:xfrm>
          <a:off x="3305398" y="2559965"/>
          <a:ext cx="1371096" cy="326258"/>
        </a:xfrm>
        <a:custGeom>
          <a:avLst/>
          <a:gdLst/>
          <a:ahLst/>
          <a:cxnLst/>
          <a:rect l="0" t="0" r="0" b="0"/>
          <a:pathLst>
            <a:path>
              <a:moveTo>
                <a:pt x="1371096" y="0"/>
              </a:moveTo>
              <a:lnTo>
                <a:pt x="1371096" y="222335"/>
              </a:lnTo>
              <a:lnTo>
                <a:pt x="0" y="222335"/>
              </a:lnTo>
              <a:lnTo>
                <a:pt x="0" y="32625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0E6F3-44CE-40B7-B23C-621D65D789F8}">
      <dsp:nvSpPr>
        <dsp:cNvPr id="0" name=""/>
        <dsp:cNvSpPr/>
      </dsp:nvSpPr>
      <dsp:spPr>
        <a:xfrm>
          <a:off x="2302" y="1847618"/>
          <a:ext cx="1121806" cy="7123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722B5-B8E1-4BAE-B29F-5D7A08324739}">
      <dsp:nvSpPr>
        <dsp:cNvPr id="0" name=""/>
        <dsp:cNvSpPr/>
      </dsp:nvSpPr>
      <dsp:spPr>
        <a:xfrm>
          <a:off x="126947" y="1966031"/>
          <a:ext cx="1121806" cy="712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/>
            <a:t>Introduction</a:t>
          </a:r>
          <a:endParaRPr lang="zh-CN" altLang="en-US" sz="1200" kern="1200"/>
        </a:p>
      </dsp:txBody>
      <dsp:txXfrm>
        <a:off x="147811" y="1986895"/>
        <a:ext cx="1080078" cy="670619"/>
      </dsp:txXfrm>
    </dsp:sp>
    <dsp:sp modelId="{51BAA63F-EF15-4305-BAB3-9E55C28E9F31}">
      <dsp:nvSpPr>
        <dsp:cNvPr id="0" name=""/>
        <dsp:cNvSpPr/>
      </dsp:nvSpPr>
      <dsp:spPr>
        <a:xfrm>
          <a:off x="1373398" y="1847618"/>
          <a:ext cx="1121806" cy="7123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1C79D-5497-42D4-97E6-E7A18DE1B012}">
      <dsp:nvSpPr>
        <dsp:cNvPr id="0" name=""/>
        <dsp:cNvSpPr/>
      </dsp:nvSpPr>
      <dsp:spPr>
        <a:xfrm>
          <a:off x="1498044" y="1966031"/>
          <a:ext cx="1121806" cy="712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/>
            <a:t>Data Visualization</a:t>
          </a:r>
          <a:endParaRPr lang="zh-CN" altLang="en-US" sz="1200" kern="1200"/>
        </a:p>
      </dsp:txBody>
      <dsp:txXfrm>
        <a:off x="1518908" y="1986895"/>
        <a:ext cx="1080078" cy="670619"/>
      </dsp:txXfrm>
    </dsp:sp>
    <dsp:sp modelId="{664319D9-3800-4AEC-86EF-14F86841906B}">
      <dsp:nvSpPr>
        <dsp:cNvPr id="0" name=""/>
        <dsp:cNvSpPr/>
      </dsp:nvSpPr>
      <dsp:spPr>
        <a:xfrm>
          <a:off x="2744495" y="1847618"/>
          <a:ext cx="1121806" cy="7123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750FA-8321-4BC0-972D-2F676C3FDD24}">
      <dsp:nvSpPr>
        <dsp:cNvPr id="0" name=""/>
        <dsp:cNvSpPr/>
      </dsp:nvSpPr>
      <dsp:spPr>
        <a:xfrm>
          <a:off x="2869140" y="1966031"/>
          <a:ext cx="1121806" cy="712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/>
            <a:t>Data Cleaning</a:t>
          </a:r>
          <a:endParaRPr lang="zh-CN" altLang="en-US" sz="1200" kern="1200"/>
        </a:p>
      </dsp:txBody>
      <dsp:txXfrm>
        <a:off x="2890004" y="1986895"/>
        <a:ext cx="1080078" cy="670619"/>
      </dsp:txXfrm>
    </dsp:sp>
    <dsp:sp modelId="{5FF736B0-7C41-4296-8987-2EF72F3CF750}">
      <dsp:nvSpPr>
        <dsp:cNvPr id="0" name=""/>
        <dsp:cNvSpPr/>
      </dsp:nvSpPr>
      <dsp:spPr>
        <a:xfrm>
          <a:off x="4115592" y="1847618"/>
          <a:ext cx="1121806" cy="7123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EA024-78FF-41EC-BA6D-76A8B4FB01A2}">
      <dsp:nvSpPr>
        <dsp:cNvPr id="0" name=""/>
        <dsp:cNvSpPr/>
      </dsp:nvSpPr>
      <dsp:spPr>
        <a:xfrm>
          <a:off x="4240237" y="1966031"/>
          <a:ext cx="1121806" cy="712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/>
            <a:t>Methods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/>
            <a:t>Models</a:t>
          </a:r>
          <a:endParaRPr lang="zh-CN" altLang="en-US" sz="1200" kern="1200"/>
        </a:p>
      </dsp:txBody>
      <dsp:txXfrm>
        <a:off x="4261101" y="1986895"/>
        <a:ext cx="1080078" cy="670619"/>
      </dsp:txXfrm>
    </dsp:sp>
    <dsp:sp modelId="{E1BBF102-37FA-4FB9-B119-46A8003EC279}">
      <dsp:nvSpPr>
        <dsp:cNvPr id="0" name=""/>
        <dsp:cNvSpPr/>
      </dsp:nvSpPr>
      <dsp:spPr>
        <a:xfrm>
          <a:off x="2744495" y="2886223"/>
          <a:ext cx="1121806" cy="7123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A8E2D-6D9F-456E-97D0-8264D07F3705}">
      <dsp:nvSpPr>
        <dsp:cNvPr id="0" name=""/>
        <dsp:cNvSpPr/>
      </dsp:nvSpPr>
      <dsp:spPr>
        <a:xfrm>
          <a:off x="2869140" y="3004636"/>
          <a:ext cx="1121806" cy="712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/>
            <a:t>Naïve Bayes Classifier</a:t>
          </a:r>
          <a:endParaRPr lang="zh-CN" altLang="en-US" sz="1200" kern="1200"/>
        </a:p>
      </dsp:txBody>
      <dsp:txXfrm>
        <a:off x="2890004" y="3025500"/>
        <a:ext cx="1080078" cy="670619"/>
      </dsp:txXfrm>
    </dsp:sp>
    <dsp:sp modelId="{CAEE6620-8D64-40F4-AF2F-043AB182C7D5}">
      <dsp:nvSpPr>
        <dsp:cNvPr id="0" name=""/>
        <dsp:cNvSpPr/>
      </dsp:nvSpPr>
      <dsp:spPr>
        <a:xfrm>
          <a:off x="4115592" y="2886223"/>
          <a:ext cx="1121806" cy="7123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8910D-B193-496D-AD07-F2DF763B9D7B}">
      <dsp:nvSpPr>
        <dsp:cNvPr id="0" name=""/>
        <dsp:cNvSpPr/>
      </dsp:nvSpPr>
      <dsp:spPr>
        <a:xfrm>
          <a:off x="4240237" y="3004636"/>
          <a:ext cx="1121806" cy="712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/>
            <a:t>Catboost</a:t>
          </a:r>
          <a:endParaRPr lang="zh-CN" altLang="en-US" sz="1200" kern="1200"/>
        </a:p>
      </dsp:txBody>
      <dsp:txXfrm>
        <a:off x="4261101" y="3025500"/>
        <a:ext cx="1080078" cy="670619"/>
      </dsp:txXfrm>
    </dsp:sp>
    <dsp:sp modelId="{DCAA815B-8A59-48BB-A891-2F7D38D00041}">
      <dsp:nvSpPr>
        <dsp:cNvPr id="0" name=""/>
        <dsp:cNvSpPr/>
      </dsp:nvSpPr>
      <dsp:spPr>
        <a:xfrm>
          <a:off x="5486689" y="2886223"/>
          <a:ext cx="1121806" cy="7123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2C2A1-F485-46E7-8A1A-7F59CDC340CF}">
      <dsp:nvSpPr>
        <dsp:cNvPr id="0" name=""/>
        <dsp:cNvSpPr/>
      </dsp:nvSpPr>
      <dsp:spPr>
        <a:xfrm>
          <a:off x="5611334" y="3004636"/>
          <a:ext cx="1121806" cy="712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/>
            <a:t>Ensembles</a:t>
          </a:r>
          <a:endParaRPr lang="zh-CN" altLang="en-US" sz="1200" kern="1200"/>
        </a:p>
      </dsp:txBody>
      <dsp:txXfrm>
        <a:off x="5632198" y="3025500"/>
        <a:ext cx="1080078" cy="670619"/>
      </dsp:txXfrm>
    </dsp:sp>
    <dsp:sp modelId="{4D35FDCA-50AB-47ED-985A-53EE52A58F8A}">
      <dsp:nvSpPr>
        <dsp:cNvPr id="0" name=""/>
        <dsp:cNvSpPr/>
      </dsp:nvSpPr>
      <dsp:spPr>
        <a:xfrm>
          <a:off x="5486689" y="1847618"/>
          <a:ext cx="1121806" cy="7123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93264-9EA5-4E94-B318-3562D93311D9}">
      <dsp:nvSpPr>
        <dsp:cNvPr id="0" name=""/>
        <dsp:cNvSpPr/>
      </dsp:nvSpPr>
      <dsp:spPr>
        <a:xfrm>
          <a:off x="5611334" y="1966031"/>
          <a:ext cx="1121806" cy="712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/>
            <a:t>Conclusion</a:t>
          </a:r>
          <a:endParaRPr lang="zh-CN" altLang="en-US" sz="1200" kern="1200"/>
        </a:p>
      </dsp:txBody>
      <dsp:txXfrm>
        <a:off x="5632198" y="1986895"/>
        <a:ext cx="1080078" cy="670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7BFA7-E248-40A0-A8D2-F48A4AB5C936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074FC-44D8-4376-9B45-C1009BD77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079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Conclusion:1. Ensemble: best overall performance, longest running time2. Naive bayes: worst performance, shortest running time3. Generally, the method of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Catboost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is a better choice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074FC-44D8-4376-9B45-C1009BD778D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50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01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48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0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8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416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68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767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8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06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60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30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2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1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l266@duke.ed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zs100@duke.edu" TargetMode="External"/><Relationship Id="rId4" Type="http://schemas.openxmlformats.org/officeDocument/2006/relationships/hyperlink" Target="mailto:qs31@duke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3" descr="背景图案&#10;&#10;描述已自动生成">
            <a:extLst>
              <a:ext uri="{FF2B5EF4-FFF2-40B4-BE49-F238E27FC236}">
                <a16:creationId xmlns:a16="http://schemas.microsoft.com/office/drawing/2014/main" id="{4302A529-CDE2-437A-9D14-1AC41EC50E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0613" b="98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8702E2-5FCD-47AA-B637-E41511692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Heart Disease</a:t>
            </a:r>
            <a:br>
              <a:rPr lang="en-US" altLang="zh-CN" dirty="0">
                <a:latin typeface="Arial Black" panose="020B0A04020102020204" pitchFamily="34" charset="0"/>
              </a:rPr>
            </a:br>
            <a:r>
              <a:rPr lang="en-US" altLang="zh-CN" dirty="0">
                <a:latin typeface="Arial Black" panose="020B0A04020102020204" pitchFamily="34" charset="0"/>
              </a:rPr>
              <a:t>Prediction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C80BB7-F2E0-49E6-8E5C-F738DE058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047" y="3898924"/>
            <a:ext cx="5037616" cy="1777878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Tianlai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Li (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tl266@duke.edu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Qiyuan Shen (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qs31@duke.edu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Zedian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Shao (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zs100@duke.edu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14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B6B09-7A12-452E-AA45-6C77F12F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4000" dirty="0">
                <a:latin typeface="Arial Black" panose="020B0A04020102020204" pitchFamily="34" charset="0"/>
              </a:rPr>
              <a:t>Naïve Bayes Classifier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D670722-B88E-4558-8ACD-A8EF8A2BC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186329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simple but powerful learning model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Dealing with categorical variables?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Just encoding! We select to use </a:t>
            </a:r>
            <a:r>
              <a:rPr lang="en-US" altLang="zh-CN" i="1" dirty="0" err="1">
                <a:latin typeface="Arial" panose="020B0604020202020204" pitchFamily="34" charset="0"/>
                <a:cs typeface="Arial" panose="020B0604020202020204" pitchFamily="34" charset="0"/>
              </a:rPr>
              <a:t>category_encoders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Normalization?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Using </a:t>
            </a:r>
            <a:r>
              <a:rPr lang="en-US" altLang="zh-CN" i="1" dirty="0" err="1">
                <a:latin typeface="Arial" panose="020B0604020202020204" pitchFamily="34" charset="0"/>
                <a:cs typeface="Arial" panose="020B0604020202020204" pitchFamily="34" charset="0"/>
              </a:rPr>
              <a:t>RobustScaler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Function?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Gaussian Naïve Bayes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C2CEC1A-258C-44A6-BD92-53F728E61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054" y="4442389"/>
            <a:ext cx="5010407" cy="113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0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6BC03-71D4-41AC-AE4C-4CDF246D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79" y="105090"/>
            <a:ext cx="10515600" cy="1325563"/>
          </a:xfrm>
        </p:spPr>
        <p:txBody>
          <a:bodyPr/>
          <a:lstStyle/>
          <a:p>
            <a:r>
              <a:rPr lang="en-US" altLang="zh-CN" sz="4000" dirty="0">
                <a:latin typeface="Arial Black" panose="020B0A04020102020204" pitchFamily="34" charset="0"/>
              </a:rPr>
              <a:t>Naïve Bayes Classifier| results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166A4D-6218-4984-A68C-7CCD3ADE3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272" y="3921925"/>
            <a:ext cx="3475728" cy="2512249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46FB5A7-6B16-4A34-8C23-8C28C56ED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272" y="1430653"/>
            <a:ext cx="3475728" cy="249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C50D86-4247-4BCF-ACA6-018DD550A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1" y="1520832"/>
            <a:ext cx="8627425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84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B6B09-7A12-452E-AA45-6C77F12F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86" y="180316"/>
            <a:ext cx="10515600" cy="1325563"/>
          </a:xfrm>
        </p:spPr>
        <p:txBody>
          <a:bodyPr/>
          <a:lstStyle/>
          <a:p>
            <a:r>
              <a:rPr lang="en-US" altLang="zh-CN" sz="4000" dirty="0">
                <a:latin typeface="Arial Black" panose="020B0A04020102020204" pitchFamily="34" charset="0"/>
              </a:rPr>
              <a:t>Model | </a:t>
            </a:r>
            <a:r>
              <a:rPr lang="en-US" altLang="zh-CN" sz="4000" dirty="0" err="1">
                <a:latin typeface="Arial Black" panose="020B0A04020102020204" pitchFamily="34" charset="0"/>
              </a:rPr>
              <a:t>Catboost</a:t>
            </a:r>
            <a:r>
              <a:rPr lang="en-US" altLang="zh-CN" dirty="0"/>
              <a:t> </a:t>
            </a:r>
            <a:r>
              <a:rPr lang="en-US" altLang="zh-CN" sz="2000" dirty="0"/>
              <a:t>(Oblivious tree based)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3D670722-B88E-4558-8ACD-A8EF8A2BC3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Categorical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Numerical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3D670722-B88E-4558-8ACD-A8EF8A2BC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DE7B6FE4-E5C5-4006-9DC7-793DF194E725}"/>
              </a:ext>
            </a:extLst>
          </p:cNvPr>
          <p:cNvGrpSpPr/>
          <p:nvPr/>
        </p:nvGrpSpPr>
        <p:grpSpPr>
          <a:xfrm>
            <a:off x="838200" y="2407930"/>
            <a:ext cx="10089186" cy="3087347"/>
            <a:chOff x="1247659" y="2523341"/>
            <a:chExt cx="7424584" cy="227196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87EB398-1AF4-4C55-A176-3D81C9585121}"/>
                </a:ext>
              </a:extLst>
            </p:cNvPr>
            <p:cNvGrpSpPr/>
            <p:nvPr/>
          </p:nvGrpSpPr>
          <p:grpSpPr>
            <a:xfrm>
              <a:off x="2570743" y="2527540"/>
              <a:ext cx="6101500" cy="2267765"/>
              <a:chOff x="3269482" y="2247523"/>
              <a:chExt cx="8920556" cy="3315533"/>
            </a:xfrm>
          </p:grpSpPr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0350C72D-FA0F-466D-9BCF-DC58C2C8ADB4}"/>
                  </a:ext>
                </a:extLst>
              </p:cNvPr>
              <p:cNvSpPr/>
              <p:nvPr/>
            </p:nvSpPr>
            <p:spPr>
              <a:xfrm>
                <a:off x="3269482" y="2247523"/>
                <a:ext cx="1208989" cy="1208989"/>
              </a:xfrm>
              <a:custGeom>
                <a:avLst/>
                <a:gdLst>
                  <a:gd name="connsiteX0" fmla="*/ 0 w 1208989"/>
                  <a:gd name="connsiteY0" fmla="*/ 604495 h 1208989"/>
                  <a:gd name="connsiteX1" fmla="*/ 604495 w 1208989"/>
                  <a:gd name="connsiteY1" fmla="*/ 0 h 1208989"/>
                  <a:gd name="connsiteX2" fmla="*/ 1208990 w 1208989"/>
                  <a:gd name="connsiteY2" fmla="*/ 604495 h 1208989"/>
                  <a:gd name="connsiteX3" fmla="*/ 604495 w 1208989"/>
                  <a:gd name="connsiteY3" fmla="*/ 1208990 h 1208989"/>
                  <a:gd name="connsiteX4" fmla="*/ 0 w 1208989"/>
                  <a:gd name="connsiteY4" fmla="*/ 604495 h 1208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8989" h="1208989">
                    <a:moveTo>
                      <a:pt x="0" y="604495"/>
                    </a:moveTo>
                    <a:cubicBezTo>
                      <a:pt x="0" y="270642"/>
                      <a:pt x="270642" y="0"/>
                      <a:pt x="604495" y="0"/>
                    </a:cubicBezTo>
                    <a:cubicBezTo>
                      <a:pt x="938348" y="0"/>
                      <a:pt x="1208990" y="270642"/>
                      <a:pt x="1208990" y="604495"/>
                    </a:cubicBezTo>
                    <a:cubicBezTo>
                      <a:pt x="1208990" y="938348"/>
                      <a:pt x="938348" y="1208990"/>
                      <a:pt x="604495" y="1208990"/>
                    </a:cubicBezTo>
                    <a:cubicBezTo>
                      <a:pt x="270642" y="1208990"/>
                      <a:pt x="0" y="938348"/>
                      <a:pt x="0" y="604495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10072" tIns="210072" rIns="210072" bIns="210072" numCol="1" spcCol="1270" anchor="ctr" anchorCtr="0">
                <a:noAutofit/>
              </a:bodyPr>
              <a:lstStyle/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050" kern="1200"/>
                  <a:t>Target</a:t>
                </a:r>
              </a:p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050"/>
                  <a:t>Statistics</a:t>
                </a:r>
                <a:endParaRPr lang="zh-CN" altLang="en-US" sz="1050" kern="1200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5E3000AD-C588-4975-8DE6-2FAB4916E7F2}"/>
                  </a:ext>
                </a:extLst>
              </p:cNvPr>
              <p:cNvSpPr/>
              <p:nvPr/>
            </p:nvSpPr>
            <p:spPr>
              <a:xfrm>
                <a:off x="3523370" y="3554682"/>
                <a:ext cx="701214" cy="701214"/>
              </a:xfrm>
              <a:custGeom>
                <a:avLst/>
                <a:gdLst>
                  <a:gd name="connsiteX0" fmla="*/ 92946 w 701214"/>
                  <a:gd name="connsiteY0" fmla="*/ 268144 h 701214"/>
                  <a:gd name="connsiteX1" fmla="*/ 268144 w 701214"/>
                  <a:gd name="connsiteY1" fmla="*/ 268144 h 701214"/>
                  <a:gd name="connsiteX2" fmla="*/ 268144 w 701214"/>
                  <a:gd name="connsiteY2" fmla="*/ 92946 h 701214"/>
                  <a:gd name="connsiteX3" fmla="*/ 433070 w 701214"/>
                  <a:gd name="connsiteY3" fmla="*/ 92946 h 701214"/>
                  <a:gd name="connsiteX4" fmla="*/ 433070 w 701214"/>
                  <a:gd name="connsiteY4" fmla="*/ 268144 h 701214"/>
                  <a:gd name="connsiteX5" fmla="*/ 608268 w 701214"/>
                  <a:gd name="connsiteY5" fmla="*/ 268144 h 701214"/>
                  <a:gd name="connsiteX6" fmla="*/ 608268 w 701214"/>
                  <a:gd name="connsiteY6" fmla="*/ 433070 h 701214"/>
                  <a:gd name="connsiteX7" fmla="*/ 433070 w 701214"/>
                  <a:gd name="connsiteY7" fmla="*/ 433070 h 701214"/>
                  <a:gd name="connsiteX8" fmla="*/ 433070 w 701214"/>
                  <a:gd name="connsiteY8" fmla="*/ 608268 h 701214"/>
                  <a:gd name="connsiteX9" fmla="*/ 268144 w 701214"/>
                  <a:gd name="connsiteY9" fmla="*/ 608268 h 701214"/>
                  <a:gd name="connsiteX10" fmla="*/ 268144 w 701214"/>
                  <a:gd name="connsiteY10" fmla="*/ 433070 h 701214"/>
                  <a:gd name="connsiteX11" fmla="*/ 92946 w 701214"/>
                  <a:gd name="connsiteY11" fmla="*/ 433070 h 701214"/>
                  <a:gd name="connsiteX12" fmla="*/ 92946 w 701214"/>
                  <a:gd name="connsiteY12" fmla="*/ 268144 h 701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01214" h="701214">
                    <a:moveTo>
                      <a:pt x="92946" y="268144"/>
                    </a:moveTo>
                    <a:lnTo>
                      <a:pt x="268144" y="268144"/>
                    </a:lnTo>
                    <a:lnTo>
                      <a:pt x="268144" y="92946"/>
                    </a:lnTo>
                    <a:lnTo>
                      <a:pt x="433070" y="92946"/>
                    </a:lnTo>
                    <a:lnTo>
                      <a:pt x="433070" y="268144"/>
                    </a:lnTo>
                    <a:lnTo>
                      <a:pt x="608268" y="268144"/>
                    </a:lnTo>
                    <a:lnTo>
                      <a:pt x="608268" y="433070"/>
                    </a:lnTo>
                    <a:lnTo>
                      <a:pt x="433070" y="433070"/>
                    </a:lnTo>
                    <a:lnTo>
                      <a:pt x="433070" y="608268"/>
                    </a:lnTo>
                    <a:lnTo>
                      <a:pt x="268144" y="608268"/>
                    </a:lnTo>
                    <a:lnTo>
                      <a:pt x="268144" y="433070"/>
                    </a:lnTo>
                    <a:lnTo>
                      <a:pt x="92946" y="433070"/>
                    </a:lnTo>
                    <a:lnTo>
                      <a:pt x="92946" y="268144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2946" tIns="268144" rIns="92946" bIns="268144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800" kern="1200"/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48A35362-D653-4BD1-A493-509CFFB96358}"/>
                  </a:ext>
                </a:extLst>
              </p:cNvPr>
              <p:cNvSpPr/>
              <p:nvPr/>
            </p:nvSpPr>
            <p:spPr>
              <a:xfrm>
                <a:off x="3269482" y="4354067"/>
                <a:ext cx="1208989" cy="1208989"/>
              </a:xfrm>
              <a:custGeom>
                <a:avLst/>
                <a:gdLst>
                  <a:gd name="connsiteX0" fmla="*/ 0 w 1208989"/>
                  <a:gd name="connsiteY0" fmla="*/ 604495 h 1208989"/>
                  <a:gd name="connsiteX1" fmla="*/ 604495 w 1208989"/>
                  <a:gd name="connsiteY1" fmla="*/ 0 h 1208989"/>
                  <a:gd name="connsiteX2" fmla="*/ 1208990 w 1208989"/>
                  <a:gd name="connsiteY2" fmla="*/ 604495 h 1208989"/>
                  <a:gd name="connsiteX3" fmla="*/ 604495 w 1208989"/>
                  <a:gd name="connsiteY3" fmla="*/ 1208990 h 1208989"/>
                  <a:gd name="connsiteX4" fmla="*/ 0 w 1208989"/>
                  <a:gd name="connsiteY4" fmla="*/ 604495 h 1208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8989" h="1208989">
                    <a:moveTo>
                      <a:pt x="0" y="604495"/>
                    </a:moveTo>
                    <a:cubicBezTo>
                      <a:pt x="0" y="270642"/>
                      <a:pt x="270642" y="0"/>
                      <a:pt x="604495" y="0"/>
                    </a:cubicBezTo>
                    <a:cubicBezTo>
                      <a:pt x="938348" y="0"/>
                      <a:pt x="1208990" y="270642"/>
                      <a:pt x="1208990" y="604495"/>
                    </a:cubicBezTo>
                    <a:cubicBezTo>
                      <a:pt x="1208990" y="938348"/>
                      <a:pt x="938348" y="1208990"/>
                      <a:pt x="604495" y="1208990"/>
                    </a:cubicBezTo>
                    <a:cubicBezTo>
                      <a:pt x="270642" y="1208990"/>
                      <a:pt x="0" y="938348"/>
                      <a:pt x="0" y="604495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10072" tIns="210072" rIns="210072" bIns="210072" numCol="1" spcCol="1270" anchor="ctr" anchorCtr="0">
                <a:noAutofit/>
              </a:bodyPr>
              <a:lstStyle/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050" kern="1200"/>
                  <a:t>Hyperparameter</a:t>
                </a:r>
                <a:endParaRPr lang="zh-CN" altLang="en-US" sz="1050" kern="1200"/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E13FB235-552D-4161-9F8E-B23C3A926DE6}"/>
                  </a:ext>
                </a:extLst>
              </p:cNvPr>
              <p:cNvSpPr/>
              <p:nvPr/>
            </p:nvSpPr>
            <p:spPr>
              <a:xfrm>
                <a:off x="4659821" y="3680417"/>
                <a:ext cx="384458" cy="449744"/>
              </a:xfrm>
              <a:custGeom>
                <a:avLst/>
                <a:gdLst>
                  <a:gd name="connsiteX0" fmla="*/ 0 w 384458"/>
                  <a:gd name="connsiteY0" fmla="*/ 89949 h 449744"/>
                  <a:gd name="connsiteX1" fmla="*/ 192229 w 384458"/>
                  <a:gd name="connsiteY1" fmla="*/ 89949 h 449744"/>
                  <a:gd name="connsiteX2" fmla="*/ 192229 w 384458"/>
                  <a:gd name="connsiteY2" fmla="*/ 0 h 449744"/>
                  <a:gd name="connsiteX3" fmla="*/ 384458 w 384458"/>
                  <a:gd name="connsiteY3" fmla="*/ 224872 h 449744"/>
                  <a:gd name="connsiteX4" fmla="*/ 192229 w 384458"/>
                  <a:gd name="connsiteY4" fmla="*/ 449744 h 449744"/>
                  <a:gd name="connsiteX5" fmla="*/ 192229 w 384458"/>
                  <a:gd name="connsiteY5" fmla="*/ 359795 h 449744"/>
                  <a:gd name="connsiteX6" fmla="*/ 0 w 384458"/>
                  <a:gd name="connsiteY6" fmla="*/ 359795 h 449744"/>
                  <a:gd name="connsiteX7" fmla="*/ 0 w 384458"/>
                  <a:gd name="connsiteY7" fmla="*/ 89949 h 449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4458" h="449744">
                    <a:moveTo>
                      <a:pt x="0" y="89949"/>
                    </a:moveTo>
                    <a:lnTo>
                      <a:pt x="192229" y="89949"/>
                    </a:lnTo>
                    <a:lnTo>
                      <a:pt x="192229" y="0"/>
                    </a:lnTo>
                    <a:lnTo>
                      <a:pt x="384458" y="224872"/>
                    </a:lnTo>
                    <a:lnTo>
                      <a:pt x="192229" y="449744"/>
                    </a:lnTo>
                    <a:lnTo>
                      <a:pt x="192229" y="359795"/>
                    </a:lnTo>
                    <a:lnTo>
                      <a:pt x="0" y="359795"/>
                    </a:lnTo>
                    <a:lnTo>
                      <a:pt x="0" y="89949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89949" rIns="115337" bIns="89949" numCol="1" spcCol="1270" anchor="ctr" anchorCtr="0">
                <a:noAutofit/>
              </a:bodyPr>
              <a:lstStyle/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1300" kern="1200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993A3F84-F070-4FC5-99DA-1868158FA147}"/>
                  </a:ext>
                </a:extLst>
              </p:cNvPr>
              <p:cNvSpPr/>
              <p:nvPr/>
            </p:nvSpPr>
            <p:spPr>
              <a:xfrm>
                <a:off x="9772059" y="2696298"/>
                <a:ext cx="2417979" cy="2417979"/>
              </a:xfrm>
              <a:custGeom>
                <a:avLst/>
                <a:gdLst>
                  <a:gd name="connsiteX0" fmla="*/ 0 w 2417979"/>
                  <a:gd name="connsiteY0" fmla="*/ 1208990 h 2417979"/>
                  <a:gd name="connsiteX1" fmla="*/ 1208990 w 2417979"/>
                  <a:gd name="connsiteY1" fmla="*/ 0 h 2417979"/>
                  <a:gd name="connsiteX2" fmla="*/ 2417980 w 2417979"/>
                  <a:gd name="connsiteY2" fmla="*/ 1208990 h 2417979"/>
                  <a:gd name="connsiteX3" fmla="*/ 1208990 w 2417979"/>
                  <a:gd name="connsiteY3" fmla="*/ 2417980 h 2417979"/>
                  <a:gd name="connsiteX4" fmla="*/ 0 w 2417979"/>
                  <a:gd name="connsiteY4" fmla="*/ 1208990 h 2417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7979" h="2417979">
                    <a:moveTo>
                      <a:pt x="0" y="1208990"/>
                    </a:moveTo>
                    <a:cubicBezTo>
                      <a:pt x="0" y="541283"/>
                      <a:pt x="541283" y="0"/>
                      <a:pt x="1208990" y="0"/>
                    </a:cubicBezTo>
                    <a:cubicBezTo>
                      <a:pt x="1876697" y="0"/>
                      <a:pt x="2417980" y="541283"/>
                      <a:pt x="2417980" y="1208990"/>
                    </a:cubicBezTo>
                    <a:cubicBezTo>
                      <a:pt x="2417980" y="1876697"/>
                      <a:pt x="1876697" y="2417980"/>
                      <a:pt x="1208990" y="2417980"/>
                    </a:cubicBezTo>
                    <a:cubicBezTo>
                      <a:pt x="541283" y="2417980"/>
                      <a:pt x="0" y="1876697"/>
                      <a:pt x="0" y="1208990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1415" tIns="421415" rIns="421415" bIns="421415" numCol="1" spcCol="1270" anchor="ctr" anchorCtr="0">
                <a:noAutofit/>
              </a:bodyPr>
              <a:lstStyle/>
              <a:p>
                <a:pPr marL="0" lvl="0" indent="0" algn="ctr" defTabSz="2355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2000" kern="1200"/>
                  <a:t>Numerical</a:t>
                </a:r>
              </a:p>
              <a:p>
                <a:pPr marL="0" lvl="0" indent="0" algn="ctr" defTabSz="2355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2000"/>
                  <a:t>Features</a:t>
                </a:r>
                <a:endParaRPr lang="zh-CN" altLang="en-US" sz="2000" kern="1200"/>
              </a:p>
            </p:txBody>
          </p:sp>
        </p:grp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973BF0B-8072-4594-B60E-B9BE0CE57BC7}"/>
                </a:ext>
              </a:extLst>
            </p:cNvPr>
            <p:cNvSpPr/>
            <p:nvPr/>
          </p:nvSpPr>
          <p:spPr>
            <a:xfrm>
              <a:off x="2191184" y="2787194"/>
              <a:ext cx="262962" cy="307617"/>
            </a:xfrm>
            <a:custGeom>
              <a:avLst/>
              <a:gdLst>
                <a:gd name="connsiteX0" fmla="*/ 0 w 384458"/>
                <a:gd name="connsiteY0" fmla="*/ 89949 h 449744"/>
                <a:gd name="connsiteX1" fmla="*/ 192229 w 384458"/>
                <a:gd name="connsiteY1" fmla="*/ 89949 h 449744"/>
                <a:gd name="connsiteX2" fmla="*/ 192229 w 384458"/>
                <a:gd name="connsiteY2" fmla="*/ 0 h 449744"/>
                <a:gd name="connsiteX3" fmla="*/ 384458 w 384458"/>
                <a:gd name="connsiteY3" fmla="*/ 224872 h 449744"/>
                <a:gd name="connsiteX4" fmla="*/ 192229 w 384458"/>
                <a:gd name="connsiteY4" fmla="*/ 449744 h 449744"/>
                <a:gd name="connsiteX5" fmla="*/ 192229 w 384458"/>
                <a:gd name="connsiteY5" fmla="*/ 359795 h 449744"/>
                <a:gd name="connsiteX6" fmla="*/ 0 w 384458"/>
                <a:gd name="connsiteY6" fmla="*/ 359795 h 449744"/>
                <a:gd name="connsiteX7" fmla="*/ 0 w 384458"/>
                <a:gd name="connsiteY7" fmla="*/ 89949 h 449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458" h="449744">
                  <a:moveTo>
                    <a:pt x="0" y="89949"/>
                  </a:moveTo>
                  <a:lnTo>
                    <a:pt x="192229" y="89949"/>
                  </a:lnTo>
                  <a:lnTo>
                    <a:pt x="192229" y="0"/>
                  </a:lnTo>
                  <a:lnTo>
                    <a:pt x="384458" y="224872"/>
                  </a:lnTo>
                  <a:lnTo>
                    <a:pt x="192229" y="449744"/>
                  </a:lnTo>
                  <a:lnTo>
                    <a:pt x="192229" y="359795"/>
                  </a:lnTo>
                  <a:lnTo>
                    <a:pt x="0" y="359795"/>
                  </a:lnTo>
                  <a:lnTo>
                    <a:pt x="0" y="8994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9949" rIns="115337" bIns="89949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300" kern="1200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038582C3-EC6F-4542-884E-288F7D3839C8}"/>
                </a:ext>
              </a:extLst>
            </p:cNvPr>
            <p:cNvSpPr/>
            <p:nvPr/>
          </p:nvSpPr>
          <p:spPr>
            <a:xfrm>
              <a:off x="1247659" y="2523341"/>
              <a:ext cx="826927" cy="826927"/>
            </a:xfrm>
            <a:custGeom>
              <a:avLst/>
              <a:gdLst>
                <a:gd name="connsiteX0" fmla="*/ 0 w 1208989"/>
                <a:gd name="connsiteY0" fmla="*/ 604495 h 1208989"/>
                <a:gd name="connsiteX1" fmla="*/ 604495 w 1208989"/>
                <a:gd name="connsiteY1" fmla="*/ 0 h 1208989"/>
                <a:gd name="connsiteX2" fmla="*/ 1208990 w 1208989"/>
                <a:gd name="connsiteY2" fmla="*/ 604495 h 1208989"/>
                <a:gd name="connsiteX3" fmla="*/ 604495 w 1208989"/>
                <a:gd name="connsiteY3" fmla="*/ 1208990 h 1208989"/>
                <a:gd name="connsiteX4" fmla="*/ 0 w 1208989"/>
                <a:gd name="connsiteY4" fmla="*/ 604495 h 120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8989" h="1208989">
                  <a:moveTo>
                    <a:pt x="0" y="604495"/>
                  </a:moveTo>
                  <a:cubicBezTo>
                    <a:pt x="0" y="270642"/>
                    <a:pt x="270642" y="0"/>
                    <a:pt x="604495" y="0"/>
                  </a:cubicBezTo>
                  <a:cubicBezTo>
                    <a:pt x="938348" y="0"/>
                    <a:pt x="1208990" y="270642"/>
                    <a:pt x="1208990" y="604495"/>
                  </a:cubicBezTo>
                  <a:cubicBezTo>
                    <a:pt x="1208990" y="938348"/>
                    <a:pt x="938348" y="1208990"/>
                    <a:pt x="604495" y="1208990"/>
                  </a:cubicBezTo>
                  <a:cubicBezTo>
                    <a:pt x="270642" y="1208990"/>
                    <a:pt x="0" y="938348"/>
                    <a:pt x="0" y="60449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0072" tIns="210072" rIns="210072" bIns="210072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050"/>
                <a:t>Categorical</a:t>
              </a:r>
            </a:p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050" kern="1200"/>
                <a:t>Feature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B86176A-6A27-461B-BED6-51B33C7460D2}"/>
              </a:ext>
            </a:extLst>
          </p:cNvPr>
          <p:cNvGrpSpPr/>
          <p:nvPr/>
        </p:nvGrpSpPr>
        <p:grpSpPr>
          <a:xfrm>
            <a:off x="4434048" y="2766477"/>
            <a:ext cx="3640348" cy="2675602"/>
            <a:chOff x="7004649" y="2216989"/>
            <a:chExt cx="5023373" cy="3692105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A7A544A-89B7-468A-A186-F880AEA5FD33}"/>
                </a:ext>
              </a:extLst>
            </p:cNvPr>
            <p:cNvSpPr/>
            <p:nvPr/>
          </p:nvSpPr>
          <p:spPr>
            <a:xfrm>
              <a:off x="7004649" y="2216989"/>
              <a:ext cx="5023373" cy="3692105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88" name="Picture 16">
              <a:extLst>
                <a:ext uri="{FF2B5EF4-FFF2-40B4-BE49-F238E27FC236}">
                  <a16:creationId xmlns:a16="http://schemas.microsoft.com/office/drawing/2014/main" id="{F8D3E8BC-83E1-46FF-B1BA-32E361BBD1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6598" y="4412367"/>
              <a:ext cx="4124325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E6E6B124-14FE-4350-9383-32373486B67C}"/>
                </a:ext>
              </a:extLst>
            </p:cNvPr>
            <p:cNvGrpSpPr/>
            <p:nvPr/>
          </p:nvGrpSpPr>
          <p:grpSpPr>
            <a:xfrm>
              <a:off x="7686599" y="2857057"/>
              <a:ext cx="3124200" cy="1501672"/>
              <a:chOff x="7686599" y="2857057"/>
              <a:chExt cx="3124200" cy="1501672"/>
            </a:xfrm>
          </p:grpSpPr>
          <p:pic>
            <p:nvPicPr>
              <p:cNvPr id="3090" name="Picture 18">
                <a:extLst>
                  <a:ext uri="{FF2B5EF4-FFF2-40B4-BE49-F238E27FC236}">
                    <a16:creationId xmlns:a16="http://schemas.microsoft.com/office/drawing/2014/main" id="{6AD7E4A6-F522-4AE5-8E33-1C96AFA6BB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6599" y="2857057"/>
                <a:ext cx="3124200" cy="771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8F03BD0F-6483-4CDD-B785-0481C4D3A30D}"/>
                  </a:ext>
                </a:extLst>
              </p:cNvPr>
              <p:cNvCxnSpPr/>
              <p:nvPr/>
            </p:nvCxnSpPr>
            <p:spPr>
              <a:xfrm>
                <a:off x="9390919" y="3728414"/>
                <a:ext cx="0" cy="6303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324C223B-CC10-479C-A62A-1E499AA32C0E}"/>
              </a:ext>
            </a:extLst>
          </p:cNvPr>
          <p:cNvSpPr/>
          <p:nvPr/>
        </p:nvSpPr>
        <p:spPr>
          <a:xfrm>
            <a:off x="8198520" y="3790681"/>
            <a:ext cx="357337" cy="418017"/>
          </a:xfrm>
          <a:custGeom>
            <a:avLst/>
            <a:gdLst>
              <a:gd name="connsiteX0" fmla="*/ 0 w 384458"/>
              <a:gd name="connsiteY0" fmla="*/ 89949 h 449744"/>
              <a:gd name="connsiteX1" fmla="*/ 192229 w 384458"/>
              <a:gd name="connsiteY1" fmla="*/ 89949 h 449744"/>
              <a:gd name="connsiteX2" fmla="*/ 192229 w 384458"/>
              <a:gd name="connsiteY2" fmla="*/ 0 h 449744"/>
              <a:gd name="connsiteX3" fmla="*/ 384458 w 384458"/>
              <a:gd name="connsiteY3" fmla="*/ 224872 h 449744"/>
              <a:gd name="connsiteX4" fmla="*/ 192229 w 384458"/>
              <a:gd name="connsiteY4" fmla="*/ 449744 h 449744"/>
              <a:gd name="connsiteX5" fmla="*/ 192229 w 384458"/>
              <a:gd name="connsiteY5" fmla="*/ 359795 h 449744"/>
              <a:gd name="connsiteX6" fmla="*/ 0 w 384458"/>
              <a:gd name="connsiteY6" fmla="*/ 359795 h 449744"/>
              <a:gd name="connsiteX7" fmla="*/ 0 w 384458"/>
              <a:gd name="connsiteY7" fmla="*/ 89949 h 44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458" h="449744">
                <a:moveTo>
                  <a:pt x="0" y="89949"/>
                </a:moveTo>
                <a:lnTo>
                  <a:pt x="192229" y="89949"/>
                </a:lnTo>
                <a:lnTo>
                  <a:pt x="192229" y="0"/>
                </a:lnTo>
                <a:lnTo>
                  <a:pt x="384458" y="224872"/>
                </a:lnTo>
                <a:lnTo>
                  <a:pt x="192229" y="449744"/>
                </a:lnTo>
                <a:lnTo>
                  <a:pt x="192229" y="359795"/>
                </a:lnTo>
                <a:lnTo>
                  <a:pt x="0" y="359795"/>
                </a:lnTo>
                <a:lnTo>
                  <a:pt x="0" y="8994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9949" rIns="115337" bIns="89949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300" kern="1200"/>
          </a:p>
        </p:txBody>
      </p:sp>
    </p:spTree>
    <p:extLst>
      <p:ext uri="{BB962C8B-B14F-4D97-AF65-F5344CB8AC3E}">
        <p14:creationId xmlns:p14="http://schemas.microsoft.com/office/powerpoint/2010/main" val="3396735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B6B09-7A12-452E-AA45-6C77F12F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4000" dirty="0">
                <a:latin typeface="Arial Black" panose="020B0A04020102020204" pitchFamily="34" charset="0"/>
              </a:rPr>
              <a:t>Model | </a:t>
            </a:r>
            <a:r>
              <a:rPr lang="en-US" altLang="zh-CN" sz="4000" dirty="0" err="1">
                <a:latin typeface="Arial Black" panose="020B0A04020102020204" pitchFamily="34" charset="0"/>
              </a:rPr>
              <a:t>Catboost</a:t>
            </a:r>
            <a:r>
              <a:rPr lang="en-US" altLang="zh-CN" sz="4000" dirty="0">
                <a:latin typeface="Arial Black" panose="020B0A04020102020204" pitchFamily="34" charset="0"/>
              </a:rPr>
              <a:t> </a:t>
            </a:r>
            <a:r>
              <a:rPr lang="en-US" altLang="zh-CN" sz="2000" dirty="0"/>
              <a:t>(Oblivious tree based)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E2701-FF66-4D08-8C7C-66B143BC6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283" y="1293269"/>
            <a:ext cx="10515600" cy="3859742"/>
          </a:xfrm>
        </p:spPr>
        <p:txBody>
          <a:bodyPr lIns="109728" tIns="109728" rIns="109728" bIns="91440" anchor="t"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Categorical attributes: Sex,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ChestPainType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FastingBS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RestingECG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ST_Slope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ExerciseAngina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Ordered boost: For every sample (random permutation) we generate a model and use this model to evaluate the gradient of the original sample.</a:t>
            </a:r>
            <a:endParaRPr lang="en-US" altLang="zh-CN" dirty="0">
              <a:latin typeface="Arial" panose="020B0604020202020204" pitchFamily="34" charset="0"/>
              <a:ea typeface="Microsoft YaHei Light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Microsoft YaHei Light"/>
                <a:cs typeface="Arial" panose="020B0604020202020204" pitchFamily="34" charset="0"/>
              </a:rPr>
              <a:t>Results: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73B4CDB-560D-48AB-A294-102A51345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43" y="4064749"/>
            <a:ext cx="38671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A8FA90A7-35A2-4DCD-9FB0-67E4EE8C3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041" y="4007879"/>
            <a:ext cx="3557261" cy="2528913"/>
          </a:xfrm>
          <a:prstGeom prst="rect">
            <a:avLst/>
          </a:prstGeo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2DEADE0-9D1F-4B33-9ED1-F62A833D8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016" y="4008474"/>
            <a:ext cx="3369500" cy="243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15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BD78004F-12B9-49FE-B2E6-3A4A483F1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22" y="193240"/>
            <a:ext cx="11215816" cy="1335860"/>
          </a:xfrm>
        </p:spPr>
        <p:txBody>
          <a:bodyPr/>
          <a:lstStyle/>
          <a:p>
            <a:r>
              <a:rPr lang="en-US" sz="4000" dirty="0">
                <a:latin typeface="Arial Black" panose="020B0A04020102020204" pitchFamily="34" charset="0"/>
                <a:ea typeface="+mj-lt"/>
                <a:cs typeface="+mj-lt"/>
              </a:rPr>
              <a:t>Ensembles</a:t>
            </a:r>
            <a:r>
              <a:rPr lang="en-US" altLang="zh-CN" sz="4000" dirty="0">
                <a:latin typeface="Arial Black" panose="020B0A04020102020204" pitchFamily="34" charset="0"/>
              </a:rPr>
              <a:t>| </a:t>
            </a:r>
            <a:r>
              <a:rPr lang="en-US" sz="4000" dirty="0">
                <a:latin typeface="Arial Black" panose="020B0A04020102020204" pitchFamily="34" charset="0"/>
                <a:ea typeface="+mj-lt"/>
                <a:cs typeface="+mj-lt"/>
              </a:rPr>
              <a:t>Gradient Boosting </a:t>
            </a:r>
            <a:endParaRPr lang="zh-CN" altLang="en-US" sz="4000" dirty="0">
              <a:latin typeface="Arial Black" panose="020B0A04020102020204" pitchFamily="34" charset="0"/>
              <a:ea typeface="Microsoft YaHe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C3254-E53D-468C-9B39-674A2FB9FBD0}"/>
              </a:ext>
            </a:extLst>
          </p:cNvPr>
          <p:cNvSpPr txBox="1"/>
          <p:nvPr/>
        </p:nvSpPr>
        <p:spPr>
          <a:xfrm>
            <a:off x="5725203" y="1128239"/>
            <a:ext cx="5634891" cy="37497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spc="100" dirty="0">
              <a:latin typeface="Arial" panose="020B0604020202020204" pitchFamily="34" charset="0"/>
              <a:ea typeface="Microsoft YaHei Light"/>
              <a:cs typeface="Arial" panose="020B0604020202020204" pitchFamily="34" charset="0"/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spc="100" dirty="0">
                <a:latin typeface="Arial" panose="020B0604020202020204" pitchFamily="34" charset="0"/>
                <a:cs typeface="Arial" panose="020B0604020202020204" pitchFamily="34" charset="0"/>
              </a:rPr>
              <a:t>Step 1: Determine the gradient of the loss function at the current position </a:t>
            </a:r>
            <a:endParaRPr lang="en-US" sz="1600" spc="100" dirty="0">
              <a:latin typeface="Arial" panose="020B0604020202020204" pitchFamily="34" charset="0"/>
              <a:ea typeface="Microsoft YaHei Light"/>
              <a:cs typeface="Arial" panose="020B0604020202020204" pitchFamily="34" charset="0"/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spc="100" dirty="0">
                <a:latin typeface="Arial" panose="020B0604020202020204" pitchFamily="34" charset="0"/>
                <a:ea typeface="Microsoft YaHei Light"/>
                <a:cs typeface="Arial" panose="020B0604020202020204" pitchFamily="34" charset="0"/>
              </a:rPr>
              <a:t>Step 2: Get the </a:t>
            </a:r>
            <a:r>
              <a:rPr lang="en-US" sz="1600" spc="1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descent distance by multiplying the learning rate α, which is </a:t>
            </a:r>
            <a:endParaRPr lang="en-US" sz="1600" spc="100" dirty="0">
              <a:latin typeface="Arial" panose="020B0604020202020204" pitchFamily="34" charset="0"/>
              <a:ea typeface="Microsoft YaHei Light"/>
              <a:cs typeface="Arial" panose="020B0604020202020204" pitchFamily="34" charset="0"/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spc="100" dirty="0">
                <a:latin typeface="Arial" panose="020B0604020202020204" pitchFamily="34" charset="0"/>
                <a:ea typeface="Microsoft YaHei Light"/>
                <a:cs typeface="Arial" panose="020B0604020202020204" pitchFamily="34" charset="0"/>
              </a:rPr>
              <a:t>Step 3: Determine whether the descent distance is smaller than ε. If yes, return the result. Else, move forward.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spc="100" dirty="0">
                <a:latin typeface="Arial" panose="020B0604020202020204" pitchFamily="34" charset="0"/>
                <a:ea typeface="Microsoft YaHei Light"/>
                <a:cs typeface="Arial" panose="020B0604020202020204" pitchFamily="34" charset="0"/>
              </a:rPr>
              <a:t>Step 4: Update the </a:t>
            </a:r>
            <a:r>
              <a:rPr lang="en-US" sz="1600" spc="1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θt</a:t>
            </a:r>
            <a:r>
              <a:rPr lang="en-US" sz="1600" spc="1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with formula below:</a:t>
            </a:r>
            <a:endParaRPr lang="en-US" sz="1600" spc="100" dirty="0">
              <a:latin typeface="Arial" panose="020B0604020202020204" pitchFamily="34" charset="0"/>
              <a:ea typeface="Microsoft YaHei Light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 sz="1600" spc="100" dirty="0">
              <a:latin typeface="Arial" panose="020B0604020202020204" pitchFamily="34" charset="0"/>
              <a:ea typeface="Microsoft YaHei Light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ea typeface="Microsoft YaHei Light"/>
              <a:cs typeface="Arial" panose="020B0604020202020204" pitchFamily="34" charset="0"/>
            </a:endParaRPr>
          </a:p>
        </p:txBody>
      </p:sp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904EB396-B517-4BB3-91E1-3BF268FF1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648" y="1839242"/>
            <a:ext cx="385011" cy="375987"/>
          </a:xfrm>
          <a:prstGeom prst="rect">
            <a:avLst/>
          </a:prstGeom>
        </p:spPr>
      </p:pic>
      <p:pic>
        <p:nvPicPr>
          <p:cNvPr id="13" name="Picture 13" descr="Text&#10;&#10;Description automatically generated">
            <a:extLst>
              <a:ext uri="{FF2B5EF4-FFF2-40B4-BE49-F238E27FC236}">
                <a16:creationId xmlns:a16="http://schemas.microsoft.com/office/drawing/2014/main" id="{0340EF13-197E-4AEB-A63C-B2A1261E1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875" y="2467652"/>
            <a:ext cx="583532" cy="374985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D0C2CE84-47EB-42D6-94C3-85FAD9FE3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435" y="4097339"/>
            <a:ext cx="1427575" cy="4789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1CC679-1000-40CE-8CB3-90A7D5F719EB}"/>
              </a:ext>
            </a:extLst>
          </p:cNvPr>
          <p:cNvSpPr txBox="1"/>
          <p:nvPr/>
        </p:nvSpPr>
        <p:spPr>
          <a:xfrm>
            <a:off x="438241" y="1391645"/>
            <a:ext cx="5550223" cy="31395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spc="100" dirty="0">
                <a:latin typeface="Arial" panose="020B0604020202020204" pitchFamily="34" charset="0"/>
                <a:ea typeface="Microsoft YaHei Light"/>
                <a:cs typeface="Arial" panose="020B0604020202020204" pitchFamily="34" charset="0"/>
              </a:rPr>
              <a:t>Basic information about Gradient Boosting: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1600" spc="100" dirty="0">
                <a:latin typeface="Arial" panose="020B0604020202020204" pitchFamily="34" charset="0"/>
                <a:ea typeface="Microsoft YaHei Light"/>
                <a:cs typeface="Arial" panose="020B0604020202020204" pitchFamily="34" charset="0"/>
              </a:rPr>
              <a:t>   A boosting ensemble with regression trees.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Arial,Sans-Serif" panose="020B0604020202020204" pitchFamily="34" charset="0"/>
              <a:buChar char="•"/>
            </a:pPr>
            <a:r>
              <a:rPr lang="en-US" sz="1600" spc="100" dirty="0">
                <a:latin typeface="Arial" panose="020B0604020202020204" pitchFamily="34" charset="0"/>
                <a:ea typeface="Microsoft YaHei Light"/>
                <a:cs typeface="Arial" panose="020B0604020202020204" pitchFamily="34" charset="0"/>
              </a:rPr>
              <a:t>Algorithm ideas: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Arial,Sans-Serif" panose="020B0604020202020204" pitchFamily="34" charset="0"/>
              <a:buChar char="•"/>
            </a:pPr>
            <a:r>
              <a:rPr lang="en-US" sz="1600" spc="100" dirty="0">
                <a:latin typeface="Arial" panose="020B0604020202020204" pitchFamily="34" charset="0"/>
                <a:ea typeface="Microsoft YaHei Light"/>
                <a:cs typeface="Arial" panose="020B0604020202020204" pitchFamily="34" charset="0"/>
              </a:rPr>
              <a:t>Parameters: Model parameters: θ (θ0,θ1....</a:t>
            </a:r>
            <a:r>
              <a:rPr lang="en-US" sz="1600" spc="100" dirty="0" err="1">
                <a:latin typeface="Arial" panose="020B0604020202020204" pitchFamily="34" charset="0"/>
                <a:ea typeface="Microsoft YaHei Light"/>
                <a:cs typeface="Arial" panose="020B0604020202020204" pitchFamily="34" charset="0"/>
              </a:rPr>
              <a:t>θt</a:t>
            </a:r>
            <a:r>
              <a:rPr lang="en-US" sz="1600" spc="100" dirty="0">
                <a:latin typeface="Arial" panose="020B0604020202020204" pitchFamily="34" charset="0"/>
                <a:ea typeface="Microsoft YaHei Light"/>
                <a:cs typeface="Arial" panose="020B0604020202020204" pitchFamily="34" charset="0"/>
              </a:rPr>
              <a:t>)</a:t>
            </a:r>
            <a:endParaRPr lang="en-US" sz="1600" spc="1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1600" spc="100" dirty="0">
                <a:latin typeface="Arial" panose="020B0604020202020204" pitchFamily="34" charset="0"/>
                <a:ea typeface="Microsoft YaHei Light"/>
                <a:cs typeface="Arial" panose="020B0604020202020204" pitchFamily="34" charset="0"/>
              </a:rPr>
              <a:t>                     Loss function: L(θ)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1600" spc="100" dirty="0">
                <a:latin typeface="Arial" panose="020B0604020202020204" pitchFamily="34" charset="0"/>
                <a:ea typeface="Microsoft YaHei Light"/>
                <a:cs typeface="Arial" panose="020B0604020202020204" pitchFamily="34" charset="0"/>
              </a:rPr>
              <a:t>                     Learning rate: α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1600" spc="100" dirty="0">
                <a:latin typeface="Arial" panose="020B0604020202020204" pitchFamily="34" charset="0"/>
                <a:ea typeface="Microsoft YaHei Light"/>
                <a:cs typeface="Arial" panose="020B0604020202020204" pitchFamily="34" charset="0"/>
              </a:rPr>
              <a:t>                     Error rate: ε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 sz="1600" spc="100" dirty="0">
              <a:latin typeface="Arial" panose="020B0604020202020204" pitchFamily="34" charset="0"/>
              <a:ea typeface="Microsoft YaHei Light"/>
              <a:cs typeface="Arial" panose="020B0604020202020204" pitchFamily="34" charset="0"/>
            </a:endParaRPr>
          </a:p>
        </p:txBody>
      </p:sp>
      <p:pic>
        <p:nvPicPr>
          <p:cNvPr id="18" name="Picture 18" descr="Chart, radar chart&#10;&#10;Description automatically generated">
            <a:extLst>
              <a:ext uri="{FF2B5EF4-FFF2-40B4-BE49-F238E27FC236}">
                <a16:creationId xmlns:a16="http://schemas.microsoft.com/office/drawing/2014/main" id="{DF3E1A11-B089-4B6A-A104-36E79E018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156" y="4825975"/>
            <a:ext cx="4782065" cy="174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37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BD78004F-12B9-49FE-B2E6-3A4A483F1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92" y="293044"/>
            <a:ext cx="11215816" cy="1335860"/>
          </a:xfrm>
        </p:spPr>
        <p:txBody>
          <a:bodyPr/>
          <a:lstStyle/>
          <a:p>
            <a:r>
              <a:rPr lang="en-US" sz="4000" dirty="0">
                <a:latin typeface="Arial Black" panose="020B0A04020102020204" pitchFamily="34" charset="0"/>
                <a:ea typeface="+mj-lt"/>
                <a:cs typeface="+mj-lt"/>
              </a:rPr>
              <a:t>Ensembles</a:t>
            </a:r>
            <a:r>
              <a:rPr lang="en-US" altLang="zh-CN" sz="4000" dirty="0">
                <a:latin typeface="Arial Black" panose="020B0A04020102020204" pitchFamily="34" charset="0"/>
              </a:rPr>
              <a:t>| results</a:t>
            </a:r>
            <a:endParaRPr lang="en-US" altLang="zh-CN" sz="4000" dirty="0">
              <a:latin typeface="Arial Black" panose="020B0A04020102020204" pitchFamily="34" charset="0"/>
              <a:ea typeface="Microsoft YaHei"/>
            </a:endParaRP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3F237938-FAD8-4631-93A0-F6A9741CE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995" y="3087855"/>
            <a:ext cx="2018798" cy="1825290"/>
          </a:xfrm>
          <a:prstGeom prst="rect">
            <a:avLst/>
          </a:prstGeom>
        </p:spPr>
      </p:pic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F667F589-7481-475A-A2BD-6C82139D1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95" y="1853515"/>
            <a:ext cx="3244515" cy="22686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1AD1BD-7409-43DA-B934-CB46D25835F2}"/>
              </a:ext>
            </a:extLst>
          </p:cNvPr>
          <p:cNvSpPr txBox="1"/>
          <p:nvPr/>
        </p:nvSpPr>
        <p:spPr>
          <a:xfrm>
            <a:off x="1769143" y="1478380"/>
            <a:ext cx="12793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AdaBoost</a:t>
            </a:r>
          </a:p>
        </p:txBody>
      </p:sp>
      <p:pic>
        <p:nvPicPr>
          <p:cNvPr id="8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F6D20EB-74B3-493F-B0C6-DE24D57C8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032" y="1850677"/>
            <a:ext cx="3284621" cy="22743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AEEF5F-F350-405B-AE01-9B38811C63AA}"/>
              </a:ext>
            </a:extLst>
          </p:cNvPr>
          <p:cNvSpPr txBox="1"/>
          <p:nvPr/>
        </p:nvSpPr>
        <p:spPr>
          <a:xfrm>
            <a:off x="5228223" y="1478380"/>
            <a:ext cx="1730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GradientBoost</a:t>
            </a:r>
          </a:p>
        </p:txBody>
      </p:sp>
      <p:pic>
        <p:nvPicPr>
          <p:cNvPr id="10" name="Picture 10" descr="Chart&#10;&#10;Description automatically generated">
            <a:extLst>
              <a:ext uri="{FF2B5EF4-FFF2-40B4-BE49-F238E27FC236}">
                <a16:creationId xmlns:a16="http://schemas.microsoft.com/office/drawing/2014/main" id="{BD2A89A2-3578-4E09-97E1-E8B0299C11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295" y="4504776"/>
            <a:ext cx="3094121" cy="2300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3B5BD8-EA79-475D-8DE7-3D0C8A288BFF}"/>
              </a:ext>
            </a:extLst>
          </p:cNvPr>
          <p:cNvSpPr txBox="1"/>
          <p:nvPr/>
        </p:nvSpPr>
        <p:spPr>
          <a:xfrm>
            <a:off x="1668880" y="4225590"/>
            <a:ext cx="1730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RandomForest</a:t>
            </a:r>
          </a:p>
        </p:txBody>
      </p:sp>
      <p:pic>
        <p:nvPicPr>
          <p:cNvPr id="12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417A1B7-281C-4C68-B677-B76001EAE4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4295" y="4457300"/>
            <a:ext cx="3104147" cy="22747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68D744-BC04-4606-8562-1D7AB8F99D70}"/>
              </a:ext>
            </a:extLst>
          </p:cNvPr>
          <p:cNvSpPr txBox="1"/>
          <p:nvPr/>
        </p:nvSpPr>
        <p:spPr>
          <a:xfrm>
            <a:off x="5609222" y="4225590"/>
            <a:ext cx="1249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ExtraTree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2D6ED95-C05C-490D-8208-59B5D1655C78}"/>
              </a:ext>
            </a:extLst>
          </p:cNvPr>
          <p:cNvSpPr/>
          <p:nvPr/>
        </p:nvSpPr>
        <p:spPr>
          <a:xfrm>
            <a:off x="8348994" y="3833380"/>
            <a:ext cx="982578" cy="48126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4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29EC6771-7F1E-48DC-B56D-3D40EE06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92" y="178744"/>
            <a:ext cx="11215816" cy="1335860"/>
          </a:xfrm>
        </p:spPr>
        <p:txBody>
          <a:bodyPr/>
          <a:lstStyle/>
          <a:p>
            <a:r>
              <a:rPr lang="en-US" altLang="zh-CN" sz="4000" dirty="0">
                <a:latin typeface="Arial Black" panose="020B0A04020102020204" pitchFamily="34" charset="0"/>
                <a:ea typeface="+mj-lt"/>
                <a:cs typeface="+mj-lt"/>
              </a:rPr>
              <a:t>Conclusion and discussion</a:t>
            </a:r>
            <a:endParaRPr lang="en-US" altLang="zh-CN" sz="4000" dirty="0">
              <a:latin typeface="Arial Black" panose="020B0A04020102020204" pitchFamily="34" charset="0"/>
              <a:ea typeface="Microsoft YaHei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B5E069-8A21-4546-B063-E6CF00B5C794}"/>
              </a:ext>
            </a:extLst>
          </p:cNvPr>
          <p:cNvSpPr txBox="1"/>
          <p:nvPr/>
        </p:nvSpPr>
        <p:spPr>
          <a:xfrm>
            <a:off x="647700" y="1514604"/>
            <a:ext cx="474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Ensemble: best overall performance, longest running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Naive bayes: worst performance, shortest running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Generally, the method of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Catboost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is a better choice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443DF0-D43D-449C-B840-3E3588C01403}"/>
              </a:ext>
            </a:extLst>
          </p:cNvPr>
          <p:cNvSpPr txBox="1"/>
          <p:nvPr/>
        </p:nvSpPr>
        <p:spPr>
          <a:xfrm>
            <a:off x="6112304" y="1413004"/>
            <a:ext cx="474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Find a better model have a better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Conduct research based on the data of Chinese patient</a:t>
            </a:r>
          </a:p>
          <a:p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Develop an algorithm that can give advice for the patient</a:t>
            </a:r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7A248147-AF82-4165-9084-11D000CB06E3}"/>
              </a:ext>
            </a:extLst>
          </p:cNvPr>
          <p:cNvSpPr/>
          <p:nvPr/>
        </p:nvSpPr>
        <p:spPr>
          <a:xfrm>
            <a:off x="8052658" y="2011629"/>
            <a:ext cx="444500" cy="46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6D2648F-AD61-42E3-B445-E29CCCC16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851" y="4028970"/>
            <a:ext cx="3852250" cy="26288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D5C85DE-779A-4C9A-B20B-A15EA4D8C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064" y="4829324"/>
            <a:ext cx="3032188" cy="1936642"/>
          </a:xfrm>
          <a:prstGeom prst="rect">
            <a:avLst/>
          </a:prstGeom>
        </p:spPr>
      </p:pic>
      <p:sp>
        <p:nvSpPr>
          <p:cNvPr id="14" name="箭头: 下 13">
            <a:extLst>
              <a:ext uri="{FF2B5EF4-FFF2-40B4-BE49-F238E27FC236}">
                <a16:creationId xmlns:a16="http://schemas.microsoft.com/office/drawing/2014/main" id="{0FC5C0F8-3EDB-4761-9964-9D43F034EEF3}"/>
              </a:ext>
            </a:extLst>
          </p:cNvPr>
          <p:cNvSpPr/>
          <p:nvPr/>
        </p:nvSpPr>
        <p:spPr>
          <a:xfrm>
            <a:off x="8052658" y="3154977"/>
            <a:ext cx="444500" cy="46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72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28556EB-5880-4A17-A4FD-631C4868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92" y="178744"/>
            <a:ext cx="11215816" cy="1335860"/>
          </a:xfrm>
        </p:spPr>
        <p:txBody>
          <a:bodyPr/>
          <a:lstStyle/>
          <a:p>
            <a:r>
              <a:rPr lang="en-US" altLang="zh-CN" sz="4000" dirty="0">
                <a:latin typeface="Arial Black" panose="020B0A04020102020204" pitchFamily="34" charset="0"/>
                <a:ea typeface="+mj-lt"/>
                <a:cs typeface="+mj-lt"/>
              </a:rPr>
              <a:t>Reference</a:t>
            </a:r>
            <a:endParaRPr lang="en-US" altLang="zh-CN" sz="4000" dirty="0">
              <a:latin typeface="Arial Black" panose="020B0A04020102020204" pitchFamily="34" charset="0"/>
              <a:ea typeface="Microsoft YaHei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7B5F45-A0D6-4872-8C3D-E144D4607FF5}"/>
              </a:ext>
            </a:extLst>
          </p:cNvPr>
          <p:cNvSpPr txBox="1"/>
          <p:nvPr/>
        </p:nvSpPr>
        <p:spPr>
          <a:xfrm>
            <a:off x="406400" y="1346200"/>
            <a:ext cx="10680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Prokhorenkova</a:t>
            </a:r>
            <a:r>
              <a:rPr lang="en-US" altLang="zh-CN" dirty="0"/>
              <a:t> L, Gusev G, </a:t>
            </a:r>
            <a:r>
              <a:rPr lang="en-US" altLang="zh-CN" dirty="0" err="1"/>
              <a:t>Vorobev</a:t>
            </a:r>
            <a:r>
              <a:rPr lang="en-US" altLang="zh-CN" dirty="0"/>
              <a:t> A, et al. </a:t>
            </a:r>
            <a:r>
              <a:rPr lang="en-US" altLang="zh-CN" dirty="0" err="1"/>
              <a:t>CatBoost</a:t>
            </a:r>
            <a:r>
              <a:rPr lang="en-US" altLang="zh-CN" dirty="0"/>
              <a:t>: unbiased boosting with categorical features[J].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arXiv:1706.09516, 2017.</a:t>
            </a:r>
          </a:p>
          <a:p>
            <a:endParaRPr lang="en-US" altLang="zh-CN" dirty="0"/>
          </a:p>
          <a:p>
            <a:r>
              <a:rPr lang="en-US" altLang="zh-CN" dirty="0"/>
              <a:t>Page D, Ray S. Skewing: An efficient alternative to lookahead for decision tree induction[C]//IJCAI. 2003: 601-612.</a:t>
            </a:r>
          </a:p>
          <a:p>
            <a:endParaRPr lang="en-US" altLang="zh-CN" dirty="0"/>
          </a:p>
          <a:p>
            <a:r>
              <a:rPr lang="en-US" altLang="zh-CN" dirty="0"/>
              <a:t>Chai X, Deng L, Yang Q, et al. Test-cost sensitive naive bayes classification[C]//Fourth IEEE International Conference on Data Mining (ICDM'04). IEEE, 2004: 51-58.</a:t>
            </a:r>
          </a:p>
          <a:p>
            <a:endParaRPr lang="en-US" altLang="zh-CN" dirty="0"/>
          </a:p>
          <a:p>
            <a:r>
              <a:rPr lang="en-US" altLang="zh-CN" dirty="0"/>
              <a:t>Data set: https://archive.ics.uci.edu/ml/datasets/Heart+Disease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937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6929D6-37C4-42C7-A25B-43106D767FE5}"/>
              </a:ext>
            </a:extLst>
          </p:cNvPr>
          <p:cNvSpPr txBox="1"/>
          <p:nvPr/>
        </p:nvSpPr>
        <p:spPr>
          <a:xfrm>
            <a:off x="2044700" y="2967335"/>
            <a:ext cx="882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Arial Black" panose="020B0A04020102020204" pitchFamily="34" charset="0"/>
              </a:rPr>
              <a:t>Thanks for watching!</a:t>
            </a:r>
            <a:endParaRPr lang="zh-CN" alt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350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391DE1B-2FD4-4418-BC3C-0B47DD9BF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3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Arc 3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576B1FE-CD8B-446F-A6F0-D39462C79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 Black" panose="020B0A04020102020204" pitchFamily="34" charset="0"/>
              </a:rPr>
              <a:t>Outline</a:t>
            </a:r>
            <a:endParaRPr lang="zh-CN" altLang="en-US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42" name="Rectangle: Rounded Corners 32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F2D8D32A-3FEA-4B8B-8034-E3B0E05C3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859714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183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9D583ACC-03EC-456B-AB73-466D8D79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65" y="4720"/>
            <a:ext cx="5088925" cy="1346157"/>
          </a:xfrm>
        </p:spPr>
        <p:txBody>
          <a:bodyPr/>
          <a:lstStyle/>
          <a:p>
            <a:r>
              <a:rPr lang="en-US" altLang="zh-CN" sz="4000" dirty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en-US" altLang="zh-CN" sz="4000" dirty="0">
              <a:latin typeface="Aharoni" panose="02010803020104030203" pitchFamily="2" charset="-79"/>
              <a:ea typeface="Microsoft YaHei"/>
              <a:cs typeface="Aharoni" panose="02010803020104030203" pitchFamily="2" charset="-79"/>
            </a:endParaRPr>
          </a:p>
        </p:txBody>
      </p:sp>
      <p:pic>
        <p:nvPicPr>
          <p:cNvPr id="11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D9B3744-5FEB-47D2-A71D-30216E2FE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10" y="2378604"/>
            <a:ext cx="5132174" cy="3480629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279DA4C4-7404-4412-A87B-FFA674FAE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22" y="2383052"/>
            <a:ext cx="5131427" cy="35548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1B0C08-671D-4796-B9F6-8B43055A2AC1}"/>
              </a:ext>
            </a:extLst>
          </p:cNvPr>
          <p:cNvSpPr txBox="1"/>
          <p:nvPr/>
        </p:nvSpPr>
        <p:spPr>
          <a:xfrm>
            <a:off x="492211" y="1151236"/>
            <a:ext cx="1120757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There are about  </a:t>
            </a:r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65900 </a:t>
            </a:r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people die from heart disease each year in the US. (equals </a:t>
            </a:r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1 in 4</a:t>
            </a:r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deaths). It ranks </a:t>
            </a:r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first </a:t>
            </a:r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in the cause of death. </a:t>
            </a:r>
            <a:r>
              <a:rPr lang="en-US" b="1" dirty="0">
                <a:latin typeface="Arial" panose="020B0604020202020204" pitchFamily="34" charset="0"/>
                <a:ea typeface="Microsoft YaHei Light"/>
                <a:cs typeface="Arial" panose="020B0604020202020204" pitchFamily="34" charset="0"/>
              </a:rPr>
              <a:t> (data is  collected by center for disease control and prevention )</a:t>
            </a:r>
          </a:p>
        </p:txBody>
      </p:sp>
    </p:spTree>
    <p:extLst>
      <p:ext uri="{BB962C8B-B14F-4D97-AF65-F5344CB8AC3E}">
        <p14:creationId xmlns:p14="http://schemas.microsoft.com/office/powerpoint/2010/main" val="164842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9D583ACC-03EC-456B-AB73-466D8D79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65" y="4720"/>
            <a:ext cx="9370161" cy="1346157"/>
          </a:xfrm>
        </p:spPr>
        <p:txBody>
          <a:bodyPr/>
          <a:lstStyle/>
          <a:p>
            <a:r>
              <a:rPr lang="en-US" altLang="zh-CN" sz="4000" dirty="0">
                <a:latin typeface="Aharoni" panose="02010803020104030203" pitchFamily="2" charset="-79"/>
                <a:cs typeface="Aharoni" panose="02010803020104030203" pitchFamily="2" charset="-79"/>
              </a:rPr>
              <a:t>Introduction | </a:t>
            </a:r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literature review</a:t>
            </a:r>
            <a:endParaRPr lang="en-US" altLang="zh-CN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BB0730CE-A0A2-4402-B123-37444633D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79" y="1691429"/>
            <a:ext cx="4143632" cy="5038602"/>
          </a:xfrm>
          <a:prstGeom prst="rect">
            <a:avLst/>
          </a:prstGeom>
        </p:spPr>
      </p:pic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A00D487-7045-4D6E-97FE-5BAF26D82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401" y="1837095"/>
            <a:ext cx="4164227" cy="47472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18A93D-0326-43AE-A732-DCCDDEE135FA}"/>
              </a:ext>
            </a:extLst>
          </p:cNvPr>
          <p:cNvSpPr txBox="1"/>
          <p:nvPr/>
        </p:nvSpPr>
        <p:spPr>
          <a:xfrm>
            <a:off x="2270925" y="1354672"/>
            <a:ext cx="21459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Microsoft YaHei Light"/>
              </a:rPr>
              <a:t>Decision trees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31AA91-FE14-40EA-8FF9-99E8C3949345}"/>
              </a:ext>
            </a:extLst>
          </p:cNvPr>
          <p:cNvSpPr txBox="1"/>
          <p:nvPr/>
        </p:nvSpPr>
        <p:spPr>
          <a:xfrm>
            <a:off x="7573703" y="1336487"/>
            <a:ext cx="21459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Microsoft YaHei Light"/>
              </a:rPr>
              <a:t>Naïve bayes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2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DBF8BF-608B-44D5-9D82-5AE78777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434" y="636188"/>
            <a:ext cx="3200400" cy="5585619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Arial Black" panose="020B0A04020102020204" pitchFamily="34" charset="0"/>
              </a:rPr>
              <a:t>Dataset</a:t>
            </a:r>
            <a:endParaRPr lang="zh-CN" altLang="en-US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BE11CB-BB03-47F4-98EC-03A5BE3A4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366" y="824881"/>
            <a:ext cx="7697274" cy="48298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127809-5CC6-4E79-BBF5-07808C34E35C}"/>
              </a:ext>
            </a:extLst>
          </p:cNvPr>
          <p:cNvSpPr txBox="1"/>
          <p:nvPr/>
        </p:nvSpPr>
        <p:spPr>
          <a:xfrm>
            <a:off x="4388913" y="323573"/>
            <a:ext cx="76972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ea typeface="Microsoft YaHei Light"/>
              </a:rPr>
              <a:t>12 attributes in total: 7 numerical &amp; 5 categorical ! </a:t>
            </a:r>
          </a:p>
        </p:txBody>
      </p:sp>
      <p:pic>
        <p:nvPicPr>
          <p:cNvPr id="3" name="Picture 3" descr="Text, letter&#10;&#10;Description automatically generated">
            <a:extLst>
              <a:ext uri="{FF2B5EF4-FFF2-40B4-BE49-F238E27FC236}">
                <a16:creationId xmlns:a16="http://schemas.microsoft.com/office/drawing/2014/main" id="{864826C5-989D-4F65-8C2C-9ED76807E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257" y="5620499"/>
            <a:ext cx="2743200" cy="10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7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494B62F-0799-4161-81B7-25E78B9BB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Arial Black" panose="020B0A04020102020204" pitchFamily="34" charset="0"/>
              </a:rPr>
              <a:t>Visualization </a:t>
            </a:r>
            <a:endParaRPr lang="zh-CN" altLang="en-US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2F6FEDE-EA5E-4100-B4A0-2F27D52CEAA6}"/>
              </a:ext>
            </a:extLst>
          </p:cNvPr>
          <p:cNvGrpSpPr/>
          <p:nvPr/>
        </p:nvGrpSpPr>
        <p:grpSpPr>
          <a:xfrm>
            <a:off x="773810" y="2031641"/>
            <a:ext cx="10644379" cy="4174113"/>
            <a:chOff x="558511" y="1587966"/>
            <a:chExt cx="10644379" cy="4174113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9EC714D7-5460-4873-8679-BF71707938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96" y="1587970"/>
              <a:ext cx="2087055" cy="2087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D1737323-DD52-4137-B73F-DF31026D13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511" y="3675024"/>
              <a:ext cx="2087055" cy="2087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C7620F74-9D25-407B-86C1-7E760F141F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7536" y="1587969"/>
              <a:ext cx="2087055" cy="2087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AE695B86-6651-4959-A24C-D4C2AABF73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7535" y="3675024"/>
              <a:ext cx="2087055" cy="2087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DC74145B-F69D-4171-B440-1693B32726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590" y="1587969"/>
              <a:ext cx="2087055" cy="2087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33372E46-279B-462C-B08C-E401C3A35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590" y="3675023"/>
              <a:ext cx="2087055" cy="2087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>
              <a:extLst>
                <a:ext uri="{FF2B5EF4-FFF2-40B4-BE49-F238E27FC236}">
                  <a16:creationId xmlns:a16="http://schemas.microsoft.com/office/drawing/2014/main" id="{4A26B52F-D672-4197-976D-7B353EF9D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1644" y="1587967"/>
              <a:ext cx="2087056" cy="2087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>
              <a:extLst>
                <a:ext uri="{FF2B5EF4-FFF2-40B4-BE49-F238E27FC236}">
                  <a16:creationId xmlns:a16="http://schemas.microsoft.com/office/drawing/2014/main" id="{76FF47E5-0F07-40CB-B80A-AA4C1F8B0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1644" y="3675022"/>
              <a:ext cx="2087055" cy="2087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>
              <a:extLst>
                <a:ext uri="{FF2B5EF4-FFF2-40B4-BE49-F238E27FC236}">
                  <a16:creationId xmlns:a16="http://schemas.microsoft.com/office/drawing/2014/main" id="{35DFCD51-5403-4A8A-878A-4E1B251D73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8698" y="1587966"/>
              <a:ext cx="2198131" cy="2087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>
              <a:extLst>
                <a:ext uri="{FF2B5EF4-FFF2-40B4-BE49-F238E27FC236}">
                  <a16:creationId xmlns:a16="http://schemas.microsoft.com/office/drawing/2014/main" id="{BC3D2F22-A0CC-4753-BB1C-39F65E1AB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4759" y="3707802"/>
              <a:ext cx="2198131" cy="2054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462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494B62F-0799-4161-81B7-25E78B9BB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Arial Black" panose="020B0A04020102020204" pitchFamily="34" charset="0"/>
              </a:rPr>
              <a:t>Visualization</a:t>
            </a:r>
            <a:r>
              <a:rPr lang="en-US" altLang="zh-CN" dirty="0">
                <a:solidFill>
                  <a:srgbClr val="FFFFFF"/>
                </a:solidFill>
              </a:rPr>
              <a:t> 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11FDC3A-12E8-4917-A0E6-DA82CFB2205F}"/>
              </a:ext>
            </a:extLst>
          </p:cNvPr>
          <p:cNvGrpSpPr/>
          <p:nvPr/>
        </p:nvGrpSpPr>
        <p:grpSpPr>
          <a:xfrm>
            <a:off x="1146015" y="1873482"/>
            <a:ext cx="9899969" cy="4351338"/>
            <a:chOff x="838199" y="1538507"/>
            <a:chExt cx="10125724" cy="4450564"/>
          </a:xfrm>
        </p:grpSpPr>
        <p:pic>
          <p:nvPicPr>
            <p:cNvPr id="8" name="图片 7" descr="图表, 直方图&#10;&#10;描述已自动生成">
              <a:extLst>
                <a:ext uri="{FF2B5EF4-FFF2-40B4-BE49-F238E27FC236}">
                  <a16:creationId xmlns:a16="http://schemas.microsoft.com/office/drawing/2014/main" id="{37B42898-9A04-4AB4-BE39-7F100B263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38507"/>
              <a:ext cx="3099318" cy="2170284"/>
            </a:xfrm>
            <a:prstGeom prst="rect">
              <a:avLst/>
            </a:prstGeom>
          </p:spPr>
        </p:pic>
        <p:pic>
          <p:nvPicPr>
            <p:cNvPr id="1026" name="Picture 2" descr="直方图&#10;&#10;描述已自动生成">
              <a:extLst>
                <a:ext uri="{FF2B5EF4-FFF2-40B4-BE49-F238E27FC236}">
                  <a16:creationId xmlns:a16="http://schemas.microsoft.com/office/drawing/2014/main" id="{05354642-75F7-4ED8-939B-38F9D7A10A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873" y="1538507"/>
              <a:ext cx="3099319" cy="2213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图表&#10;&#10;中度可信度描述已自动生成">
              <a:extLst>
                <a:ext uri="{FF2B5EF4-FFF2-40B4-BE49-F238E27FC236}">
                  <a16:creationId xmlns:a16="http://schemas.microsoft.com/office/drawing/2014/main" id="{37592B85-5ACC-40FA-979F-A1A74436CD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199" y="3797030"/>
              <a:ext cx="3099319" cy="217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681F87C-6853-40C5-955B-3DE1F6536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872" y="3775272"/>
              <a:ext cx="3099319" cy="2213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图表, 直方图&#10;&#10;描述已自动生成">
              <a:extLst>
                <a:ext uri="{FF2B5EF4-FFF2-40B4-BE49-F238E27FC236}">
                  <a16:creationId xmlns:a16="http://schemas.microsoft.com/office/drawing/2014/main" id="{39ED81E2-584E-4827-9374-C2C751C0A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089" y="1538507"/>
              <a:ext cx="3215834" cy="2213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E923F3EC-E660-473D-BDBF-37BF55BF13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4605" y="3735741"/>
              <a:ext cx="3099318" cy="2253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248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637F5-A13F-4626-B22C-F5197BA0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43" y="164794"/>
            <a:ext cx="10515600" cy="1325563"/>
          </a:xfrm>
        </p:spPr>
        <p:txBody>
          <a:bodyPr/>
          <a:lstStyle/>
          <a:p>
            <a:r>
              <a:rPr lang="en-US" altLang="zh-CN" sz="4000" dirty="0">
                <a:latin typeface="Arial Black" panose="020B0A04020102020204" pitchFamily="34" charset="0"/>
              </a:rPr>
              <a:t>Data Cleaning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F01C4-374E-4111-BA57-4E1514B0A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43" y="1745070"/>
            <a:ext cx="4329023" cy="1141862"/>
          </a:xfrm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Duplicates?</a:t>
            </a:r>
          </a:p>
          <a:p>
            <a:pPr lvl="1"/>
            <a:r>
              <a:rPr lang="en-US" altLang="zh-CN" i="0" err="1">
                <a:latin typeface="Arial" panose="020B0604020202020204" pitchFamily="34" charset="0"/>
                <a:cs typeface="Arial" panose="020B0604020202020204" pitchFamily="34" charset="0"/>
              </a:rPr>
              <a:t>df.duplicated</a:t>
            </a:r>
            <a:r>
              <a:rPr lang="en-US" altLang="zh-CN" i="0">
                <a:latin typeface="Arial" panose="020B0604020202020204" pitchFamily="34" charset="0"/>
                <a:cs typeface="Arial" panose="020B0604020202020204" pitchFamily="34" charset="0"/>
              </a:rPr>
              <a:t>().sum() = 0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5DA3F89-3818-4203-B420-5322DF6225A3}"/>
              </a:ext>
            </a:extLst>
          </p:cNvPr>
          <p:cNvSpPr txBox="1">
            <a:spLocks/>
          </p:cNvSpPr>
          <p:nvPr/>
        </p:nvSpPr>
        <p:spPr>
          <a:xfrm>
            <a:off x="4665455" y="1690688"/>
            <a:ext cx="3641784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Missing values?</a:t>
            </a:r>
          </a:p>
          <a:p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5B7A499-6563-4F1C-8B98-F73C297D0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391190"/>
              </p:ext>
            </p:extLst>
          </p:nvPr>
        </p:nvGraphicFramePr>
        <p:xfrm>
          <a:off x="4822166" y="2393949"/>
          <a:ext cx="3217653" cy="276246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72551">
                  <a:extLst>
                    <a:ext uri="{9D8B030D-6E8A-4147-A177-3AD203B41FA5}">
                      <a16:colId xmlns:a16="http://schemas.microsoft.com/office/drawing/2014/main" val="2489958345"/>
                    </a:ext>
                  </a:extLst>
                </a:gridCol>
                <a:gridCol w="1072551">
                  <a:extLst>
                    <a:ext uri="{9D8B030D-6E8A-4147-A177-3AD203B41FA5}">
                      <a16:colId xmlns:a16="http://schemas.microsoft.com/office/drawing/2014/main" val="548609336"/>
                    </a:ext>
                  </a:extLst>
                </a:gridCol>
                <a:gridCol w="1072551">
                  <a:extLst>
                    <a:ext uri="{9D8B030D-6E8A-4147-A177-3AD203B41FA5}">
                      <a16:colId xmlns:a16="http://schemas.microsoft.com/office/drawing/2014/main" val="825293665"/>
                    </a:ext>
                  </a:extLst>
                </a:gridCol>
              </a:tblGrid>
              <a:tr h="212497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err="1">
                          <a:solidFill>
                            <a:srgbClr val="000000"/>
                          </a:solidFill>
                          <a:effectLst/>
                        </a:rPr>
                        <a:t>Missing_Number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err="1">
                          <a:solidFill>
                            <a:srgbClr val="000000"/>
                          </a:solidFill>
                          <a:effectLst/>
                        </a:rPr>
                        <a:t>Missing_Percent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1566561"/>
                  </a:ext>
                </a:extLst>
              </a:tr>
              <a:tr h="212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5979996"/>
                  </a:ext>
                </a:extLst>
              </a:tr>
              <a:tr h="212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1609600"/>
                  </a:ext>
                </a:extLst>
              </a:tr>
              <a:tr h="212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err="1">
                          <a:solidFill>
                            <a:srgbClr val="000000"/>
                          </a:solidFill>
                          <a:effectLst/>
                        </a:rPr>
                        <a:t>ChestPainType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1731537"/>
                  </a:ext>
                </a:extLst>
              </a:tr>
              <a:tr h="212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err="1">
                          <a:solidFill>
                            <a:srgbClr val="000000"/>
                          </a:solidFill>
                          <a:effectLst/>
                        </a:rPr>
                        <a:t>RestingBP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3449209"/>
                  </a:ext>
                </a:extLst>
              </a:tr>
              <a:tr h="212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Cholesterol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6942369"/>
                  </a:ext>
                </a:extLst>
              </a:tr>
              <a:tr h="212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err="1">
                          <a:solidFill>
                            <a:srgbClr val="000000"/>
                          </a:solidFill>
                          <a:effectLst/>
                        </a:rPr>
                        <a:t>FastingBS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3544651"/>
                  </a:ext>
                </a:extLst>
              </a:tr>
              <a:tr h="212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err="1">
                          <a:solidFill>
                            <a:srgbClr val="000000"/>
                          </a:solidFill>
                          <a:effectLst/>
                        </a:rPr>
                        <a:t>RestingECG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1012387"/>
                  </a:ext>
                </a:extLst>
              </a:tr>
              <a:tr h="212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err="1">
                          <a:solidFill>
                            <a:srgbClr val="000000"/>
                          </a:solidFill>
                          <a:effectLst/>
                        </a:rPr>
                        <a:t>MaxHR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40047094"/>
                  </a:ext>
                </a:extLst>
              </a:tr>
              <a:tr h="212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err="1">
                          <a:solidFill>
                            <a:srgbClr val="000000"/>
                          </a:solidFill>
                          <a:effectLst/>
                        </a:rPr>
                        <a:t>ExerciseAngina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9881628"/>
                  </a:ext>
                </a:extLst>
              </a:tr>
              <a:tr h="212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err="1">
                          <a:solidFill>
                            <a:srgbClr val="000000"/>
                          </a:solidFill>
                          <a:effectLst/>
                        </a:rPr>
                        <a:t>Oldpeak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07850856"/>
                  </a:ext>
                </a:extLst>
              </a:tr>
              <a:tr h="212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err="1">
                          <a:solidFill>
                            <a:srgbClr val="000000"/>
                          </a:solidFill>
                          <a:effectLst/>
                        </a:rPr>
                        <a:t>ST_Slope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15076716"/>
                  </a:ext>
                </a:extLst>
              </a:tr>
              <a:tr h="212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err="1">
                          <a:solidFill>
                            <a:srgbClr val="000000"/>
                          </a:solidFill>
                          <a:effectLst/>
                        </a:rPr>
                        <a:t>HeartDisease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924493"/>
                  </a:ext>
                </a:extLst>
              </a:tr>
            </a:tbl>
          </a:graphicData>
        </a:graphic>
      </p:graphicFrame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2CCEC5B9-CF13-44E2-A34D-C5933783197B}"/>
              </a:ext>
            </a:extLst>
          </p:cNvPr>
          <p:cNvSpPr txBox="1">
            <a:spLocks/>
          </p:cNvSpPr>
          <p:nvPr/>
        </p:nvSpPr>
        <p:spPr>
          <a:xfrm>
            <a:off x="493143" y="3179113"/>
            <a:ext cx="4329023" cy="1508205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 have no duplicated entries and no missing values (null) in the data!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8294E2A9-B8E6-4F5A-8759-A09929849C0D}"/>
              </a:ext>
            </a:extLst>
          </p:cNvPr>
          <p:cNvSpPr txBox="1">
            <a:spLocks/>
          </p:cNvSpPr>
          <p:nvPr/>
        </p:nvSpPr>
        <p:spPr>
          <a:xfrm>
            <a:off x="8307239" y="1693174"/>
            <a:ext cx="3641784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Categorical values</a:t>
            </a:r>
          </a:p>
          <a:p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264B1218-D0A5-4171-AD44-1AA8F7671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544343"/>
              </p:ext>
            </p:extLst>
          </p:nvPr>
        </p:nvGraphicFramePr>
        <p:xfrm>
          <a:off x="8307238" y="2693459"/>
          <a:ext cx="348507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2537">
                  <a:extLst>
                    <a:ext uri="{9D8B030D-6E8A-4147-A177-3AD203B41FA5}">
                      <a16:colId xmlns:a16="http://schemas.microsoft.com/office/drawing/2014/main" val="1128979870"/>
                    </a:ext>
                  </a:extLst>
                </a:gridCol>
                <a:gridCol w="1742537">
                  <a:extLst>
                    <a:ext uri="{9D8B030D-6E8A-4147-A177-3AD203B41FA5}">
                      <a16:colId xmlns:a16="http://schemas.microsoft.com/office/drawing/2014/main" val="2524356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Sex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7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ChestPainType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6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RestingECG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53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ExerciseAngina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2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/>
                        <a:t>ST_Slope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8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85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637F5-A13F-4626-B22C-F5197BA0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41" y="178167"/>
            <a:ext cx="10515600" cy="1325563"/>
          </a:xfrm>
        </p:spPr>
        <p:txBody>
          <a:bodyPr/>
          <a:lstStyle/>
          <a:p>
            <a:r>
              <a:rPr lang="en-US" altLang="zh-CN" sz="4000" dirty="0">
                <a:latin typeface="Arial Black" panose="020B0A04020102020204" pitchFamily="34" charset="0"/>
              </a:rPr>
              <a:t>Data Cleaning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6337FBD-50A9-49BE-8DC4-A962C1408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810"/>
            <a:ext cx="10515600" cy="3859742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A0172E3-F981-4BBF-936C-FD90B6631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19" y="1866705"/>
            <a:ext cx="3405637" cy="246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CE92C61-99CB-4217-85FF-4FBD067D2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18" y="4335132"/>
            <a:ext cx="3405637" cy="246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8B1C839-D039-4663-BA5D-1E40E93F5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283" y="1866705"/>
            <a:ext cx="3405637" cy="246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C24499C9-5B5F-46A4-ABB1-084223182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181" y="4335132"/>
            <a:ext cx="3405637" cy="246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内容占位符 2">
                <a:extLst>
                  <a:ext uri="{FF2B5EF4-FFF2-40B4-BE49-F238E27FC236}">
                    <a16:creationId xmlns:a16="http://schemas.microsoft.com/office/drawing/2014/main" id="{C123F88B-A63B-4BF9-95D8-FC7F4F9F9C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07239" y="1693174"/>
                <a:ext cx="3641784" cy="3859742"/>
              </a:xfrm>
              <a:prstGeom prst="rect">
                <a:avLst/>
              </a:prstGeom>
            </p:spPr>
            <p:txBody>
              <a:bodyPr lIns="109728" tIns="109728" rIns="109728" bIns="91440"/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 spc="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spc="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 spc="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 spc="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Char char="-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Bound set: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Lower bound =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25−1.5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Upper bound =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75+1.5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en-US" altLang="zh-CN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75−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内容占位符 2">
                <a:extLst>
                  <a:ext uri="{FF2B5EF4-FFF2-40B4-BE49-F238E27FC236}">
                    <a16:creationId xmlns:a16="http://schemas.microsoft.com/office/drawing/2014/main" id="{C123F88B-A63B-4BF9-95D8-FC7F4F9F9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239" y="1693174"/>
                <a:ext cx="3641784" cy="3859742"/>
              </a:xfrm>
              <a:prstGeom prst="rect">
                <a:avLst/>
              </a:prstGeom>
              <a:blipFill>
                <a:blip r:embed="rId6"/>
                <a:stretch>
                  <a:fillRect l="-2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91263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RegularSeedLeftStep">
      <a:dk1>
        <a:srgbClr val="000000"/>
      </a:dk1>
      <a:lt1>
        <a:srgbClr val="FFFFFF"/>
      </a:lt1>
      <a:dk2>
        <a:srgbClr val="351E26"/>
      </a:dk2>
      <a:lt2>
        <a:srgbClr val="E2E5E8"/>
      </a:lt2>
      <a:accent1>
        <a:srgbClr val="DD8F2A"/>
      </a:accent1>
      <a:accent2>
        <a:srgbClr val="D2351A"/>
      </a:accent2>
      <a:accent3>
        <a:srgbClr val="E42C5D"/>
      </a:accent3>
      <a:accent4>
        <a:srgbClr val="D21A98"/>
      </a:accent4>
      <a:accent5>
        <a:srgbClr val="D12CE4"/>
      </a:accent5>
      <a:accent6>
        <a:srgbClr val="731AD2"/>
      </a:accent6>
      <a:hlink>
        <a:srgbClr val="3F77BF"/>
      </a:hlink>
      <a:folHlink>
        <a:srgbClr val="7F7F7F"/>
      </a:folHlink>
    </a:clrScheme>
    <a:fontScheme name="Festival">
      <a:majorFont>
        <a:latin typeface="Microsoft YaHei"/>
        <a:ea typeface=""/>
        <a:cs typeface=""/>
      </a:majorFont>
      <a:minorFont>
        <a:latin typeface="Microsoft Ya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8A8B609CCD914CA4801610781F536A" ma:contentTypeVersion="7" ma:contentTypeDescription="Create a new document." ma:contentTypeScope="" ma:versionID="71fae9d34c8f8779392ddd1bfda92179">
  <xsd:schema xmlns:xsd="http://www.w3.org/2001/XMLSchema" xmlns:xs="http://www.w3.org/2001/XMLSchema" xmlns:p="http://schemas.microsoft.com/office/2006/metadata/properties" xmlns:ns3="0f0c413d-cbd5-4e6a-85ce-337047abbf1f" xmlns:ns4="2603db58-e196-4683-ae03-268e29796761" targetNamespace="http://schemas.microsoft.com/office/2006/metadata/properties" ma:root="true" ma:fieldsID="aab04dd592bc34255bffa0d2edd425da" ns3:_="" ns4:_="">
    <xsd:import namespace="0f0c413d-cbd5-4e6a-85ce-337047abbf1f"/>
    <xsd:import namespace="2603db58-e196-4683-ae03-268e2979676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0c413d-cbd5-4e6a-85ce-337047abbf1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03db58-e196-4683-ae03-268e297967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FADD1C-88F5-4D80-8BC9-19B929F54930}">
  <ds:schemaRefs>
    <ds:schemaRef ds:uri="0f0c413d-cbd5-4e6a-85ce-337047abbf1f"/>
    <ds:schemaRef ds:uri="2603db58-e196-4683-ae03-268e2979676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4A82058-36C5-47A5-8790-36954CE4ED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861E14-52E4-4038-8024-10C1CF6FDF32}">
  <ds:schemaRefs>
    <ds:schemaRef ds:uri="0f0c413d-cbd5-4e6a-85ce-337047abbf1f"/>
    <ds:schemaRef ds:uri="2603db58-e196-4683-ae03-268e2979676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676</Words>
  <Application>Microsoft Office PowerPoint</Application>
  <PresentationFormat>宽屏</PresentationFormat>
  <Paragraphs>150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Arial,Sans-Serif</vt:lpstr>
      <vt:lpstr>Microsoft YaHei Light</vt:lpstr>
      <vt:lpstr>等线</vt:lpstr>
      <vt:lpstr>Microsoft YaHei</vt:lpstr>
      <vt:lpstr>Aharoni</vt:lpstr>
      <vt:lpstr>Arial</vt:lpstr>
      <vt:lpstr>Arial Black</vt:lpstr>
      <vt:lpstr>Calibri</vt:lpstr>
      <vt:lpstr>Cambria Math</vt:lpstr>
      <vt:lpstr>ShapesVTI</vt:lpstr>
      <vt:lpstr>Heart Disease Prediction</vt:lpstr>
      <vt:lpstr>Outline</vt:lpstr>
      <vt:lpstr>Introduction</vt:lpstr>
      <vt:lpstr>Introduction | literature review</vt:lpstr>
      <vt:lpstr>Dataset</vt:lpstr>
      <vt:lpstr>Visualization </vt:lpstr>
      <vt:lpstr>Visualization </vt:lpstr>
      <vt:lpstr>Data Cleaning</vt:lpstr>
      <vt:lpstr>Data Cleaning</vt:lpstr>
      <vt:lpstr>Naïve Bayes Classifier</vt:lpstr>
      <vt:lpstr>Naïve Bayes Classifier| results</vt:lpstr>
      <vt:lpstr>Model | Catboost (Oblivious tree based)</vt:lpstr>
      <vt:lpstr>Model | Catboost (Oblivious tree based)</vt:lpstr>
      <vt:lpstr>Ensembles| Gradient Boosting </vt:lpstr>
      <vt:lpstr>Ensembles| results</vt:lpstr>
      <vt:lpstr>Conclusion and discussion</vt:lpstr>
      <vt:lpstr>Reference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</dc:title>
  <dc:creator>Cocoa Chino</dc:creator>
  <cp:lastModifiedBy>Qiyuan Shen</cp:lastModifiedBy>
  <cp:revision>5</cp:revision>
  <dcterms:created xsi:type="dcterms:W3CDTF">2021-10-13T14:11:40Z</dcterms:created>
  <dcterms:modified xsi:type="dcterms:W3CDTF">2021-10-14T04:54:13Z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0x010100AB8A8B609CCD914CA4801610781F536A</vt:lpwstr>
  </property>
</Properties>
</file>