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700" r:id="rId2"/>
  </p:sldMasterIdLst>
  <p:sldIdLst>
    <p:sldId id="256" r:id="rId3"/>
    <p:sldId id="257" r:id="rId4"/>
    <p:sldId id="263" r:id="rId5"/>
    <p:sldId id="268" r:id="rId6"/>
    <p:sldId id="269" r:id="rId7"/>
    <p:sldId id="259" r:id="rId8"/>
    <p:sldId id="262" r:id="rId9"/>
    <p:sldId id="264" r:id="rId10"/>
    <p:sldId id="270" r:id="rId11"/>
    <p:sldId id="271" r:id="rId12"/>
    <p:sldId id="272" r:id="rId13"/>
    <p:sldId id="273" r:id="rId14"/>
    <p:sldId id="274" r:id="rId15"/>
    <p:sldId id="276" r:id="rId16"/>
    <p:sldId id="275" r:id="rId17"/>
    <p:sldId id="277" r:id="rId18"/>
    <p:sldId id="278" r:id="rId19"/>
    <p:sldId id="279"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i, Qizhe" initials="CQ" lastIdx="1" clrIdx="0">
    <p:extLst>
      <p:ext uri="{19B8F6BF-5375-455C-9EA6-DF929625EA0E}">
        <p15:presenceInfo xmlns:p15="http://schemas.microsoft.com/office/powerpoint/2012/main" userId="S::zczlqcu@ucl.ac.uk::214469d3-fb6c-4876-ad1a-158cada94c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9"/>
    <p:restoredTop sz="94852"/>
  </p:normalViewPr>
  <p:slideViewPr>
    <p:cSldViewPr snapToGrid="0" snapToObjects="1">
      <p:cViewPr varScale="1">
        <p:scale>
          <a:sx n="91" d="100"/>
          <a:sy n="91" d="100"/>
        </p:scale>
        <p:origin x="21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Visitor</a:t>
            </a:r>
            <a:r>
              <a:rPr lang="en-GB" baseline="0"/>
              <a:t> Arrival comparison 2019 vs 2020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Sheet1!$F$18</c:f>
              <c:strCache>
                <c:ptCount val="1"/>
                <c:pt idx="0">
                  <c:v>2019</c:v>
                </c:pt>
              </c:strCache>
            </c:strRef>
          </c:tx>
          <c:spPr>
            <a:solidFill>
              <a:schemeClr val="accent1">
                <a:shade val="76000"/>
              </a:schemeClr>
            </a:solidFill>
            <a:ln>
              <a:noFill/>
            </a:ln>
            <a:effectLst/>
          </c:spPr>
          <c:invertIfNegative val="0"/>
          <c:cat>
            <c:strRef>
              <c:f>Sheet1!$E$19:$E$23</c:f>
              <c:strCache>
                <c:ptCount val="5"/>
                <c:pt idx="0">
                  <c:v>June</c:v>
                </c:pt>
                <c:pt idx="1">
                  <c:v>May</c:v>
                </c:pt>
                <c:pt idx="2">
                  <c:v>April</c:v>
                </c:pt>
                <c:pt idx="3">
                  <c:v>March</c:v>
                </c:pt>
                <c:pt idx="4">
                  <c:v>Febuary</c:v>
                </c:pt>
              </c:strCache>
            </c:strRef>
          </c:cat>
          <c:val>
            <c:numRef>
              <c:f>Sheet1!$F$19:$F$23</c:f>
              <c:numCache>
                <c:formatCode>#,##0</c:formatCode>
                <c:ptCount val="5"/>
                <c:pt idx="0">
                  <c:v>5143734</c:v>
                </c:pt>
                <c:pt idx="1">
                  <c:v>5916541</c:v>
                </c:pt>
                <c:pt idx="2">
                  <c:v>5577201</c:v>
                </c:pt>
                <c:pt idx="3">
                  <c:v>5860346</c:v>
                </c:pt>
                <c:pt idx="4">
                  <c:v>6784406</c:v>
                </c:pt>
              </c:numCache>
            </c:numRef>
          </c:val>
          <c:extLst>
            <c:ext xmlns:c16="http://schemas.microsoft.com/office/drawing/2014/chart" uri="{C3380CC4-5D6E-409C-BE32-E72D297353CC}">
              <c16:uniqueId val="{00000000-E18A-154B-9878-078CDE2010DA}"/>
            </c:ext>
          </c:extLst>
        </c:ser>
        <c:ser>
          <c:idx val="1"/>
          <c:order val="1"/>
          <c:tx>
            <c:strRef>
              <c:f>Sheet1!$G$18</c:f>
              <c:strCache>
                <c:ptCount val="1"/>
                <c:pt idx="0">
                  <c:v>2020</c:v>
                </c:pt>
              </c:strCache>
            </c:strRef>
          </c:tx>
          <c:spPr>
            <a:solidFill>
              <a:schemeClr val="accent1">
                <a:tint val="77000"/>
              </a:schemeClr>
            </a:solidFill>
            <a:ln>
              <a:noFill/>
            </a:ln>
            <a:effectLst/>
          </c:spPr>
          <c:invertIfNegative val="0"/>
          <c:cat>
            <c:strRef>
              <c:f>Sheet1!$E$19:$E$23</c:f>
              <c:strCache>
                <c:ptCount val="5"/>
                <c:pt idx="0">
                  <c:v>June</c:v>
                </c:pt>
                <c:pt idx="1">
                  <c:v>May</c:v>
                </c:pt>
                <c:pt idx="2">
                  <c:v>April</c:v>
                </c:pt>
                <c:pt idx="3">
                  <c:v>March</c:v>
                </c:pt>
                <c:pt idx="4">
                  <c:v>Febuary</c:v>
                </c:pt>
              </c:strCache>
            </c:strRef>
          </c:cat>
          <c:val>
            <c:numRef>
              <c:f>Sheet1!$G$19:$G$23</c:f>
              <c:numCache>
                <c:formatCode>#,##0</c:formatCode>
                <c:ptCount val="5"/>
                <c:pt idx="0">
                  <c:v>14606</c:v>
                </c:pt>
                <c:pt idx="1">
                  <c:v>8139</c:v>
                </c:pt>
                <c:pt idx="2">
                  <c:v>4125</c:v>
                </c:pt>
                <c:pt idx="3">
                  <c:v>82285</c:v>
                </c:pt>
                <c:pt idx="4">
                  <c:v>3207802</c:v>
                </c:pt>
              </c:numCache>
            </c:numRef>
          </c:val>
          <c:extLst>
            <c:ext xmlns:c16="http://schemas.microsoft.com/office/drawing/2014/chart" uri="{C3380CC4-5D6E-409C-BE32-E72D297353CC}">
              <c16:uniqueId val="{00000001-E18A-154B-9878-078CDE2010DA}"/>
            </c:ext>
          </c:extLst>
        </c:ser>
        <c:dLbls>
          <c:showLegendKey val="0"/>
          <c:showVal val="0"/>
          <c:showCatName val="0"/>
          <c:showSerName val="0"/>
          <c:showPercent val="0"/>
          <c:showBubbleSize val="0"/>
        </c:dLbls>
        <c:gapWidth val="150"/>
        <c:overlap val="100"/>
        <c:axId val="1915849551"/>
        <c:axId val="1915851183"/>
      </c:barChart>
      <c:catAx>
        <c:axId val="19158495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5851183"/>
        <c:crosses val="autoZero"/>
        <c:auto val="1"/>
        <c:lblAlgn val="ctr"/>
        <c:lblOffset val="100"/>
        <c:noMultiLvlLbl val="0"/>
      </c:catAx>
      <c:valAx>
        <c:axId val="1915851183"/>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5849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dirty="0"/>
              <a:t>Hong</a:t>
            </a:r>
            <a:r>
              <a:rPr lang="en-US" baseline="0" dirty="0"/>
              <a:t> Kong main market source and their shares </a:t>
            </a:r>
            <a:endParaRPr lang="en-US" dirty="0"/>
          </a:p>
        </c:rich>
      </c:tx>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view3D>
      <c:rotX val="30"/>
      <c:rotY val="0"/>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353C-E145-AD6E-FFE1D849F192}"/>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353C-E145-AD6E-FFE1D849F192}"/>
              </c:ext>
            </c:extLst>
          </c:dPt>
          <c:dPt>
            <c:idx val="2"/>
            <c:bubble3D val="0"/>
            <c:spPr>
              <a:gradFill>
                <a:gsLst>
                  <a:gs pos="100000">
                    <a:schemeClr val="accent3">
                      <a:lumMod val="60000"/>
                      <a:lumOff val="40000"/>
                    </a:schemeClr>
                  </a:gs>
                  <a:gs pos="0">
                    <a:schemeClr val="accent3"/>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5-353C-E145-AD6E-FFE1D849F19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Sheet1!$E$40:$E$42</c:f>
              <c:strCache>
                <c:ptCount val="3"/>
                <c:pt idx="0">
                  <c:v>Mainland China</c:v>
                </c:pt>
                <c:pt idx="1">
                  <c:v>East Asia &amp; Pacific</c:v>
                </c:pt>
                <c:pt idx="2">
                  <c:v>North America &amp; Europe</c:v>
                </c:pt>
              </c:strCache>
            </c:strRef>
          </c:cat>
          <c:val>
            <c:numRef>
              <c:f>Sheet1!$F$40:$F$42</c:f>
              <c:numCache>
                <c:formatCode>#,##0</c:formatCode>
                <c:ptCount val="3"/>
                <c:pt idx="0">
                  <c:v>5542896</c:v>
                </c:pt>
                <c:pt idx="1">
                  <c:v>689648</c:v>
                </c:pt>
                <c:pt idx="2">
                  <c:v>380462</c:v>
                </c:pt>
              </c:numCache>
            </c:numRef>
          </c:val>
          <c:extLst>
            <c:ext xmlns:c16="http://schemas.microsoft.com/office/drawing/2014/chart" uri="{C3380CC4-5D6E-409C-BE32-E72D297353CC}">
              <c16:uniqueId val="{00000006-353C-E145-AD6E-FFE1D849F192}"/>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3605146400180488"/>
          <c:y val="0.28420790196452228"/>
          <c:w val="0.21587599670894822"/>
          <c:h val="0.4711962826681943"/>
        </c:manualLayout>
      </c:layout>
      <c:overlay val="0"/>
      <c:spPr>
        <a:solidFill>
          <a:schemeClr val="lt1">
            <a:alpha val="50000"/>
          </a:schemeClr>
        </a:solidFill>
        <a:ln>
          <a:noFill/>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7">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8-29T14:20:44.129" idx="1">
    <p:pos x="6078" y="906"/>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7790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94995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0217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382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29A8-C2F2-3F40-A6C2-89A53F84466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5496D19-4A41-3749-B077-699293A60F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8F6C380-2804-4948-8A0C-A49D5AF51FBD}"/>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71EB5D39-55CD-8F46-B3B7-22FFCC1E0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733F0-DE65-1941-8C92-E6E80F8FF48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9684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BB39-4322-544F-86EF-0F815BF56E9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44C99B-569E-6B4F-A9CA-B9F710A4F9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833247-88D4-7749-8827-BD840D9C383B}"/>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A9DDEAFD-FBF2-8547-AB0A-AB35B2BF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9E481-746B-7A43-AC26-8217F8B10E6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914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179F-7C15-3B44-95F8-28A7BDE3B06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2ECC081-FBB9-3849-BCC3-EDBC1D79C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6CF77FE-EA24-6544-880C-AF215A940E99}"/>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EBD566C1-4492-4443-A5F7-AF9D3DBB2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E8BC0-C70B-3F44-BAC4-D8DC48179634}"/>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7768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F6BD-90B3-4D48-895E-6A15C75D73C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C7FE92-63B9-CA41-A9D3-5ECD7F6730F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6C110F-7E36-BB42-9F4D-E9552E287B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B60429D-6C27-6746-9571-656344E144A3}"/>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6" name="Footer Placeholder 5">
            <a:extLst>
              <a:ext uri="{FF2B5EF4-FFF2-40B4-BE49-F238E27FC236}">
                <a16:creationId xmlns:a16="http://schemas.microsoft.com/office/drawing/2014/main" id="{06E86CD1-3C85-AD4F-986C-DBEE1DE95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52751-2A54-904A-B194-029A90F29FA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2540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314C-BFC2-EB4F-A26D-B09FB410E09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19BD9A4-7457-0443-A9B3-D1ADDEF25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69FC0F8-E707-BE4E-BFCD-F6C260F055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A7CF20-99D8-3D45-9D28-C70F03A68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DCF2EF-5587-7C4C-AFC7-7E6DC70ED0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19D7F50-855A-F74F-9D5D-D5380BCB9607}"/>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8" name="Footer Placeholder 7">
            <a:extLst>
              <a:ext uri="{FF2B5EF4-FFF2-40B4-BE49-F238E27FC236}">
                <a16:creationId xmlns:a16="http://schemas.microsoft.com/office/drawing/2014/main" id="{21C0C53E-18C4-B04D-A45D-DF6BD9D5E6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A483A8-4BC5-4D4B-BBDE-4473FB7EADA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01006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9FE3-1699-9844-9DD7-25A0F0FC6F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6A4E85D-966E-CA4B-A664-01F95F7DF1AD}"/>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4" name="Footer Placeholder 3">
            <a:extLst>
              <a:ext uri="{FF2B5EF4-FFF2-40B4-BE49-F238E27FC236}">
                <a16:creationId xmlns:a16="http://schemas.microsoft.com/office/drawing/2014/main" id="{9CF85AEB-3E52-4948-8BA2-32F045B2B3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49B630-D5D9-F24D-AB23-07D381F270E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9896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A79D5-7559-8C40-AE95-12AECEDE117C}"/>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3" name="Footer Placeholder 2">
            <a:extLst>
              <a:ext uri="{FF2B5EF4-FFF2-40B4-BE49-F238E27FC236}">
                <a16:creationId xmlns:a16="http://schemas.microsoft.com/office/drawing/2014/main" id="{1A8A3000-3569-584F-AD02-BEA17B1CD0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956284-950A-6641-8FE4-3D8F24556F6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305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5812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2367-0DC7-E94A-BA8B-C771F95ACA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A94EED-9B13-6446-B9FC-10489A918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8AC7087-1EAA-CB4E-858B-00617871B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45169A-4868-A247-B45C-E9111AD8A69A}"/>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6" name="Footer Placeholder 5">
            <a:extLst>
              <a:ext uri="{FF2B5EF4-FFF2-40B4-BE49-F238E27FC236}">
                <a16:creationId xmlns:a16="http://schemas.microsoft.com/office/drawing/2014/main" id="{00185E7D-C974-F546-8119-3B8EC607D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3CE71-AB1C-9E4E-A9A6-098E6AA411E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16337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597E-88D1-FD4E-891E-84CC19FFE93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B61D7B7-428B-BE41-9581-F2B564485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73F29A-B062-534F-B086-163B4CBEC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C40102-F63A-BC46-8BFA-C38C6E873776}"/>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6" name="Footer Placeholder 5">
            <a:extLst>
              <a:ext uri="{FF2B5EF4-FFF2-40B4-BE49-F238E27FC236}">
                <a16:creationId xmlns:a16="http://schemas.microsoft.com/office/drawing/2014/main" id="{4EA5184D-FC6F-6345-9B4F-3E4EA9A46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9B914-853E-8645-A240-FB5EE1EECA1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080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B1B1-722C-B644-B5F6-F09E5301F84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78A68D-C1F9-E440-A61C-B64145EDD5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1EBFA1-DD6A-C64F-8EF7-4664ACD93D7E}"/>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7F9EBDAA-076C-8D4B-9E67-FE83BF566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915B2-1A29-AC43-93E7-41BB9494EE36}"/>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80847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92E9A-6F6D-454D-8518-5520FEE076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61454D-4A5C-6846-A97B-8C599175C73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EC9456-16E0-B542-BEC7-9955FA635C4C}"/>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6B3EAB36-1623-0948-9EF8-E2595D880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66C9F-36C0-FC48-AE69-27056A3B400D}"/>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2670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767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340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03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433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2033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231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9/4/20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907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55835693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0" r:id="rId7"/>
    <p:sldLayoutId id="2147483675" r:id="rId8"/>
    <p:sldLayoutId id="2147483676" r:id="rId9"/>
    <p:sldLayoutId id="2147483677" r:id="rId10"/>
    <p:sldLayoutId id="2147483678" r:id="rId11"/>
    <p:sldLayoutId id="2147483679"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241930-BF44-944C-BF82-F6CA9F062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AEE02E-B4DE-5241-B617-5A9B3322D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6058A6-262F-E940-B35A-613275181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9/4/20</a:t>
            </a:fld>
            <a:endParaRPr lang="en-US"/>
          </a:p>
        </p:txBody>
      </p:sp>
      <p:sp>
        <p:nvSpPr>
          <p:cNvPr id="5" name="Footer Placeholder 4">
            <a:extLst>
              <a:ext uri="{FF2B5EF4-FFF2-40B4-BE49-F238E27FC236}">
                <a16:creationId xmlns:a16="http://schemas.microsoft.com/office/drawing/2014/main" id="{DBE6FE69-2BF7-C945-ADD6-04331CF045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B37F3A-616B-2949-8DD5-8503D23C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750008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FB59447-75A3-49F5-A8D5-32423E435648}"/>
              </a:ext>
            </a:extLst>
          </p:cNvPr>
          <p:cNvPicPr>
            <a:picLocks noChangeAspect="1"/>
          </p:cNvPicPr>
          <p:nvPr/>
        </p:nvPicPr>
        <p:blipFill rotWithShape="1">
          <a:blip r:embed="rId2"/>
          <a:srcRect t="7877" r="2" b="7268"/>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4"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73366-EC2E-D846-A7C6-02BD7B22E735}"/>
              </a:ext>
            </a:extLst>
          </p:cNvPr>
          <p:cNvSpPr>
            <a:spLocks noGrp="1"/>
          </p:cNvSpPr>
          <p:nvPr>
            <p:ph type="ctrTitle"/>
          </p:nvPr>
        </p:nvSpPr>
        <p:spPr>
          <a:xfrm>
            <a:off x="477981" y="1122363"/>
            <a:ext cx="4023360" cy="3204134"/>
          </a:xfrm>
        </p:spPr>
        <p:txBody>
          <a:bodyPr anchor="b">
            <a:normAutofit/>
          </a:bodyPr>
          <a:lstStyle/>
          <a:p>
            <a:pPr algn="l"/>
            <a:r>
              <a:rPr lang="en-US" sz="4400" dirty="0">
                <a:latin typeface="Century Gothic" panose="020B0502020202020204" pitchFamily="34" charset="0"/>
              </a:rPr>
              <a:t>Analysis of AMEX travelling partners  by region</a:t>
            </a:r>
          </a:p>
        </p:txBody>
      </p:sp>
      <p:sp>
        <p:nvSpPr>
          <p:cNvPr id="3" name="Subtitle 2">
            <a:extLst>
              <a:ext uri="{FF2B5EF4-FFF2-40B4-BE49-F238E27FC236}">
                <a16:creationId xmlns:a16="http://schemas.microsoft.com/office/drawing/2014/main" id="{145B8F21-DB1B-FB49-B268-C09683650328}"/>
              </a:ext>
            </a:extLst>
          </p:cNvPr>
          <p:cNvSpPr>
            <a:spLocks noGrp="1"/>
          </p:cNvSpPr>
          <p:nvPr>
            <p:ph type="subTitle" idx="1"/>
          </p:nvPr>
        </p:nvSpPr>
        <p:spPr>
          <a:xfrm>
            <a:off x="477981" y="4872922"/>
            <a:ext cx="3933306" cy="1208141"/>
          </a:xfrm>
        </p:spPr>
        <p:txBody>
          <a:bodyPr>
            <a:normAutofit/>
          </a:bodyPr>
          <a:lstStyle/>
          <a:p>
            <a:pPr algn="l"/>
            <a:endParaRPr lang="en-US" sz="2000" dirty="0"/>
          </a:p>
        </p:txBody>
      </p:sp>
      <p:sp>
        <p:nvSpPr>
          <p:cNvPr id="26"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275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CEDBD-E4BF-274E-AABE-9C5C234354E6}"/>
              </a:ext>
            </a:extLst>
          </p:cNvPr>
          <p:cNvSpPr>
            <a:spLocks noGrp="1"/>
          </p:cNvSpPr>
          <p:nvPr>
            <p:ph type="title"/>
          </p:nvPr>
        </p:nvSpPr>
        <p:spPr>
          <a:xfrm>
            <a:off x="589560" y="856180"/>
            <a:ext cx="4560584" cy="1128068"/>
          </a:xfrm>
        </p:spPr>
        <p:txBody>
          <a:bodyPr anchor="ctr">
            <a:normAutofit/>
          </a:bodyPr>
          <a:lstStyle/>
          <a:p>
            <a:r>
              <a:rPr lang="en-US" sz="2500"/>
              <a:t>Case study of Macau &amp; Hong Kong as a representation of Asian market</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9EEE58-9CC5-5E40-B759-5302E4E26480}"/>
              </a:ext>
            </a:extLst>
          </p:cNvPr>
          <p:cNvSpPr>
            <a:spLocks noGrp="1"/>
          </p:cNvSpPr>
          <p:nvPr>
            <p:ph idx="1"/>
          </p:nvPr>
        </p:nvSpPr>
        <p:spPr>
          <a:xfrm>
            <a:off x="590719" y="2330505"/>
            <a:ext cx="4559425" cy="3979585"/>
          </a:xfrm>
        </p:spPr>
        <p:txBody>
          <a:bodyPr anchor="ctr">
            <a:normAutofit/>
          </a:bodyPr>
          <a:lstStyle/>
          <a:p>
            <a:r>
              <a:rPr lang="en-US" sz="2000"/>
              <a:t>Macau, or “Las Vegas of Asia”, relies heavily on Tourism as one of its supporting business</a:t>
            </a:r>
          </a:p>
          <a:p>
            <a:r>
              <a:rPr lang="en-US" sz="2000"/>
              <a:t>Hong Kong tourism market has declined since 2019 affected by the dual effect of protests and Covid-19. Nevertheless, its tourism market remains a strong vibrancy</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3C401139-60C7-C14B-A435-54D6AD96DCFA}"/>
              </a:ext>
            </a:extLst>
          </p:cNvPr>
          <p:cNvPicPr>
            <a:picLocks noChangeAspect="1"/>
          </p:cNvPicPr>
          <p:nvPr/>
        </p:nvPicPr>
        <p:blipFill rotWithShape="1">
          <a:blip r:embed="rId2"/>
          <a:srcRect r="5097" b="3"/>
          <a:stretch/>
        </p:blipFill>
        <p:spPr>
          <a:xfrm>
            <a:off x="5977788" y="799352"/>
            <a:ext cx="5425410" cy="5259296"/>
          </a:xfrm>
          <a:prstGeom prst="rect">
            <a:avLst/>
          </a:prstGeom>
        </p:spPr>
      </p:pic>
      <p:sp>
        <p:nvSpPr>
          <p:cNvPr id="6" name="TextBox 5">
            <a:extLst>
              <a:ext uri="{FF2B5EF4-FFF2-40B4-BE49-F238E27FC236}">
                <a16:creationId xmlns:a16="http://schemas.microsoft.com/office/drawing/2014/main" id="{3E21C76D-7787-0A45-8F73-00B0A638D8C1}"/>
              </a:ext>
            </a:extLst>
          </p:cNvPr>
          <p:cNvSpPr txBox="1"/>
          <p:nvPr/>
        </p:nvSpPr>
        <p:spPr>
          <a:xfrm>
            <a:off x="5977788" y="5532719"/>
            <a:ext cx="5425410" cy="525929"/>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Tourism as % in Macau total GDP and </a:t>
            </a:r>
            <a:r>
              <a:rPr lang="en-US" sz="1300" err="1">
                <a:solidFill>
                  <a:srgbClr val="FFFFFF"/>
                </a:solidFill>
              </a:rPr>
              <a:t>forcast</a:t>
            </a:r>
            <a:endParaRPr lang="en-US" sz="1300">
              <a:solidFill>
                <a:srgbClr val="FFFFFF"/>
              </a:solidFill>
            </a:endParaRPr>
          </a:p>
        </p:txBody>
      </p:sp>
    </p:spTree>
    <p:extLst>
      <p:ext uri="{BB962C8B-B14F-4D97-AF65-F5344CB8AC3E}">
        <p14:creationId xmlns:p14="http://schemas.microsoft.com/office/powerpoint/2010/main" val="308198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67ACC3-B4F1-E44F-9C74-F36EDEB1E662}"/>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Macao tourism performance of Macau 2019 vs 2020 Jan-July</a:t>
            </a:r>
          </a:p>
        </p:txBody>
      </p:sp>
      <p:sp>
        <p:nvSpPr>
          <p:cNvPr id="5" name="TextBox 4">
            <a:extLst>
              <a:ext uri="{FF2B5EF4-FFF2-40B4-BE49-F238E27FC236}">
                <a16:creationId xmlns:a16="http://schemas.microsoft.com/office/drawing/2014/main" id="{F2420EF3-212C-9841-8455-7C3B02039171}"/>
              </a:ext>
            </a:extLst>
          </p:cNvPr>
          <p:cNvSpPr txBox="1"/>
          <p:nvPr/>
        </p:nvSpPr>
        <p:spPr>
          <a:xfrm>
            <a:off x="4038600" y="4613097"/>
            <a:ext cx="7188199" cy="156386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500" dirty="0"/>
              <a:t>Both hospitality industry and airlines industry have slashed during the first half of 2020 </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Source: https://</a:t>
            </a:r>
            <a:r>
              <a:rPr lang="en-US" sz="1500" dirty="0" err="1"/>
              <a:t>dataplus.macaotourism.gov.mo</a:t>
            </a:r>
            <a:r>
              <a:rPr lang="en-US" sz="1500" dirty="0"/>
              <a:t>/document/CHT/Report/</a:t>
            </a:r>
            <a:r>
              <a:rPr lang="en-US" sz="1500" dirty="0" err="1"/>
              <a:t>GlobalIndicators</a:t>
            </a:r>
            <a:r>
              <a:rPr lang="en-US" sz="1500" dirty="0"/>
              <a:t>/2020/1.%20Global%20Indicators%20%202020%20July.pdf</a:t>
            </a:r>
          </a:p>
        </p:txBody>
      </p:sp>
      <p:graphicFrame>
        <p:nvGraphicFramePr>
          <p:cNvPr id="4" name="Content Placeholder 3">
            <a:extLst>
              <a:ext uri="{FF2B5EF4-FFF2-40B4-BE49-F238E27FC236}">
                <a16:creationId xmlns:a16="http://schemas.microsoft.com/office/drawing/2014/main" id="{0E97EE6C-5D25-7D4D-9483-CBD2671A213C}"/>
              </a:ext>
            </a:extLst>
          </p:cNvPr>
          <p:cNvGraphicFramePr>
            <a:graphicFrameLocks noGrp="1"/>
          </p:cNvGraphicFramePr>
          <p:nvPr>
            <p:ph idx="1"/>
            <p:extLst>
              <p:ext uri="{D42A27DB-BD31-4B8C-83A1-F6EECF244321}">
                <p14:modId xmlns:p14="http://schemas.microsoft.com/office/powerpoint/2010/main" val="3688167140"/>
              </p:ext>
            </p:extLst>
          </p:nvPr>
        </p:nvGraphicFramePr>
        <p:xfrm>
          <a:off x="3629466" y="681037"/>
          <a:ext cx="7597332" cy="3591901"/>
        </p:xfrm>
        <a:graphic>
          <a:graphicData uri="http://schemas.openxmlformats.org/drawingml/2006/table">
            <a:tbl>
              <a:tblPr firstRow="1" bandRow="1">
                <a:noFill/>
                <a:tableStyleId>{5C22544A-7EE6-4342-B048-85BDC9FD1C3A}</a:tableStyleId>
              </a:tblPr>
              <a:tblGrid>
                <a:gridCol w="2469698">
                  <a:extLst>
                    <a:ext uri="{9D8B030D-6E8A-4147-A177-3AD203B41FA5}">
                      <a16:colId xmlns:a16="http://schemas.microsoft.com/office/drawing/2014/main" val="4060248891"/>
                    </a:ext>
                  </a:extLst>
                </a:gridCol>
                <a:gridCol w="1741407">
                  <a:extLst>
                    <a:ext uri="{9D8B030D-6E8A-4147-A177-3AD203B41FA5}">
                      <a16:colId xmlns:a16="http://schemas.microsoft.com/office/drawing/2014/main" val="3154315731"/>
                    </a:ext>
                  </a:extLst>
                </a:gridCol>
                <a:gridCol w="1633161">
                  <a:extLst>
                    <a:ext uri="{9D8B030D-6E8A-4147-A177-3AD203B41FA5}">
                      <a16:colId xmlns:a16="http://schemas.microsoft.com/office/drawing/2014/main" val="1698112714"/>
                    </a:ext>
                  </a:extLst>
                </a:gridCol>
                <a:gridCol w="1753066">
                  <a:extLst>
                    <a:ext uri="{9D8B030D-6E8A-4147-A177-3AD203B41FA5}">
                      <a16:colId xmlns:a16="http://schemas.microsoft.com/office/drawing/2014/main" val="1506398420"/>
                    </a:ext>
                  </a:extLst>
                </a:gridCol>
              </a:tblGrid>
              <a:tr h="482811">
                <a:tc gridSpan="4">
                  <a:txBody>
                    <a:bodyPr/>
                    <a:lstStyle/>
                    <a:p>
                      <a:pPr algn="ctr" fontAlgn="b"/>
                      <a:r>
                        <a:rPr lang="en-GB" sz="1100" b="1" u="none" strike="noStrike" dirty="0">
                          <a:solidFill>
                            <a:srgbClr val="FFFFFF"/>
                          </a:solidFill>
                          <a:effectLst/>
                        </a:rPr>
                        <a:t>Macau major tourism industry information</a:t>
                      </a:r>
                      <a:endParaRPr lang="en-GB" sz="1100" b="1" i="0" u="none" strike="noStrike" dirty="0">
                        <a:solidFill>
                          <a:srgbClr val="FFFFFF"/>
                        </a:solidFill>
                        <a:effectLst/>
                        <a:latin typeface="Calibri" panose="020F0502020204030204" pitchFamily="34" charset="0"/>
                      </a:endParaRPr>
                    </a:p>
                  </a:txBody>
                  <a:tcPr marL="156653" marR="93992" marT="93992" marB="93992" anchor="b">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8733788"/>
                  </a:ext>
                </a:extLst>
              </a:tr>
              <a:tr h="482811">
                <a:tc>
                  <a:txBody>
                    <a:bodyPr/>
                    <a:lstStyle/>
                    <a:p>
                      <a:pPr algn="l" fontAlgn="b"/>
                      <a:r>
                        <a:rPr lang="en-GB" sz="1100" u="none" strike="noStrike">
                          <a:solidFill>
                            <a:schemeClr val="tx1">
                              <a:lumMod val="85000"/>
                              <a:lumOff val="15000"/>
                            </a:schemeClr>
                          </a:solidFill>
                          <a:effectLst/>
                        </a:rPr>
                        <a:t>year</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2019</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2020</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a:solidFill>
                            <a:schemeClr val="tx1">
                              <a:lumMod val="85000"/>
                              <a:lumOff val="15000"/>
                            </a:schemeClr>
                          </a:solidFill>
                          <a:effectLst/>
                        </a:rPr>
                        <a:t>change(%)</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28785494"/>
                  </a:ext>
                </a:extLst>
              </a:tr>
              <a:tr h="482811">
                <a:tc>
                  <a:txBody>
                    <a:bodyPr/>
                    <a:lstStyle/>
                    <a:p>
                      <a:pPr algn="l" fontAlgn="b"/>
                      <a:r>
                        <a:rPr lang="en-GB" sz="1100" u="none" strike="noStrike">
                          <a:solidFill>
                            <a:schemeClr val="tx1">
                              <a:lumMod val="85000"/>
                              <a:lumOff val="15000"/>
                            </a:schemeClr>
                          </a:solidFill>
                          <a:effectLst/>
                        </a:rPr>
                        <a:t>GDP(million USD)</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dirty="0">
                          <a:solidFill>
                            <a:schemeClr val="tx1">
                              <a:lumMod val="85000"/>
                              <a:lumOff val="15000"/>
                            </a:schemeClr>
                          </a:solidFill>
                          <a:effectLst/>
                        </a:rPr>
                        <a:t>54,333.80</a:t>
                      </a:r>
                      <a:endParaRPr lang="en-GB" sz="1100" b="0" i="0" u="none" strike="noStrike" dirty="0">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11,283.40</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-79.233185</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366179118"/>
                  </a:ext>
                </a:extLst>
              </a:tr>
              <a:tr h="482811">
                <a:tc>
                  <a:txBody>
                    <a:bodyPr/>
                    <a:lstStyle/>
                    <a:p>
                      <a:pPr algn="l" fontAlgn="b"/>
                      <a:r>
                        <a:rPr lang="en-GB" sz="1100" u="none" strike="noStrike">
                          <a:solidFill>
                            <a:schemeClr val="tx1">
                              <a:lumMod val="85000"/>
                              <a:lumOff val="15000"/>
                            </a:schemeClr>
                          </a:solidFill>
                          <a:effectLst/>
                        </a:rPr>
                        <a:t>visitor arrival</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39,406,181</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3,342,906</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-91.516798</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62997994"/>
                  </a:ext>
                </a:extLst>
              </a:tr>
              <a:tr h="482811">
                <a:tc>
                  <a:txBody>
                    <a:bodyPr/>
                    <a:lstStyle/>
                    <a:p>
                      <a:pPr algn="l" fontAlgn="b"/>
                      <a:r>
                        <a:rPr lang="en-GB" sz="1100" u="none" strike="noStrike">
                          <a:solidFill>
                            <a:schemeClr val="tx1">
                              <a:lumMod val="85000"/>
                              <a:lumOff val="15000"/>
                            </a:schemeClr>
                          </a:solidFill>
                          <a:effectLst/>
                        </a:rPr>
                        <a:t>average room price(USD)</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170.1</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118.3</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-30.452675</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07753117"/>
                  </a:ext>
                </a:extLst>
              </a:tr>
              <a:tr h="482811">
                <a:tc>
                  <a:txBody>
                    <a:bodyPr/>
                    <a:lstStyle/>
                    <a:p>
                      <a:pPr algn="l" fontAlgn="b"/>
                      <a:r>
                        <a:rPr lang="en-GB" sz="1100" u="none" strike="noStrike">
                          <a:solidFill>
                            <a:schemeClr val="tx1">
                              <a:lumMod val="85000"/>
                              <a:lumOff val="15000"/>
                            </a:schemeClr>
                          </a:solidFill>
                          <a:effectLst/>
                        </a:rPr>
                        <a:t>Hospitality occupancy rate(%)</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90.8</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25</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-72.46696</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64562191"/>
                  </a:ext>
                </a:extLst>
              </a:tr>
              <a:tr h="695035">
                <a:tc>
                  <a:txBody>
                    <a:bodyPr/>
                    <a:lstStyle/>
                    <a:p>
                      <a:pPr algn="l" fontAlgn="b"/>
                      <a:r>
                        <a:rPr lang="en-GB" sz="1100" u="none" strike="noStrike">
                          <a:solidFill>
                            <a:schemeClr val="tx1">
                              <a:lumMod val="85000"/>
                              <a:lumOff val="15000"/>
                            </a:schemeClr>
                          </a:solidFill>
                          <a:effectLst/>
                        </a:rPr>
                        <a:t>Total Visitor Expenditure(million</a:t>
                      </a:r>
                      <a:br>
                        <a:rPr lang="en-GB" sz="1100" u="none" strike="noStrike">
                          <a:solidFill>
                            <a:schemeClr val="tx1">
                              <a:lumMod val="85000"/>
                              <a:lumOff val="15000"/>
                            </a:schemeClr>
                          </a:solidFill>
                          <a:effectLst/>
                        </a:rPr>
                      </a:br>
                      <a:r>
                        <a:rPr lang="en-GB" sz="1100" u="none" strike="noStrike">
                          <a:solidFill>
                            <a:schemeClr val="tx1">
                              <a:lumMod val="85000"/>
                              <a:lumOff val="15000"/>
                            </a:schemeClr>
                          </a:solidFill>
                          <a:effectLst/>
                        </a:rPr>
                        <a:t>USD)</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39975.75</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4401.38</a:t>
                      </a:r>
                      <a:endParaRPr lang="en-GB" sz="1100" b="0" i="0" u="none" strike="noStrike">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GB" sz="1100" u="none" strike="noStrike" dirty="0">
                          <a:solidFill>
                            <a:schemeClr val="tx1">
                              <a:lumMod val="85000"/>
                              <a:lumOff val="15000"/>
                            </a:schemeClr>
                          </a:solidFill>
                          <a:effectLst/>
                        </a:rPr>
                        <a:t>-88.989875</a:t>
                      </a:r>
                      <a:endParaRPr lang="en-GB" sz="1100" b="0" i="0" u="none" strike="noStrike" dirty="0">
                        <a:solidFill>
                          <a:schemeClr val="tx1">
                            <a:lumMod val="85000"/>
                            <a:lumOff val="15000"/>
                          </a:schemeClr>
                        </a:solidFill>
                        <a:effectLst/>
                        <a:latin typeface="Calibri" panose="020F0502020204030204" pitchFamily="34" charset="0"/>
                      </a:endParaRPr>
                    </a:p>
                  </a:txBody>
                  <a:tcPr marL="156653" marR="93992" marT="93992" marB="93992"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636618758"/>
                  </a:ext>
                </a:extLst>
              </a:tr>
            </a:tbl>
          </a:graphicData>
        </a:graphic>
      </p:graphicFrame>
    </p:spTree>
    <p:extLst>
      <p:ext uri="{BB962C8B-B14F-4D97-AF65-F5344CB8AC3E}">
        <p14:creationId xmlns:p14="http://schemas.microsoft.com/office/powerpoint/2010/main" val="377272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D8F4C1F-63F2-CE40-BA5C-39461D4B5BBD}"/>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Recovery plan of Macau tourism industry in cooperation with AMEX</a:t>
            </a:r>
          </a:p>
        </p:txBody>
      </p:sp>
      <p:sp>
        <p:nvSpPr>
          <p:cNvPr id="3" name="Content Placeholder 2">
            <a:extLst>
              <a:ext uri="{FF2B5EF4-FFF2-40B4-BE49-F238E27FC236}">
                <a16:creationId xmlns:a16="http://schemas.microsoft.com/office/drawing/2014/main" id="{96CB8D0E-83DD-5A40-A598-7722EA9C302E}"/>
              </a:ext>
            </a:extLst>
          </p:cNvPr>
          <p:cNvSpPr>
            <a:spLocks noGrp="1"/>
          </p:cNvSpPr>
          <p:nvPr>
            <p:ph idx="1"/>
          </p:nvPr>
        </p:nvSpPr>
        <p:spPr>
          <a:xfrm>
            <a:off x="1367624" y="2490436"/>
            <a:ext cx="9708995" cy="3567173"/>
          </a:xfrm>
        </p:spPr>
        <p:txBody>
          <a:bodyPr anchor="ctr">
            <a:normAutofit/>
          </a:bodyPr>
          <a:lstStyle/>
          <a:p>
            <a:r>
              <a:rPr lang="en-US" sz="2400"/>
              <a:t>According to UNWTO, vouchers for cancelled travels as a reimbursement is encouraged </a:t>
            </a:r>
          </a:p>
          <a:p>
            <a:r>
              <a:rPr lang="en-US" sz="2400"/>
              <a:t>AMEX might be in direct contact with Macau local hotels and bring up discounted deals e.g. cheaper hotel, savings on food, provided spent on AMEX card</a:t>
            </a:r>
          </a:p>
          <a:p>
            <a:r>
              <a:rPr lang="en-US" sz="2400"/>
              <a:t>AMEX might cooperate with airlines companies that operate on Macau and provide discount if passengers purchase airline tickets between a certain period, e.g. Sep 1</a:t>
            </a:r>
            <a:r>
              <a:rPr lang="en-US" sz="2400" baseline="30000"/>
              <a:t>st</a:t>
            </a:r>
            <a:r>
              <a:rPr lang="en-US" sz="2400"/>
              <a:t> ,2020 –Sep1</a:t>
            </a:r>
            <a:r>
              <a:rPr lang="en-US" sz="2400" baseline="30000"/>
              <a:t>st</a:t>
            </a:r>
            <a:r>
              <a:rPr lang="en-US" sz="2400"/>
              <a:t> ,2021</a:t>
            </a:r>
          </a:p>
        </p:txBody>
      </p:sp>
    </p:spTree>
    <p:extLst>
      <p:ext uri="{BB962C8B-B14F-4D97-AF65-F5344CB8AC3E}">
        <p14:creationId xmlns:p14="http://schemas.microsoft.com/office/powerpoint/2010/main" val="19091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824E-E952-1C49-A4E2-701D997A36EF}"/>
              </a:ext>
            </a:extLst>
          </p:cNvPr>
          <p:cNvSpPr>
            <a:spLocks noGrp="1"/>
          </p:cNvSpPr>
          <p:nvPr>
            <p:ph type="title"/>
          </p:nvPr>
        </p:nvSpPr>
        <p:spPr/>
        <p:txBody>
          <a:bodyPr vert="horz" lIns="91440" tIns="45720" rIns="91440" bIns="45720" rtlCol="0">
            <a:normAutofit/>
          </a:bodyPr>
          <a:lstStyle/>
          <a:p>
            <a:r>
              <a:rPr lang="en-US"/>
              <a:t>Current AMEX offer in Macau statistics </a:t>
            </a:r>
          </a:p>
        </p:txBody>
      </p:sp>
      <p:graphicFrame>
        <p:nvGraphicFramePr>
          <p:cNvPr id="4" name="Content Placeholder 3">
            <a:extLst>
              <a:ext uri="{FF2B5EF4-FFF2-40B4-BE49-F238E27FC236}">
                <a16:creationId xmlns:a16="http://schemas.microsoft.com/office/drawing/2014/main" id="{75F3DB15-3152-D94C-8A61-C066BD4AA35E}"/>
              </a:ext>
            </a:extLst>
          </p:cNvPr>
          <p:cNvGraphicFramePr>
            <a:graphicFrameLocks noGrp="1"/>
          </p:cNvGraphicFramePr>
          <p:nvPr>
            <p:ph idx="1"/>
            <p:extLst>
              <p:ext uri="{D42A27DB-BD31-4B8C-83A1-F6EECF244321}">
                <p14:modId xmlns:p14="http://schemas.microsoft.com/office/powerpoint/2010/main" val="3059321681"/>
              </p:ext>
            </p:extLst>
          </p:nvPr>
        </p:nvGraphicFramePr>
        <p:xfrm>
          <a:off x="1108293" y="1690688"/>
          <a:ext cx="9975414" cy="4160840"/>
        </p:xfrm>
        <a:graphic>
          <a:graphicData uri="http://schemas.openxmlformats.org/drawingml/2006/table">
            <a:tbl>
              <a:tblPr firstRow="1" bandRow="1">
                <a:noFill/>
                <a:tableStyleId>{9D7B26C5-4107-4FEC-AEDC-1716B250A1EF}</a:tableStyleId>
              </a:tblPr>
              <a:tblGrid>
                <a:gridCol w="3063236">
                  <a:extLst>
                    <a:ext uri="{9D8B030D-6E8A-4147-A177-3AD203B41FA5}">
                      <a16:colId xmlns:a16="http://schemas.microsoft.com/office/drawing/2014/main" val="679022188"/>
                    </a:ext>
                  </a:extLst>
                </a:gridCol>
                <a:gridCol w="2852058">
                  <a:extLst>
                    <a:ext uri="{9D8B030D-6E8A-4147-A177-3AD203B41FA5}">
                      <a16:colId xmlns:a16="http://schemas.microsoft.com/office/drawing/2014/main" val="3574153191"/>
                    </a:ext>
                  </a:extLst>
                </a:gridCol>
                <a:gridCol w="2035671">
                  <a:extLst>
                    <a:ext uri="{9D8B030D-6E8A-4147-A177-3AD203B41FA5}">
                      <a16:colId xmlns:a16="http://schemas.microsoft.com/office/drawing/2014/main" val="3603090791"/>
                    </a:ext>
                  </a:extLst>
                </a:gridCol>
                <a:gridCol w="2024449">
                  <a:extLst>
                    <a:ext uri="{9D8B030D-6E8A-4147-A177-3AD203B41FA5}">
                      <a16:colId xmlns:a16="http://schemas.microsoft.com/office/drawing/2014/main" val="782524970"/>
                    </a:ext>
                  </a:extLst>
                </a:gridCol>
              </a:tblGrid>
              <a:tr h="416084">
                <a:tc gridSpan="4">
                  <a:txBody>
                    <a:bodyPr/>
                    <a:lstStyle/>
                    <a:p>
                      <a:pPr algn="ctr" fontAlgn="b"/>
                      <a:r>
                        <a:rPr lang="en-GB" sz="1100" b="1" u="none" strike="noStrike" dirty="0">
                          <a:solidFill>
                            <a:srgbClr val="FFFFFF"/>
                          </a:solidFill>
                          <a:effectLst/>
                        </a:rPr>
                        <a:t>Major Hotel &amp; Restaurant deals</a:t>
                      </a:r>
                      <a:endParaRPr lang="en-GB" sz="1100" b="1" i="0" u="none" strike="noStrike" dirty="0">
                        <a:solidFill>
                          <a:srgbClr val="FFFFFF"/>
                        </a:solidFill>
                        <a:effectLst/>
                        <a:latin typeface="Calibri" panose="020F0502020204030204" pitchFamily="34" charset="0"/>
                      </a:endParaRPr>
                    </a:p>
                  </a:txBody>
                  <a:tcPr marL="166866" marR="100120" marT="100120" marB="100120" anchor="b">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20622779"/>
                  </a:ext>
                </a:extLst>
              </a:tr>
              <a:tr h="416084">
                <a:tc>
                  <a:txBody>
                    <a:bodyPr/>
                    <a:lstStyle/>
                    <a:p>
                      <a:pPr algn="l" fontAlgn="b"/>
                      <a:r>
                        <a:rPr lang="en-GB" sz="1100" u="none" strike="noStrike">
                          <a:solidFill>
                            <a:schemeClr val="tx1">
                              <a:lumMod val="85000"/>
                              <a:lumOff val="15000"/>
                            </a:schemeClr>
                          </a:solidFill>
                          <a:effectLst/>
                        </a:rPr>
                        <a:t>Hotel/Restaurants names</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dirty="0">
                          <a:solidFill>
                            <a:schemeClr val="tx1">
                              <a:lumMod val="85000"/>
                              <a:lumOff val="15000"/>
                            </a:schemeClr>
                          </a:solidFill>
                          <a:effectLst/>
                        </a:rPr>
                        <a:t>Discount on food &amp; beverage(%)</a:t>
                      </a:r>
                      <a:endParaRPr lang="en-GB" sz="1100" b="0" i="0" u="none" strike="noStrike" dirty="0">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a:solidFill>
                            <a:schemeClr val="tx1">
                              <a:lumMod val="85000"/>
                              <a:lumOff val="15000"/>
                            </a:schemeClr>
                          </a:solidFill>
                          <a:effectLst/>
                        </a:rPr>
                        <a:t>Valid date until</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a:solidFill>
                            <a:schemeClr val="tx1">
                              <a:lumMod val="85000"/>
                              <a:lumOff val="15000"/>
                            </a:schemeClr>
                          </a:solidFill>
                          <a:effectLst/>
                        </a:rPr>
                        <a:t>Category</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235504430"/>
                  </a:ext>
                </a:extLst>
              </a:tr>
              <a:tr h="416084">
                <a:tc>
                  <a:txBody>
                    <a:bodyPr/>
                    <a:lstStyle/>
                    <a:p>
                      <a:pPr algn="l" fontAlgn="b"/>
                      <a:r>
                        <a:rPr lang="en-GB" sz="1100" u="none" strike="noStrike">
                          <a:solidFill>
                            <a:schemeClr val="tx1">
                              <a:lumMod val="85000"/>
                              <a:lumOff val="15000"/>
                            </a:schemeClr>
                          </a:solidFill>
                          <a:effectLst/>
                        </a:rPr>
                        <a:t>LOTUS LOUNGE @ GRAND LISBOA</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10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30/12/2020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100" u="none" strike="noStrike">
                          <a:solidFill>
                            <a:schemeClr val="tx1">
                              <a:lumMod val="85000"/>
                              <a:lumOff val="15000"/>
                            </a:schemeClr>
                          </a:solidFill>
                          <a:effectLst/>
                        </a:rPr>
                        <a:t>Restaurant</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894661167"/>
                  </a:ext>
                </a:extLst>
              </a:tr>
              <a:tr h="416084">
                <a:tc>
                  <a:txBody>
                    <a:bodyPr/>
                    <a:lstStyle/>
                    <a:p>
                      <a:pPr algn="l" fontAlgn="b"/>
                      <a:r>
                        <a:rPr lang="en-GB" sz="1100" u="none" strike="noStrike">
                          <a:solidFill>
                            <a:schemeClr val="tx1">
                              <a:lumMod val="85000"/>
                              <a:lumOff val="15000"/>
                            </a:schemeClr>
                          </a:solidFill>
                          <a:effectLst/>
                        </a:rPr>
                        <a:t>YUM CHA CHINESE RESTAURANT</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15</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31/12/2020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a:solidFill>
                            <a:schemeClr val="tx1">
                              <a:lumMod val="85000"/>
                              <a:lumOff val="15000"/>
                            </a:schemeClr>
                          </a:solidFill>
                          <a:effectLst/>
                        </a:rPr>
                        <a:t>Restaurant</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32333009"/>
                  </a:ext>
                </a:extLst>
              </a:tr>
              <a:tr h="416084">
                <a:tc>
                  <a:txBody>
                    <a:bodyPr/>
                    <a:lstStyle/>
                    <a:p>
                      <a:pPr algn="l" fontAlgn="b"/>
                      <a:r>
                        <a:rPr lang="en-GB" sz="1100" u="none" strike="noStrike">
                          <a:solidFill>
                            <a:schemeClr val="tx1">
                              <a:lumMod val="85000"/>
                              <a:lumOff val="15000"/>
                            </a:schemeClr>
                          </a:solidFill>
                          <a:effectLst/>
                        </a:rPr>
                        <a:t>FRASCATI CAFÉ </a:t>
                      </a:r>
                      <a:endParaRPr lang="en-GB" sz="1100" b="0" i="0" u="none" strike="noStrike">
                        <a:solidFill>
                          <a:schemeClr val="tx1">
                            <a:lumMod val="85000"/>
                            <a:lumOff val="15000"/>
                          </a:schemeClr>
                        </a:solidFill>
                        <a:effectLst/>
                        <a:latin typeface="Calibri (Body)"/>
                      </a:endParaRPr>
                    </a:p>
                  </a:txBody>
                  <a:tcPr marL="166866" marR="100120" marT="100120" marB="100120"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31/03/2021</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100" u="none" strike="noStrike">
                          <a:solidFill>
                            <a:schemeClr val="tx1">
                              <a:lumMod val="85000"/>
                              <a:lumOff val="15000"/>
                            </a:schemeClr>
                          </a:solidFill>
                          <a:effectLst/>
                        </a:rPr>
                        <a:t>Restaurant</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551397257"/>
                  </a:ext>
                </a:extLst>
              </a:tr>
              <a:tr h="416084">
                <a:tc>
                  <a:txBody>
                    <a:bodyPr/>
                    <a:lstStyle/>
                    <a:p>
                      <a:pPr algn="l" fontAlgn="b"/>
                      <a:r>
                        <a:rPr lang="en-GB" sz="1100" u="none" strike="noStrike">
                          <a:solidFill>
                            <a:schemeClr val="tx1">
                              <a:lumMod val="85000"/>
                              <a:lumOff val="15000"/>
                            </a:schemeClr>
                          </a:solidFill>
                          <a:effectLst/>
                        </a:rPr>
                        <a:t>OSKAR’S BAR</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31/03/2021</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a:solidFill>
                            <a:schemeClr val="tx1">
                              <a:lumMod val="85000"/>
                              <a:lumOff val="15000"/>
                            </a:schemeClr>
                          </a:solidFill>
                          <a:effectLst/>
                        </a:rPr>
                        <a:t>Restaurant</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21350745"/>
                  </a:ext>
                </a:extLst>
              </a:tr>
              <a:tr h="416084">
                <a:tc>
                  <a:txBody>
                    <a:bodyPr/>
                    <a:lstStyle/>
                    <a:p>
                      <a:pPr algn="l" fontAlgn="b"/>
                      <a:r>
                        <a:rPr lang="en-GB" sz="1100" u="none" strike="noStrike">
                          <a:solidFill>
                            <a:schemeClr val="tx1">
                              <a:lumMod val="85000"/>
                              <a:lumOff val="15000"/>
                            </a:schemeClr>
                          </a:solidFill>
                          <a:effectLst/>
                        </a:rPr>
                        <a:t>PORTAS DO SOL</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10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30/12/2020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100" u="none" strike="noStrike">
                          <a:solidFill>
                            <a:schemeClr val="tx1">
                              <a:lumMod val="85000"/>
                              <a:lumOff val="15000"/>
                            </a:schemeClr>
                          </a:solidFill>
                          <a:effectLst/>
                        </a:rPr>
                        <a:t>Restaurant</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75316711"/>
                  </a:ext>
                </a:extLst>
              </a:tr>
              <a:tr h="416084">
                <a:tc>
                  <a:txBody>
                    <a:bodyPr/>
                    <a:lstStyle/>
                    <a:p>
                      <a:pPr algn="l" fontAlgn="b"/>
                      <a:r>
                        <a:rPr lang="en-GB" sz="1100" u="none" strike="noStrike">
                          <a:solidFill>
                            <a:schemeClr val="tx1">
                              <a:lumMod val="85000"/>
                              <a:lumOff val="15000"/>
                            </a:schemeClr>
                          </a:solidFill>
                          <a:effectLst/>
                        </a:rPr>
                        <a:t>GRANDVIEW HOTEL MACAU</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dirty="0">
                          <a:solidFill>
                            <a:schemeClr val="tx1">
                              <a:lumMod val="85000"/>
                              <a:lumOff val="15000"/>
                            </a:schemeClr>
                          </a:solidFill>
                          <a:effectLst/>
                        </a:rPr>
                        <a:t>up to 70</a:t>
                      </a:r>
                      <a:endParaRPr lang="en-GB" sz="1100" b="0" i="0" u="none" strike="noStrike" dirty="0">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31/12/2020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b"/>
                      <a:r>
                        <a:rPr lang="en-GB" sz="1100" u="none" strike="noStrike">
                          <a:solidFill>
                            <a:schemeClr val="tx1">
                              <a:lumMod val="85000"/>
                              <a:lumOff val="15000"/>
                            </a:schemeClr>
                          </a:solidFill>
                          <a:effectLst/>
                        </a:rPr>
                        <a:t>Hotel</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02457948"/>
                  </a:ext>
                </a:extLst>
              </a:tr>
              <a:tr h="416084">
                <a:tc>
                  <a:txBody>
                    <a:bodyPr/>
                    <a:lstStyle/>
                    <a:p>
                      <a:pPr algn="l" fontAlgn="b"/>
                      <a:r>
                        <a:rPr lang="en-GB" sz="1100" u="none" strike="noStrike">
                          <a:solidFill>
                            <a:schemeClr val="tx1">
                              <a:lumMod val="85000"/>
                              <a:lumOff val="15000"/>
                            </a:schemeClr>
                          </a:solidFill>
                          <a:effectLst/>
                        </a:rPr>
                        <a:t>GRAND EMPEROR HOTEL</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100" u="none" strike="noStrike">
                          <a:solidFill>
                            <a:schemeClr val="tx1">
                              <a:lumMod val="85000"/>
                              <a:lumOff val="15000"/>
                            </a:schemeClr>
                          </a:solidFill>
                          <a:effectLst/>
                        </a:rPr>
                        <a:t>package offer</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GB" sz="1100" u="none" strike="noStrike">
                          <a:solidFill>
                            <a:schemeClr val="tx1">
                              <a:lumMod val="85000"/>
                              <a:lumOff val="15000"/>
                            </a:schemeClr>
                          </a:solidFill>
                          <a:effectLst/>
                        </a:rPr>
                        <a:t>31/12/2020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b"/>
                      <a:r>
                        <a:rPr lang="en-GB" sz="1100" u="none" strike="noStrike">
                          <a:solidFill>
                            <a:schemeClr val="tx1">
                              <a:lumMod val="85000"/>
                              <a:lumOff val="15000"/>
                            </a:schemeClr>
                          </a:solidFill>
                          <a:effectLst/>
                        </a:rPr>
                        <a:t>Hotel</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518329628"/>
                  </a:ext>
                </a:extLst>
              </a:tr>
              <a:tr h="416084">
                <a:tc>
                  <a:txBody>
                    <a:bodyPr/>
                    <a:lstStyle/>
                    <a:p>
                      <a:pPr algn="l" fontAlgn="b"/>
                      <a:r>
                        <a:rPr lang="en-GB" sz="1100" u="none" strike="noStrike">
                          <a:solidFill>
                            <a:schemeClr val="tx1">
                              <a:lumMod val="85000"/>
                              <a:lumOff val="15000"/>
                            </a:schemeClr>
                          </a:solidFill>
                          <a:effectLst/>
                        </a:rPr>
                        <a:t>HOTEL ROYAL</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b"/>
                      <a:r>
                        <a:rPr lang="en-GB" sz="1100" u="none" strike="noStrike">
                          <a:solidFill>
                            <a:schemeClr val="tx1">
                              <a:lumMod val="85000"/>
                              <a:lumOff val="15000"/>
                            </a:schemeClr>
                          </a:solidFill>
                          <a:effectLst/>
                        </a:rPr>
                        <a:t>package offer</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r" fontAlgn="b"/>
                      <a:r>
                        <a:rPr lang="en-GB" sz="1100" u="none" strike="noStrike">
                          <a:solidFill>
                            <a:schemeClr val="tx1">
                              <a:lumMod val="85000"/>
                              <a:lumOff val="15000"/>
                            </a:schemeClr>
                          </a:solidFill>
                          <a:effectLst/>
                        </a:rPr>
                        <a:t>31/12/2020</a:t>
                      </a:r>
                      <a:endParaRPr lang="en-GB" sz="1100" b="0" i="0" u="none" strike="noStrike">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gn="l" fontAlgn="b"/>
                      <a:r>
                        <a:rPr lang="en-GB" sz="1100" u="none" strike="noStrike" dirty="0">
                          <a:solidFill>
                            <a:schemeClr val="tx1">
                              <a:lumMod val="85000"/>
                              <a:lumOff val="15000"/>
                            </a:schemeClr>
                          </a:solidFill>
                          <a:effectLst/>
                        </a:rPr>
                        <a:t>Hotel</a:t>
                      </a:r>
                      <a:endParaRPr lang="en-GB" sz="1100" b="0" i="0" u="none" strike="noStrike" dirty="0">
                        <a:solidFill>
                          <a:schemeClr val="tx1">
                            <a:lumMod val="85000"/>
                            <a:lumOff val="15000"/>
                          </a:schemeClr>
                        </a:solidFill>
                        <a:effectLst/>
                        <a:latin typeface="Calibri" panose="020F0502020204030204" pitchFamily="34" charset="0"/>
                      </a:endParaRPr>
                    </a:p>
                  </a:txBody>
                  <a:tcPr marL="166866" marR="100120" marT="100120" marB="100120"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2911217134"/>
                  </a:ext>
                </a:extLst>
              </a:tr>
            </a:tbl>
          </a:graphicData>
        </a:graphic>
      </p:graphicFrame>
    </p:spTree>
    <p:extLst>
      <p:ext uri="{BB962C8B-B14F-4D97-AF65-F5344CB8AC3E}">
        <p14:creationId xmlns:p14="http://schemas.microsoft.com/office/powerpoint/2010/main" val="232713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F94EE-A2F5-5841-9639-CE6DD17DCE03}"/>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dirty="0">
                <a:solidFill>
                  <a:schemeClr val="bg1"/>
                </a:solidFill>
              </a:rPr>
              <a:t>Macau visitors source market map</a:t>
            </a:r>
          </a:p>
        </p:txBody>
      </p:sp>
      <p:pic>
        <p:nvPicPr>
          <p:cNvPr id="5" name="Content Placeholder 4" descr="A close up of a map&#10;&#10;Description automatically generated">
            <a:extLst>
              <a:ext uri="{FF2B5EF4-FFF2-40B4-BE49-F238E27FC236}">
                <a16:creationId xmlns:a16="http://schemas.microsoft.com/office/drawing/2014/main" id="{3272B682-6647-EC4F-B79E-1C713AED1E7C}"/>
              </a:ext>
            </a:extLst>
          </p:cNvPr>
          <p:cNvPicPr>
            <a:picLocks noChangeAspect="1"/>
          </p:cNvPicPr>
          <p:nvPr/>
        </p:nvPicPr>
        <p:blipFill rotWithShape="1">
          <a:blip r:embed="rId2"/>
          <a:srcRect l="11940" r="2445" b="1"/>
          <a:stretch/>
        </p:blipFill>
        <p:spPr>
          <a:xfrm>
            <a:off x="684684" y="2211070"/>
            <a:ext cx="7007460" cy="4028438"/>
          </a:xfrm>
          <a:prstGeom prst="rect">
            <a:avLst/>
          </a:prstGeom>
        </p:spPr>
      </p:pic>
      <p:sp>
        <p:nvSpPr>
          <p:cNvPr id="10" name="Content Placeholder 9">
            <a:extLst>
              <a:ext uri="{FF2B5EF4-FFF2-40B4-BE49-F238E27FC236}">
                <a16:creationId xmlns:a16="http://schemas.microsoft.com/office/drawing/2014/main" id="{67D67E35-BAE8-44F7-A0AF-634E986DE87F}"/>
              </a:ext>
            </a:extLst>
          </p:cNvPr>
          <p:cNvSpPr>
            <a:spLocks noGrp="1"/>
          </p:cNvSpPr>
          <p:nvPr>
            <p:ph idx="1"/>
          </p:nvPr>
        </p:nvSpPr>
        <p:spPr>
          <a:xfrm>
            <a:off x="8003587" y="2516778"/>
            <a:ext cx="3645868" cy="3660185"/>
          </a:xfrm>
        </p:spPr>
        <p:txBody>
          <a:bodyPr vert="horz" lIns="91440" tIns="45720" rIns="91440" bIns="45720" rtlCol="0" anchor="ctr">
            <a:normAutofit/>
          </a:bodyPr>
          <a:lstStyle/>
          <a:p>
            <a:r>
              <a:rPr lang="en-US" sz="2200" cap="all" dirty="0"/>
              <a:t>Expect for mainland China, major visitors source include North America and  </a:t>
            </a:r>
            <a:r>
              <a:rPr lang="en-US" sz="2200" cap="all" dirty="0" err="1"/>
              <a:t>SouthEast</a:t>
            </a:r>
            <a:r>
              <a:rPr lang="en-US" sz="2200" cap="all" dirty="0"/>
              <a:t> Asia &amp; Pacific </a:t>
            </a:r>
          </a:p>
          <a:p>
            <a:r>
              <a:rPr lang="en-US" sz="2200" cap="all" dirty="0"/>
              <a:t>AMEX might focus on  deals with tourists from the above markets</a:t>
            </a:r>
          </a:p>
          <a:p>
            <a:r>
              <a:rPr lang="en-US" sz="2200" cap="all" dirty="0"/>
              <a:t>Source: </a:t>
            </a:r>
            <a:r>
              <a:rPr lang="en-US" sz="2200" cap="all" dirty="0" err="1"/>
              <a:t>dsec</a:t>
            </a:r>
            <a:endParaRPr lang="en-US" sz="2200" cap="all" dirty="0"/>
          </a:p>
        </p:txBody>
      </p:sp>
    </p:spTree>
    <p:extLst>
      <p:ext uri="{BB962C8B-B14F-4D97-AF65-F5344CB8AC3E}">
        <p14:creationId xmlns:p14="http://schemas.microsoft.com/office/powerpoint/2010/main" val="232747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8DA5-8F54-8144-A1C8-4F8F9DAE8A28}"/>
              </a:ext>
            </a:extLst>
          </p:cNvPr>
          <p:cNvSpPr>
            <a:spLocks noGrp="1"/>
          </p:cNvSpPr>
          <p:nvPr>
            <p:ph type="title"/>
          </p:nvPr>
        </p:nvSpPr>
        <p:spPr>
          <a:xfrm>
            <a:off x="1653363" y="365760"/>
            <a:ext cx="9367203" cy="1188720"/>
          </a:xfrm>
        </p:spPr>
        <p:txBody>
          <a:bodyPr>
            <a:normAutofit/>
          </a:bodyPr>
          <a:lstStyle/>
          <a:p>
            <a:r>
              <a:rPr lang="en-US" sz="3700"/>
              <a:t>Further advices  based on current AMEX deals in Macau</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4C15F3-3905-0743-80AB-BD901991D9A4}"/>
              </a:ext>
            </a:extLst>
          </p:cNvPr>
          <p:cNvSpPr>
            <a:spLocks noGrp="1"/>
          </p:cNvSpPr>
          <p:nvPr>
            <p:ph idx="1"/>
          </p:nvPr>
        </p:nvSpPr>
        <p:spPr>
          <a:xfrm>
            <a:off x="1653363" y="2176272"/>
            <a:ext cx="9367204" cy="4041648"/>
          </a:xfrm>
        </p:spPr>
        <p:txBody>
          <a:bodyPr anchor="t">
            <a:normAutofit/>
          </a:bodyPr>
          <a:lstStyle/>
          <a:p>
            <a:r>
              <a:rPr lang="en-US" sz="2400"/>
              <a:t>Macau tourism market include airlines market, hospitality, Casino industry and Restaurants</a:t>
            </a:r>
          </a:p>
          <a:p>
            <a:r>
              <a:rPr lang="en-US" sz="2400"/>
              <a:t>Offers incorporating discount on local airlines, hotels and casino as a whole travelling packages are encouraged in order to attract tourists</a:t>
            </a:r>
          </a:p>
          <a:p>
            <a:r>
              <a:rPr lang="en-US" sz="2400"/>
              <a:t>AMEX might target source market in southeast Asia &amp; Pacific and North America </a:t>
            </a:r>
          </a:p>
          <a:p>
            <a:r>
              <a:rPr lang="en-US" sz="2400"/>
              <a:t>AMEX might advertise more on popular travelling platform e.g. Lonely Planet to improve its potential customers, and conduct A/B test to measure the performance of these methods</a:t>
            </a:r>
          </a:p>
        </p:txBody>
      </p:sp>
    </p:spTree>
    <p:extLst>
      <p:ext uri="{BB962C8B-B14F-4D97-AF65-F5344CB8AC3E}">
        <p14:creationId xmlns:p14="http://schemas.microsoft.com/office/powerpoint/2010/main" val="80253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287C34-2D7C-AE4A-AA37-8DDCFA5A46F6}"/>
              </a:ext>
            </a:extLst>
          </p:cNvPr>
          <p:cNvSpPr>
            <a:spLocks noGrp="1"/>
          </p:cNvSpPr>
          <p:nvPr>
            <p:ph type="title"/>
          </p:nvPr>
        </p:nvSpPr>
        <p:spPr>
          <a:xfrm>
            <a:off x="1046746" y="586822"/>
            <a:ext cx="3560252" cy="1645920"/>
          </a:xfrm>
          <a:prstGeom prst="ellipse">
            <a:avLst/>
          </a:prstGeom>
        </p:spPr>
        <p:txBody>
          <a:bodyPr vert="horz" lIns="91440" tIns="45720" rIns="91440" bIns="45720" rtlCol="0" anchor="ctr">
            <a:normAutofit/>
          </a:bodyPr>
          <a:lstStyle/>
          <a:p>
            <a:r>
              <a:rPr lang="en-US" sz="3200" kern="1200">
                <a:solidFill>
                  <a:schemeClr val="tx1"/>
                </a:solidFill>
                <a:latin typeface="+mj-lt"/>
                <a:ea typeface="+mj-ea"/>
                <a:cs typeface="+mj-cs"/>
              </a:rPr>
              <a:t>Hong kong tourism facts </a:t>
            </a:r>
          </a:p>
        </p:txBody>
      </p:sp>
      <p:sp>
        <p:nvSpPr>
          <p:cNvPr id="29" name="Rectangle 2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TextBox 10">
            <a:extLst>
              <a:ext uri="{FF2B5EF4-FFF2-40B4-BE49-F238E27FC236}">
                <a16:creationId xmlns:a16="http://schemas.microsoft.com/office/drawing/2014/main" id="{5377AE5E-6590-E649-9911-478F707BA889}"/>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Tourism contributes to 4.5% of Hong Kong GDP in 2018 and it has largely slash compared to 2019</a:t>
            </a:r>
          </a:p>
        </p:txBody>
      </p:sp>
      <p:sp>
        <p:nvSpPr>
          <p:cNvPr id="5" name="TextBox 4">
            <a:extLst>
              <a:ext uri="{FF2B5EF4-FFF2-40B4-BE49-F238E27FC236}">
                <a16:creationId xmlns:a16="http://schemas.microsoft.com/office/drawing/2014/main" id="{83ADFF9B-F57F-6142-ADE4-70BBFBE15307}"/>
              </a:ext>
            </a:extLst>
          </p:cNvPr>
          <p:cNvSpPr txBox="1"/>
          <p:nvPr/>
        </p:nvSpPr>
        <p:spPr>
          <a:xfrm>
            <a:off x="1284270" y="1777429"/>
            <a:ext cx="4811730" cy="369332"/>
          </a:xfrm>
          <a:prstGeom prst="rect">
            <a:avLst/>
          </a:prstGeom>
          <a:noFill/>
        </p:spPr>
        <p:txBody>
          <a:bodyPr wrap="square" rtlCol="0">
            <a:spAutoFit/>
          </a:bodyPr>
          <a:lstStyle/>
          <a:p>
            <a:endParaRPr lang="en-US" dirty="0"/>
          </a:p>
        </p:txBody>
      </p:sp>
      <p:graphicFrame>
        <p:nvGraphicFramePr>
          <p:cNvPr id="10" name="Content Placeholder 5">
            <a:extLst>
              <a:ext uri="{FF2B5EF4-FFF2-40B4-BE49-F238E27FC236}">
                <a16:creationId xmlns:a16="http://schemas.microsoft.com/office/drawing/2014/main" id="{702BB23D-0E54-7344-BC2E-BE661D315462}"/>
              </a:ext>
            </a:extLst>
          </p:cNvPr>
          <p:cNvGraphicFramePr>
            <a:graphicFrameLocks noGrp="1"/>
          </p:cNvGraphicFramePr>
          <p:nvPr>
            <p:ph idx="1"/>
            <p:extLst>
              <p:ext uri="{D42A27DB-BD31-4B8C-83A1-F6EECF244321}">
                <p14:modId xmlns:p14="http://schemas.microsoft.com/office/powerpoint/2010/main" val="3378180676"/>
              </p:ext>
            </p:extLst>
          </p:nvPr>
        </p:nvGraphicFramePr>
        <p:xfrm>
          <a:off x="557784" y="2734056"/>
          <a:ext cx="11164824" cy="34838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781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8723B4-7924-6D4F-A8B6-EEC8473467DD}"/>
              </a:ext>
            </a:extLst>
          </p:cNvPr>
          <p:cNvSpPr>
            <a:spLocks noGrp="1"/>
          </p:cNvSpPr>
          <p:nvPr>
            <p:ph type="title"/>
          </p:nvPr>
        </p:nvSpPr>
        <p:spPr>
          <a:xfrm>
            <a:off x="1759287" y="798881"/>
            <a:ext cx="8673427" cy="1048945"/>
          </a:xfrm>
        </p:spPr>
        <p:txBody>
          <a:bodyPr>
            <a:normAutofit/>
          </a:bodyPr>
          <a:lstStyle/>
          <a:p>
            <a:pPr algn="ctr"/>
            <a:r>
              <a:rPr lang="en-US" sz="4000" dirty="0"/>
              <a:t>Hong Kong main source market </a:t>
            </a:r>
          </a:p>
        </p:txBody>
      </p:sp>
      <p:graphicFrame>
        <p:nvGraphicFramePr>
          <p:cNvPr id="4" name="Content Placeholder 3">
            <a:extLst>
              <a:ext uri="{FF2B5EF4-FFF2-40B4-BE49-F238E27FC236}">
                <a16:creationId xmlns:a16="http://schemas.microsoft.com/office/drawing/2014/main" id="{B14F05F0-DD42-7B4F-8453-3CDBE7425973}"/>
              </a:ext>
            </a:extLst>
          </p:cNvPr>
          <p:cNvGraphicFramePr>
            <a:graphicFrameLocks noGrp="1"/>
          </p:cNvGraphicFramePr>
          <p:nvPr>
            <p:ph idx="1"/>
            <p:extLst>
              <p:ext uri="{D42A27DB-BD31-4B8C-83A1-F6EECF244321}">
                <p14:modId xmlns:p14="http://schemas.microsoft.com/office/powerpoint/2010/main" val="1447403895"/>
              </p:ext>
            </p:extLst>
          </p:nvPr>
        </p:nvGraphicFramePr>
        <p:xfrm>
          <a:off x="812414" y="1883651"/>
          <a:ext cx="10576558" cy="41754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1548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A369BF-68CC-0747-828A-423DF6E101B8}"/>
              </a:ext>
            </a:extLst>
          </p:cNvPr>
          <p:cNvSpPr>
            <a:spLocks noGrp="1"/>
          </p:cNvSpPr>
          <p:nvPr>
            <p:ph type="title"/>
          </p:nvPr>
        </p:nvSpPr>
        <p:spPr>
          <a:xfrm>
            <a:off x="640079" y="2053641"/>
            <a:ext cx="3669161" cy="2760098"/>
          </a:xfrm>
        </p:spPr>
        <p:txBody>
          <a:bodyPr>
            <a:normAutofit/>
          </a:bodyPr>
          <a:lstStyle/>
          <a:p>
            <a:r>
              <a:rPr lang="en-US">
                <a:solidFill>
                  <a:srgbClr val="FFFFFF"/>
                </a:solidFill>
              </a:rPr>
              <a:t>Further Advice based on Hong Kong source market </a:t>
            </a:r>
          </a:p>
        </p:txBody>
      </p:sp>
      <p:sp>
        <p:nvSpPr>
          <p:cNvPr id="3" name="Content Placeholder 2">
            <a:extLst>
              <a:ext uri="{FF2B5EF4-FFF2-40B4-BE49-F238E27FC236}">
                <a16:creationId xmlns:a16="http://schemas.microsoft.com/office/drawing/2014/main" id="{96620141-D89F-4C43-955E-7F4474BF7F65}"/>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Hong Kong is one of the most attractive tourist destination in Asian market and its main customers come from China and other parts of Asia</a:t>
            </a:r>
          </a:p>
          <a:p>
            <a:r>
              <a:rPr lang="en-US" sz="2400">
                <a:solidFill>
                  <a:srgbClr val="000000"/>
                </a:solidFill>
              </a:rPr>
              <a:t>AMEX might cooperate with Hong Kong airline companies such as Cathay Pacific to come up with discount that include return tickets and create travel portfolio incorporating local hotels and airlines</a:t>
            </a:r>
          </a:p>
          <a:p>
            <a:r>
              <a:rPr lang="en-US" sz="2400">
                <a:solidFill>
                  <a:srgbClr val="000000"/>
                </a:solidFill>
              </a:rPr>
              <a:t>AMEX might develop diversified travelling package such as cruise, partnership with luxury store, cultural excursion </a:t>
            </a:r>
          </a:p>
          <a:p>
            <a:endParaRPr lang="en-US" sz="2400">
              <a:solidFill>
                <a:srgbClr val="000000"/>
              </a:solidFill>
            </a:endParaRPr>
          </a:p>
          <a:p>
            <a:endParaRPr lang="en-US" sz="2400">
              <a:solidFill>
                <a:srgbClr val="000000"/>
              </a:solidFill>
            </a:endParaRPr>
          </a:p>
          <a:p>
            <a:endParaRPr lang="en-US" sz="2400">
              <a:solidFill>
                <a:srgbClr val="000000"/>
              </a:solidFill>
            </a:endParaRPr>
          </a:p>
          <a:p>
            <a:endParaRPr lang="en-US" sz="2400">
              <a:solidFill>
                <a:srgbClr val="000000"/>
              </a:solidFill>
            </a:endParaRPr>
          </a:p>
        </p:txBody>
      </p:sp>
      <p:pic>
        <p:nvPicPr>
          <p:cNvPr id="4" name="Picture 3">
            <a:extLst>
              <a:ext uri="{FF2B5EF4-FFF2-40B4-BE49-F238E27FC236}">
                <a16:creationId xmlns:a16="http://schemas.microsoft.com/office/drawing/2014/main" id="{FC16DACD-A739-B348-BC04-B6EC71D8F27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97049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2348-D13F-6E44-8B95-8CA3859AF315}"/>
              </a:ext>
            </a:extLst>
          </p:cNvPr>
          <p:cNvSpPr>
            <a:spLocks noGrp="1"/>
          </p:cNvSpPr>
          <p:nvPr>
            <p:ph type="title"/>
          </p:nvPr>
        </p:nvSpPr>
        <p:spPr>
          <a:xfrm>
            <a:off x="838201" y="643467"/>
            <a:ext cx="3888526" cy="1800526"/>
          </a:xfrm>
        </p:spPr>
        <p:txBody>
          <a:bodyPr>
            <a:normAutofit/>
          </a:bodyPr>
          <a:lstStyle/>
          <a:p>
            <a:r>
              <a:rPr lang="en-US" sz="3700" dirty="0"/>
              <a:t>Domestic tourism market</a:t>
            </a:r>
            <a:br>
              <a:rPr lang="en-US" sz="3700" dirty="0"/>
            </a:br>
            <a:endParaRPr lang="en-US" sz="3700" dirty="0"/>
          </a:p>
        </p:txBody>
      </p:sp>
      <p:sp>
        <p:nvSpPr>
          <p:cNvPr id="3" name="Content Placeholder 2">
            <a:extLst>
              <a:ext uri="{FF2B5EF4-FFF2-40B4-BE49-F238E27FC236}">
                <a16:creationId xmlns:a16="http://schemas.microsoft.com/office/drawing/2014/main" id="{564777E5-5A8D-CA41-B633-0F9CB3872ADB}"/>
              </a:ext>
            </a:extLst>
          </p:cNvPr>
          <p:cNvSpPr>
            <a:spLocks noGrp="1"/>
          </p:cNvSpPr>
          <p:nvPr>
            <p:ph idx="1"/>
          </p:nvPr>
        </p:nvSpPr>
        <p:spPr>
          <a:xfrm>
            <a:off x="838201" y="2170894"/>
            <a:ext cx="3888528" cy="3553581"/>
          </a:xfrm>
        </p:spPr>
        <p:txBody>
          <a:bodyPr>
            <a:noAutofit/>
          </a:bodyPr>
          <a:lstStyle/>
          <a:p>
            <a:pPr>
              <a:lnSpc>
                <a:spcPct val="90000"/>
              </a:lnSpc>
            </a:pPr>
            <a:r>
              <a:rPr lang="en-GB" sz="1600" dirty="0"/>
              <a:t>Domestic demand expected to recover faster than international demand</a:t>
            </a:r>
          </a:p>
          <a:p>
            <a:pPr>
              <a:lnSpc>
                <a:spcPct val="90000"/>
              </a:lnSpc>
            </a:pPr>
            <a:r>
              <a:rPr lang="en-GB" sz="1600" dirty="0"/>
              <a:t>Therefore AMEX should focus on offering adverts towards domestic destinations based on the customers current location.</a:t>
            </a:r>
          </a:p>
          <a:p>
            <a:pPr>
              <a:lnSpc>
                <a:spcPct val="90000"/>
              </a:lnSpc>
            </a:pPr>
            <a:r>
              <a:rPr lang="en-GB" sz="1600" dirty="0"/>
              <a:t>In the mid-to-long term, when border restrictions are gradually lifted, AMEX should promote more mid or long haul destinations, they should tailor to individual regions to better suit their needs. Empirical data from previous crises are especially important to give insights on intercontinental travel.</a:t>
            </a:r>
            <a:endParaRPr lang="en-US" sz="1600" dirty="0"/>
          </a:p>
        </p:txBody>
      </p:sp>
      <p:pic>
        <p:nvPicPr>
          <p:cNvPr id="7" name="Picture 6" descr="A screenshot of a cell phone&#10;&#10;Description automatically generated">
            <a:extLst>
              <a:ext uri="{FF2B5EF4-FFF2-40B4-BE49-F238E27FC236}">
                <a16:creationId xmlns:a16="http://schemas.microsoft.com/office/drawing/2014/main" id="{7F2FC788-CFEF-C14C-8498-882F9AB1E40D}"/>
              </a:ext>
            </a:extLst>
          </p:cNvPr>
          <p:cNvPicPr>
            <a:picLocks noChangeAspect="1"/>
          </p:cNvPicPr>
          <p:nvPr/>
        </p:nvPicPr>
        <p:blipFill>
          <a:blip r:embed="rId2"/>
          <a:stretch>
            <a:fillRect/>
          </a:stretch>
        </p:blipFill>
        <p:spPr>
          <a:xfrm>
            <a:off x="5840969" y="1838227"/>
            <a:ext cx="6347983" cy="3015291"/>
          </a:xfrm>
          <a:prstGeom prst="rect">
            <a:avLst/>
          </a:prstGeom>
        </p:spPr>
      </p:pic>
    </p:spTree>
    <p:extLst>
      <p:ext uri="{BB962C8B-B14F-4D97-AF65-F5344CB8AC3E}">
        <p14:creationId xmlns:p14="http://schemas.microsoft.com/office/powerpoint/2010/main" val="194368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E2CA5-88F4-0D48-8B27-4B115BF35F40}"/>
              </a:ext>
            </a:extLst>
          </p:cNvPr>
          <p:cNvSpPr>
            <a:spLocks noGrp="1"/>
          </p:cNvSpPr>
          <p:nvPr>
            <p:ph type="title"/>
          </p:nvPr>
        </p:nvSpPr>
        <p:spPr>
          <a:xfrm>
            <a:off x="686834" y="1153572"/>
            <a:ext cx="3200400" cy="4461163"/>
          </a:xfrm>
        </p:spPr>
        <p:txBody>
          <a:bodyPr>
            <a:normAutofit/>
          </a:bodyPr>
          <a:lstStyle/>
          <a:p>
            <a:r>
              <a:rPr lang="en-US" i="0">
                <a:solidFill>
                  <a:srgbClr val="FFFFFF"/>
                </a:solidFill>
                <a:latin typeface="Century Gothic" panose="020B0502020202020204" pitchFamily="34" charset="0"/>
              </a:rPr>
              <a:t>Content</a:t>
            </a:r>
          </a:p>
        </p:txBody>
      </p:sp>
      <p:sp>
        <p:nvSpPr>
          <p:cNvPr id="41" name="Arc 4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968AD0-379B-2246-9C11-21197A843484}"/>
              </a:ext>
            </a:extLst>
          </p:cNvPr>
          <p:cNvSpPr>
            <a:spLocks noGrp="1"/>
          </p:cNvSpPr>
          <p:nvPr>
            <p:ph idx="1"/>
          </p:nvPr>
        </p:nvSpPr>
        <p:spPr>
          <a:xfrm>
            <a:off x="4447308" y="591344"/>
            <a:ext cx="6906491" cy="5585619"/>
          </a:xfrm>
        </p:spPr>
        <p:txBody>
          <a:bodyPr anchor="ctr">
            <a:normAutofit/>
          </a:bodyPr>
          <a:lstStyle/>
          <a:p>
            <a:pPr marL="0" indent="0">
              <a:buNone/>
            </a:pPr>
            <a:r>
              <a:rPr lang="en-GB" dirty="0"/>
              <a:t>1. Why should AMEX focus on tourism market to improve its competitive edge </a:t>
            </a:r>
          </a:p>
          <a:p>
            <a:pPr marL="0" indent="0">
              <a:buNone/>
            </a:pPr>
            <a:r>
              <a:rPr lang="en-GB" dirty="0"/>
              <a:t>2. Global Tourism Market and breakdown by regions</a:t>
            </a:r>
          </a:p>
          <a:p>
            <a:pPr marL="0" indent="0">
              <a:buNone/>
            </a:pPr>
            <a:r>
              <a:rPr lang="en-GB" dirty="0"/>
              <a:t>3. Case study of Macau (Asian market)</a:t>
            </a:r>
          </a:p>
          <a:p>
            <a:pPr marL="0" indent="0">
              <a:buNone/>
            </a:pPr>
            <a:r>
              <a:rPr lang="en-GB" dirty="0"/>
              <a:t>4. Case study of Hong Kong (Asian market)</a:t>
            </a:r>
          </a:p>
          <a:p>
            <a:pPr marL="0" indent="0">
              <a:buNone/>
            </a:pPr>
            <a:r>
              <a:rPr lang="en-GB" dirty="0"/>
              <a:t>5. Domestic market </a:t>
            </a:r>
            <a:endParaRPr lang="en-US" dirty="0"/>
          </a:p>
        </p:txBody>
      </p:sp>
    </p:spTree>
    <p:extLst>
      <p:ext uri="{BB962C8B-B14F-4D97-AF65-F5344CB8AC3E}">
        <p14:creationId xmlns:p14="http://schemas.microsoft.com/office/powerpoint/2010/main" val="351867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4B49A-291C-CA46-9012-E544C0FDC1AF}"/>
              </a:ext>
            </a:extLst>
          </p:cNvPr>
          <p:cNvSpPr>
            <a:spLocks noGrp="1"/>
          </p:cNvSpPr>
          <p:nvPr>
            <p:ph type="title"/>
          </p:nvPr>
        </p:nvSpPr>
        <p:spPr>
          <a:xfrm>
            <a:off x="838199" y="537883"/>
            <a:ext cx="4783697" cy="1942810"/>
          </a:xfrm>
        </p:spPr>
        <p:txBody>
          <a:bodyPr anchor="b">
            <a:normAutofit/>
          </a:bodyPr>
          <a:lstStyle/>
          <a:p>
            <a:r>
              <a:rPr lang="en-US" sz="3100"/>
              <a:t>Major airlines partner with AMEX and the approximate value per earning point</a:t>
            </a:r>
          </a:p>
        </p:txBody>
      </p:sp>
      <p:sp>
        <p:nvSpPr>
          <p:cNvPr id="26" name="Content Placeholder 25">
            <a:extLst>
              <a:ext uri="{FF2B5EF4-FFF2-40B4-BE49-F238E27FC236}">
                <a16:creationId xmlns:a16="http://schemas.microsoft.com/office/drawing/2014/main" id="{90593938-2D76-49FC-8135-061218A1574D}"/>
              </a:ext>
            </a:extLst>
          </p:cNvPr>
          <p:cNvSpPr>
            <a:spLocks noGrp="1"/>
          </p:cNvSpPr>
          <p:nvPr>
            <p:ph idx="1"/>
          </p:nvPr>
        </p:nvSpPr>
        <p:spPr>
          <a:xfrm>
            <a:off x="838199" y="2686323"/>
            <a:ext cx="4783697" cy="3433583"/>
          </a:xfrm>
        </p:spPr>
        <p:txBody>
          <a:bodyPr>
            <a:normAutofit/>
          </a:bodyPr>
          <a:lstStyle/>
          <a:p>
            <a:r>
              <a:rPr lang="en-US" sz="2000" dirty="0"/>
              <a:t>Amex might improve the converting ratio of each pointed earn as a stimulus to improve its regional market</a:t>
            </a:r>
          </a:p>
          <a:p>
            <a:r>
              <a:rPr lang="en-US" sz="2000" dirty="0"/>
              <a:t>On average, EU market is by far the most profitable</a:t>
            </a:r>
          </a:p>
        </p:txBody>
      </p:sp>
      <p:graphicFrame>
        <p:nvGraphicFramePr>
          <p:cNvPr id="24" name="Content Placeholder 6">
            <a:extLst>
              <a:ext uri="{FF2B5EF4-FFF2-40B4-BE49-F238E27FC236}">
                <a16:creationId xmlns:a16="http://schemas.microsoft.com/office/drawing/2014/main" id="{370AB26F-F6F6-D447-B647-49707794FBE9}"/>
              </a:ext>
            </a:extLst>
          </p:cNvPr>
          <p:cNvGraphicFramePr>
            <a:graphicFrameLocks/>
          </p:cNvGraphicFramePr>
          <p:nvPr>
            <p:extLst>
              <p:ext uri="{D42A27DB-BD31-4B8C-83A1-F6EECF244321}">
                <p14:modId xmlns:p14="http://schemas.microsoft.com/office/powerpoint/2010/main" val="3309158871"/>
              </p:ext>
            </p:extLst>
          </p:nvPr>
        </p:nvGraphicFramePr>
        <p:xfrm>
          <a:off x="5988424" y="611639"/>
          <a:ext cx="5365376" cy="5434520"/>
        </p:xfrm>
        <a:graphic>
          <a:graphicData uri="http://schemas.openxmlformats.org/drawingml/2006/table">
            <a:tbl>
              <a:tblPr>
                <a:noFill/>
                <a:tableStyleId>{5C22544A-7EE6-4342-B048-85BDC9FD1C3A}</a:tableStyleId>
              </a:tblPr>
              <a:tblGrid>
                <a:gridCol w="2743450">
                  <a:extLst>
                    <a:ext uri="{9D8B030D-6E8A-4147-A177-3AD203B41FA5}">
                      <a16:colId xmlns:a16="http://schemas.microsoft.com/office/drawing/2014/main" val="2074723045"/>
                    </a:ext>
                  </a:extLst>
                </a:gridCol>
                <a:gridCol w="1859674">
                  <a:extLst>
                    <a:ext uri="{9D8B030D-6E8A-4147-A177-3AD203B41FA5}">
                      <a16:colId xmlns:a16="http://schemas.microsoft.com/office/drawing/2014/main" val="2960784337"/>
                    </a:ext>
                  </a:extLst>
                </a:gridCol>
                <a:gridCol w="762252">
                  <a:extLst>
                    <a:ext uri="{9D8B030D-6E8A-4147-A177-3AD203B41FA5}">
                      <a16:colId xmlns:a16="http://schemas.microsoft.com/office/drawing/2014/main" val="2675782295"/>
                    </a:ext>
                  </a:extLst>
                </a:gridCol>
              </a:tblGrid>
              <a:tr h="565617">
                <a:tc>
                  <a:txBody>
                    <a:bodyPr/>
                    <a:lstStyle/>
                    <a:p>
                      <a:pPr algn="l" fontAlgn="b"/>
                      <a:r>
                        <a:rPr lang="en-GB" sz="1300" u="none" strike="noStrike">
                          <a:solidFill>
                            <a:schemeClr val="tx1">
                              <a:lumMod val="75000"/>
                              <a:lumOff val="25000"/>
                            </a:schemeClr>
                          </a:solidFill>
                          <a:effectLst/>
                        </a:rPr>
                        <a:t>Airlines </a:t>
                      </a:r>
                      <a:endParaRPr lang="en-GB" sz="1300" b="0" i="0" u="none" strike="noStrike">
                        <a:solidFill>
                          <a:schemeClr val="tx1">
                            <a:lumMod val="75000"/>
                            <a:lumOff val="25000"/>
                          </a:schemeClr>
                        </a:solidFill>
                        <a:effectLst/>
                        <a:latin typeface="Calibri" panose="020F050202020403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Approximate value per point </a:t>
                      </a:r>
                      <a:endParaRPr lang="en-GB" sz="1300" b="0" i="0" u="none" strike="noStrike">
                        <a:solidFill>
                          <a:schemeClr val="tx1">
                            <a:lumMod val="75000"/>
                            <a:lumOff val="25000"/>
                          </a:schemeClr>
                        </a:solidFill>
                        <a:effectLst/>
                        <a:latin typeface="Calibri" panose="020F050202020403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Region</a:t>
                      </a:r>
                      <a:endParaRPr lang="en-GB" sz="1300" b="0" i="0" u="none" strike="noStrike">
                        <a:solidFill>
                          <a:schemeClr val="tx1">
                            <a:lumMod val="75000"/>
                            <a:lumOff val="25000"/>
                          </a:schemeClr>
                        </a:solidFill>
                        <a:effectLst/>
                        <a:latin typeface="Calibri" panose="020F050202020403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720720291"/>
                  </a:ext>
                </a:extLst>
              </a:tr>
              <a:tr h="374531">
                <a:tc>
                  <a:txBody>
                    <a:bodyPr/>
                    <a:lstStyle/>
                    <a:p>
                      <a:pPr algn="l" fontAlgn="b"/>
                      <a:r>
                        <a:rPr lang="en-GB" sz="1300" u="none" strike="noStrike">
                          <a:solidFill>
                            <a:schemeClr val="tx1">
                              <a:lumMod val="75000"/>
                              <a:lumOff val="25000"/>
                            </a:schemeClr>
                          </a:solidFill>
                          <a:effectLst/>
                        </a:rPr>
                        <a:t>American Airlines AAdvantage</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1.2p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US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549437170"/>
                  </a:ext>
                </a:extLst>
              </a:tr>
              <a:tr h="374531">
                <a:tc>
                  <a:txBody>
                    <a:bodyPr/>
                    <a:lstStyle/>
                    <a:p>
                      <a:pPr algn="l" fontAlgn="b"/>
                      <a:r>
                        <a:rPr lang="en-GB" sz="1300" u="none" strike="noStrike">
                          <a:solidFill>
                            <a:schemeClr val="tx1">
                              <a:lumMod val="75000"/>
                              <a:lumOff val="25000"/>
                            </a:schemeClr>
                          </a:solidFill>
                          <a:effectLst/>
                        </a:rPr>
                        <a:t>Alaska Mileage Plan</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1.4p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US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731265620"/>
                  </a:ext>
                </a:extLst>
              </a:tr>
              <a:tr h="374531">
                <a:tc>
                  <a:txBody>
                    <a:bodyPr/>
                    <a:lstStyle/>
                    <a:p>
                      <a:pPr algn="l" fontAlgn="b"/>
                      <a:r>
                        <a:rPr lang="en-GB" sz="1300" u="none" strike="noStrike">
                          <a:solidFill>
                            <a:schemeClr val="tx1">
                              <a:lumMod val="75000"/>
                              <a:lumOff val="25000"/>
                            </a:schemeClr>
                          </a:solidFill>
                          <a:effectLst/>
                        </a:rPr>
                        <a:t>United MileagePlus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1.0p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US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133607492"/>
                  </a:ext>
                </a:extLst>
              </a:tr>
              <a:tr h="374531">
                <a:tc>
                  <a:txBody>
                    <a:bodyPr/>
                    <a:lstStyle/>
                    <a:p>
                      <a:pPr algn="l" fontAlgn="b"/>
                      <a:r>
                        <a:rPr lang="en-GB" sz="1300" u="none" strike="noStrike">
                          <a:solidFill>
                            <a:schemeClr val="tx1">
                              <a:lumMod val="75000"/>
                              <a:lumOff val="25000"/>
                            </a:schemeClr>
                          </a:solidFill>
                          <a:effectLst/>
                        </a:rPr>
                        <a:t>Delta SkyMiles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0.9p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EU</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213660443"/>
                  </a:ext>
                </a:extLst>
              </a:tr>
              <a:tr h="374531">
                <a:tc>
                  <a:txBody>
                    <a:bodyPr/>
                    <a:lstStyle/>
                    <a:p>
                      <a:pPr algn="l" fontAlgn="b"/>
                      <a:r>
                        <a:rPr lang="en-GB" sz="1300" u="none" strike="noStrike">
                          <a:solidFill>
                            <a:schemeClr val="tx1">
                              <a:lumMod val="75000"/>
                              <a:lumOff val="25000"/>
                            </a:schemeClr>
                          </a:solidFill>
                          <a:effectLst/>
                        </a:rPr>
                        <a:t>British Airways Avios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1.1p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EU</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301985821"/>
                  </a:ext>
                </a:extLst>
              </a:tr>
              <a:tr h="374531">
                <a:tc>
                  <a:txBody>
                    <a:bodyPr/>
                    <a:lstStyle/>
                    <a:p>
                      <a:pPr algn="l" fontAlgn="b"/>
                      <a:r>
                        <a:rPr lang="en-GB" sz="1300" u="none" strike="noStrike">
                          <a:solidFill>
                            <a:schemeClr val="tx1">
                              <a:lumMod val="75000"/>
                              <a:lumOff val="25000"/>
                            </a:schemeClr>
                          </a:solidFill>
                          <a:effectLst/>
                        </a:rPr>
                        <a:t>British Airways On Business Points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3.3p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EU</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919432780"/>
                  </a:ext>
                </a:extLst>
              </a:tr>
              <a:tr h="374531">
                <a:tc>
                  <a:txBody>
                    <a:bodyPr/>
                    <a:lstStyle/>
                    <a:p>
                      <a:pPr algn="l" fontAlgn="b"/>
                      <a:r>
                        <a:rPr lang="en-GB" sz="1300" u="none" strike="noStrike">
                          <a:solidFill>
                            <a:schemeClr val="tx1">
                              <a:lumMod val="75000"/>
                              <a:lumOff val="25000"/>
                            </a:schemeClr>
                          </a:solidFill>
                          <a:effectLst/>
                        </a:rPr>
                        <a:t>Virgin Atlantic Flying Club</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1.3p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EU</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362967239"/>
                  </a:ext>
                </a:extLst>
              </a:tr>
              <a:tr h="374531">
                <a:tc>
                  <a:txBody>
                    <a:bodyPr/>
                    <a:lstStyle/>
                    <a:p>
                      <a:pPr algn="l" fontAlgn="b"/>
                      <a:r>
                        <a:rPr lang="en-GB" sz="1300" u="none" strike="noStrike">
                          <a:solidFill>
                            <a:schemeClr val="tx1">
                              <a:lumMod val="75000"/>
                              <a:lumOff val="25000"/>
                            </a:schemeClr>
                          </a:solidFill>
                          <a:effectLst/>
                        </a:rPr>
                        <a:t>Flying Blue (Air France/KLM)</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1.0p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EU</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548463322"/>
                  </a:ext>
                </a:extLst>
              </a:tr>
              <a:tr h="374531">
                <a:tc>
                  <a:txBody>
                    <a:bodyPr/>
                    <a:lstStyle/>
                    <a:p>
                      <a:pPr algn="l" fontAlgn="b"/>
                      <a:r>
                        <a:rPr lang="en-GB" sz="1300" u="none" strike="noStrike">
                          <a:solidFill>
                            <a:schemeClr val="tx1">
                              <a:lumMod val="75000"/>
                              <a:lumOff val="25000"/>
                            </a:schemeClr>
                          </a:solidFill>
                          <a:effectLst/>
                        </a:rPr>
                        <a:t>Emirates Skywards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0.9p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ME</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56067006"/>
                  </a:ext>
                </a:extLst>
              </a:tr>
              <a:tr h="374531">
                <a:tc>
                  <a:txBody>
                    <a:bodyPr/>
                    <a:lstStyle/>
                    <a:p>
                      <a:pPr algn="l" fontAlgn="b"/>
                      <a:r>
                        <a:rPr lang="en-GB" sz="1300" u="none" strike="noStrike">
                          <a:solidFill>
                            <a:schemeClr val="tx1">
                              <a:lumMod val="75000"/>
                              <a:lumOff val="25000"/>
                            </a:schemeClr>
                          </a:solidFill>
                          <a:effectLst/>
                        </a:rPr>
                        <a:t>Etihad Guest</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1.1p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ME</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113903666"/>
                  </a:ext>
                </a:extLst>
              </a:tr>
              <a:tr h="374531">
                <a:tc>
                  <a:txBody>
                    <a:bodyPr/>
                    <a:lstStyle/>
                    <a:p>
                      <a:pPr algn="l" fontAlgn="b"/>
                      <a:r>
                        <a:rPr lang="en-GB" sz="1300" u="none" strike="noStrike">
                          <a:solidFill>
                            <a:schemeClr val="tx1">
                              <a:lumMod val="75000"/>
                              <a:lumOff val="25000"/>
                            </a:schemeClr>
                          </a:solidFill>
                          <a:effectLst/>
                        </a:rPr>
                        <a:t>Qantas Points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0.8p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ME</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8101170"/>
                  </a:ext>
                </a:extLst>
              </a:tr>
              <a:tr h="374531">
                <a:tc>
                  <a:txBody>
                    <a:bodyPr/>
                    <a:lstStyle/>
                    <a:p>
                      <a:pPr algn="l" fontAlgn="b"/>
                      <a:r>
                        <a:rPr lang="en-GB" sz="1300" u="none" strike="noStrike">
                          <a:solidFill>
                            <a:schemeClr val="tx1">
                              <a:lumMod val="75000"/>
                              <a:lumOff val="25000"/>
                            </a:schemeClr>
                          </a:solidFill>
                          <a:effectLst/>
                        </a:rPr>
                        <a:t>Qatar Qmiles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0.6p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ME</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488880066"/>
                  </a:ext>
                </a:extLst>
              </a:tr>
              <a:tr h="374531">
                <a:tc>
                  <a:txBody>
                    <a:bodyPr/>
                    <a:lstStyle/>
                    <a:p>
                      <a:pPr algn="l" fontAlgn="b"/>
                      <a:r>
                        <a:rPr lang="en-GB" sz="1300" u="none" strike="noStrike">
                          <a:solidFill>
                            <a:schemeClr val="tx1">
                              <a:lumMod val="75000"/>
                              <a:lumOff val="25000"/>
                            </a:schemeClr>
                          </a:solidFill>
                          <a:effectLst/>
                        </a:rPr>
                        <a:t>Singapore KrisFlyer</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1.2p</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GB" sz="1300" u="none" strike="noStrike">
                          <a:solidFill>
                            <a:schemeClr val="tx1">
                              <a:lumMod val="75000"/>
                              <a:lumOff val="25000"/>
                            </a:schemeClr>
                          </a:solidFill>
                          <a:effectLst/>
                        </a:rPr>
                        <a:t>AS</a:t>
                      </a:r>
                      <a:endParaRPr lang="en-GB" sz="1300" b="0" i="0" u="none" strike="noStrike">
                        <a:solidFill>
                          <a:schemeClr val="tx1">
                            <a:lumMod val="75000"/>
                            <a:lumOff val="25000"/>
                          </a:schemeClr>
                        </a:solidFill>
                        <a:effectLst/>
                        <a:latin typeface="Arial" panose="020B0604020202020204" pitchFamily="34" charset="0"/>
                      </a:endParaRPr>
                    </a:p>
                  </a:txBody>
                  <a:tcPr marL="152869" marR="9316" marT="76435" marB="76435"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093139028"/>
                  </a:ext>
                </a:extLst>
              </a:tr>
            </a:tbl>
          </a:graphicData>
        </a:graphic>
      </p:graphicFrame>
    </p:spTree>
    <p:extLst>
      <p:ext uri="{BB962C8B-B14F-4D97-AF65-F5344CB8AC3E}">
        <p14:creationId xmlns:p14="http://schemas.microsoft.com/office/powerpoint/2010/main" val="376538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9303B-E46D-1B4E-AB31-A3FC1B08985B}"/>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Why should AMEX focus on the tourism industry</a:t>
            </a:r>
          </a:p>
        </p:txBody>
      </p:sp>
      <p:pic>
        <p:nvPicPr>
          <p:cNvPr id="5" name="Content Placeholder 4" descr="A screenshot of a cell phone&#10;&#10;Description automatically generated">
            <a:extLst>
              <a:ext uri="{FF2B5EF4-FFF2-40B4-BE49-F238E27FC236}">
                <a16:creationId xmlns:a16="http://schemas.microsoft.com/office/drawing/2014/main" id="{BC72374F-D8D9-7C42-BE60-4A3CAADB730A}"/>
              </a:ext>
            </a:extLst>
          </p:cNvPr>
          <p:cNvPicPr>
            <a:picLocks noGrp="1" noChangeAspect="1"/>
          </p:cNvPicPr>
          <p:nvPr>
            <p:ph idx="1"/>
          </p:nvPr>
        </p:nvPicPr>
        <p:blipFill rotWithShape="1">
          <a:blip r:embed="rId2"/>
          <a:srcRect r="3" b="7208"/>
          <a:stretch/>
        </p:blipFill>
        <p:spPr>
          <a:xfrm>
            <a:off x="841248" y="2516777"/>
            <a:ext cx="6236208" cy="3660185"/>
          </a:xfrm>
          <a:prstGeom prst="rect">
            <a:avLst/>
          </a:prstGeom>
        </p:spPr>
      </p:pic>
      <p:sp>
        <p:nvSpPr>
          <p:cNvPr id="6" name="TextBox 5">
            <a:extLst>
              <a:ext uri="{FF2B5EF4-FFF2-40B4-BE49-F238E27FC236}">
                <a16:creationId xmlns:a16="http://schemas.microsoft.com/office/drawing/2014/main" id="{5BA0F529-8E9E-0249-8072-6DD8F32DD3B4}"/>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Based on previous crises such as SARS, 2008 Global financial crisis and the 911 incident, tourism is one of the most affected industries and shows a strong resilience for recovery. AMEX can cooperate with airlines &amp; the hospitality industry to revitalize the world tourism economics and boost business activities, which help it increases market share compared to other card issuers such as Discover, Visa, and Mastercard</a:t>
            </a:r>
          </a:p>
          <a:p>
            <a:pPr>
              <a:lnSpc>
                <a:spcPct val="90000"/>
              </a:lnSpc>
              <a:spcAft>
                <a:spcPts val="600"/>
              </a:spcAft>
            </a:pPr>
            <a:endParaRPr lang="en-US" sz="1700" dirty="0"/>
          </a:p>
        </p:txBody>
      </p:sp>
    </p:spTree>
    <p:extLst>
      <p:ext uri="{BB962C8B-B14F-4D97-AF65-F5344CB8AC3E}">
        <p14:creationId xmlns:p14="http://schemas.microsoft.com/office/powerpoint/2010/main" val="2780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BB59E5-F90F-D54D-ABF6-6A227CE0795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World tourism by 2018 (historic review)</a:t>
            </a:r>
          </a:p>
        </p:txBody>
      </p:sp>
      <p:sp>
        <p:nvSpPr>
          <p:cNvPr id="60" name="Rectangle 5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2" name="Rectangle 6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636997F-21DD-714F-AC32-413C84956B51}"/>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According to historic tourism data by 2018, Europe was always the main travelling destination, taking up to half of the total market share since 1950. European tourism market also shows strong resilience after COVID-19 pandemic , for instance the rapid recovery of Italy. AMEX can be in close cooperation with major European airlines &amp; hospitalities to offer better deals and therefore boost business opportunities.</a:t>
            </a:r>
          </a:p>
        </p:txBody>
      </p:sp>
      <p:pic>
        <p:nvPicPr>
          <p:cNvPr id="5" name="Content Placeholder 4" descr="A close up of a map&#10;&#10;Description automatically generated">
            <a:extLst>
              <a:ext uri="{FF2B5EF4-FFF2-40B4-BE49-F238E27FC236}">
                <a16:creationId xmlns:a16="http://schemas.microsoft.com/office/drawing/2014/main" id="{6C07541D-3C3B-2047-AC23-E12E988D0F92}"/>
              </a:ext>
            </a:extLst>
          </p:cNvPr>
          <p:cNvPicPr>
            <a:picLocks noGrp="1" noChangeAspect="1"/>
          </p:cNvPicPr>
          <p:nvPr>
            <p:ph idx="1"/>
          </p:nvPr>
        </p:nvPicPr>
        <p:blipFill>
          <a:blip r:embed="rId2"/>
          <a:stretch>
            <a:fillRect/>
          </a:stretch>
        </p:blipFill>
        <p:spPr>
          <a:xfrm>
            <a:off x="829994" y="2545880"/>
            <a:ext cx="5024660" cy="413627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AA570DD-1E9E-5B41-8052-7D7624BF3487}"/>
              </a:ext>
            </a:extLst>
          </p:cNvPr>
          <p:cNvPicPr>
            <a:picLocks noChangeAspect="1"/>
          </p:cNvPicPr>
          <p:nvPr/>
        </p:nvPicPr>
        <p:blipFill>
          <a:blip r:embed="rId3"/>
          <a:stretch>
            <a:fillRect/>
          </a:stretch>
        </p:blipFill>
        <p:spPr>
          <a:xfrm>
            <a:off x="6096000" y="2835117"/>
            <a:ext cx="5625863" cy="3657758"/>
          </a:xfrm>
          <a:prstGeom prst="rect">
            <a:avLst/>
          </a:prstGeom>
        </p:spPr>
      </p:pic>
    </p:spTree>
    <p:extLst>
      <p:ext uri="{BB962C8B-B14F-4D97-AF65-F5344CB8AC3E}">
        <p14:creationId xmlns:p14="http://schemas.microsoft.com/office/powerpoint/2010/main" val="114408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4E28-2DC2-1542-A485-45EDF5F4A21F}"/>
              </a:ext>
            </a:extLst>
          </p:cNvPr>
          <p:cNvSpPr>
            <a:spLocks noGrp="1"/>
          </p:cNvSpPr>
          <p:nvPr>
            <p:ph type="title"/>
          </p:nvPr>
        </p:nvSpPr>
        <p:spPr>
          <a:xfrm>
            <a:off x="838201" y="643467"/>
            <a:ext cx="3888526" cy="1800526"/>
          </a:xfrm>
        </p:spPr>
        <p:txBody>
          <a:bodyPr>
            <a:normAutofit/>
          </a:bodyPr>
          <a:lstStyle/>
          <a:p>
            <a:r>
              <a:rPr lang="en-US" sz="3400" dirty="0"/>
              <a:t>Covid-19 impact on Global Tourism Market</a:t>
            </a:r>
          </a:p>
        </p:txBody>
      </p:sp>
      <p:sp>
        <p:nvSpPr>
          <p:cNvPr id="11" name="Content Placeholder 10">
            <a:extLst>
              <a:ext uri="{FF2B5EF4-FFF2-40B4-BE49-F238E27FC236}">
                <a16:creationId xmlns:a16="http://schemas.microsoft.com/office/drawing/2014/main" id="{BC310ADB-08D9-4EA1-A704-C92234C22367}"/>
              </a:ext>
            </a:extLst>
          </p:cNvPr>
          <p:cNvSpPr>
            <a:spLocks noGrp="1"/>
          </p:cNvSpPr>
          <p:nvPr>
            <p:ph idx="1"/>
          </p:nvPr>
        </p:nvSpPr>
        <p:spPr>
          <a:xfrm>
            <a:off x="838200" y="2623381"/>
            <a:ext cx="4787347" cy="3553581"/>
          </a:xfrm>
        </p:spPr>
        <p:txBody>
          <a:bodyPr>
            <a:normAutofit/>
          </a:bodyPr>
          <a:lstStyle/>
          <a:p>
            <a:r>
              <a:rPr lang="en-US" sz="2000" dirty="0"/>
              <a:t>European and Asia &amp; Pacific markets are two of the most affected markets in the global industry. By May 2020, the world tourism market has come to its unprecedented  trough</a:t>
            </a:r>
            <a:r>
              <a:rPr lang="zh-CN" altLang="en-US" sz="2000" dirty="0"/>
              <a:t> </a:t>
            </a:r>
            <a:r>
              <a:rPr lang="en-US" altLang="zh-CN" sz="2000" dirty="0"/>
              <a:t>and showed huge potentials of bouncing back. AMEX is encouraged to catch this opportunity and dominate market share.</a:t>
            </a:r>
            <a:endParaRPr lang="en-US" sz="2000" dirty="0"/>
          </a:p>
        </p:txBody>
      </p:sp>
      <p:pic>
        <p:nvPicPr>
          <p:cNvPr id="5" name="Content Placeholder 4" descr="A screenshot of a cell phone&#10;&#10;Description automatically generated">
            <a:extLst>
              <a:ext uri="{FF2B5EF4-FFF2-40B4-BE49-F238E27FC236}">
                <a16:creationId xmlns:a16="http://schemas.microsoft.com/office/drawing/2014/main" id="{E2600A8F-7418-3E43-96CD-99E9A16BE17E}"/>
              </a:ext>
            </a:extLst>
          </p:cNvPr>
          <p:cNvPicPr>
            <a:picLocks noChangeAspect="1"/>
          </p:cNvPicPr>
          <p:nvPr/>
        </p:nvPicPr>
        <p:blipFill>
          <a:blip r:embed="rId2"/>
          <a:stretch>
            <a:fillRect/>
          </a:stretch>
        </p:blipFill>
        <p:spPr>
          <a:xfrm>
            <a:off x="7383306" y="180664"/>
            <a:ext cx="4491887" cy="251545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7F95808-59CF-094D-9A59-1D080B5A08D4}"/>
              </a:ext>
            </a:extLst>
          </p:cNvPr>
          <p:cNvPicPr>
            <a:picLocks noChangeAspect="1"/>
          </p:cNvPicPr>
          <p:nvPr/>
        </p:nvPicPr>
        <p:blipFill>
          <a:blip r:embed="rId3"/>
          <a:stretch>
            <a:fillRect/>
          </a:stretch>
        </p:blipFill>
        <p:spPr>
          <a:xfrm>
            <a:off x="7383305" y="3180842"/>
            <a:ext cx="4491887" cy="2742880"/>
          </a:xfrm>
          <a:prstGeom prst="rect">
            <a:avLst/>
          </a:prstGeom>
        </p:spPr>
      </p:pic>
    </p:spTree>
    <p:extLst>
      <p:ext uri="{BB962C8B-B14F-4D97-AF65-F5344CB8AC3E}">
        <p14:creationId xmlns:p14="http://schemas.microsoft.com/office/powerpoint/2010/main" val="246396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652E8-1464-B041-9CEB-15B3FC12140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dirty="0"/>
              <a:t>Example: Tourism industry in Europe </a:t>
            </a:r>
          </a:p>
        </p:txBody>
      </p:sp>
      <p:grpSp>
        <p:nvGrpSpPr>
          <p:cNvPr id="29" name="Group 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3B535A-C279-534F-ADB7-C66804144011}"/>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Italy has suffered severely from the outbreak of Covid-19 with a slump of international travelers since Feb 2020. Its tourism industry gradually recovered after May 2020 and has great potentials</a:t>
            </a:r>
          </a:p>
        </p:txBody>
      </p:sp>
      <p:sp>
        <p:nvSpPr>
          <p:cNvPr id="35" name="Rectangle 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D6C85260-3794-D141-9738-C41FC1FD71F4}"/>
              </a:ext>
            </a:extLst>
          </p:cNvPr>
          <p:cNvPicPr>
            <a:picLocks noGrp="1" noChangeAspect="1"/>
          </p:cNvPicPr>
          <p:nvPr>
            <p:ph idx="1"/>
          </p:nvPr>
        </p:nvPicPr>
        <p:blipFill rotWithShape="1">
          <a:blip r:embed="rId2"/>
          <a:srcRect t="6005" r="3" b="1179"/>
          <a:stretch/>
        </p:blipFill>
        <p:spPr>
          <a:xfrm>
            <a:off x="5977788" y="799352"/>
            <a:ext cx="5425410" cy="5259296"/>
          </a:xfrm>
          <a:prstGeom prst="rect">
            <a:avLst/>
          </a:prstGeom>
        </p:spPr>
      </p:pic>
    </p:spTree>
    <p:extLst>
      <p:ext uri="{BB962C8B-B14F-4D97-AF65-F5344CB8AC3E}">
        <p14:creationId xmlns:p14="http://schemas.microsoft.com/office/powerpoint/2010/main" val="39615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FE48-B79F-D948-884D-FCA77864BC9E}"/>
              </a:ext>
            </a:extLst>
          </p:cNvPr>
          <p:cNvSpPr>
            <a:spLocks noGrp="1"/>
          </p:cNvSpPr>
          <p:nvPr>
            <p:ph type="title"/>
          </p:nvPr>
        </p:nvSpPr>
        <p:spPr/>
        <p:txBody>
          <a:bodyPr/>
          <a:lstStyle/>
          <a:p>
            <a:r>
              <a:rPr lang="en-US" dirty="0"/>
              <a:t>Covid-19 cases in European big five travel destinations</a:t>
            </a:r>
          </a:p>
        </p:txBody>
      </p:sp>
      <p:sp>
        <p:nvSpPr>
          <p:cNvPr id="7" name="Content Placeholder 6">
            <a:extLst>
              <a:ext uri="{FF2B5EF4-FFF2-40B4-BE49-F238E27FC236}">
                <a16:creationId xmlns:a16="http://schemas.microsoft.com/office/drawing/2014/main" id="{CBA50530-EDE8-A74B-957A-F89EDB4ED71C}"/>
              </a:ext>
            </a:extLst>
          </p:cNvPr>
          <p:cNvSpPr>
            <a:spLocks noGrp="1"/>
          </p:cNvSpPr>
          <p:nvPr>
            <p:ph idx="1"/>
          </p:nvPr>
        </p:nvSpPr>
        <p:spPr>
          <a:xfrm>
            <a:off x="0" y="1690688"/>
            <a:ext cx="5194169" cy="4802187"/>
          </a:xfrm>
        </p:spPr>
        <p:txBody>
          <a:bodyPr>
            <a:normAutofit/>
          </a:bodyPr>
          <a:lstStyle/>
          <a:p>
            <a:r>
              <a:rPr lang="en-US" dirty="0"/>
              <a:t>The five countries represent the key countries depending on the tourism industry in Western Europe</a:t>
            </a:r>
          </a:p>
          <a:p>
            <a:r>
              <a:rPr lang="en-US" dirty="0"/>
              <a:t>Despite different starting point, they all show sign of flatness since May with fewer daily new deaths due to Coronavirus</a:t>
            </a:r>
          </a:p>
        </p:txBody>
      </p:sp>
      <p:pic>
        <p:nvPicPr>
          <p:cNvPr id="4" name="Picture 3" descr="A close up of a map&#10;&#10;Description automatically generated">
            <a:extLst>
              <a:ext uri="{FF2B5EF4-FFF2-40B4-BE49-F238E27FC236}">
                <a16:creationId xmlns:a16="http://schemas.microsoft.com/office/drawing/2014/main" id="{1F33BAFD-BBD4-D94D-9E90-E8AA372B446B}"/>
              </a:ext>
            </a:extLst>
          </p:cNvPr>
          <p:cNvPicPr>
            <a:picLocks noChangeAspect="1"/>
          </p:cNvPicPr>
          <p:nvPr/>
        </p:nvPicPr>
        <p:blipFill>
          <a:blip r:embed="rId2"/>
          <a:stretch>
            <a:fillRect/>
          </a:stretch>
        </p:blipFill>
        <p:spPr>
          <a:xfrm>
            <a:off x="5025486" y="1690688"/>
            <a:ext cx="7166514" cy="4103474"/>
          </a:xfrm>
          <a:prstGeom prst="rect">
            <a:avLst/>
          </a:prstGeom>
        </p:spPr>
      </p:pic>
    </p:spTree>
    <p:extLst>
      <p:ext uri="{BB962C8B-B14F-4D97-AF65-F5344CB8AC3E}">
        <p14:creationId xmlns:p14="http://schemas.microsoft.com/office/powerpoint/2010/main" val="196412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7557E-2B9E-9043-8D43-CC65D59B5A84}"/>
              </a:ext>
            </a:extLst>
          </p:cNvPr>
          <p:cNvSpPr>
            <a:spLocks noGrp="1"/>
          </p:cNvSpPr>
          <p:nvPr>
            <p:ph type="title"/>
          </p:nvPr>
        </p:nvSpPr>
        <p:spPr>
          <a:xfrm>
            <a:off x="838200" y="365125"/>
            <a:ext cx="10515600" cy="1306443"/>
          </a:xfrm>
        </p:spPr>
        <p:txBody>
          <a:bodyPr>
            <a:normAutofit/>
          </a:bodyPr>
          <a:lstStyle/>
          <a:p>
            <a:r>
              <a:rPr lang="en-US" sz="4000"/>
              <a:t>Forecasting of tourism industry in a foreseeable future</a:t>
            </a:r>
          </a:p>
        </p:txBody>
      </p:sp>
      <p:sp>
        <p:nvSpPr>
          <p:cNvPr id="3" name="Content Placeholder 2">
            <a:extLst>
              <a:ext uri="{FF2B5EF4-FFF2-40B4-BE49-F238E27FC236}">
                <a16:creationId xmlns:a16="http://schemas.microsoft.com/office/drawing/2014/main" id="{D93F1E31-CCBB-D74E-B31C-AC5D3D73E5FC}"/>
              </a:ext>
            </a:extLst>
          </p:cNvPr>
          <p:cNvSpPr>
            <a:spLocks noGrp="1"/>
          </p:cNvSpPr>
          <p:nvPr>
            <p:ph idx="1"/>
          </p:nvPr>
        </p:nvSpPr>
        <p:spPr>
          <a:xfrm>
            <a:off x="838200" y="1825625"/>
            <a:ext cx="4152774" cy="4303464"/>
          </a:xfrm>
        </p:spPr>
        <p:txBody>
          <a:bodyPr>
            <a:normAutofit/>
          </a:bodyPr>
          <a:lstStyle/>
          <a:p>
            <a:r>
              <a:rPr lang="en-US" sz="2000"/>
              <a:t>Three scenarios of world’s tourism industry are simulated</a:t>
            </a:r>
          </a:p>
          <a:p>
            <a:r>
              <a:rPr lang="en-US" sz="2000"/>
              <a:t>The tourism market is predicted to embrace a regrowth despite different speed and unpredictable waves</a:t>
            </a:r>
          </a:p>
        </p:txBody>
      </p:sp>
      <p:pic>
        <p:nvPicPr>
          <p:cNvPr id="4" name="Picture 3" descr="A screenshot of a map&#10;&#10;Description automatically generated">
            <a:extLst>
              <a:ext uri="{FF2B5EF4-FFF2-40B4-BE49-F238E27FC236}">
                <a16:creationId xmlns:a16="http://schemas.microsoft.com/office/drawing/2014/main" id="{C4F428D8-7135-544E-A237-99024C4F5131}"/>
              </a:ext>
            </a:extLst>
          </p:cNvPr>
          <p:cNvPicPr>
            <a:picLocks noChangeAspect="1"/>
          </p:cNvPicPr>
          <p:nvPr/>
        </p:nvPicPr>
        <p:blipFill rotWithShape="1">
          <a:blip r:embed="rId2"/>
          <a:srcRect l="2282" r="4977" b="-1"/>
          <a:stretch/>
        </p:blipFill>
        <p:spPr>
          <a:xfrm>
            <a:off x="5183500" y="1904282"/>
            <a:ext cx="6170300" cy="4224808"/>
          </a:xfrm>
          <a:prstGeom prst="rect">
            <a:avLst/>
          </a:prstGeom>
        </p:spPr>
      </p:pic>
    </p:spTree>
    <p:extLst>
      <p:ext uri="{BB962C8B-B14F-4D97-AF65-F5344CB8AC3E}">
        <p14:creationId xmlns:p14="http://schemas.microsoft.com/office/powerpoint/2010/main" val="1767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2957F-4700-694A-B2B1-02313C899DBE}"/>
              </a:ext>
            </a:extLst>
          </p:cNvPr>
          <p:cNvSpPr>
            <a:spLocks noGrp="1"/>
          </p:cNvSpPr>
          <p:nvPr>
            <p:ph type="title"/>
          </p:nvPr>
        </p:nvSpPr>
        <p:spPr>
          <a:xfrm>
            <a:off x="686834" y="1153572"/>
            <a:ext cx="3200400" cy="4461163"/>
          </a:xfrm>
        </p:spPr>
        <p:txBody>
          <a:bodyPr>
            <a:normAutofit/>
          </a:bodyPr>
          <a:lstStyle/>
          <a:p>
            <a:r>
              <a:rPr lang="en-US">
                <a:solidFill>
                  <a:srgbClr val="FFFFFF"/>
                </a:solidFill>
              </a:rPr>
              <a:t>General 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97F1B96-D6F6-3E40-A0B0-4BE3BBDCC594}"/>
              </a:ext>
            </a:extLst>
          </p:cNvPr>
          <p:cNvSpPr>
            <a:spLocks noGrp="1"/>
          </p:cNvSpPr>
          <p:nvPr>
            <p:ph idx="1"/>
          </p:nvPr>
        </p:nvSpPr>
        <p:spPr>
          <a:xfrm>
            <a:off x="4447308" y="591344"/>
            <a:ext cx="6906491" cy="5585619"/>
          </a:xfrm>
        </p:spPr>
        <p:txBody>
          <a:bodyPr anchor="ctr">
            <a:normAutofit/>
          </a:bodyPr>
          <a:lstStyle/>
          <a:p>
            <a:r>
              <a:rPr lang="en-US" dirty="0"/>
              <a:t>The world tourism market has been severely slashed in the first half of 2020, among which Europe and Asia&amp; Pacific market suffered substantial loss. Tourism market is expected to regrow since late 2020 and two major markets that AMEX might invest in are Asia &amp; </a:t>
            </a:r>
            <a:r>
              <a:rPr lang="en-US" dirty="0" err="1"/>
              <a:t>Pacifc</a:t>
            </a:r>
            <a:r>
              <a:rPr lang="en-US" dirty="0"/>
              <a:t> and Europe, both for their dominant market shares and strong resilience by historic records.</a:t>
            </a:r>
          </a:p>
        </p:txBody>
      </p:sp>
    </p:spTree>
    <p:extLst>
      <p:ext uri="{BB962C8B-B14F-4D97-AF65-F5344CB8AC3E}">
        <p14:creationId xmlns:p14="http://schemas.microsoft.com/office/powerpoint/2010/main" val="907291466"/>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41243D"/>
      </a:dk2>
      <a:lt2>
        <a:srgbClr val="E2E5E8"/>
      </a:lt2>
      <a:accent1>
        <a:srgbClr val="E78129"/>
      </a:accent1>
      <a:accent2>
        <a:srgbClr val="D52117"/>
      </a:accent2>
      <a:accent3>
        <a:srgbClr val="E7296F"/>
      </a:accent3>
      <a:accent4>
        <a:srgbClr val="D517AC"/>
      </a:accent4>
      <a:accent5>
        <a:srgbClr val="C129E7"/>
      </a:accent5>
      <a:accent6>
        <a:srgbClr val="702FD9"/>
      </a:accent6>
      <a:hlink>
        <a:srgbClr val="3F83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1230</Words>
  <Application>Microsoft Macintosh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Calibri (Body)</vt:lpstr>
      <vt:lpstr>Elephant</vt:lpstr>
      <vt:lpstr>Arial</vt:lpstr>
      <vt:lpstr>Calibri</vt:lpstr>
      <vt:lpstr>Calibri Light</vt:lpstr>
      <vt:lpstr>Century Gothic</vt:lpstr>
      <vt:lpstr>BrushVTI</vt:lpstr>
      <vt:lpstr>Office Theme</vt:lpstr>
      <vt:lpstr>Analysis of AMEX travelling partners  by region</vt:lpstr>
      <vt:lpstr>Content</vt:lpstr>
      <vt:lpstr>Why should AMEX focus on the tourism industry</vt:lpstr>
      <vt:lpstr>World tourism by 2018 (historic review)</vt:lpstr>
      <vt:lpstr>Covid-19 impact on Global Tourism Market</vt:lpstr>
      <vt:lpstr>Example: Tourism industry in Europe </vt:lpstr>
      <vt:lpstr>Covid-19 cases in European big five travel destinations</vt:lpstr>
      <vt:lpstr>Forecasting of tourism industry in a foreseeable future</vt:lpstr>
      <vt:lpstr>General Summary</vt:lpstr>
      <vt:lpstr>Case study of Macau &amp; Hong Kong as a representation of Asian market</vt:lpstr>
      <vt:lpstr>Macao tourism performance of Macau 2019 vs 2020 Jan-July</vt:lpstr>
      <vt:lpstr>Recovery plan of Macau tourism industry in cooperation with AMEX</vt:lpstr>
      <vt:lpstr>Current AMEX offer in Macau statistics </vt:lpstr>
      <vt:lpstr>Macau visitors source market map</vt:lpstr>
      <vt:lpstr>Further advices  based on current AMEX deals in Macau</vt:lpstr>
      <vt:lpstr>Hong kong tourism facts </vt:lpstr>
      <vt:lpstr>Hong Kong main source market </vt:lpstr>
      <vt:lpstr>Further Advice based on Hong Kong source market </vt:lpstr>
      <vt:lpstr>Domestic tourism market </vt:lpstr>
      <vt:lpstr>Major airlines partner with AMEX and the approximate value per earning 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AMEX travelling partners  by region</dc:title>
  <dc:creator>Cui, Qizhe</dc:creator>
  <cp:lastModifiedBy>Cui, Qizhe</cp:lastModifiedBy>
  <cp:revision>2</cp:revision>
  <dcterms:created xsi:type="dcterms:W3CDTF">2020-09-04T14:46:17Z</dcterms:created>
  <dcterms:modified xsi:type="dcterms:W3CDTF">2020-09-04T14:50:30Z</dcterms:modified>
</cp:coreProperties>
</file>