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1" r:id="rId10"/>
    <p:sldId id="394" r:id="rId11"/>
    <p:sldId id="382" r:id="rId12"/>
    <p:sldId id="383" r:id="rId13"/>
    <p:sldId id="384" r:id="rId14"/>
    <p:sldId id="385" r:id="rId15"/>
    <p:sldId id="386" r:id="rId16"/>
    <p:sldId id="387" r:id="rId17"/>
    <p:sldId id="389" r:id="rId18"/>
    <p:sldId id="390" r:id="rId19"/>
    <p:sldId id="391" r:id="rId20"/>
    <p:sldId id="393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6FD7-1BB4-4136-81B7-4DDF656B69D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077DA-879A-4378-93BA-EA9D5F3D2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7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1BC67-9D2D-448F-930F-D4F757C713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9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1BC67-9D2D-448F-930F-D4F757C713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18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A596A-0EAC-4C5C-ABAF-39260816C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2E75FC-EB39-4A58-8E87-8F99112A7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80D2D-3EEA-4A1F-9412-08505059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C4C-EAFE-45E3-8845-656728A86ED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31D05-70C6-4ED6-AE17-4F703632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005E6-7448-4120-A049-B0C01904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296-67D0-4806-986E-56F5D6DBC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B6DC0-2E61-4DB2-A320-CE8BAEDB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552FF6-8639-4F0D-843C-33DEE88D8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602E5-7F27-4908-A0B3-5158CAA1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C4C-EAFE-45E3-8845-656728A86ED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18785-3C3D-4D9F-AC1D-1F14E219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46BDE-4758-4F85-A91C-AEC3659A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296-67D0-4806-986E-56F5D6DBC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8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81229-C3AC-4E2E-B27E-2534A67C2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743F0-F027-4AA1-982D-384E17ADA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9E166-AC8D-4D0C-A475-DA723597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C4C-EAFE-45E3-8845-656728A86ED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A373A-0429-45FF-BDD3-CC300A29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87A93-14F9-4131-AF91-0F84384A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296-67D0-4806-986E-56F5D6DBC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2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6"/>
          <p:cNvSpPr/>
          <p:nvPr/>
        </p:nvSpPr>
        <p:spPr>
          <a:xfrm>
            <a:off x="0" y="990600"/>
            <a:ext cx="12192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 sz="1800"/>
          </a:p>
        </p:txBody>
      </p:sp>
      <p:sp>
        <p:nvSpPr>
          <p:cNvPr id="38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 sz="1800"/>
          </a:p>
        </p:txBody>
      </p:sp>
      <p:sp>
        <p:nvSpPr>
          <p:cNvPr id="38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 sz="1800"/>
          </a:p>
        </p:txBody>
      </p:sp>
      <p:pic>
        <p:nvPicPr>
          <p:cNvPr id="39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84" y="-24"/>
            <a:ext cx="1176437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4800" y="228601"/>
            <a:ext cx="8436864" cy="612649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200" b="1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239348" y="1268758"/>
            <a:ext cx="11521283" cy="4968556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60348" y="895671"/>
            <a:ext cx="390504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645673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8F13E-B616-45CB-AF67-0EEAAB0C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50F2C-8485-4151-B11E-A44AA829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66CE6-00A8-4F40-8A62-8D642359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C4C-EAFE-45E3-8845-656728A86ED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18F68-53D6-4B84-A50D-5A3DB43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00388-92D2-4F40-924C-B4280B35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296-67D0-4806-986E-56F5D6DBC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85871-CA74-4210-AB8F-D1240633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86A24-1A04-4F91-8F05-0D6FE14B5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47EC7-5619-4D52-B1C9-2000A709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C4C-EAFE-45E3-8845-656728A86ED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F8E82-3D6C-4723-BC16-71DA5856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BA8FC-73B5-426F-A65B-A42D3AD2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296-67D0-4806-986E-56F5D6DBC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5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48F0C-C07A-4DCD-AA3C-D5ED3270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5A6C2-6D43-485B-B066-A405C2565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5D2788-74E1-4627-89BF-49FF9AC1A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07DC9-3B64-4AD3-8126-985979B8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C4C-EAFE-45E3-8845-656728A86ED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6A51FD-F7D4-4973-9EC5-54F719CE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3CE2E7-6393-49F8-B617-30459E53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296-67D0-4806-986E-56F5D6DBC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77CDD-CFE2-49EB-A958-F4DE5DF0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B40F7-4852-44B1-BD67-BB177AD8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B613F5-72F9-4AA3-8108-6B5E4484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A9B067-6601-42E7-96E6-E81805EB0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6841A-6C5A-4CB3-AF4C-B9AB2AF78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280431-D3EA-4C3F-A351-EB980E34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C4C-EAFE-45E3-8845-656728A86ED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DD35C5-9FB5-4A48-BD7F-052CD5E7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14207-264F-4C75-BBF1-E347AB6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296-67D0-4806-986E-56F5D6DBC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1E888-323F-405E-A4CD-6DAF06C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F21549-BA65-4D77-86AE-FEB00C64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C4C-EAFE-45E3-8845-656728A86ED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3F7DA9-91D1-47D1-BA96-5792BD65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7259DD-9F72-4E16-8907-13E8EBED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296-67D0-4806-986E-56F5D6DBC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3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2FA9B5-E1D7-4B3B-A304-3F63B7E2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C4C-EAFE-45E3-8845-656728A86ED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CE7F55-B333-41D9-8FBA-55FBBD0E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E06047-4E0D-4D2B-ADFC-D979D07D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296-67D0-4806-986E-56F5D6DBC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4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EAB8E-7D2D-4B9A-B85D-46E17D54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DFDB1-CEBD-4EE0-B8A6-3A49673C9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26EAF-B996-4951-A999-C4FF9C1FE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251F5-5247-4DF4-BFAD-DD851212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C4C-EAFE-45E3-8845-656728A86ED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55AE6-A299-4AEF-9639-51A27CA0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2F03C-2B62-4909-BB1C-D86D9818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296-67D0-4806-986E-56F5D6DBC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8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23152-6416-410C-98EB-680962DE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3B3B82-56DD-497C-9F72-6361BF442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EC34D-0D62-4FD6-BAA7-A50A0218E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53E71-3A85-4811-8D0A-D9D101F8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C4C-EAFE-45E3-8845-656728A86ED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7A771-5969-4DC6-821B-F9172EBF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33D73-B0A1-4CE7-8A12-133EDE21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296-67D0-4806-986E-56F5D6DBC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9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AF0F8C-1F3F-407B-A51A-30E39E9F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CA4F8-7A09-4534-8FC3-78B379A5B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A69E5-944E-438B-AC6A-93A2E8436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59C4C-EAFE-45E3-8845-656728A86ED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3BA82-CCBD-4871-9521-576619847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71AD8-7914-4A68-9236-542EF941F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9296-67D0-4806-986E-56F5D6DBC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7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75196-4F09-44BF-BF61-2AD999CB5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53017A-A649-4249-8440-4D6FDB824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第二版 </a:t>
            </a:r>
            <a:r>
              <a:rPr lang="en-US" altLang="zh-CN" dirty="0"/>
              <a:t>4.1 4.2 4.6 4.7 6.1 6.3 6.5</a:t>
            </a:r>
          </a:p>
          <a:p>
            <a:r>
              <a:rPr lang="zh-CN" altLang="en-US" dirty="0"/>
              <a:t>第三版 </a:t>
            </a:r>
            <a:r>
              <a:rPr lang="en-US" altLang="zh-CN" dirty="0"/>
              <a:t>3.23  3.25 3.28</a:t>
            </a:r>
            <a:r>
              <a:rPr lang="zh-CN" altLang="en-US" dirty="0"/>
              <a:t> </a:t>
            </a:r>
            <a:r>
              <a:rPr lang="en-US" altLang="zh-CN" dirty="0"/>
              <a:t>3.29</a:t>
            </a:r>
            <a:r>
              <a:rPr lang="zh-CN" altLang="en-US" dirty="0"/>
              <a:t> </a:t>
            </a:r>
            <a:r>
              <a:rPr lang="en-US" altLang="zh-CN" dirty="0"/>
              <a:t> 5.8 5.9 5.13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9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ADDB-054A-464D-B877-8EA4B857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D0C04A4-2B27-49D4-98DA-51E18E682DE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03511" y="1268758"/>
                <a:ext cx="8640962" cy="536064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sz="2000" dirty="0"/>
                  <a:t>证明耗散多出部分不超过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dirty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1. </a:t>
                </a:r>
                <a:r>
                  <a:rPr lang="zh-CN" altLang="en-US" sz="2000" dirty="0"/>
                  <a:t>由于给定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 dirty="0"/>
                  <a:t> 被高估的部分从来不超过 </a:t>
                </a:r>
                <a:r>
                  <a:rPr lang="en-US" altLang="zh-CN" sz="2000" dirty="0"/>
                  <a:t>c </a:t>
                </a:r>
                <a:r>
                  <a:rPr lang="zh-CN" altLang="en-US" sz="2000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/>
                  <a:t>. </a:t>
                </a:r>
                <a:r>
                  <a:rPr lang="zh-CN" altLang="en-US" sz="2000" dirty="0"/>
                  <a:t>设采用高估启发式函数返回的解目标节点是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:r>
                  <a:rPr lang="zh-CN" altLang="en-US" sz="2000" dirty="0"/>
                  <a:t>最优目标节点是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2. </a:t>
                </a:r>
                <a:r>
                  <a:rPr lang="zh-CN" altLang="en-US" sz="2000" dirty="0"/>
                  <a:t>反设耗散多出的部分超过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，也即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/>
                  <a:t>, </a:t>
                </a:r>
                <a:r>
                  <a:rPr lang="zh-CN" altLang="en-US" sz="2000" dirty="0"/>
                  <a:t>此时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  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3. </a:t>
                </a:r>
                <a:r>
                  <a:rPr lang="zh-CN" altLang="en-US" sz="2000" dirty="0"/>
                  <a:t>由假设知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     4. </a:t>
                </a:r>
                <a:r>
                  <a:rPr lang="zh-CN" altLang="en-US" sz="2000" dirty="0"/>
                  <a:t>由题设被高估的部分从来不超过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/>
                  <a:t>,  </a:t>
                </a:r>
                <a:r>
                  <a:rPr lang="zh-CN" altLang="en-US" sz="20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/>
                  <a:t>. 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5. </a:t>
                </a:r>
                <a:r>
                  <a:rPr lang="zh-CN" altLang="en-US" sz="20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zh-CN" altLang="en-US" sz="2000" dirty="0"/>
                  <a:t>   从而在被高估的启发式函数下，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必然</m:t>
                    </m:r>
                  </m:oMath>
                </a14:m>
                <a:r>
                  <a:rPr lang="zh-CN" altLang="en-US" sz="2000" dirty="0"/>
                  <a:t>先于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被扩展，与返回解为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矛盾。所以返回的解与最优解之间的耗散差不会超过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zh-CN" altLang="en-US" sz="2000" dirty="0"/>
                </a:br>
                <a:endParaRPr lang="zh-CN" altLang="en-US" sz="2000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D0C04A4-2B27-49D4-98DA-51E18E682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03511" y="1268758"/>
                <a:ext cx="8640962" cy="5360642"/>
              </a:xfrm>
              <a:blipFill>
                <a:blip r:embed="rId2"/>
                <a:stretch>
                  <a:fillRect l="-635" t="-1932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5541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ADDB-054A-464D-B877-8EA4B857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4.6(</a:t>
            </a:r>
            <a:r>
              <a:rPr lang="zh-CN" altLang="en-US" dirty="0"/>
              <a:t>第三版</a:t>
            </a:r>
            <a:r>
              <a:rPr lang="en-US" altLang="zh-CN" dirty="0"/>
              <a:t>3.28)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D0C04A4-2B27-49D4-98DA-51E18E682DE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03511" y="1268758"/>
                <a:ext cx="8640962" cy="536064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证明耗散多出部分不超过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h*(n)</a:t>
                </a:r>
                <a:r>
                  <a:rPr lang="zh-CN" altLang="en-US" sz="2000" dirty="0"/>
                  <a:t>是没有被高估的启发函数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h(n)&lt;=h*(n) + c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f(n) = h(n)+g(n)&lt;=h*(n)+g(n)+c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</a:t>
                </a:r>
                <a:r>
                  <a:rPr lang="zh-CN" altLang="en-US" sz="2000" dirty="0"/>
                  <a:t>设最优路径的代价为</a:t>
                </a:r>
                <a:r>
                  <a:rPr lang="en-US" altLang="zh-CN" sz="2000" dirty="0"/>
                  <a:t>C*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f(n)&lt;=C*+c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所以不会拓展耗散超过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的节点。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D0C04A4-2B27-49D4-98DA-51E18E682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03511" y="1268758"/>
                <a:ext cx="8640962" cy="5360642"/>
              </a:xfrm>
              <a:blipFill>
                <a:blip r:embed="rId2"/>
                <a:stretch>
                  <a:fillRect l="-705" t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5756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E0BB9-8F4D-45C2-B458-3AAC2788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</a:t>
            </a:r>
            <a:r>
              <a:rPr lang="zh-CN" altLang="en-US" dirty="0"/>
              <a:t>（第三版</a:t>
            </a:r>
            <a:r>
              <a:rPr lang="en-US" altLang="zh-CN" dirty="0"/>
              <a:t>3.29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AEA2FFD5-7CB3-491B-8899-75A5329176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03511" y="1268758"/>
                <a:ext cx="8899946" cy="5360642"/>
              </a:xfrm>
            </p:spPr>
            <p:txBody>
              <a:bodyPr>
                <a:normAutofit/>
              </a:bodyPr>
              <a:lstStyle/>
              <a:p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设启发式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是一致的，也就是说，对于每个节点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和通过任何行动 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生成后继节点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，有：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</a:t>
                </a:r>
                <a:r>
                  <a:rPr lang="zh-CN" altLang="en-US" sz="20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令初始节点为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后继为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，目标节点为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那么有：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		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		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				…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	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 </a:t>
                </a:r>
                <a:r>
                  <a:rPr lang="zh-CN" altLang="en-US" sz="2000" dirty="0"/>
                  <a:t>两边分别相加，得到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𝐴𝑐𝑡𝑢𝑎𝑙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  </a:t>
                </a:r>
                <a:r>
                  <a:rPr lang="zh-CN" altLang="en-US" sz="2000" dirty="0"/>
                  <a:t>从而可采纳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AEA2FFD5-7CB3-491B-8899-75A532917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03511" y="1268758"/>
                <a:ext cx="8899946" cy="5360642"/>
              </a:xfrm>
              <a:blipFill>
                <a:blip r:embed="rId2"/>
                <a:stretch>
                  <a:fillRect l="-137" r="-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B9204DA-C2AB-4258-8D0D-B6A4F088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414765"/>
            <a:ext cx="8899947" cy="8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3000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60222-4F7B-41B7-AC99-67E04A7B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9791D0A-DD60-4198-8FE7-A9BFEF4BB43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非一致的可采纳启发式：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zh-CN" altLang="en-US" sz="2000" dirty="0"/>
                  <a:t>考虑如下路径</a:t>
                </a:r>
                <a:r>
                  <a:rPr lang="en-US" altLang="zh-CN" sz="2000" dirty="0"/>
                  <a:t>a------b------c</a:t>
                </a:r>
                <a:r>
                  <a:rPr lang="zh-CN" altLang="en-US" sz="2000" dirty="0"/>
                  <a:t>，其中</a:t>
                </a:r>
                <a:r>
                  <a:rPr lang="en-US" altLang="zh-CN" sz="2000" dirty="0"/>
                  <a:t>a—b</a:t>
                </a:r>
                <a:r>
                  <a:rPr lang="zh-CN" altLang="en-US" sz="2000" dirty="0"/>
                  <a:t>的实际耗散为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b—c</a:t>
                </a:r>
                <a:r>
                  <a:rPr lang="zh-CN" altLang="en-US" sz="2000" dirty="0"/>
                  <a:t>的实际耗散为</a:t>
                </a:r>
                <a:r>
                  <a:rPr lang="en-US" altLang="zh-CN" sz="2000" dirty="0"/>
                  <a:t>2.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zh-CN" altLang="en-US" sz="2000" dirty="0"/>
                  <a:t>若令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，由于没有高估实际耗散，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 dirty="0"/>
                  <a:t>是可采纳的。但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=1+2</m:t>
                    </m:r>
                  </m:oMath>
                </a14:m>
                <a:r>
                  <a:rPr lang="zh-CN" altLang="en-US" sz="2000" dirty="0"/>
                  <a:t>，所以非一致。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9791D0A-DD60-4198-8FE7-A9BFEF4BB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9" t="-982" r="-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754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60222-4F7B-41B7-AC99-67E04A7B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91D0A-DD60-4198-8FE7-A9BFEF4BB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DED0DC-6FD8-4103-9789-44CC691CE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34" y="1268758"/>
            <a:ext cx="9001125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9810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60222-4F7B-41B7-AC99-67E04A7B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91D0A-DD60-4198-8FE7-A9BFEF4BB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591" y="1268758"/>
            <a:ext cx="11265040" cy="4968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a </a:t>
            </a:r>
            <a:r>
              <a:rPr lang="zh-CN" altLang="en-US" sz="2000" dirty="0"/>
              <a:t>需要分情况讨论，不能直接答</a:t>
            </a:r>
            <a:r>
              <a:rPr lang="en-US" altLang="zh-CN" sz="2000" dirty="0"/>
              <a:t>3^9</a:t>
            </a:r>
            <a:r>
              <a:rPr lang="zh-CN" altLang="en-US" sz="2000" dirty="0"/>
              <a:t>或者</a:t>
            </a:r>
            <a:r>
              <a:rPr lang="en-US" altLang="zh-CN" sz="2000" dirty="0"/>
              <a:t>9</a:t>
            </a:r>
            <a:r>
              <a:rPr lang="zh-CN" altLang="en-US" sz="2000" dirty="0"/>
              <a:t>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b c d </a:t>
            </a:r>
            <a:r>
              <a:rPr lang="zh-CN" altLang="en-US" sz="2000" dirty="0"/>
              <a:t>如图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e </a:t>
            </a:r>
            <a:r>
              <a:rPr lang="zh-CN" altLang="en-US" sz="2000" dirty="0"/>
              <a:t>选择中间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7C3BC-E086-45F5-AF2A-9F86A4E7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80" y="2560349"/>
            <a:ext cx="7466013" cy="386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1659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60222-4F7B-41B7-AC99-67E04A7B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（第三版</a:t>
            </a:r>
            <a:r>
              <a:rPr lang="en-US" altLang="zh-CN" dirty="0"/>
              <a:t>5.8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91D0A-DD60-4198-8FE7-A9BFEF4BB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CAF2A4-4122-4638-9812-E0289A42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5" y="1162979"/>
            <a:ext cx="7903860" cy="5466420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8610CF0A-9235-4551-BBA4-18E49EFF0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208" y="1268758"/>
            <a:ext cx="3289439" cy="518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6955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F66F2-F0BD-4521-AD0B-4A60C7BF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（第三版</a:t>
            </a:r>
            <a:r>
              <a:rPr lang="en-US" altLang="zh-CN" dirty="0"/>
              <a:t>5.8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DCB66-ABDE-4A3C-BA75-3E095A888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 </a:t>
            </a:r>
          </a:p>
          <a:p>
            <a:pPr lvl="1"/>
            <a:r>
              <a:rPr lang="en-US" altLang="zh-CN" dirty="0"/>
              <a:t>MAX</a:t>
            </a:r>
            <a:r>
              <a:rPr lang="zh-CN" altLang="en-US" dirty="0"/>
              <a:t>步</a:t>
            </a:r>
            <a:r>
              <a:rPr lang="en-US" altLang="zh-CN" dirty="0"/>
              <a:t>:  max{-1, ?} = ?, max{+1,?}=+1</a:t>
            </a:r>
          </a:p>
          <a:p>
            <a:pPr lvl="1"/>
            <a:r>
              <a:rPr lang="en-US" altLang="zh-CN" dirty="0"/>
              <a:t>MIN</a:t>
            </a:r>
            <a:r>
              <a:rPr lang="zh-CN" altLang="en-US" dirty="0"/>
              <a:t>步</a:t>
            </a:r>
            <a:r>
              <a:rPr lang="en-US" altLang="zh-CN" dirty="0"/>
              <a:t>:  min{-1, ?} = -1, min{+1,?}=?</a:t>
            </a:r>
          </a:p>
          <a:p>
            <a:pPr lvl="1"/>
            <a:r>
              <a:rPr lang="en-US" altLang="zh-CN" dirty="0"/>
              <a:t>min{?, ?}  = ?</a:t>
            </a:r>
          </a:p>
          <a:p>
            <a:r>
              <a:rPr lang="en-US" altLang="zh-CN" dirty="0"/>
              <a:t>c </a:t>
            </a:r>
          </a:p>
          <a:p>
            <a:pPr lvl="1"/>
            <a:r>
              <a:rPr lang="zh-CN" altLang="en-US" dirty="0"/>
              <a:t>导致死循环，如果一个节点下有两个</a:t>
            </a:r>
            <a:r>
              <a:rPr lang="en-US" altLang="zh-CN" dirty="0"/>
              <a:t>win</a:t>
            </a:r>
            <a:r>
              <a:rPr lang="zh-CN" altLang="en-US" dirty="0"/>
              <a:t>节点，没法处理</a:t>
            </a:r>
          </a:p>
          <a:p>
            <a:pPr lvl="1"/>
            <a:r>
              <a:rPr lang="zh-CN" altLang="en-US" dirty="0"/>
              <a:t>方案：检测重复状态，用</a:t>
            </a:r>
            <a:r>
              <a:rPr lang="en-US" altLang="zh-CN" dirty="0"/>
              <a:t>b</a:t>
            </a:r>
            <a:r>
              <a:rPr lang="zh-CN" altLang="en-US" dirty="0"/>
              <a:t>的方案解决重复状态。</a:t>
            </a:r>
          </a:p>
          <a:p>
            <a:r>
              <a:rPr lang="en-US" altLang="zh-CN" dirty="0"/>
              <a:t>d</a:t>
            </a:r>
          </a:p>
          <a:p>
            <a:pPr lvl="1"/>
            <a:r>
              <a:rPr lang="zh-CN" altLang="en-US" dirty="0"/>
              <a:t>归纳法，</a:t>
            </a:r>
            <a:r>
              <a:rPr lang="en-US" altLang="zh-CN" dirty="0"/>
              <a:t>n=3</a:t>
            </a:r>
            <a:r>
              <a:rPr lang="zh-CN" altLang="en-US" dirty="0"/>
              <a:t>时，</a:t>
            </a:r>
            <a:r>
              <a:rPr lang="en-US" altLang="zh-CN" dirty="0"/>
              <a:t>A</a:t>
            </a:r>
            <a:r>
              <a:rPr lang="zh-CN" altLang="en-US" dirty="0"/>
              <a:t>输</a:t>
            </a:r>
            <a:r>
              <a:rPr lang="en-US" altLang="zh-CN" dirty="0"/>
              <a:t>.n=4</a:t>
            </a:r>
            <a:r>
              <a:rPr lang="zh-CN" altLang="en-US" dirty="0"/>
              <a:t>时，</a:t>
            </a:r>
            <a:r>
              <a:rPr lang="en-US" altLang="zh-CN" dirty="0"/>
              <a:t>A</a:t>
            </a:r>
            <a:r>
              <a:rPr lang="zh-CN" altLang="en-US" dirty="0"/>
              <a:t>赢。</a:t>
            </a:r>
            <a:endParaRPr lang="en-US" altLang="zh-CN" dirty="0"/>
          </a:p>
          <a:p>
            <a:pPr lvl="1"/>
            <a:r>
              <a:rPr lang="en-US" altLang="zh-CN" dirty="0"/>
              <a:t>n&gt;4</a:t>
            </a:r>
            <a:r>
              <a:rPr lang="zh-CN" altLang="en-US" dirty="0"/>
              <a:t>时，问题可以规约为</a:t>
            </a:r>
            <a:r>
              <a:rPr lang="en-US" altLang="zh-CN" dirty="0"/>
              <a:t>n-2</a:t>
            </a:r>
            <a:r>
              <a:rPr lang="zh-CN" altLang="en-US" dirty="0"/>
              <a:t>的问题。因此</a:t>
            </a:r>
            <a:r>
              <a:rPr lang="en-US" altLang="zh-CN" dirty="0"/>
              <a:t>n</a:t>
            </a:r>
            <a:r>
              <a:rPr lang="zh-CN" altLang="en-US" dirty="0"/>
              <a:t>为偶数时，</a:t>
            </a:r>
            <a:r>
              <a:rPr lang="en-US" altLang="zh-CN" dirty="0"/>
              <a:t>A</a:t>
            </a:r>
            <a:r>
              <a:rPr lang="zh-CN" altLang="en-US" dirty="0"/>
              <a:t>赢；</a:t>
            </a:r>
            <a:r>
              <a:rPr lang="en-US" altLang="zh-CN" dirty="0"/>
              <a:t>n</a:t>
            </a:r>
            <a:r>
              <a:rPr lang="zh-CN" altLang="en-US" dirty="0"/>
              <a:t>为奇数时，</a:t>
            </a:r>
            <a:r>
              <a:rPr lang="en-US" altLang="zh-CN" dirty="0"/>
              <a:t>A</a:t>
            </a:r>
            <a:r>
              <a:rPr lang="zh-CN" altLang="en-US" dirty="0"/>
              <a:t>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5778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AA5C-4D0F-4965-ACF4-5ED14552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</a:t>
            </a:r>
            <a:r>
              <a:rPr lang="zh-CN" altLang="en-US" dirty="0"/>
              <a:t>（第三版</a:t>
            </a:r>
            <a:r>
              <a:rPr lang="en-US" altLang="zh-CN" dirty="0"/>
              <a:t>5.13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02331-19E9-4C81-8A45-FA3DF187A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53792E-B79E-446D-9417-05752FB2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8" y="1268758"/>
            <a:ext cx="7217815" cy="3226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949C3A-AB57-4152-8D7C-33B20AC2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49" y="4495218"/>
            <a:ext cx="5165313" cy="6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516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F2A9F-96B5-4A6D-8D0D-5DE5E2A9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</a:t>
            </a:r>
            <a:r>
              <a:rPr lang="zh-CN" altLang="en-US" dirty="0"/>
              <a:t>（第三版</a:t>
            </a:r>
            <a:r>
              <a:rPr lang="en-US" altLang="zh-CN" dirty="0"/>
              <a:t>5.13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6360C-E01A-4A80-AA44-5A214C868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</a:p>
          <a:p>
            <a:pPr lvl="1"/>
            <a:r>
              <a:rPr lang="pt-BR" altLang="zh-CN" dirty="0"/>
              <a:t>n2 = max(n3,n31,... ,n3b3 )</a:t>
            </a:r>
          </a:p>
          <a:p>
            <a:pPr lvl="1"/>
            <a:r>
              <a:rPr lang="pt-BR" altLang="zh-CN" dirty="0"/>
              <a:t>n1 = min(max(n3,n31,... ,n3b3 ),n21,... ,n2b2 ) </a:t>
            </a:r>
          </a:p>
          <a:p>
            <a:pPr lvl="1"/>
            <a:r>
              <a:rPr lang="zh-CN" altLang="en-US" dirty="0"/>
              <a:t>拓展直到表达式包含</a:t>
            </a:r>
            <a:r>
              <a:rPr lang="en-US" altLang="zh-CN" dirty="0" err="1"/>
              <a:t>nj</a:t>
            </a:r>
            <a:endParaRPr lang="en-US" altLang="zh-CN" dirty="0"/>
          </a:p>
          <a:p>
            <a:r>
              <a:rPr lang="en-US" altLang="zh-CN" dirty="0"/>
              <a:t> b</a:t>
            </a:r>
          </a:p>
          <a:p>
            <a:pPr lvl="1"/>
            <a:r>
              <a:rPr lang="pt-BR" altLang="zh-CN" dirty="0"/>
              <a:t>n1 = min(l2, max(l3,n3,r3),r2)</a:t>
            </a:r>
          </a:p>
          <a:p>
            <a:pPr lvl="1"/>
            <a:r>
              <a:rPr lang="pt-BR" altLang="zh-CN" dirty="0"/>
              <a:t>n1 = min(l2,max(l3,min(...max(lj-1,min(lj,nj,rj),rj-1)...),r3),r2)</a:t>
            </a:r>
          </a:p>
          <a:p>
            <a:pPr lvl="1"/>
            <a:r>
              <a:rPr lang="zh-CN" altLang="en-US" dirty="0"/>
              <a:t>继续扩展</a:t>
            </a:r>
            <a:r>
              <a:rPr lang="en-US" altLang="zh-CN" dirty="0"/>
              <a:t>n3</a:t>
            </a:r>
            <a:r>
              <a:rPr lang="zh-CN" altLang="en-US" dirty="0"/>
              <a:t>直到</a:t>
            </a:r>
            <a:r>
              <a:rPr lang="en-US" altLang="zh-CN" dirty="0" err="1"/>
              <a:t>nj</a:t>
            </a:r>
            <a:r>
              <a:rPr lang="zh-CN" altLang="en-US" dirty="0"/>
              <a:t>为止，最深的一层为</a:t>
            </a:r>
            <a:r>
              <a:rPr lang="en-US" altLang="zh-CN" dirty="0"/>
              <a:t>min(</a:t>
            </a:r>
            <a:r>
              <a:rPr lang="en-US" altLang="zh-CN" dirty="0" err="1"/>
              <a:t>lj,nj,rj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  <a:p>
            <a:pPr lvl="1"/>
            <a:endParaRPr lang="pt-BR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50211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14DB30-66EB-4ACD-8DF1-C8CD3AF1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（第三版</a:t>
            </a:r>
            <a:r>
              <a:rPr lang="en-US" altLang="zh-CN" dirty="0"/>
              <a:t>3.23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2F8294-A866-4646-9AE2-1421D01B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44" y="1334385"/>
            <a:ext cx="7724775" cy="600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4C906D-268C-4966-88B7-B1E41343C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25902"/>
            <a:ext cx="7111994" cy="4526715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6804C4FB-6F46-40B0-A6FF-7979F6082D85}"/>
              </a:ext>
            </a:extLst>
          </p:cNvPr>
          <p:cNvSpPr/>
          <p:nvPr/>
        </p:nvSpPr>
        <p:spPr>
          <a:xfrm>
            <a:off x="1687452" y="4653752"/>
            <a:ext cx="242454" cy="207818"/>
          </a:xfrm>
          <a:prstGeom prst="ellipse">
            <a:avLst/>
          </a:prstGeom>
          <a:solidFill>
            <a:srgbClr val="FF0000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9774FC5-FE2C-4BC9-9600-AA55489F1F14}"/>
              </a:ext>
            </a:extLst>
          </p:cNvPr>
          <p:cNvSpPr/>
          <p:nvPr/>
        </p:nvSpPr>
        <p:spPr>
          <a:xfrm>
            <a:off x="4818315" y="5297844"/>
            <a:ext cx="290945" cy="270163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AEBB5F-5932-4641-B668-52D9C308D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97" y="2025902"/>
            <a:ext cx="4229317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5562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CD5A9-D7C1-4DC4-97DC-28602505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D9438E5-784F-4E71-89C3-676DBE849BB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9348" y="1256427"/>
                <a:ext cx="11521283" cy="505363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C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 err="1"/>
                  <a:t>nj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</a:t>
                </a:r>
                <a:r>
                  <a:rPr lang="zh-CN" altLang="en-US" dirty="0"/>
                  <a:t>结点，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为偶数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nj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lj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rj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=&gt; </a:t>
                </a:r>
                <a:r>
                  <a:rPr lang="en-US" altLang="zh-CN" dirty="0" err="1"/>
                  <a:t>nj</a:t>
                </a:r>
                <a:r>
                  <a:rPr lang="en-US" altLang="zh-CN" dirty="0"/>
                  <a:t>&lt;=</a:t>
                </a:r>
                <a:r>
                  <a:rPr lang="en-US" altLang="zh-CN" dirty="0" err="1"/>
                  <a:t>lj</a:t>
                </a:r>
                <a:r>
                  <a:rPr lang="en-US" altLang="zh-CN" dirty="0"/>
                  <a:t> (</a:t>
                </a:r>
                <a:r>
                  <a:rPr lang="zh-CN" altLang="en-US" dirty="0"/>
                  <a:t>否则</a:t>
                </a:r>
                <a:r>
                  <a:rPr lang="en-US" altLang="zh-CN" dirty="0" err="1"/>
                  <a:t>nj</a:t>
                </a:r>
                <a:r>
                  <a:rPr lang="zh-CN" altLang="en-US" dirty="0"/>
                  <a:t>对</a:t>
                </a:r>
                <a:r>
                  <a:rPr lang="en-US" altLang="zh-CN" dirty="0"/>
                  <a:t>nj-1</a:t>
                </a:r>
                <a:r>
                  <a:rPr lang="zh-CN" altLang="en-US" dirty="0"/>
                  <a:t>无影响，也对</a:t>
                </a:r>
                <a:r>
                  <a:rPr lang="en-US" altLang="zh-CN" dirty="0"/>
                  <a:t>n1</a:t>
                </a:r>
                <a:r>
                  <a:rPr lang="zh-CN" altLang="en-US" dirty="0"/>
                  <a:t>无影响）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b="0" dirty="0"/>
                  <a:t>由此不断递推得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最后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d </a:t>
                </a:r>
              </a:p>
              <a:p>
                <a:pPr lvl="1"/>
                <a:r>
                  <a:rPr lang="en-US" altLang="zh-CN" dirty="0" err="1"/>
                  <a:t>nj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结点</a:t>
                </a:r>
                <a:r>
                  <a:rPr lang="en-US" altLang="zh-CN" dirty="0"/>
                  <a:t>,j</a:t>
                </a:r>
                <a:r>
                  <a:rPr lang="zh-CN" altLang="en-US" dirty="0"/>
                  <a:t>为奇数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nj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lj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rj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=&gt; </a:t>
                </a:r>
                <a:r>
                  <a:rPr lang="en-US" altLang="zh-CN" dirty="0" err="1"/>
                  <a:t>nj</a:t>
                </a:r>
                <a:r>
                  <a:rPr lang="en-US" altLang="zh-CN" dirty="0"/>
                  <a:t>&gt;=</a:t>
                </a:r>
                <a:r>
                  <a:rPr lang="en-US" altLang="zh-CN" dirty="0" err="1"/>
                  <a:t>lj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D9438E5-784F-4E71-89C3-676DBE849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9348" y="1256427"/>
                <a:ext cx="11521283" cy="5053631"/>
              </a:xfrm>
              <a:blipFill>
                <a:blip r:embed="rId2"/>
                <a:stretch>
                  <a:fillRect l="-370" t="-1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4433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6702-5EF6-44D4-B57E-8C2F2EC6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CEADB-B13A-46C3-8071-EEED0C95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8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B0167-87F7-477E-99B8-1DBFCDD4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A370D-948E-4CF3-9672-86DA722EF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初始状态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/>
              <a:t>Lugoj: 244=0+244</a:t>
            </a:r>
          </a:p>
          <a:p>
            <a:r>
              <a:rPr lang="zh-CN" altLang="en-US" sz="2400" dirty="0"/>
              <a:t>扩展</a:t>
            </a:r>
            <a:r>
              <a:rPr lang="en-US" altLang="zh-CN" sz="2400" dirty="0"/>
              <a:t>Lugoj</a:t>
            </a:r>
            <a:r>
              <a:rPr lang="zh-CN" altLang="en-US" sz="2400" dirty="0"/>
              <a:t>（</a:t>
            </a:r>
            <a:r>
              <a:rPr lang="en-US" altLang="zh-CN" sz="2400" dirty="0"/>
              <a:t>g=0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u="sng" dirty="0" err="1"/>
              <a:t>Mehadia</a:t>
            </a:r>
            <a:r>
              <a:rPr lang="en-US" altLang="zh-CN" sz="2400" u="sng" dirty="0"/>
              <a:t>: 311=70+241  Timisoara: 440=111+329</a:t>
            </a:r>
          </a:p>
          <a:p>
            <a:r>
              <a:rPr lang="zh-CN" altLang="en-US" sz="2400" dirty="0"/>
              <a:t>扩展</a:t>
            </a:r>
            <a:r>
              <a:rPr lang="en-US" altLang="zh-CN" sz="2400" dirty="0" err="1"/>
              <a:t>Mehadia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/>
              <a:t>g=70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/>
              <a:t>Timisoara: 440=111+329   </a:t>
            </a:r>
            <a:r>
              <a:rPr lang="en-US" altLang="zh-CN" sz="2400" u="sng" dirty="0" err="1"/>
              <a:t>Dobreta</a:t>
            </a:r>
            <a:r>
              <a:rPr lang="en-US" altLang="zh-CN" sz="2400" u="sng" dirty="0"/>
              <a:t>: 387=145+242 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/>
              <a:t>Lugoj: 384=140+244 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扩展</a:t>
            </a:r>
            <a:r>
              <a:rPr lang="en-US" altLang="zh-CN" sz="2400" dirty="0">
                <a:solidFill>
                  <a:srgbClr val="FF0000"/>
                </a:solidFill>
              </a:rPr>
              <a:t>Lugoj 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g=140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/>
              <a:t> Timisoara: 440=111+329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387=145+242 </a:t>
            </a:r>
          </a:p>
          <a:p>
            <a:pPr marL="0" indent="0">
              <a:buNone/>
            </a:pPr>
            <a:r>
              <a:rPr lang="en-US" altLang="zh-CN" sz="2400" dirty="0"/>
              <a:t>	         </a:t>
            </a:r>
            <a:r>
              <a:rPr lang="en-US" altLang="zh-CN" sz="2400" u="sng" dirty="0" err="1">
                <a:solidFill>
                  <a:srgbClr val="FF0000"/>
                </a:solidFill>
              </a:rPr>
              <a:t>Mehadia</a:t>
            </a:r>
            <a:r>
              <a:rPr lang="en-US" altLang="zh-CN" sz="2400" u="sng" dirty="0"/>
              <a:t>: 451=210+241  </a:t>
            </a:r>
            <a:r>
              <a:rPr lang="en-US" altLang="zh-CN" sz="2400" u="sng" dirty="0">
                <a:solidFill>
                  <a:srgbClr val="FF0000"/>
                </a:solidFill>
              </a:rPr>
              <a:t>Timisoara</a:t>
            </a:r>
            <a:r>
              <a:rPr lang="en-US" altLang="zh-CN" sz="2400" u="sng" dirty="0"/>
              <a:t>: 580=251+329</a:t>
            </a:r>
            <a:endParaRPr lang="zh-CN" altLang="en-US" sz="2400" u="sng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FBA677-E08A-4A07-AF8D-C6CDB6B6CB32}"/>
              </a:ext>
            </a:extLst>
          </p:cNvPr>
          <p:cNvSpPr/>
          <p:nvPr/>
        </p:nvSpPr>
        <p:spPr>
          <a:xfrm>
            <a:off x="3217648" y="1791454"/>
            <a:ext cx="2461792" cy="36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zh-CN" altLang="en-US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48DBE3-EBDC-4C6C-9D27-4A29DB8E14FA}"/>
              </a:ext>
            </a:extLst>
          </p:cNvPr>
          <p:cNvSpPr/>
          <p:nvPr/>
        </p:nvSpPr>
        <p:spPr>
          <a:xfrm>
            <a:off x="3217648" y="2667419"/>
            <a:ext cx="2959632" cy="36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zh-CN" altLang="en-US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628182-B7CE-4F09-BBE2-4799C257EE64}"/>
              </a:ext>
            </a:extLst>
          </p:cNvPr>
          <p:cNvSpPr/>
          <p:nvPr/>
        </p:nvSpPr>
        <p:spPr>
          <a:xfrm>
            <a:off x="3217648" y="4033563"/>
            <a:ext cx="2746272" cy="36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zh-CN" altLang="en-US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87F94D-BF56-498B-8CE9-DC22D30843FB}"/>
              </a:ext>
            </a:extLst>
          </p:cNvPr>
          <p:cNvSpPr/>
          <p:nvPr/>
        </p:nvSpPr>
        <p:spPr>
          <a:xfrm>
            <a:off x="6707112" y="4917483"/>
            <a:ext cx="3066808" cy="36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zh-CN" altLang="en-US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591731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0D599-787F-4D85-B027-998AFAFB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CD63D-A71A-4DFE-B81B-ECA1259A7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扩展</a:t>
            </a:r>
            <a:r>
              <a:rPr lang="en-US" altLang="zh-CN" sz="2400" dirty="0" err="1"/>
              <a:t>Dobreta</a:t>
            </a:r>
            <a:r>
              <a:rPr lang="zh-CN" altLang="en-US" sz="2400" dirty="0"/>
              <a:t>（</a:t>
            </a:r>
            <a:r>
              <a:rPr lang="en-US" altLang="zh-CN" sz="2400" dirty="0"/>
              <a:t>g=145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/>
              <a:t> Timisoara: 440=111+329    </a:t>
            </a:r>
            <a:r>
              <a:rPr lang="en-US" altLang="zh-CN" sz="2400" dirty="0" err="1">
                <a:solidFill>
                  <a:schemeClr val="tx1"/>
                </a:solidFill>
              </a:rPr>
              <a:t>Mehadia</a:t>
            </a:r>
            <a:r>
              <a:rPr lang="en-US" altLang="zh-CN" sz="2400" dirty="0"/>
              <a:t>: 451=210+241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    </a:t>
            </a:r>
            <a:r>
              <a:rPr lang="en-US" altLang="zh-CN" sz="2400" u="sng" dirty="0"/>
              <a:t>Craiova:</a:t>
            </a:r>
            <a:r>
              <a:rPr lang="zh-CN" altLang="en-US" sz="2400" u="sng" dirty="0"/>
              <a:t>  </a:t>
            </a:r>
            <a:r>
              <a:rPr lang="en-US" altLang="zh-CN" sz="2400" u="sng" dirty="0"/>
              <a:t>425=256+160</a:t>
            </a:r>
          </a:p>
          <a:p>
            <a:pPr marL="0" indent="0">
              <a:buNone/>
            </a:pPr>
            <a:r>
              <a:rPr lang="en-US" altLang="zh-CN" sz="2400" dirty="0"/>
              <a:t>	         </a:t>
            </a:r>
            <a:r>
              <a:rPr lang="en-US" altLang="zh-CN" sz="2400" u="sng" dirty="0" err="1"/>
              <a:t>Mehadia</a:t>
            </a:r>
            <a:r>
              <a:rPr lang="en-US" altLang="zh-CN" sz="2400" u="sng" dirty="0"/>
              <a:t>:  461=220+241</a:t>
            </a:r>
          </a:p>
          <a:p>
            <a:r>
              <a:rPr lang="zh-CN" altLang="en-US" sz="2400" dirty="0"/>
              <a:t>扩展</a:t>
            </a:r>
            <a:r>
              <a:rPr lang="en-US" altLang="zh-CN" sz="2400" dirty="0"/>
              <a:t>Craiova</a:t>
            </a:r>
            <a:r>
              <a:rPr lang="zh-CN" altLang="en-US" sz="2400" dirty="0"/>
              <a:t>（</a:t>
            </a:r>
            <a:r>
              <a:rPr lang="en-US" altLang="zh-CN" sz="2400" dirty="0"/>
              <a:t>g=256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/>
              <a:t> Timisoara: 440=111+329    </a:t>
            </a:r>
            <a:r>
              <a:rPr lang="en-US" altLang="zh-CN" sz="2400" dirty="0" err="1">
                <a:solidFill>
                  <a:schemeClr val="tx1"/>
                </a:solidFill>
              </a:rPr>
              <a:t>Mehadia</a:t>
            </a:r>
            <a:r>
              <a:rPr lang="en-US" altLang="zh-CN" sz="2400" dirty="0"/>
              <a:t>: 451=210+241</a:t>
            </a:r>
          </a:p>
          <a:p>
            <a:pPr marL="0" indent="0">
              <a:buNone/>
            </a:pPr>
            <a:r>
              <a:rPr lang="en-US" altLang="zh-CN" sz="2400" dirty="0"/>
              <a:t> 	         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    </a:t>
            </a:r>
            <a:r>
              <a:rPr lang="en-US" altLang="zh-CN" sz="2400" dirty="0" err="1"/>
              <a:t>Mehadia</a:t>
            </a:r>
            <a:r>
              <a:rPr lang="en-US" altLang="zh-CN" sz="2400" dirty="0"/>
              <a:t>: 461=220+241</a:t>
            </a:r>
          </a:p>
          <a:p>
            <a:pPr marL="0" indent="0">
              <a:buNone/>
            </a:pPr>
            <a:r>
              <a:rPr lang="en-US" altLang="zh-CN" sz="2400" dirty="0"/>
              <a:t>	         </a:t>
            </a:r>
            <a:r>
              <a:rPr lang="en-US" altLang="zh-CN" sz="2400" u="sng" dirty="0" err="1"/>
              <a:t>Dobreta</a:t>
            </a:r>
            <a:r>
              <a:rPr lang="en-US" altLang="zh-CN" sz="2400" u="sng" dirty="0"/>
              <a:t>: 627=385+242</a:t>
            </a:r>
            <a:r>
              <a:rPr lang="en-US" altLang="zh-CN" sz="2400" dirty="0"/>
              <a:t>       </a:t>
            </a:r>
            <a:r>
              <a:rPr lang="en-US" altLang="zh-CN" sz="2400" u="sng" dirty="0"/>
              <a:t>Pitesti: 503=403+100</a:t>
            </a:r>
          </a:p>
          <a:p>
            <a:pPr marL="0" indent="0">
              <a:buNone/>
            </a:pPr>
            <a:r>
              <a:rPr lang="en-US" altLang="zh-CN" sz="2400" dirty="0"/>
              <a:t>                     </a:t>
            </a:r>
            <a:r>
              <a:rPr lang="en-US" altLang="zh-CN" sz="2400" u="sng" dirty="0" err="1"/>
              <a:t>Rimnicu</a:t>
            </a:r>
            <a:r>
              <a:rPr lang="en-US" altLang="zh-CN" sz="2400" u="sng" dirty="0"/>
              <a:t>: 604=411+193</a:t>
            </a:r>
          </a:p>
          <a:p>
            <a:pPr marL="0" indent="0">
              <a:buNone/>
            </a:pPr>
            <a:endParaRPr lang="zh-CN" altLang="en-US" sz="2400" u="sng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7C02AD-04D2-4242-BD07-2D5B22A06E52}"/>
              </a:ext>
            </a:extLst>
          </p:cNvPr>
          <p:cNvSpPr/>
          <p:nvPr/>
        </p:nvSpPr>
        <p:spPr>
          <a:xfrm>
            <a:off x="6778232" y="2214923"/>
            <a:ext cx="3066808" cy="36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zh-CN" altLang="en-US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D3D28D-8041-4139-B806-55B7784A2E3D}"/>
              </a:ext>
            </a:extLst>
          </p:cNvPr>
          <p:cNvSpPr/>
          <p:nvPr/>
        </p:nvSpPr>
        <p:spPr>
          <a:xfrm>
            <a:off x="3293352" y="3568371"/>
            <a:ext cx="3310648" cy="36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zh-CN" altLang="en-US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496758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AF0B-E686-4622-B8C3-01BB8300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22F6A-96F8-40C8-83D9-F718B561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3511" y="1268758"/>
            <a:ext cx="8640962" cy="57619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扩展</a:t>
            </a:r>
            <a:r>
              <a:rPr lang="en-US" altLang="zh-CN" sz="2400" dirty="0"/>
              <a:t>Timisoara</a:t>
            </a:r>
            <a:r>
              <a:rPr lang="zh-CN" altLang="en-US" sz="2400" dirty="0"/>
              <a:t>（</a:t>
            </a:r>
            <a:r>
              <a:rPr lang="en-US" altLang="zh-CN" sz="2400" dirty="0"/>
              <a:t>g=111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 err="1">
                <a:solidFill>
                  <a:schemeClr val="tx1"/>
                </a:solidFill>
              </a:rPr>
              <a:t>Mehadia</a:t>
            </a:r>
            <a:r>
              <a:rPr lang="en-US" altLang="zh-CN" sz="2400" dirty="0"/>
              <a:t>: 451=210+241    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dirty="0" err="1"/>
              <a:t>Mehadia</a:t>
            </a:r>
            <a:r>
              <a:rPr lang="en-US" altLang="zh-CN" sz="2400" dirty="0"/>
              <a:t>: 461=220+241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627=385+242 </a:t>
            </a:r>
          </a:p>
          <a:p>
            <a:pPr marL="0" indent="0">
              <a:buNone/>
            </a:pPr>
            <a:r>
              <a:rPr lang="en-US" altLang="zh-CN" sz="2400" dirty="0"/>
              <a:t>	        Pitesti: 503=403+100         </a:t>
            </a:r>
            <a:r>
              <a:rPr lang="en-US" altLang="zh-CN" sz="2400" dirty="0" err="1"/>
              <a:t>Rimnicu</a:t>
            </a:r>
            <a:r>
              <a:rPr lang="en-US" altLang="zh-CN" sz="2400" dirty="0"/>
              <a:t>: 604=411+193 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/>
              <a:t>Lugoj: 466=222+244</a:t>
            </a:r>
            <a:r>
              <a:rPr lang="en-US" altLang="zh-CN" sz="2400" dirty="0"/>
              <a:t>	    </a:t>
            </a:r>
            <a:r>
              <a:rPr lang="en-US" altLang="zh-CN" sz="2400" u="sng" dirty="0"/>
              <a:t>Arad: 595=229+366</a:t>
            </a:r>
          </a:p>
          <a:p>
            <a:r>
              <a:rPr lang="zh-CN" altLang="en-US" sz="2400" dirty="0"/>
              <a:t>扩展</a:t>
            </a:r>
            <a:r>
              <a:rPr lang="en-US" altLang="zh-CN" sz="2400" dirty="0" err="1"/>
              <a:t>Mehadia</a:t>
            </a:r>
            <a:r>
              <a:rPr lang="zh-CN" altLang="en-US" sz="2400" dirty="0"/>
              <a:t>（</a:t>
            </a:r>
            <a:r>
              <a:rPr lang="en-US" altLang="zh-CN" sz="2400" dirty="0"/>
              <a:t>g=210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   </a:t>
            </a:r>
            <a:r>
              <a:rPr lang="en-US" altLang="zh-CN" sz="2400" dirty="0" err="1"/>
              <a:t>Mehadia</a:t>
            </a:r>
            <a:r>
              <a:rPr lang="en-US" altLang="zh-CN" sz="2400" dirty="0"/>
              <a:t>: 461=220+241    	    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627=385+242      Pitesti: 503=403+100           	        </a:t>
            </a:r>
            <a:r>
              <a:rPr lang="en-US" altLang="zh-CN" sz="2400" dirty="0" err="1"/>
              <a:t>Rimnicu</a:t>
            </a:r>
            <a:r>
              <a:rPr lang="en-US" altLang="zh-CN" sz="2400" dirty="0"/>
              <a:t>: 604=411+193     Lugoj: 466=222+244	       	        Arad: 595=229+366	    </a:t>
            </a:r>
            <a:r>
              <a:rPr lang="en-US" altLang="zh-CN" sz="2400" u="sng" dirty="0"/>
              <a:t>Lugoj: 524=280+244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 err="1"/>
              <a:t>Dobreta</a:t>
            </a:r>
            <a:r>
              <a:rPr lang="en-US" altLang="zh-CN" sz="2400" u="sng" dirty="0"/>
              <a:t>: 527=285+242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        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C1FAD8-562F-4BDD-9B62-58A5F4F35E53}"/>
              </a:ext>
            </a:extLst>
          </p:cNvPr>
          <p:cNvSpPr/>
          <p:nvPr/>
        </p:nvSpPr>
        <p:spPr>
          <a:xfrm>
            <a:off x="3161272" y="1770051"/>
            <a:ext cx="3310648" cy="36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zh-CN" altLang="en-US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3165DC-9904-4846-A503-ED97E2F9681C}"/>
              </a:ext>
            </a:extLst>
          </p:cNvPr>
          <p:cNvSpPr/>
          <p:nvPr/>
        </p:nvSpPr>
        <p:spPr>
          <a:xfrm>
            <a:off x="6514072" y="4005251"/>
            <a:ext cx="3310648" cy="36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zh-CN" altLang="en-US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380727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4DB7D-CB7F-49BB-AA96-F57625A4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0AF3C-1582-4DCF-930E-D5911743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3511" y="1268758"/>
            <a:ext cx="8640962" cy="558924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扩展</a:t>
            </a:r>
            <a:r>
              <a:rPr lang="en-US" altLang="zh-CN" sz="2400" dirty="0" err="1"/>
              <a:t>Mehadia</a:t>
            </a:r>
            <a:r>
              <a:rPr lang="zh-CN" altLang="en-US" sz="2400" dirty="0"/>
              <a:t>（</a:t>
            </a:r>
            <a:r>
              <a:rPr lang="en-US" altLang="zh-CN" sz="2400" dirty="0"/>
              <a:t>g=220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627=385+242      	        Pitesti: 503=403+100          </a:t>
            </a:r>
            <a:r>
              <a:rPr lang="en-US" altLang="zh-CN" sz="2400" dirty="0" err="1"/>
              <a:t>Rimnicu</a:t>
            </a:r>
            <a:r>
              <a:rPr lang="en-US" altLang="zh-CN" sz="2400" dirty="0"/>
              <a:t>: 604=411+193     	        Lugoj: 466=222+244	     Arad: 595=229+366	    	        Lugoj: 524=280+244       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527=285+242 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/>
              <a:t>Lugoj: 534=290+244 </a:t>
            </a:r>
            <a:r>
              <a:rPr lang="en-US" altLang="zh-CN" sz="2400" dirty="0"/>
              <a:t>          </a:t>
            </a:r>
            <a:r>
              <a:rPr lang="en-US" altLang="zh-CN" sz="2400" u="sng" dirty="0" err="1"/>
              <a:t>Dobreta</a:t>
            </a:r>
            <a:r>
              <a:rPr lang="en-US" altLang="zh-CN" sz="2400" u="sng" dirty="0"/>
              <a:t>: 537=295+242 </a:t>
            </a:r>
          </a:p>
          <a:p>
            <a:r>
              <a:rPr lang="zh-CN" altLang="en-US" sz="2400" dirty="0"/>
              <a:t>扩展</a:t>
            </a:r>
            <a:r>
              <a:rPr lang="en-US" altLang="zh-CN" sz="2400" dirty="0"/>
              <a:t>Lugoj</a:t>
            </a:r>
            <a:r>
              <a:rPr lang="zh-CN" altLang="en-US" sz="2400" dirty="0"/>
              <a:t>（</a:t>
            </a:r>
            <a:r>
              <a:rPr lang="en-US" altLang="zh-CN" sz="2400" dirty="0"/>
              <a:t>g=222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627=385+242      	        Pitesti: 503=403+100          </a:t>
            </a:r>
            <a:r>
              <a:rPr lang="en-US" altLang="zh-CN" sz="2400" dirty="0" err="1"/>
              <a:t>Rimnicu</a:t>
            </a:r>
            <a:r>
              <a:rPr lang="en-US" altLang="zh-CN" sz="2400" dirty="0"/>
              <a:t>: 604=411+193 	   	        Arad: 595=229+366	     Lugoj: 524=280+244           	    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527=285+242 	     Lugoj: 534=290+244</a:t>
            </a:r>
            <a:r>
              <a:rPr lang="en-US" altLang="zh-CN" sz="2400" u="sng" dirty="0"/>
              <a:t> </a:t>
            </a:r>
            <a:r>
              <a:rPr lang="en-US" altLang="zh-CN" sz="2400" dirty="0"/>
              <a:t>                    	    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537=295+242 	     </a:t>
            </a:r>
            <a:r>
              <a:rPr lang="en-US" altLang="zh-CN" sz="2400" u="sng" dirty="0" err="1"/>
              <a:t>Mehadia</a:t>
            </a:r>
            <a:r>
              <a:rPr lang="en-US" altLang="zh-CN" sz="2400" u="sng" dirty="0"/>
              <a:t>: 533=292+241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/>
              <a:t>Timisoara: 662=333+329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49115-73EA-45B7-835E-7AADBB681D23}"/>
              </a:ext>
            </a:extLst>
          </p:cNvPr>
          <p:cNvSpPr/>
          <p:nvPr/>
        </p:nvSpPr>
        <p:spPr>
          <a:xfrm>
            <a:off x="3100312" y="2471091"/>
            <a:ext cx="3310648" cy="36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zh-CN" altLang="en-US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4C687C-08CB-4BB7-AC72-F4FD49936206}"/>
              </a:ext>
            </a:extLst>
          </p:cNvPr>
          <p:cNvSpPr/>
          <p:nvPr/>
        </p:nvSpPr>
        <p:spPr>
          <a:xfrm>
            <a:off x="3069832" y="4584371"/>
            <a:ext cx="3310648" cy="36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zh-CN" altLang="en-US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26347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83075-41A0-4A0D-A44D-BC99855E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C994B-8A7A-4C21-9E01-03AB27F1E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3511" y="1268758"/>
            <a:ext cx="8640962" cy="54774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扩展</a:t>
            </a:r>
            <a:r>
              <a:rPr lang="en-US" altLang="zh-CN" sz="2400" dirty="0"/>
              <a:t>Pitesti</a:t>
            </a:r>
            <a:r>
              <a:rPr lang="zh-CN" altLang="en-US" sz="2400" dirty="0"/>
              <a:t>（</a:t>
            </a:r>
            <a:r>
              <a:rPr lang="en-US" altLang="zh-CN" sz="2400" dirty="0"/>
              <a:t>g=403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</a:t>
            </a:r>
            <a:r>
              <a:rPr lang="en-US" altLang="zh-CN" sz="2400" dirty="0"/>
              <a:t>:   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627=385+242      	        </a:t>
            </a:r>
            <a:r>
              <a:rPr lang="en-US" altLang="zh-CN" sz="2400" dirty="0" err="1"/>
              <a:t>Rimnicu</a:t>
            </a:r>
            <a:r>
              <a:rPr lang="en-US" altLang="zh-CN" sz="2400" dirty="0"/>
              <a:t>: 604=411+193      Arad: 595=229+366	     	        Lugoj: 524=280+244       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527=285+242 	     	        Lugoj: 534=290+244</a:t>
            </a:r>
            <a:r>
              <a:rPr lang="en-US" altLang="zh-CN" sz="2400" u="sng" dirty="0"/>
              <a:t> </a:t>
            </a:r>
            <a:r>
              <a:rPr lang="en-US" altLang="zh-CN" sz="2400" dirty="0"/>
              <a:t>      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537=295+242 	     	        </a:t>
            </a:r>
            <a:r>
              <a:rPr lang="en-US" altLang="zh-CN" sz="2400" dirty="0" err="1"/>
              <a:t>Mehadia</a:t>
            </a:r>
            <a:r>
              <a:rPr lang="en-US" altLang="zh-CN" sz="2400" dirty="0"/>
              <a:t>: 533=292+241     Timisoara: 662=333+329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 err="1"/>
              <a:t>Burcharst</a:t>
            </a:r>
            <a:r>
              <a:rPr lang="en-US" altLang="zh-CN" sz="2400" u="sng" dirty="0"/>
              <a:t>: 504=504+0 </a:t>
            </a:r>
            <a:r>
              <a:rPr lang="en-US" altLang="zh-CN" sz="2400" dirty="0"/>
              <a:t>       </a:t>
            </a:r>
            <a:r>
              <a:rPr lang="en-US" altLang="zh-CN" sz="2400" u="sng" dirty="0" err="1"/>
              <a:t>Rimnicu</a:t>
            </a:r>
            <a:r>
              <a:rPr lang="en-US" altLang="zh-CN" sz="2400" u="sng" dirty="0"/>
              <a:t>: 693=500+193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/>
              <a:t>Craiova: 701=541+160</a:t>
            </a:r>
          </a:p>
          <a:p>
            <a:pPr marL="0" indent="0">
              <a:buNone/>
            </a:pPr>
            <a:endParaRPr lang="en-US" altLang="zh-CN" sz="2400" u="sng" dirty="0"/>
          </a:p>
          <a:p>
            <a:r>
              <a:rPr lang="zh-CN" altLang="en-US" sz="2400" dirty="0"/>
              <a:t>拓展</a:t>
            </a:r>
            <a:r>
              <a:rPr lang="en-US" altLang="zh-CN" sz="2400" dirty="0" err="1"/>
              <a:t>Burcharst</a:t>
            </a:r>
            <a:r>
              <a:rPr lang="en-US" altLang="zh-CN" sz="2400" dirty="0"/>
              <a:t>: </a:t>
            </a:r>
            <a:r>
              <a:rPr lang="zh-CN" altLang="en-US" sz="2400" dirty="0"/>
              <a:t>结束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BC138C-EBDE-4C41-8E3E-75FE1BEED589}"/>
              </a:ext>
            </a:extLst>
          </p:cNvPr>
          <p:cNvSpPr/>
          <p:nvPr/>
        </p:nvSpPr>
        <p:spPr>
          <a:xfrm>
            <a:off x="3039352" y="3680131"/>
            <a:ext cx="3310648" cy="369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zh-CN" altLang="en-US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946090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2E4D4-FB2A-4852-A9E5-F6362C99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4.2(</a:t>
            </a:r>
            <a:r>
              <a:rPr lang="zh-CN" altLang="en-US" dirty="0"/>
              <a:t>第三版</a:t>
            </a:r>
            <a:r>
              <a:rPr lang="en-US" altLang="zh-CN" dirty="0"/>
              <a:t>3.25)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8F520680-ECB1-485B-BF73-ABAD9406F7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03511" y="1268758"/>
                <a:ext cx="8640962" cy="558924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000" dirty="0"/>
                  <a:t>当</a:t>
                </a:r>
                <a:r>
                  <a:rPr lang="en-US" altLang="zh-CN" sz="2000" dirty="0"/>
                  <a:t> w=0,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</a:t>
                </a:r>
                <a:r>
                  <a:rPr lang="zh-CN" altLang="en-US" sz="2000" dirty="0"/>
                  <a:t>此时扩展的是路径耗散最低的节点，为代价一致搜索。</a:t>
                </a:r>
                <a:endParaRPr lang="en-US" altLang="zh-CN" sz="2000" dirty="0"/>
              </a:p>
              <a:p>
                <a:r>
                  <a:rPr lang="zh-CN" altLang="en-US" sz="2000" dirty="0"/>
                  <a:t>当</a:t>
                </a:r>
                <a:r>
                  <a:rPr lang="en-US" altLang="zh-CN" sz="2000" dirty="0"/>
                  <a:t> w=1,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 </a:t>
                </a:r>
                <a:r>
                  <a:rPr lang="zh-CN" altLang="en-US" sz="2000" dirty="0"/>
                  <a:t>为</a:t>
                </a:r>
                <a:r>
                  <a:rPr lang="en-US" altLang="zh-CN" sz="2000" dirty="0"/>
                  <a:t>A*</a:t>
                </a:r>
                <a:r>
                  <a:rPr lang="zh-CN" altLang="en-US" sz="2000" dirty="0"/>
                  <a:t>搜索</a:t>
                </a:r>
                <a:endParaRPr lang="en-US" altLang="zh-CN" sz="2000" dirty="0"/>
              </a:p>
              <a:p>
                <a:r>
                  <a:rPr lang="zh-CN" altLang="en-US" sz="2000" dirty="0"/>
                  <a:t>当</a:t>
                </a:r>
                <a:r>
                  <a:rPr lang="en-US" altLang="zh-CN" sz="2000" dirty="0"/>
                  <a:t> w=2,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完全由估计值决定，为贪婪最佳优先搜索。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改写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zh-CN" altLang="en-US" sz="2000" dirty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前面的系数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000" dirty="0"/>
                  <a:t>不影响扩展节点扩展的顺序。要保证算法最优，也就是保证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 不会高估耗散，即使得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/>
                  <a:t>  得到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8F520680-ECB1-485B-BF73-ABAD9406F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03511" y="1268758"/>
                <a:ext cx="8640962" cy="55892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A679963-7657-428E-A294-D013E413C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1" y="1131649"/>
            <a:ext cx="8476100" cy="10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391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7B73D-BC4E-4F03-9C27-1B5E0AF8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9AC2E-5259-45AC-A35D-9AF0C6B9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3511" y="1268758"/>
            <a:ext cx="8640962" cy="5589242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000" dirty="0"/>
              <a:t>非最优的启发式：                                     ，即</a:t>
            </a:r>
            <a:r>
              <a:rPr lang="en-US" altLang="zh-CN" sz="2000" dirty="0"/>
              <a:t>5-8</a:t>
            </a:r>
            <a:r>
              <a:rPr lang="zh-CN" altLang="en-US" sz="2000" dirty="0"/>
              <a:t>滑块的三倍曼哈顿距离和。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这个启发式在编号</a:t>
            </a:r>
            <a:r>
              <a:rPr lang="en-US" altLang="zh-CN" sz="2000" dirty="0"/>
              <a:t>5-8</a:t>
            </a:r>
            <a:r>
              <a:rPr lang="zh-CN" altLang="en-US" sz="2000" dirty="0"/>
              <a:t>的滑块离目标位置较远，</a:t>
            </a:r>
            <a:r>
              <a:rPr lang="en-US" altLang="zh-CN" sz="2000" dirty="0"/>
              <a:t>1-4</a:t>
            </a:r>
            <a:r>
              <a:rPr lang="zh-CN" altLang="en-US" sz="2000" dirty="0"/>
              <a:t>滑块较近时是容易高估的。一个特殊样例：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367030" lvl="1" indent="0">
              <a:buNone/>
            </a:pPr>
            <a:r>
              <a:rPr lang="en-US" altLang="zh-CN" sz="2000" dirty="0"/>
              <a:t>		</a:t>
            </a:r>
          </a:p>
          <a:p>
            <a:pPr marL="367030" lvl="1" indent="0">
              <a:buNone/>
            </a:pPr>
            <a:r>
              <a:rPr lang="en-US" altLang="zh-CN" sz="2000" dirty="0"/>
              <a:t>		         </a:t>
            </a:r>
            <a:r>
              <a:rPr lang="zh-CN" altLang="en-US" sz="2000" dirty="0"/>
              <a:t>目标状态                初始状态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022004-BA19-4A3D-9897-47984380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80" y="1419830"/>
            <a:ext cx="8068625" cy="14351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2B1D23-8B2B-4167-B06F-F83581F4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031" y="2962813"/>
            <a:ext cx="2367454" cy="6393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7FC26F-CD13-4940-AF47-C326D3679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226" y="4566821"/>
            <a:ext cx="3723914" cy="143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851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1546</Words>
  <Application>Microsoft Office PowerPoint</Application>
  <PresentationFormat>宽屏</PresentationFormat>
  <Paragraphs>152</Paragraphs>
  <Slides>21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Helvetica</vt:lpstr>
      <vt:lpstr>Palatino Linotype</vt:lpstr>
      <vt:lpstr>Tw Cen MT</vt:lpstr>
      <vt:lpstr>Office 主题​​</vt:lpstr>
      <vt:lpstr>习题课 </vt:lpstr>
      <vt:lpstr>4.1（第三版3.23）</vt:lpstr>
      <vt:lpstr>4.1</vt:lpstr>
      <vt:lpstr>4.1</vt:lpstr>
      <vt:lpstr>4.1</vt:lpstr>
      <vt:lpstr>4.1</vt:lpstr>
      <vt:lpstr>4.1</vt:lpstr>
      <vt:lpstr>4.2(第三版3.25)</vt:lpstr>
      <vt:lpstr>4.6</vt:lpstr>
      <vt:lpstr>4.6</vt:lpstr>
      <vt:lpstr>4.6(第三版3.28)</vt:lpstr>
      <vt:lpstr>4.7（第三版3.29）</vt:lpstr>
      <vt:lpstr>4.7</vt:lpstr>
      <vt:lpstr>6.1</vt:lpstr>
      <vt:lpstr>6.1</vt:lpstr>
      <vt:lpstr>6.3（第三版5.8）</vt:lpstr>
      <vt:lpstr>6.3（第三版5.8）</vt:lpstr>
      <vt:lpstr>6.5（第三版5.13）</vt:lpstr>
      <vt:lpstr>6.5（第三版5.13）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思洁</dc:creator>
  <cp:lastModifiedBy>滕 思洁</cp:lastModifiedBy>
  <cp:revision>20</cp:revision>
  <dcterms:created xsi:type="dcterms:W3CDTF">2021-06-10T15:37:31Z</dcterms:created>
  <dcterms:modified xsi:type="dcterms:W3CDTF">2021-06-11T06:00:16Z</dcterms:modified>
</cp:coreProperties>
</file>