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3" r:id="rId11"/>
    <p:sldId id="266" r:id="rId12"/>
    <p:sldId id="265" r:id="rId13"/>
    <p:sldId id="267" r:id="rId14"/>
    <p:sldId id="284" r:id="rId15"/>
    <p:sldId id="285" r:id="rId16"/>
    <p:sldId id="286" r:id="rId17"/>
    <p:sldId id="287" r:id="rId18"/>
    <p:sldId id="28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B75E1ED-DF8A-4B0E-A1BF-4F87CD075B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0B7300-018F-4585-B676-06AA81A5146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5E1ED-DF8A-4B0E-A1BF-4F87CD075B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B7300-018F-4585-B676-06AA81A5146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2" Type="http://schemas.openxmlformats.org/officeDocument/2006/relationships/slideLayout" Target="../slideLayouts/slideLayout2.xml"/><Relationship Id="rId11" Type="http://schemas.openxmlformats.org/officeDocument/2006/relationships/image" Target="../media/image30.png"/><Relationship Id="rId10" Type="http://schemas.openxmlformats.org/officeDocument/2006/relationships/image" Target="../media/image29.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第七次作业</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88101" y="1046137"/>
            <a:ext cx="10515600" cy="4351338"/>
          </a:xfrm>
        </p:spPr>
        <p:txBody>
          <a:bodyPr/>
          <a:lstStyle/>
          <a:p>
            <a:r>
              <a:rPr lang="zh-CN" altLang="en-US" dirty="0"/>
              <a:t>试证明对于不含冲突数据（即特征向量完全相同但标记不同）的训练集，必存在与训练集一致（即训练误差为</a:t>
            </a:r>
            <a:r>
              <a:rPr lang="en-US" altLang="zh-CN" dirty="0"/>
              <a:t>0</a:t>
            </a:r>
            <a:r>
              <a:rPr lang="zh-CN" altLang="en-US" dirty="0"/>
              <a:t>）的决策树</a:t>
            </a:r>
            <a:endParaRPr lang="en-US" altLang="zh-CN" dirty="0"/>
          </a:p>
          <a:p>
            <a:endParaRPr lang="en-US" altLang="zh-CN" dirty="0"/>
          </a:p>
          <a:p>
            <a:r>
              <a:rPr lang="zh-CN" altLang="en-US" sz="2400" dirty="0"/>
              <a:t>反证法。假设不存在与训练集一致的决策树，那么训练集训练得到的决策树上至少有一个节点存在无法划分的多个数据（即，若节点上没有冲突数据的话，则必然能够将数据划分开）。这与前提“不含冲突数据”相矛盾，因此必有与训练集一致的决策树。</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屏幕剪辑"/>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18385" y="247494"/>
            <a:ext cx="8473705" cy="636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文本框 4"/>
          <p:cNvSpPr txBox="1"/>
          <p:nvPr/>
        </p:nvSpPr>
        <p:spPr>
          <a:xfrm>
            <a:off x="824459" y="127572"/>
            <a:ext cx="10058400" cy="546985"/>
          </a:xfrm>
          <a:prstGeom prst="rect">
            <a:avLst/>
          </a:prstGeom>
          <a:solidFill>
            <a:schemeClr val="bg1"/>
          </a:solidFill>
          <a:ln>
            <a:solidFill>
              <a:schemeClr val="bg1"/>
            </a:solidFill>
          </a:ln>
        </p:spPr>
        <p:txBody>
          <a:bodyPr wrap="square" rtlCol="0">
            <a:spAutoFit/>
          </a:bodyPr>
          <a:lstStyle/>
          <a:p>
            <a:endParaRPr lang="zh-CN" altLang="en-US" dirty="0"/>
          </a:p>
        </p:txBody>
      </p:sp>
      <p:sp>
        <p:nvSpPr>
          <p:cNvPr id="6" name="文本框 5"/>
          <p:cNvSpPr txBox="1"/>
          <p:nvPr/>
        </p:nvSpPr>
        <p:spPr>
          <a:xfrm rot="5400000">
            <a:off x="-1459121" y="3295259"/>
            <a:ext cx="6083508" cy="546985"/>
          </a:xfrm>
          <a:prstGeom prst="rect">
            <a:avLst/>
          </a:prstGeom>
          <a:solidFill>
            <a:schemeClr val="bg1"/>
          </a:solidFill>
          <a:ln>
            <a:solidFill>
              <a:schemeClr val="bg1"/>
            </a:solidFill>
          </a:ln>
        </p:spPr>
        <p:txBody>
          <a:bodyPr wrap="square" rtlCol="0">
            <a:spAutoFit/>
          </a:bodyPr>
          <a:lstStyle/>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image29.png"/>
          <p:cNvSpPr/>
          <p:nvPr/>
        </p:nvSpPr>
        <p:spPr bwMode="auto">
          <a:xfrm>
            <a:off x="1590676" y="535227"/>
            <a:ext cx="7886700" cy="1325562"/>
          </a:xfrm>
          <a:prstGeom prst="rect">
            <a:avLst/>
          </a:prstGeom>
          <a:blipFill dpi="0" rotWithShape="0">
            <a:blip r:embed="rId1"/>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nSpc>
                <a:spcPct val="90000"/>
              </a:lnSpc>
            </a:pPr>
            <a:r>
              <a:rPr lang="zh-CN" altLang="zh-CN" sz="4400">
                <a:latin typeface="Calibri Light" panose="020F0302020204030204" pitchFamily="34" charset="0"/>
                <a:cs typeface="Calibri Light" panose="020F0302020204030204" pitchFamily="34" charset="0"/>
                <a:sym typeface="Calibri Light" panose="020F0302020204030204" pitchFamily="34" charset="0"/>
              </a:rPr>
              <a:t> </a:t>
            </a:r>
            <a:endParaRPr lang="zh-CN" altLang="zh-CN" sz="4400">
              <a:latin typeface="Calibri Light" panose="020F0302020204030204" pitchFamily="34" charset="0"/>
              <a:cs typeface="Calibri Light" panose="020F0302020204030204" pitchFamily="34" charset="0"/>
              <a:sym typeface="Calibri Light" panose="020F0302020204030204" pitchFamily="34" charset="0"/>
            </a:endParaRPr>
          </a:p>
        </p:txBody>
      </p:sp>
      <p:grpSp>
        <p:nvGrpSpPr>
          <p:cNvPr id="32771" name="Group 3"/>
          <p:cNvGrpSpPr/>
          <p:nvPr/>
        </p:nvGrpSpPr>
        <p:grpSpPr bwMode="auto">
          <a:xfrm>
            <a:off x="1804324" y="1533765"/>
            <a:ext cx="3041650" cy="1117600"/>
            <a:chOff x="-1" y="-1"/>
            <a:chExt cx="3042082" cy="1118000"/>
          </a:xfrm>
        </p:grpSpPr>
        <p:sp>
          <p:nvSpPr>
            <p:cNvPr id="32772" name="Rectangle 4" descr="image31.png"/>
            <p:cNvSpPr/>
            <p:nvPr/>
          </p:nvSpPr>
          <p:spPr bwMode="auto">
            <a:xfrm>
              <a:off x="-1" y="-1"/>
              <a:ext cx="3042082" cy="1118000"/>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73" name="Rectangle 5"/>
            <p:cNvSpPr/>
            <p:nvPr/>
          </p:nvSpPr>
          <p:spPr bwMode="auto">
            <a:xfrm>
              <a:off x="-1" y="-1"/>
              <a:ext cx="3042082" cy="369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32774" name="Group 6"/>
          <p:cNvGrpSpPr/>
          <p:nvPr/>
        </p:nvGrpSpPr>
        <p:grpSpPr bwMode="auto">
          <a:xfrm>
            <a:off x="5537201" y="1189038"/>
            <a:ext cx="1116013" cy="552450"/>
            <a:chOff x="-1" y="-1"/>
            <a:chExt cx="1116718" cy="552461"/>
          </a:xfrm>
        </p:grpSpPr>
        <p:sp>
          <p:nvSpPr>
            <p:cNvPr id="32775" name="Rectangle 7" descr="image32.png"/>
            <p:cNvSpPr/>
            <p:nvPr/>
          </p:nvSpPr>
          <p:spPr bwMode="auto">
            <a:xfrm>
              <a:off x="-1" y="-1"/>
              <a:ext cx="1116718" cy="552461"/>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76" name="Rectangle 8"/>
            <p:cNvSpPr/>
            <p:nvPr/>
          </p:nvSpPr>
          <p:spPr bwMode="auto">
            <a:xfrm>
              <a:off x="-1" y="-1"/>
              <a:ext cx="1116718" cy="369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32777" name="Group 9"/>
          <p:cNvGrpSpPr/>
          <p:nvPr/>
        </p:nvGrpSpPr>
        <p:grpSpPr bwMode="auto">
          <a:xfrm>
            <a:off x="6827839" y="1187451"/>
            <a:ext cx="1120775" cy="555625"/>
            <a:chOff x="-1" y="-1"/>
            <a:chExt cx="1122039" cy="554256"/>
          </a:xfrm>
        </p:grpSpPr>
        <p:sp>
          <p:nvSpPr>
            <p:cNvPr id="32778" name="Rectangle 10" descr="image35.png"/>
            <p:cNvSpPr/>
            <p:nvPr/>
          </p:nvSpPr>
          <p:spPr bwMode="auto">
            <a:xfrm>
              <a:off x="-1" y="-1"/>
              <a:ext cx="1122039" cy="554256"/>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79" name="Rectangle 11"/>
            <p:cNvSpPr/>
            <p:nvPr/>
          </p:nvSpPr>
          <p:spPr bwMode="auto">
            <a:xfrm>
              <a:off x="-1" y="-1"/>
              <a:ext cx="1122039" cy="368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32780" name="Group 12"/>
          <p:cNvGrpSpPr/>
          <p:nvPr/>
        </p:nvGrpSpPr>
        <p:grpSpPr bwMode="auto">
          <a:xfrm>
            <a:off x="8123238" y="1187451"/>
            <a:ext cx="1122362" cy="555625"/>
            <a:chOff x="-1" y="-1"/>
            <a:chExt cx="1122039" cy="554256"/>
          </a:xfrm>
        </p:grpSpPr>
        <p:sp>
          <p:nvSpPr>
            <p:cNvPr id="32781" name="Rectangle 13" descr="image36.png"/>
            <p:cNvSpPr/>
            <p:nvPr/>
          </p:nvSpPr>
          <p:spPr bwMode="auto">
            <a:xfrm>
              <a:off x="-1" y="-1"/>
              <a:ext cx="1122039" cy="554256"/>
            </a:xfrm>
            <a:prstGeom prst="rect">
              <a:avLst/>
            </a:prstGeom>
            <a:blipFill dpi="0" rotWithShape="0">
              <a:blip r:embed="rId5"/>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82" name="Rectangle 14"/>
            <p:cNvSpPr/>
            <p:nvPr/>
          </p:nvSpPr>
          <p:spPr bwMode="auto">
            <a:xfrm>
              <a:off x="-1" y="-1"/>
              <a:ext cx="1122039" cy="368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32783" name="Group 15"/>
          <p:cNvGrpSpPr/>
          <p:nvPr/>
        </p:nvGrpSpPr>
        <p:grpSpPr bwMode="auto">
          <a:xfrm>
            <a:off x="5534026" y="1774825"/>
            <a:ext cx="1122363" cy="552450"/>
            <a:chOff x="-1" y="-1"/>
            <a:chExt cx="1122039" cy="552461"/>
          </a:xfrm>
        </p:grpSpPr>
        <p:sp>
          <p:nvSpPr>
            <p:cNvPr id="32784" name="Rectangle 16" descr="image34.png"/>
            <p:cNvSpPr/>
            <p:nvPr/>
          </p:nvSpPr>
          <p:spPr bwMode="auto">
            <a:xfrm>
              <a:off x="-1" y="-1"/>
              <a:ext cx="1122039" cy="552461"/>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85" name="Rectangle 17"/>
            <p:cNvSpPr/>
            <p:nvPr/>
          </p:nvSpPr>
          <p:spPr bwMode="auto">
            <a:xfrm>
              <a:off x="-1" y="-1"/>
              <a:ext cx="1122039" cy="369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32786" name="Group 18"/>
          <p:cNvGrpSpPr/>
          <p:nvPr/>
        </p:nvGrpSpPr>
        <p:grpSpPr bwMode="auto">
          <a:xfrm>
            <a:off x="6827839" y="1774825"/>
            <a:ext cx="1120775" cy="552450"/>
            <a:chOff x="-1" y="-1"/>
            <a:chExt cx="1122039" cy="552461"/>
          </a:xfrm>
        </p:grpSpPr>
        <p:sp>
          <p:nvSpPr>
            <p:cNvPr id="32787" name="Rectangle 19" descr="image33.png"/>
            <p:cNvSpPr/>
            <p:nvPr/>
          </p:nvSpPr>
          <p:spPr bwMode="auto">
            <a:xfrm>
              <a:off x="-1" y="-1"/>
              <a:ext cx="1122039" cy="552461"/>
            </a:xfrm>
            <a:prstGeom prst="rect">
              <a:avLst/>
            </a:prstGeom>
            <a:blipFill dpi="0" rotWithShape="0">
              <a:blip r:embed="rId7"/>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88" name="Rectangle 20"/>
            <p:cNvSpPr/>
            <p:nvPr/>
          </p:nvSpPr>
          <p:spPr bwMode="auto">
            <a:xfrm>
              <a:off x="-1" y="-1"/>
              <a:ext cx="1122039" cy="369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32789" name="Group 21"/>
          <p:cNvGrpSpPr/>
          <p:nvPr/>
        </p:nvGrpSpPr>
        <p:grpSpPr bwMode="auto">
          <a:xfrm>
            <a:off x="7988300" y="1866900"/>
            <a:ext cx="2122488" cy="369332"/>
            <a:chOff x="-1" y="-1"/>
            <a:chExt cx="2121095" cy="370369"/>
          </a:xfrm>
        </p:grpSpPr>
        <p:sp>
          <p:nvSpPr>
            <p:cNvPr id="32790" name="Rectangle 22" descr="image37.png"/>
            <p:cNvSpPr/>
            <p:nvPr/>
          </p:nvSpPr>
          <p:spPr bwMode="auto">
            <a:xfrm>
              <a:off x="-1" y="-1"/>
              <a:ext cx="2121095" cy="369334"/>
            </a:xfrm>
            <a:prstGeom prst="rect">
              <a:avLst/>
            </a:prstGeom>
            <a:blipFill dpi="0" rotWithShape="0">
              <a:blip r:embed="rId8"/>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32791" name="Rectangle 23"/>
            <p:cNvSpPr/>
            <p:nvPr/>
          </p:nvSpPr>
          <p:spPr bwMode="auto">
            <a:xfrm>
              <a:off x="-1" y="-1"/>
              <a:ext cx="2121095" cy="370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sp>
        <p:nvSpPr>
          <p:cNvPr id="32792" name="Rectangle 24" descr="image30.png"/>
          <p:cNvSpPr>
            <a:spLocks noChangeArrowheads="1"/>
          </p:cNvSpPr>
          <p:nvPr>
            <p:ph type="body" idx="4294967295"/>
          </p:nvPr>
        </p:nvSpPr>
        <p:spPr>
          <a:xfrm>
            <a:off x="2184974" y="2813049"/>
            <a:ext cx="7886700" cy="4351338"/>
          </a:xfrm>
          <a:blipFill dpi="0" rotWithShape="0">
            <a:blip r:embed="rId9"/>
            <a:srcRect/>
            <a:stretch>
              <a:fillRect/>
            </a:stretch>
          </a:blipFill>
        </p:spPr>
        <p:txBody>
          <a:bodyPr/>
          <a:lstStyle/>
          <a:p>
            <a:pPr>
              <a:buSzPct val="100000"/>
            </a:pPr>
            <a:r>
              <a:rPr lang="zh-CN" altLang="zh-CN" dirty="0">
                <a:latin typeface="Calibri" panose="020F0502020204030204" pitchFamily="34" charset="0"/>
                <a:cs typeface="Calibri" panose="020F0502020204030204" pitchFamily="34" charset="0"/>
                <a:sym typeface="Calibri" panose="020F0502020204030204" pitchFamily="34" charset="0"/>
              </a:rPr>
              <a:t> </a:t>
            </a:r>
            <a:endParaRPr lang="zh-CN" altLang="zh-CN" dirty="0">
              <a:latin typeface="Calibri" panose="020F0502020204030204" pitchFamily="34" charset="0"/>
              <a:cs typeface="Calibri" panose="020F0502020204030204" pitchFamily="34" charset="0"/>
              <a:sym typeface="Calibri" panose="020F0502020204030204" pitchFamily="34" charset="0"/>
            </a:endParaRPr>
          </a:p>
        </p:txBody>
      </p:sp>
      <p:sp>
        <p:nvSpPr>
          <p:cNvPr id="4" name="文本框 3"/>
          <p:cNvSpPr txBox="1"/>
          <p:nvPr/>
        </p:nvSpPr>
        <p:spPr>
          <a:xfrm>
            <a:off x="9309153" y="3533931"/>
            <a:ext cx="2608289" cy="461665"/>
          </a:xfrm>
          <a:prstGeom prst="rect">
            <a:avLst/>
          </a:prstGeom>
          <a:noFill/>
        </p:spPr>
        <p:txBody>
          <a:bodyPr wrap="square" rtlCol="0">
            <a:spAutoFit/>
          </a:bodyPr>
          <a:lstStyle/>
          <a:p>
            <a:r>
              <a:rPr lang="zh-CN" altLang="en-US" sz="2400" b="1" dirty="0"/>
              <a:t>凹函数</a:t>
            </a:r>
            <a:endParaRPr lang="zh-CN" altLang="en-US" sz="2400" b="1" dirty="0"/>
          </a:p>
        </p:txBody>
      </p:sp>
      <mc:AlternateContent xmlns:mc="http://schemas.openxmlformats.org/markup-compatibility/2006">
        <mc:Choice xmlns:a14="http://schemas.microsoft.com/office/drawing/2010/main" Requires="a14">
          <p:sp>
            <p:nvSpPr>
              <p:cNvPr id="5" name="文本框 4"/>
              <p:cNvSpPr txBox="1"/>
              <p:nvPr/>
            </p:nvSpPr>
            <p:spPr>
              <a:xfrm>
                <a:off x="1590676" y="4991445"/>
                <a:ext cx="5651292"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3</m:t>
                        </m:r>
                      </m:sub>
                    </m:sSub>
                    <m:r>
                      <a:rPr lang="en-US" altLang="zh-CN" b="0" i="1" smtClean="0">
                        <a:latin typeface="Cambria Math" panose="02040503050406030204" pitchFamily="18" charset="0"/>
                      </a:rPr>
                      <m:t> </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zh-CN" altLang="en-US" i="1" smtClean="0">
                            <a:latin typeface="Cambria Math" panose="02040503050406030204" pitchFamily="18" charset="0"/>
                          </a:rPr>
                          <m:t>𝛼</m:t>
                        </m:r>
                      </m:e>
                      <m:sub>
                        <m:r>
                          <a:rPr lang="en-US" altLang="zh-CN" i="1">
                            <a:latin typeface="Cambria Math" panose="02040503050406030204" pitchFamily="18" charset="0"/>
                          </a:rPr>
                          <m:t>4</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i="1">
                            <a:latin typeface="Cambria Math" panose="02040503050406030204" pitchFamily="18" charset="0"/>
                          </a:rPr>
                          <m:t>5</m:t>
                        </m:r>
                      </m:sub>
                    </m:sSub>
                    <m:r>
                      <a:rPr lang="en-US" altLang="zh-CN" i="1">
                        <a:latin typeface="Cambria Math" panose="02040503050406030204" pitchFamily="18" charset="0"/>
                      </a:rPr>
                      <m:t>=</m:t>
                    </m:r>
                  </m:oMath>
                </a14:m>
                <a:r>
                  <a:rPr lang="en-US" altLang="zh-CN" dirty="0"/>
                  <a:t>0 </a:t>
                </a:r>
                <a:r>
                  <a:rPr lang="zh-CN" altLang="en-US" dirty="0"/>
                  <a:t>代入目标函数，有</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1590676" y="4991445"/>
                <a:ext cx="5651292" cy="369332"/>
              </a:xfrm>
              <a:prstGeom prst="rect">
                <a:avLst/>
              </a:prstGeom>
              <a:blipFill rotWithShape="1">
                <a:blip r:embed="rId10"/>
                <a:stretch>
                  <a:fillRect t="-3188" r="8" b="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1465408" y="5647053"/>
                <a:ext cx="10375612" cy="526939"/>
              </a:xfrm>
              <a:prstGeom prst="rect">
                <a:avLst/>
              </a:prstGeom>
              <a:noFill/>
            </p:spPr>
            <p:txBody>
              <a:bodyPr wrap="square" rtlCol="0">
                <a:spAutoFit/>
              </a:bodyPr>
              <a:lstStyle/>
              <a:p>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e>
                    </m:fun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4</m:t>
                    </m:r>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oMath>
                </a14:m>
                <a:r>
                  <a:rPr lang="en-US" altLang="zh-CN" sz="2000" dirty="0"/>
                  <a:t> </a:t>
                </a:r>
                <a14:m>
                  <m:oMath xmlns:m="http://schemas.openxmlformats.org/officeDocument/2006/math">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2</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4</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6</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oMath>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1465408" y="5647053"/>
                <a:ext cx="10375612" cy="526939"/>
              </a:xfrm>
              <a:prstGeom prst="rect">
                <a:avLst/>
              </a:prstGeom>
              <a:blipFill rotWithShape="1">
                <a:blip r:embed="rId11"/>
                <a:stretch>
                  <a:fillRect l="-4" t="-120" r="2" b="-60637"/>
                </a:stretch>
              </a:blipFill>
            </p:spPr>
            <p:txBody>
              <a:bodyPr/>
              <a:lstStyle/>
              <a:p>
                <a:r>
                  <a:rPr lang="zh-CN" altLang="en-US">
                    <a:noFill/>
                  </a:rPr>
                  <a:t> </a:t>
                </a:r>
              </a:p>
            </p:txBody>
          </p:sp>
        </mc:Fallback>
      </mc:AlternateContent>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 name="文本框 22"/>
              <p:cNvSpPr txBox="1"/>
              <p:nvPr/>
            </p:nvSpPr>
            <p:spPr>
              <a:xfrm>
                <a:off x="1573967" y="779489"/>
                <a:ext cx="9638676" cy="2554545"/>
              </a:xfrm>
              <a:prstGeom prst="rect">
                <a:avLst/>
              </a:prstGeom>
              <a:noFill/>
            </p:spPr>
            <p:txBody>
              <a:bodyPr wrap="square" rtlCol="0">
                <a:spAutoFit/>
              </a:bodyPr>
              <a:lstStyle/>
              <a:p>
                <a:r>
                  <a:rPr lang="zh-CN" altLang="en-US" sz="2000" dirty="0"/>
                  <a:t>首先，求解上式各偏导</a:t>
                </a:r>
                <a:r>
                  <a:rPr lang="en-US" altLang="zh-CN" sz="2000" dirty="0"/>
                  <a:t>/</a:t>
                </a:r>
                <a:r>
                  <a:rPr lang="zh-CN" altLang="en-US" sz="2000" dirty="0"/>
                  <a:t>梯度</a:t>
                </a:r>
                <a:r>
                  <a:rPr lang="en-US" altLang="zh-CN" sz="2000" dirty="0"/>
                  <a:t>=0</a:t>
                </a:r>
                <a:endParaRPr lang="en-US" altLang="zh-CN" sz="2000" dirty="0"/>
              </a:p>
              <a:p>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oMath>
                </a14:m>
                <a:r>
                  <a:rPr lang="zh-CN" altLang="en-US" sz="2000" dirty="0"/>
                  <a:t> </a:t>
                </a:r>
                <a:r>
                  <a:rPr lang="en-US" altLang="zh-CN" sz="2000" dirty="0"/>
                  <a:t>=-0.4&lt;0, </a:t>
                </a:r>
                <a14:m>
                  <m:oMath xmlns:m="http://schemas.openxmlformats.org/officeDocument/2006/math">
                    <m:r>
                      <a:rPr lang="en-US" altLang="zh-CN" sz="2000" b="0" i="0"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oMath>
                </a14:m>
                <a:r>
                  <a:rPr lang="en-US" altLang="zh-CN" sz="2000" dirty="0"/>
                  <a:t>, </a:t>
                </a:r>
                <a14:m>
                  <m:oMath xmlns:m="http://schemas.openxmlformats.org/officeDocument/2006/math">
                    <m:r>
                      <a:rPr lang="en-US" altLang="zh-CN" sz="2000" b="0" i="0"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3</m:t>
                        </m:r>
                      </m:sub>
                    </m:sSub>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oMath>
                </a14:m>
                <a:r>
                  <a:rPr lang="en-US" altLang="zh-CN" sz="2000" dirty="0"/>
                  <a:t>=0</a:t>
                </a:r>
                <a:endParaRPr lang="en-US" altLang="zh-CN" sz="2000" dirty="0"/>
              </a:p>
              <a:p>
                <a:endParaRPr lang="en-US" altLang="zh-CN" sz="2000" dirty="0"/>
              </a:p>
              <a:p>
                <a:r>
                  <a:rPr lang="zh-CN" altLang="en-US" sz="2000" dirty="0"/>
                  <a:t>不满足约束条件，故最大值一定在可行域的边界处取到；又从上述目标函数可以直观地看出</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panose="02040503050406030204" pitchFamily="18" charset="0"/>
                          </a:rPr>
                          <m:t>最大值</m:t>
                        </m:r>
                        <m:r>
                          <a:rPr lang="zh-CN" altLang="en-US" sz="2000" i="1" smtClean="0">
                            <a:latin typeface="Cambria Math" panose="02040503050406030204" pitchFamily="18" charset="0"/>
                          </a:rPr>
                          <m:t>处</m:t>
                        </m:r>
                        <m:r>
                          <a:rPr lang="en-US" altLang="zh-CN" sz="2000" b="0" i="1" smtClean="0">
                            <a:latin typeface="Cambria Math" panose="02040503050406030204" pitchFamily="18" charset="0"/>
                          </a:rPr>
                          <m:t> </m:t>
                        </m:r>
                        <m:r>
                          <a:rPr lang="zh-CN" altLang="en-US" sz="2000" i="1" smtClean="0">
                            <a:latin typeface="Cambria Math" panose="02040503050406030204" pitchFamily="18" charset="0"/>
                          </a:rPr>
                          <m:t>𝛼</m:t>
                        </m:r>
                      </m:e>
                      <m:sub>
                        <m:r>
                          <a:rPr lang="en-US" altLang="zh-CN" sz="2000" i="1">
                            <a:latin typeface="Cambria Math" panose="02040503050406030204" pitchFamily="18" charset="0"/>
                          </a:rPr>
                          <m:t>4</m:t>
                        </m:r>
                      </m:sub>
                    </m:sSub>
                  </m:oMath>
                </a14:m>
                <a:r>
                  <a:rPr lang="en-US" altLang="zh-CN" sz="2000" dirty="0"/>
                  <a:t> </a:t>
                </a:r>
                <a:r>
                  <a:rPr lang="zh-CN" altLang="en-US" sz="2000" dirty="0"/>
                  <a:t>必为</a:t>
                </a:r>
                <a:r>
                  <a:rPr lang="en-US" altLang="zh-CN" sz="2000" dirty="0"/>
                  <a:t>0 </a:t>
                </a:r>
                <a:r>
                  <a:rPr lang="zh-CN" altLang="en-US" sz="2000" dirty="0"/>
                  <a:t>（因为含有</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4</m:t>
                        </m:r>
                      </m:sub>
                    </m:sSub>
                    <m:r>
                      <a:rPr lang="zh-CN" altLang="en-US" sz="2000" i="1">
                        <a:latin typeface="Cambria Math" panose="02040503050406030204" pitchFamily="18" charset="0"/>
                      </a:rPr>
                      <m:t>的项为</m:t>
                    </m:r>
                    <m:r>
                      <a:rPr lang="en-US" altLang="zh-CN" sz="2000" b="0" i="1" smtClean="0">
                        <a:latin typeface="Cambria Math" panose="02040503050406030204" pitchFamily="18" charset="0"/>
                      </a:rPr>
                      <m:t>  </m:t>
                    </m:r>
                    <m:r>
                      <a:rPr lang="en-US" altLang="zh-CN" sz="2000" i="1" dirty="0">
                        <a:latin typeface="Cambria Math" panose="02040503050406030204" pitchFamily="18" charset="0"/>
                      </a:rPr>
                      <m:t>−</m:t>
                    </m:r>
                    <m:sSup>
                      <m:sSupPr>
                        <m:ctrlPr>
                          <a:rPr lang="en-US" altLang="zh-CN" sz="2000" i="1" smtClean="0">
                            <a:latin typeface="Cambria Math" panose="02040503050406030204" pitchFamily="18" charset="0"/>
                          </a:rPr>
                        </m:ctrlPr>
                      </m:sSupPr>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e>
                      <m:sup>
                        <m:r>
                          <a:rPr lang="en-US" altLang="zh-CN" sz="2000" b="0" i="1" smtClean="0">
                            <a:latin typeface="Cambria Math" panose="02040503050406030204" pitchFamily="18" charset="0"/>
                          </a:rPr>
                          <m:t>2</m:t>
                        </m:r>
                      </m:sup>
                    </m:sSup>
                    <m:r>
                      <a:rPr lang="en-US" altLang="zh-CN" sz="2000" i="1">
                        <a:latin typeface="Cambria Math" panose="02040503050406030204" pitchFamily="18" charset="0"/>
                      </a:rPr>
                      <m:t>−</m:t>
                    </m:r>
                    <m:r>
                      <a:rPr lang="en-US" altLang="zh-CN" sz="2000" i="1" smtClean="0">
                        <a:latin typeface="Cambria Math" panose="02040503050406030204" pitchFamily="18" charset="0"/>
                      </a:rPr>
                      <m:t>3</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1</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oMath>
                </a14:m>
                <a:r>
                  <a:rPr lang="en-US" altLang="zh-CN" sz="2000" dirty="0"/>
                  <a:t>-</a:t>
                </a:r>
                <a:r>
                  <a:rPr lang="en-US" altLang="zh-CN" sz="2000" b="0" dirty="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i="1">
                            <a:latin typeface="Cambria Math" panose="02040503050406030204" pitchFamily="18" charset="0"/>
                          </a:rPr>
                          <m:t>3</m:t>
                        </m:r>
                      </m:sub>
                    </m:sSub>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4</m:t>
                        </m:r>
                      </m:sub>
                    </m:sSub>
                  </m:oMath>
                </a14:m>
                <a:r>
                  <a:rPr lang="zh-CN" altLang="en-US" sz="2000" dirty="0"/>
                  <a:t> ）</a:t>
                </a:r>
                <a:endParaRPr lang="en-US" altLang="zh-CN" sz="2000" dirty="0"/>
              </a:p>
              <a:p>
                <a:endParaRPr lang="en-US" altLang="zh-CN" sz="2000" dirty="0"/>
              </a:p>
              <a:p>
                <a:r>
                  <a:rPr lang="zh-CN" altLang="en-US" sz="2000" dirty="0"/>
                  <a:t>因此上式简化为</a:t>
                </a:r>
                <a:endParaRPr lang="en-US" altLang="zh-CN" sz="2000" dirty="0"/>
              </a:p>
              <a:p>
                <a:endParaRPr lang="zh-CN" altLang="en-US" sz="2000" dirty="0"/>
              </a:p>
            </p:txBody>
          </p:sp>
        </mc:Choice>
        <mc:Fallback>
          <p:sp>
            <p:nvSpPr>
              <p:cNvPr id="23" name="文本框 22"/>
              <p:cNvSpPr txBox="1">
                <a:spLocks noRot="1" noChangeAspect="1" noMove="1" noResize="1" noEditPoints="1" noAdjustHandles="1" noChangeArrowheads="1" noChangeShapeType="1" noTextEdit="1"/>
              </p:cNvSpPr>
              <p:nvPr/>
            </p:nvSpPr>
            <p:spPr>
              <a:xfrm>
                <a:off x="1573967" y="779489"/>
                <a:ext cx="9638676" cy="2554545"/>
              </a:xfrm>
              <a:prstGeom prst="rect">
                <a:avLst/>
              </a:prstGeom>
              <a:blipFill rotWithShape="1">
                <a:blip r:embed="rId1"/>
                <a:stretch>
                  <a:fillRect l="-5" t="-734" r="5" b="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矩形 23"/>
              <p:cNvSpPr/>
              <p:nvPr/>
            </p:nvSpPr>
            <p:spPr>
              <a:xfrm>
                <a:off x="2169487" y="3183893"/>
                <a:ext cx="9513757" cy="483466"/>
              </a:xfrm>
              <a:prstGeom prst="rect">
                <a:avLst/>
              </a:prstGeom>
            </p:spPr>
            <p:txBody>
              <a:bodyPr wrap="square">
                <a:spAutoFit/>
              </a:bodyPr>
              <a:lstStyle/>
              <a:p>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r>
                          <a:rPr lang="en-US" altLang="zh-CN" i="1">
                            <a:latin typeface="Cambria Math" panose="02040503050406030204" pitchFamily="18" charset="0"/>
                          </a:rPr>
                          <m:t>  </m:t>
                        </m:r>
                        <m:r>
                          <a:rPr lang="en-US" altLang="zh-CN" i="1">
                            <a:latin typeface="Cambria Math" panose="02040503050406030204" pitchFamily="18" charset="0"/>
                          </a:rPr>
                          <m:t>2</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r>
                          <a:rPr lang="en-US" altLang="zh-CN" i="1">
                            <a:latin typeface="Cambria Math" panose="02040503050406030204" pitchFamily="18" charset="0"/>
                          </a:rPr>
                          <m:t>)</m:t>
                        </m:r>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r>
                      <a:rPr lang="en-US" altLang="zh-CN" i="1">
                        <a:latin typeface="Cambria Math" panose="02040503050406030204" pitchFamily="18" charset="0"/>
                      </a:rPr>
                      <m:t>4</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2</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endParaRPr lang="zh-CN" altLang="en-US" dirty="0"/>
              </a:p>
            </p:txBody>
          </p:sp>
        </mc:Choice>
        <mc:Fallback>
          <p:sp>
            <p:nvSpPr>
              <p:cNvPr id="24" name="矩形 23"/>
              <p:cNvSpPr>
                <a:spLocks noRot="1" noChangeAspect="1" noMove="1" noResize="1" noEditPoints="1" noAdjustHandles="1" noChangeArrowheads="1" noChangeShapeType="1" noTextEdit="1"/>
              </p:cNvSpPr>
              <p:nvPr/>
            </p:nvSpPr>
            <p:spPr>
              <a:xfrm>
                <a:off x="2169487" y="3183893"/>
                <a:ext cx="9513757" cy="483466"/>
              </a:xfrm>
              <a:prstGeom prst="rect">
                <a:avLst/>
              </a:prstGeom>
              <a:blipFill rotWithShape="1">
                <a:blip r:embed="rId2"/>
                <a:stretch>
                  <a:fillRect l="-3" t="-1" r="5" b="-13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矩形 24"/>
              <p:cNvSpPr/>
              <p:nvPr/>
            </p:nvSpPr>
            <p:spPr>
              <a:xfrm>
                <a:off x="1573966" y="4203704"/>
                <a:ext cx="9908499" cy="2308324"/>
              </a:xfrm>
              <a:prstGeom prst="rect">
                <a:avLst/>
              </a:prstGeom>
            </p:spPr>
            <p:txBody>
              <a:bodyPr wrap="square">
                <a:spAutoFit/>
              </a:bodyPr>
              <a:lstStyle/>
              <a:p>
                <a:r>
                  <a:rPr lang="zh-CN" altLang="en-US" dirty="0"/>
                  <a:t>求解上式各偏导</a:t>
                </a:r>
                <a:r>
                  <a:rPr lang="en-US" altLang="zh-CN" dirty="0"/>
                  <a:t>/</a:t>
                </a:r>
                <a:r>
                  <a:rPr lang="zh-CN" altLang="en-US" dirty="0"/>
                  <a:t>梯度</a:t>
                </a:r>
                <a:r>
                  <a:rPr lang="en-US" altLang="zh-CN" dirty="0"/>
                  <a:t>=0</a:t>
                </a:r>
                <a:r>
                  <a:rPr lang="zh-CN" altLang="en-US" dirty="0"/>
                  <a:t>，无解；故</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oMath>
                </a14:m>
                <a:r>
                  <a:rPr lang="zh-CN" altLang="en-US" dirty="0"/>
                  <a:t> </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oMath>
                </a14:m>
                <a:r>
                  <a:rPr lang="zh-CN" altLang="en-US"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oMath>
                </a14:m>
                <a:r>
                  <a:rPr lang="zh-CN" altLang="en-US" dirty="0"/>
                  <a:t>至少有一个为</a:t>
                </a:r>
                <a:r>
                  <a:rPr lang="en-US" altLang="zh-CN" dirty="0"/>
                  <a:t>0</a:t>
                </a:r>
                <a:r>
                  <a:rPr lang="zh-CN" altLang="en-US" dirty="0"/>
                  <a:t>，即边界值</a:t>
                </a:r>
                <a:endParaRPr lang="en-US" altLang="zh-CN" dirty="0"/>
              </a:p>
              <a:p>
                <a:endParaRPr lang="en-US" altLang="zh-CN" dirty="0"/>
              </a:p>
              <a:p>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r>
                      <a:rPr lang="zh-CN" altLang="en-US" i="1" dirty="0">
                        <a:latin typeface="Cambria Math" panose="02040503050406030204" pitchFamily="18" charset="0"/>
                      </a:rPr>
                      <m:t>求解</m:t>
                    </m:r>
                    <m:r>
                      <a:rPr lang="zh-CN" altLang="en-US" i="1" dirty="0" smtClean="0">
                        <a:latin typeface="Cambria Math" panose="02040503050406030204" pitchFamily="18" charset="0"/>
                      </a:rPr>
                      <m:t>偏导</m:t>
                    </m:r>
                    <m:r>
                      <a:rPr lang="zh-CN" altLang="en-US" i="1" dirty="0">
                        <a:latin typeface="Cambria Math" panose="02040503050406030204" pitchFamily="18" charset="0"/>
                      </a:rPr>
                      <m:t>为</m:t>
                    </m:r>
                    <m:r>
                      <a:rPr lang="en-US" altLang="zh-CN" i="1" dirty="0" smtClean="0">
                        <a:latin typeface="Cambria Math" panose="02040503050406030204" pitchFamily="18" charset="0"/>
                      </a:rPr>
                      <m:t>0</m:t>
                    </m:r>
                    <m:r>
                      <a:rPr lang="zh-CN" altLang="en-US" i="1" dirty="0">
                        <a:latin typeface="Cambria Math" panose="02040503050406030204" pitchFamily="18" charset="0"/>
                      </a:rPr>
                      <m:t>，可得</m:t>
                    </m:r>
                    <m:r>
                      <a:rPr lang="en-US" altLang="zh-CN" b="0" i="1" dirty="0" smtClean="0">
                        <a:latin typeface="Cambria Math" panose="02040503050406030204" pitchFamily="18" charset="0"/>
                      </a:rPr>
                      <m:t> </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a14:m>
                <a:r>
                  <a:rPr lang="en-US" altLang="zh-CN" dirty="0"/>
                  <a:t>0 </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r>
                  <a:rPr lang="en-US" altLang="zh-CN" dirty="0"/>
                  <a:t>2</a:t>
                </a:r>
                <a:r>
                  <a:rPr lang="zh-CN" altLang="en-US" dirty="0"/>
                  <a:t>，</a:t>
                </a:r>
                <a:r>
                  <a:rPr lang="en-US" altLang="zh-CN" dirty="0"/>
                  <a:t>f=2</a:t>
                </a:r>
                <a:endParaRPr lang="en-US" altLang="zh-CN" dirty="0"/>
              </a:p>
              <a:p>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r>
                      <a:rPr lang="zh-CN" altLang="en-US" i="1" dirty="0">
                        <a:latin typeface="Cambria Math" panose="02040503050406030204" pitchFamily="18" charset="0"/>
                      </a:rPr>
                      <m:t>求解</m:t>
                    </m:r>
                    <m:r>
                      <a:rPr lang="zh-CN" altLang="en-US" i="1" dirty="0" smtClean="0">
                        <a:latin typeface="Cambria Math" panose="02040503050406030204" pitchFamily="18" charset="0"/>
                      </a:rPr>
                      <m:t>偏导</m:t>
                    </m:r>
                    <m:r>
                      <a:rPr lang="zh-CN" altLang="en-US" i="1" dirty="0">
                        <a:latin typeface="Cambria Math" panose="02040503050406030204" pitchFamily="18" charset="0"/>
                      </a:rPr>
                      <m:t>为</m:t>
                    </m:r>
                    <m:r>
                      <a:rPr lang="en-US" altLang="zh-CN" i="1" dirty="0" smtClean="0">
                        <a:latin typeface="Cambria Math" panose="02040503050406030204" pitchFamily="18" charset="0"/>
                      </a:rPr>
                      <m:t>0</m:t>
                    </m:r>
                    <m:r>
                      <a:rPr lang="zh-CN" altLang="en-US" i="1" dirty="0">
                        <a:latin typeface="Cambria Math" panose="02040503050406030204" pitchFamily="18" charset="0"/>
                      </a:rPr>
                      <m:t>，可得</m:t>
                    </m:r>
                    <m:r>
                      <a:rPr lang="en-US" altLang="zh-CN" b="0" i="1" dirty="0" smtClean="0">
                        <a:latin typeface="Cambria Math" panose="02040503050406030204" pitchFamily="18" charset="0"/>
                      </a:rPr>
                      <m:t> </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oMath>
                </a14:m>
                <a:r>
                  <a:rPr lang="en-US" altLang="zh-CN" dirty="0"/>
                  <a:t>0.5 </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3</m:t>
                        </m:r>
                      </m:sub>
                    </m:sSub>
                    <m:r>
                      <a:rPr lang="en-US" altLang="zh-CN" i="1">
                        <a:latin typeface="Cambria Math" panose="02040503050406030204" pitchFamily="18" charset="0"/>
                      </a:rPr>
                      <m:t>=</m:t>
                    </m:r>
                  </m:oMath>
                </a14:m>
                <a:r>
                  <a:rPr lang="en-US" altLang="zh-CN" dirty="0"/>
                  <a:t>2</a:t>
                </a:r>
                <a:r>
                  <a:rPr lang="zh-CN" altLang="en-US" dirty="0"/>
                  <a:t>，</a:t>
                </a:r>
                <a:r>
                  <a:rPr lang="en-US" altLang="zh-CN" dirty="0"/>
                  <a:t>f=2.5</a:t>
                </a:r>
                <a:endParaRPr lang="en-US" altLang="zh-CN" dirty="0"/>
              </a:p>
              <a:p>
                <a:endParaRPr lang="en-US" altLang="zh-CN"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r>
                      <a:rPr lang="zh-CN" altLang="en-US" i="1" dirty="0">
                        <a:latin typeface="Cambria Math" panose="02040503050406030204" pitchFamily="18" charset="0"/>
                      </a:rPr>
                      <m:t>求解</m:t>
                    </m:r>
                    <m:r>
                      <a:rPr lang="zh-CN" altLang="en-US" i="1" dirty="0" smtClean="0">
                        <a:latin typeface="Cambria Math" panose="02040503050406030204" pitchFamily="18" charset="0"/>
                      </a:rPr>
                      <m:t>偏导</m:t>
                    </m:r>
                    <m:r>
                      <a:rPr lang="zh-CN" altLang="en-US" i="1" dirty="0">
                        <a:latin typeface="Cambria Math" panose="02040503050406030204" pitchFamily="18" charset="0"/>
                      </a:rPr>
                      <m:t>为</m:t>
                    </m:r>
                    <m:r>
                      <a:rPr lang="en-US" altLang="zh-CN" i="1" dirty="0" smtClean="0">
                        <a:latin typeface="Cambria Math" panose="02040503050406030204" pitchFamily="18" charset="0"/>
                      </a:rPr>
                      <m:t>0</m:t>
                    </m:r>
                    <m:r>
                      <a:rPr lang="zh-CN" altLang="en-US" i="1" dirty="0">
                        <a:latin typeface="Cambria Math" panose="02040503050406030204" pitchFamily="18" charset="0"/>
                      </a:rPr>
                      <m:t>，可得</m:t>
                    </m:r>
                    <m:r>
                      <a:rPr lang="en-US" altLang="zh-CN" b="0" i="1" dirty="0" smtClean="0">
                        <a:latin typeface="Cambria Math" panose="02040503050406030204" pitchFamily="18" charset="0"/>
                      </a:rPr>
                      <m:t> </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t>0 </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b="0" i="0" smtClean="0">
                        <a:latin typeface="Cambria Math" panose="02040503050406030204" pitchFamily="18" charset="0"/>
                      </a:rPr>
                      <m:t>1</m:t>
                    </m:r>
                  </m:oMath>
                </a14:m>
                <a:r>
                  <a:rPr lang="zh-CN" altLang="en-US" dirty="0"/>
                  <a:t>，</a:t>
                </a:r>
                <a:r>
                  <a:rPr lang="en-US" altLang="zh-CN" dirty="0"/>
                  <a:t>f=1</a:t>
                </a:r>
                <a:endParaRPr lang="en-US" altLang="zh-CN" dirty="0"/>
              </a:p>
              <a:p>
                <a:endParaRPr lang="en-US" altLang="zh-CN" dirty="0"/>
              </a:p>
            </p:txBody>
          </p:sp>
        </mc:Choice>
        <mc:Fallback>
          <p:sp>
            <p:nvSpPr>
              <p:cNvPr id="25" name="矩形 24"/>
              <p:cNvSpPr>
                <a:spLocks noRot="1" noChangeAspect="1" noMove="1" noResize="1" noEditPoints="1" noAdjustHandles="1" noChangeArrowheads="1" noChangeShapeType="1" noTextEdit="1"/>
              </p:cNvSpPr>
              <p:nvPr/>
            </p:nvSpPr>
            <p:spPr>
              <a:xfrm>
                <a:off x="1573966" y="4203704"/>
                <a:ext cx="9908499" cy="2308324"/>
              </a:xfrm>
              <a:prstGeom prst="rect">
                <a:avLst/>
              </a:prstGeom>
              <a:blipFill rotWithShape="1">
                <a:blip r:embed="rId3"/>
                <a:stretch>
                  <a:fillRect l="-4" t="-495" r="4" b="-9706"/>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5"/>
          <p:cNvGrpSpPr/>
          <p:nvPr/>
        </p:nvGrpSpPr>
        <p:grpSpPr bwMode="auto">
          <a:xfrm>
            <a:off x="2400742" y="1827340"/>
            <a:ext cx="906463" cy="726947"/>
            <a:chOff x="0" y="-1"/>
            <a:chExt cx="907043" cy="610938"/>
          </a:xfrm>
        </p:grpSpPr>
        <p:sp>
          <p:nvSpPr>
            <p:cNvPr id="5" name="Rectangle 26" descr="image38.png"/>
            <p:cNvSpPr/>
            <p:nvPr/>
          </p:nvSpPr>
          <p:spPr bwMode="auto">
            <a:xfrm>
              <a:off x="0" y="-1"/>
              <a:ext cx="907043" cy="610938"/>
            </a:xfrm>
            <a:prstGeom prst="rect">
              <a:avLst/>
            </a:prstGeom>
            <a:blipFill dpi="0" rotWithShape="0">
              <a:blip r:embed="rId1"/>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6" name="Rectangle 27"/>
            <p:cNvSpPr/>
            <p:nvPr/>
          </p:nvSpPr>
          <p:spPr bwMode="auto">
            <a:xfrm>
              <a:off x="0" y="-1"/>
              <a:ext cx="907043" cy="358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7" name="Group 28"/>
          <p:cNvGrpSpPr/>
          <p:nvPr/>
        </p:nvGrpSpPr>
        <p:grpSpPr bwMode="auto">
          <a:xfrm>
            <a:off x="3556442" y="1993692"/>
            <a:ext cx="912813" cy="439945"/>
            <a:chOff x="-1" y="-1"/>
            <a:chExt cx="912367" cy="369334"/>
          </a:xfrm>
        </p:grpSpPr>
        <p:sp>
          <p:nvSpPr>
            <p:cNvPr id="8" name="Rectangle 29" descr="image41.png"/>
            <p:cNvSpPr/>
            <p:nvPr/>
          </p:nvSpPr>
          <p:spPr bwMode="auto">
            <a:xfrm>
              <a:off x="-1" y="-1"/>
              <a:ext cx="912367" cy="369334"/>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9" name="Rectangle 30"/>
            <p:cNvSpPr/>
            <p:nvPr/>
          </p:nvSpPr>
          <p:spPr bwMode="auto">
            <a:xfrm>
              <a:off x="-1" y="-1"/>
              <a:ext cx="912367" cy="36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10" name="Group 31"/>
          <p:cNvGrpSpPr/>
          <p:nvPr/>
        </p:nvGrpSpPr>
        <p:grpSpPr bwMode="auto">
          <a:xfrm>
            <a:off x="4718492" y="1993692"/>
            <a:ext cx="912813" cy="439945"/>
            <a:chOff x="-1" y="-1"/>
            <a:chExt cx="912368" cy="369334"/>
          </a:xfrm>
        </p:grpSpPr>
        <p:sp>
          <p:nvSpPr>
            <p:cNvPr id="11" name="Rectangle 32" descr="image40.png"/>
            <p:cNvSpPr/>
            <p:nvPr/>
          </p:nvSpPr>
          <p:spPr bwMode="auto">
            <a:xfrm>
              <a:off x="-1" y="-1"/>
              <a:ext cx="912368" cy="369334"/>
            </a:xfrm>
            <a:prstGeom prst="rect">
              <a:avLst/>
            </a:prstGeom>
            <a:blipFill dpi="0" rotWithShape="0">
              <a:blip r:embed="rId3"/>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12" name="Rectangle 33"/>
            <p:cNvSpPr/>
            <p:nvPr/>
          </p:nvSpPr>
          <p:spPr bwMode="auto">
            <a:xfrm>
              <a:off x="-1" y="-1"/>
              <a:ext cx="912368" cy="368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sp>
        <p:nvSpPr>
          <p:cNvPr id="13" name="Rectangle 34" descr="image39.png"/>
          <p:cNvSpPr/>
          <p:nvPr/>
        </p:nvSpPr>
        <p:spPr bwMode="auto">
          <a:xfrm>
            <a:off x="5694805" y="1993692"/>
            <a:ext cx="911225" cy="439945"/>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nvGrpSpPr>
          <p:cNvPr id="14" name="Group 35"/>
          <p:cNvGrpSpPr/>
          <p:nvPr/>
        </p:nvGrpSpPr>
        <p:grpSpPr bwMode="auto">
          <a:xfrm>
            <a:off x="6847329" y="1822962"/>
            <a:ext cx="912812" cy="734500"/>
            <a:chOff x="-1" y="0"/>
            <a:chExt cx="912368" cy="616515"/>
          </a:xfrm>
        </p:grpSpPr>
        <p:sp>
          <p:nvSpPr>
            <p:cNvPr id="15" name="Rectangle 36" descr="image42.png"/>
            <p:cNvSpPr/>
            <p:nvPr/>
          </p:nvSpPr>
          <p:spPr bwMode="auto">
            <a:xfrm>
              <a:off x="-1" y="0"/>
              <a:ext cx="912368" cy="616515"/>
            </a:xfrm>
            <a:prstGeom prst="rect">
              <a:avLst/>
            </a:prstGeom>
            <a:blipFill dpi="0" rotWithShape="0">
              <a:blip r:embed="rId5"/>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16" name="Rectangle 37"/>
            <p:cNvSpPr/>
            <p:nvPr/>
          </p:nvSpPr>
          <p:spPr bwMode="auto">
            <a:xfrm>
              <a:off x="-1" y="0"/>
              <a:ext cx="912368" cy="368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17" name="Group 38"/>
          <p:cNvGrpSpPr/>
          <p:nvPr/>
        </p:nvGrpSpPr>
        <p:grpSpPr bwMode="auto">
          <a:xfrm>
            <a:off x="2459479" y="2520789"/>
            <a:ext cx="2495550" cy="908211"/>
            <a:chOff x="0" y="-1"/>
            <a:chExt cx="2494914" cy="763096"/>
          </a:xfrm>
        </p:grpSpPr>
        <p:sp>
          <p:nvSpPr>
            <p:cNvPr id="18" name="Rectangle 39" descr="image43.png"/>
            <p:cNvSpPr/>
            <p:nvPr/>
          </p:nvSpPr>
          <p:spPr bwMode="auto">
            <a:xfrm>
              <a:off x="0" y="-1"/>
              <a:ext cx="2494914" cy="763096"/>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19" name="Rectangle 40"/>
            <p:cNvSpPr/>
            <p:nvPr/>
          </p:nvSpPr>
          <p:spPr bwMode="auto">
            <a:xfrm>
              <a:off x="0" y="-1"/>
              <a:ext cx="2494914" cy="369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grpSp>
        <p:nvGrpSpPr>
          <p:cNvPr id="20" name="Group 41"/>
          <p:cNvGrpSpPr/>
          <p:nvPr/>
        </p:nvGrpSpPr>
        <p:grpSpPr bwMode="auto">
          <a:xfrm>
            <a:off x="5136004" y="2792207"/>
            <a:ext cx="971550" cy="439944"/>
            <a:chOff x="0" y="-1"/>
            <a:chExt cx="970393" cy="369334"/>
          </a:xfrm>
        </p:grpSpPr>
        <p:sp>
          <p:nvSpPr>
            <p:cNvPr id="21" name="Rectangle 42" descr="image44.png"/>
            <p:cNvSpPr/>
            <p:nvPr/>
          </p:nvSpPr>
          <p:spPr bwMode="auto">
            <a:xfrm>
              <a:off x="0" y="-1"/>
              <a:ext cx="970393" cy="369334"/>
            </a:xfrm>
            <a:prstGeom prst="rect">
              <a:avLst/>
            </a:prstGeom>
            <a:blipFill dpi="0" rotWithShape="0">
              <a:blip r:embed="rId7"/>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22" name="Rectangle 43"/>
            <p:cNvSpPr/>
            <p:nvPr/>
          </p:nvSpPr>
          <p:spPr bwMode="auto">
            <a:xfrm>
              <a:off x="0" y="-1"/>
              <a:ext cx="970393" cy="36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mc:AlternateContent xmlns:mc="http://schemas.openxmlformats.org/markup-compatibility/2006">
        <mc:Choice xmlns:a14="http://schemas.microsoft.com/office/drawing/2010/main" Requires="a14">
          <p:sp>
            <p:nvSpPr>
              <p:cNvPr id="23" name="文本框 22"/>
              <p:cNvSpPr txBox="1"/>
              <p:nvPr/>
            </p:nvSpPr>
            <p:spPr>
              <a:xfrm>
                <a:off x="2008682" y="3642610"/>
                <a:ext cx="8484433" cy="400110"/>
              </a:xfrm>
              <a:prstGeom prst="rect">
                <a:avLst/>
              </a:prstGeom>
              <a:noFill/>
            </p:spPr>
            <p:txBody>
              <a:bodyPr wrap="square" rtlCol="0">
                <a:spAutoFit/>
              </a:bodyPr>
              <a:lstStyle/>
              <a:p>
                <a:r>
                  <a:rPr lang="zh-CN" altLang="en-US" sz="2000" b="1" dirty="0"/>
                  <a:t>决策函数：</a:t>
                </a:r>
                <a:r>
                  <a:rPr lang="en-US" altLang="zh-CN" sz="2000" b="1" dirty="0"/>
                  <a:t>f(x)=sign(-</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oMath>
                </a14:m>
                <a:endParaRPr lang="zh-CN" altLang="en-US" sz="2000" b="1" dirty="0"/>
              </a:p>
            </p:txBody>
          </p:sp>
        </mc:Choice>
        <mc:Fallback>
          <p:sp>
            <p:nvSpPr>
              <p:cNvPr id="23" name="文本框 22"/>
              <p:cNvSpPr txBox="1">
                <a:spLocks noRot="1" noChangeAspect="1" noMove="1" noResize="1" noEditPoints="1" noAdjustHandles="1" noChangeArrowheads="1" noChangeShapeType="1" noTextEdit="1"/>
              </p:cNvSpPr>
              <p:nvPr/>
            </p:nvSpPr>
            <p:spPr>
              <a:xfrm>
                <a:off x="2008682" y="3642610"/>
                <a:ext cx="8484433" cy="400110"/>
              </a:xfrm>
              <a:prstGeom prst="rect">
                <a:avLst/>
              </a:prstGeom>
              <a:blipFill rotWithShape="1">
                <a:blip r:embed="rId8"/>
                <a:stretch>
                  <a:fillRect l="-2" t="-4665" r="4" b="77"/>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2021-06-10 22-58-16 的屏幕截图"/>
          <p:cNvPicPr>
            <a:picLocks noChangeAspect="1"/>
          </p:cNvPicPr>
          <p:nvPr/>
        </p:nvPicPr>
        <p:blipFill>
          <a:blip r:embed="rId1"/>
          <a:stretch>
            <a:fillRect/>
          </a:stretch>
        </p:blipFill>
        <p:spPr>
          <a:xfrm>
            <a:off x="3679190" y="4273550"/>
            <a:ext cx="5410835" cy="2332990"/>
          </a:xfrm>
          <a:prstGeom prst="rect">
            <a:avLst/>
          </a:prstGeom>
        </p:spPr>
      </p:pic>
      <p:pic>
        <p:nvPicPr>
          <p:cNvPr id="6" name="图片 5" descr="2021-06-10 23-02-44 的屏幕截图"/>
          <p:cNvPicPr>
            <a:picLocks noChangeAspect="1"/>
          </p:cNvPicPr>
          <p:nvPr/>
        </p:nvPicPr>
        <p:blipFill>
          <a:blip r:embed="rId2"/>
          <a:stretch>
            <a:fillRect/>
          </a:stretch>
        </p:blipFill>
        <p:spPr>
          <a:xfrm>
            <a:off x="981710" y="576580"/>
            <a:ext cx="6398260" cy="34099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021-06-10 22-59-03 的屏幕截图"/>
          <p:cNvPicPr>
            <a:picLocks noChangeAspect="1"/>
          </p:cNvPicPr>
          <p:nvPr/>
        </p:nvPicPr>
        <p:blipFill>
          <a:blip r:embed="rId1"/>
          <a:stretch>
            <a:fillRect/>
          </a:stretch>
        </p:blipFill>
        <p:spPr>
          <a:xfrm>
            <a:off x="1115695" y="736600"/>
            <a:ext cx="6816090" cy="305943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1931670" y="4253865"/>
                <a:ext cx="9223375" cy="805815"/>
              </a:xfrm>
              <a:prstGeom prst="rect">
                <a:avLst/>
              </a:prstGeom>
              <a:noFill/>
            </p:spPr>
            <p:txBody>
              <a:bodyPr wrap="none" rtlCol="0">
                <a:spAutoFit/>
              </a:bodyPr>
              <a:p>
                <a:pPr algn="l"/>
                <a14:m>
                  <m:oMathPara xmlns:m="http://schemas.openxmlformats.org/officeDocument/2006/math">
                    <m:oMathParaPr>
                      <m:jc m:val="centerGroup"/>
                    </m:oMathParaPr>
                    <m:oMath xmlns:m="http://schemas.openxmlformats.org/officeDocument/2006/math">
                      <m:f>
                        <m:fPr>
                          <m:ctrlPr>
                            <a:rPr lang="en-US" altLang="zh-CN" i="1">
                              <a:latin typeface="DejaVu Math TeX Gyre" panose="02000503000000000000" charset="0"/>
                              <a:cs typeface="DejaVu Math TeX Gyre" panose="02000503000000000000" charset="0"/>
                            </a:rPr>
                          </m:ctrlPr>
                        </m:fPr>
                        <m:num>
                          <m:r>
                            <a:rPr lang="en-US" altLang="zh-CN" i="1">
                              <a:latin typeface="DejaVu Math TeX Gyre" panose="02000503000000000000" charset="0"/>
                              <a:cs typeface="DejaVu Math TeX Gyre" panose="02000503000000000000" charset="0"/>
                            </a:rPr>
                            <m:t>𝜕</m:t>
                          </m:r>
                        </m:num>
                        <m:den>
                          <m:r>
                            <a:rPr lang="en-US" altLang="zh-CN" i="1">
                              <a:latin typeface="DejaVu Math TeX Gyre" panose="02000503000000000000" charset="0"/>
                              <a:cs typeface="DejaVu Math TeX Gyre" panose="02000503000000000000" charset="0"/>
                            </a:rPr>
                            <m:t>𝜕</m:t>
                          </m:r>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𝑊</m:t>
                              </m:r>
                            </m:e>
                            <m:sub>
                              <m:r>
                                <a:rPr lang="en-US" altLang="zh-CN" i="1">
                                  <a:latin typeface="DejaVu Math TeX Gyre" panose="02000503000000000000" charset="0"/>
                                  <a:cs typeface="DejaVu Math TeX Gyre" panose="02000503000000000000" charset="0"/>
                                </a:rPr>
                                <m:t>𝑗</m:t>
                              </m:r>
                            </m:sub>
                          </m:sSub>
                        </m:den>
                      </m:f>
                      <m:r>
                        <a:rPr lang="en-US" altLang="zh-CN" i="1">
                          <a:latin typeface="DejaVu Math TeX Gyre" panose="02000503000000000000" charset="0"/>
                          <a:cs typeface="DejaVu Math TeX Gyre" panose="02000503000000000000" charset="0"/>
                        </a:rPr>
                        <m:t>𝐽</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𝑊</m:t>
                      </m:r>
                      <m:r>
                        <a:rPr lang="en-US" altLang="zh-CN" i="1">
                          <a:latin typeface="DejaVu Math TeX Gyre" panose="02000503000000000000" charset="0"/>
                          <a:cs typeface="DejaVu Math TeX Gyre" panose="02000503000000000000" charset="0"/>
                        </a:rPr>
                        <m:t>)=−</m:t>
                      </m:r>
                      <m:nary>
                        <m:naryPr>
                          <m:chr m:val="∑"/>
                          <m:limLoc m:val="undOvr"/>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𝑖</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up>
                          <m:r>
                            <a:rPr lang="en-US" altLang="zh-CN" i="1">
                              <a:latin typeface="DejaVu Math TeX Gyre" panose="02000503000000000000" charset="0"/>
                              <a:cs typeface="DejaVu Math TeX Gyre" panose="02000503000000000000" charset="0"/>
                            </a:rPr>
                            <m:t>𝑁</m:t>
                          </m:r>
                        </m:sup>
                        <m:e>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𝑦</m:t>
                              </m:r>
                            </m:e>
                            <m:sub>
                              <m:r>
                                <a:rPr lang="en-US" altLang="zh-CN" i="1">
                                  <a:latin typeface="DejaVu Math TeX Gyre" panose="02000503000000000000" charset="0"/>
                                  <a:cs typeface="DejaVu Math TeX Gyre" panose="02000503000000000000" charset="0"/>
                                </a:rPr>
                                <m:t>𝑖</m:t>
                              </m:r>
                            </m:sub>
                          </m:sSub>
                          <m:f>
                            <m:fPr>
                              <m:ctrlPr>
                                <a:rPr lang="en-US" altLang="zh-CN" i="1">
                                  <a:latin typeface="DejaVu Math TeX Gyre" panose="02000503000000000000" charset="0"/>
                                  <a:cs typeface="DejaVu Math TeX Gyre" panose="02000503000000000000" charset="0"/>
                                </a:rPr>
                              </m:ctrlPr>
                            </m:fPr>
                            <m:num>
                              <m:r>
                                <a:rPr lang="en-US" altLang="zh-CN" i="1">
                                  <a:latin typeface="DejaVu Math TeX Gyre" panose="02000503000000000000" charset="0"/>
                                  <a:cs typeface="DejaVu Math TeX Gyre" panose="02000503000000000000" charset="0"/>
                                </a:rPr>
                                <m:t>1</m:t>
                              </m:r>
                            </m:num>
                            <m:den>
                              <m:r>
                                <a:rPr lang="en-US" altLang="zh-CN" i="1">
                                  <a:latin typeface="DejaVu Math TeX Gyre" panose="02000503000000000000" charset="0"/>
                                  <a:cs typeface="DejaVu Math TeX Gyre" panose="02000503000000000000" charset="0"/>
                                </a:rPr>
                                <m:t>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den>
                          </m:f>
                          <m:r>
                            <a:rPr lang="en-US" altLang="zh-CN" i="1">
                              <a:latin typeface="DejaVu Math TeX Gyre" panose="02000503000000000000" charset="0"/>
                              <a:cs typeface="DejaVu Math TeX Gyre" panose="02000503000000000000" charset="0"/>
                            </a:rPr>
                            <m:t>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𝑖</m:t>
                              </m:r>
                            </m:sub>
                          </m:sSub>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r>
                            <a:rPr lang="en-US" altLang="zh-CN" i="1">
                              <a:latin typeface="DejaVu Math TeX Gyre" panose="02000503000000000000" charset="0"/>
                              <a:cs typeface="DejaVu Math TeX Gyre" panose="02000503000000000000" charset="0"/>
                            </a:rPr>
                            <m:t>−</m:t>
                          </m:r>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𝑦</m:t>
                              </m:r>
                            </m:e>
                            <m:sub>
                              <m:r>
                                <a:rPr lang="en-US" altLang="zh-CN" i="1">
                                  <a:latin typeface="DejaVu Math TeX Gyre" panose="02000503000000000000" charset="0"/>
                                  <a:cs typeface="DejaVu Math TeX Gyre" panose="02000503000000000000" charset="0"/>
                                </a:rPr>
                                <m:t>𝑖</m:t>
                              </m:r>
                            </m:sub>
                          </m:sSub>
                          <m:r>
                            <a:rPr lang="en-US" altLang="zh-CN" i="1">
                              <a:latin typeface="DejaVu Math TeX Gyre" panose="02000503000000000000" charset="0"/>
                              <a:cs typeface="DejaVu Math TeX Gyre" panose="02000503000000000000" charset="0"/>
                            </a:rPr>
                            <m:t>)</m:t>
                          </m:r>
                          <m:f>
                            <m:fPr>
                              <m:ctrlPr>
                                <a:rPr lang="en-US" altLang="zh-CN" i="1">
                                  <a:latin typeface="DejaVu Math TeX Gyre" panose="02000503000000000000" charset="0"/>
                                  <a:cs typeface="DejaVu Math TeX Gyre" panose="02000503000000000000" charset="0"/>
                                </a:rPr>
                              </m:ctrlPr>
                            </m:fPr>
                            <m:num>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num>
                            <m:den>
                              <m:r>
                                <a:rPr lang="en-US" altLang="zh-CN" i="1">
                                  <a:latin typeface="DejaVu Math TeX Gyre" panose="02000503000000000000" charset="0"/>
                                  <a:cs typeface="DejaVu Math TeX Gyre" panose="02000503000000000000" charset="0"/>
                                </a:rPr>
                                <m:t>1</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den>
                          </m:f>
                          <m:r>
                            <a:rPr lang="en-US" altLang="zh-CN" i="1">
                              <a:latin typeface="DejaVu Math TeX Gyre" panose="02000503000000000000" charset="0"/>
                              <a:cs typeface="DejaVu Math TeX Gyre" panose="02000503000000000000" charset="0"/>
                            </a:rPr>
                            <m:t>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𝑖</m:t>
                              </m:r>
                            </m:sub>
                          </m:sSub>
                        </m:e>
                      </m:nary>
                    </m:oMath>
                  </m:oMathPara>
                </a14:m>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1931670" y="4253865"/>
                <a:ext cx="9223375" cy="805815"/>
              </a:xfrm>
              <a:prstGeom prst="rect">
                <a:avLst/>
              </a:prstGeom>
              <a:blipFill rotWithShape="1">
                <a:blip r:embed="rId2"/>
                <a:stretch>
                  <a:fillRect r="-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743200" y="5219700"/>
                <a:ext cx="5500370" cy="80581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m:t>
                      </m:r>
                      <m:nary>
                        <m:naryPr>
                          <m:chr m:val="∑"/>
                          <m:limLoc m:val="undOvr"/>
                          <m:ctrlPr>
                            <a:rPr lang="en-US" altLang="zh-CN" i="1">
                              <a:latin typeface="DejaVu Math TeX Gyre" panose="02000503000000000000" charset="0"/>
                              <a:cs typeface="DejaVu Math TeX Gyre" panose="02000503000000000000" charset="0"/>
                            </a:rPr>
                          </m:ctrlPr>
                        </m:naryPr>
                        <m:sub>
                          <m:r>
                            <a:rPr lang="en-US" altLang="zh-CN" i="1">
                              <a:latin typeface="DejaVu Math TeX Gyre" panose="02000503000000000000" charset="0"/>
                              <a:cs typeface="DejaVu Math TeX Gyre" panose="02000503000000000000" charset="0"/>
                            </a:rPr>
                            <m:t>𝑖</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up>
                          <m:r>
                            <a:rPr lang="en-US" altLang="zh-CN" i="1">
                              <a:latin typeface="DejaVu Math TeX Gyre" panose="02000503000000000000" charset="0"/>
                              <a:cs typeface="DejaVu Math TeX Gyre" panose="02000503000000000000" charset="0"/>
                            </a:rPr>
                            <m:t>𝑁</m:t>
                          </m:r>
                        </m:sup>
                        <m:e>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𝑦</m:t>
                              </m:r>
                            </m:e>
                            <m:sub>
                              <m:r>
                                <a:rPr lang="en-US" altLang="zh-CN" i="1">
                                  <a:latin typeface="DejaVu Math TeX Gyre" panose="02000503000000000000" charset="0"/>
                                  <a:cs typeface="DejaVu Math TeX Gyre" panose="02000503000000000000" charset="0"/>
                                </a:rPr>
                                <m:t>𝑖</m:t>
                              </m:r>
                            </m:sub>
                          </m:sSub>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𝑖</m:t>
                              </m:r>
                            </m:sub>
                          </m:sSub>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r>
                            <a:rPr lang="en-US" altLang="zh-CN" i="1">
                              <a:latin typeface="DejaVu Math TeX Gyre" panose="02000503000000000000" charset="0"/>
                              <a:cs typeface="DejaVu Math TeX Gyre" panose="02000503000000000000" charset="0"/>
                            </a:rPr>
                            <m:t>−</m:t>
                          </m:r>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𝑦</m:t>
                              </m:r>
                            </m:e>
                            <m:sub>
                              <m:r>
                                <a:rPr lang="en-US" altLang="zh-CN" i="1">
                                  <a:latin typeface="DejaVu Math TeX Gyre" panose="02000503000000000000" charset="0"/>
                                  <a:cs typeface="DejaVu Math TeX Gyre" panose="02000503000000000000" charset="0"/>
                                </a:rPr>
                                <m:t>𝑖</m:t>
                              </m:r>
                            </m:sub>
                          </m:sSub>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𝜎</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𝑖</m:t>
                              </m:r>
                            </m:sub>
                          </m:sSub>
                        </m:e>
                      </m:nary>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2743200" y="5219700"/>
                <a:ext cx="5500370" cy="80581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243570" y="5436235"/>
                <a:ext cx="1958975" cy="37274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zh-CN" i="1">
                          <a:latin typeface="DejaVu Math TeX Gyre" panose="02000503000000000000" charset="0"/>
                          <a:cs typeface="DejaVu Math TeX Gyre" panose="02000503000000000000" charset="0"/>
                        </a:rPr>
                        <m:t>𝑧</m:t>
                      </m:r>
                      <m:r>
                        <a:rPr lang="en-US" altLang="zh-CN" i="1">
                          <a:latin typeface="DejaVu Math TeX Gyre" panose="02000503000000000000" charset="0"/>
                          <a:cs typeface="DejaVu Math TeX Gyre" panose="02000503000000000000" charset="0"/>
                        </a:rPr>
                        <m:t>=</m:t>
                      </m:r>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𝑊</m:t>
                          </m:r>
                        </m:e>
                        <m:sup>
                          <m:r>
                            <a:rPr lang="en-US" altLang="zh-CN" i="1">
                              <a:latin typeface="DejaVu Math TeX Gyre" panose="02000503000000000000" charset="0"/>
                              <a:cs typeface="DejaVu Math TeX Gyre" panose="02000503000000000000" charset="0"/>
                            </a:rPr>
                            <m:t>𝑇</m:t>
                          </m:r>
                        </m:sup>
                      </m:sSup>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𝑖</m:t>
                          </m:r>
                        </m:sub>
                      </m:sSub>
                    </m:oMath>
                  </m:oMathPara>
                </a14:m>
                <a:endParaRPr lang="en-US" altLang="zh-CN"/>
              </a:p>
            </p:txBody>
          </p:sp>
        </mc:Choice>
        <mc:Fallback>
          <p:sp>
            <p:nvSpPr>
              <p:cNvPr id="8" name="文本框 7"/>
              <p:cNvSpPr txBox="1">
                <a:spLocks noRot="1" noChangeAspect="1" noMove="1" noResize="1" noEditPoints="1" noAdjustHandles="1" noChangeArrowheads="1" noChangeShapeType="1" noTextEdit="1"/>
              </p:cNvSpPr>
              <p:nvPr/>
            </p:nvSpPr>
            <p:spPr>
              <a:xfrm>
                <a:off x="8243570" y="5436235"/>
                <a:ext cx="1958975" cy="37274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7.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76780" y="1042207"/>
            <a:ext cx="7764463" cy="314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bwMode="auto">
          <a:xfrm>
            <a:off x="1243038" y="3606203"/>
            <a:ext cx="8291513" cy="2374900"/>
            <a:chOff x="0" y="-1"/>
            <a:chExt cx="8291438" cy="2375522"/>
          </a:xfrm>
        </p:grpSpPr>
        <p:grpSp>
          <p:nvGrpSpPr>
            <p:cNvPr id="5" name="Group 4"/>
            <p:cNvGrpSpPr/>
            <p:nvPr/>
          </p:nvGrpSpPr>
          <p:grpSpPr bwMode="auto">
            <a:xfrm>
              <a:off x="0" y="569326"/>
              <a:ext cx="8291438" cy="369332"/>
              <a:chOff x="-1" y="-1"/>
              <a:chExt cx="8291439" cy="369333"/>
            </a:xfrm>
          </p:grpSpPr>
          <p:sp>
            <p:nvSpPr>
              <p:cNvPr id="9" name="Rectangle 5" descr="image9.png"/>
              <p:cNvSpPr/>
              <p:nvPr/>
            </p:nvSpPr>
            <p:spPr bwMode="auto">
              <a:xfrm>
                <a:off x="-1" y="-1"/>
                <a:ext cx="8291439" cy="369333"/>
              </a:xfrm>
              <a:prstGeom prst="rect">
                <a:avLst/>
              </a:prstGeom>
              <a:blipFill dpi="0" rotWithShape="0">
                <a:blip r:embed="rId1"/>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10" name="Rectangle 6"/>
              <p:cNvSpPr/>
              <p:nvPr/>
            </p:nvSpPr>
            <p:spPr bwMode="auto">
              <a:xfrm>
                <a:off x="-1" y="-1"/>
                <a:ext cx="8291439" cy="358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dirty="0">
                    <a:latin typeface="Calibri" panose="020F0502020204030204" pitchFamily="34" charset="0"/>
                    <a:cs typeface="Calibri" panose="020F0502020204030204" pitchFamily="34" charset="0"/>
                    <a:sym typeface="Calibri" panose="020F0502020204030204" pitchFamily="34" charset="0"/>
                  </a:rPr>
                  <a:t> </a:t>
                </a:r>
                <a:endParaRPr lang="zh-CN" altLang="zh-CN" dirty="0">
                  <a:latin typeface="Calibri" panose="020F0502020204030204" pitchFamily="34" charset="0"/>
                  <a:cs typeface="Calibri" panose="020F0502020204030204" pitchFamily="34" charset="0"/>
                  <a:sym typeface="Calibri" panose="020F0502020204030204" pitchFamily="34" charset="0"/>
                </a:endParaRPr>
              </a:p>
            </p:txBody>
          </p:sp>
        </p:grpSp>
        <p:sp>
          <p:nvSpPr>
            <p:cNvPr id="6" name="Rectangle 7"/>
            <p:cNvSpPr/>
            <p:nvPr/>
          </p:nvSpPr>
          <p:spPr bwMode="auto">
            <a:xfrm>
              <a:off x="411135" y="0"/>
              <a:ext cx="5792560" cy="51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400" dirty="0">
                  <a:solidFill>
                    <a:srgbClr val="00B0F0"/>
                  </a:solidFill>
                  <a:latin typeface="Calibri" panose="020F0502020204030204" pitchFamily="34" charset="0"/>
                  <a:cs typeface="Calibri" panose="020F0502020204030204" pitchFamily="34" charset="0"/>
                  <a:sym typeface="Calibri" panose="020F0502020204030204" pitchFamily="34" charset="0"/>
                </a:rPr>
                <a:t>a.</a:t>
              </a:r>
              <a:r>
                <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rPr>
                <a:t>写出联合概率的的公式，以（</a:t>
              </a:r>
              <a:r>
                <a:rPr lang="zh-CN" altLang="zh-CN" sz="2400" dirty="0">
                  <a:latin typeface="Calibri" panose="020F0502020204030204" pitchFamily="34" charset="0"/>
                  <a:cs typeface="Calibri" panose="020F0502020204030204" pitchFamily="34" charset="0"/>
                  <a:sym typeface="Calibri" panose="020F0502020204030204" pitchFamily="34" charset="0"/>
                </a:rPr>
                <a:t>ii</a:t>
              </a:r>
              <a:r>
                <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rPr>
                <a:t>）为例：</a:t>
              </a:r>
              <a:endParaRPr lang="zh-CN" altLang="zh-CN" sz="2400" dirty="0">
                <a:solidFill>
                  <a:srgbClr val="00B0F0"/>
                </a:solidFill>
                <a:latin typeface="Calibri" panose="020F0502020204030204" pitchFamily="34" charset="0"/>
                <a:ea typeface="宋体" pitchFamily="2" charset="-122"/>
                <a:cs typeface="Calibri" panose="020F0502020204030204" pitchFamily="34" charset="0"/>
                <a:sym typeface="Calibri" panose="020F0502020204030204" pitchFamily="34" charset="0"/>
              </a:endParaRPr>
            </a:p>
          </p:txBody>
        </p:sp>
        <p:sp>
          <p:nvSpPr>
            <p:cNvPr id="7" name="Rectangle 8"/>
            <p:cNvSpPr/>
            <p:nvPr/>
          </p:nvSpPr>
          <p:spPr bwMode="auto">
            <a:xfrm>
              <a:off x="462067" y="1087904"/>
              <a:ext cx="5206869" cy="510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400">
                  <a:latin typeface="Calibri" panose="020F0502020204030204" pitchFamily="34" charset="0"/>
                  <a:ea typeface="宋体" pitchFamily="2" charset="-122"/>
                  <a:cs typeface="Calibri" panose="020F0502020204030204" pitchFamily="34" charset="0"/>
                  <a:sym typeface="Calibri" panose="020F0502020204030204" pitchFamily="34" charset="0"/>
                </a:rPr>
                <a:t>（</a:t>
              </a:r>
              <a:r>
                <a:rPr lang="zh-CN" altLang="zh-CN" sz="2400">
                  <a:latin typeface="Calibri" panose="020F0502020204030204" pitchFamily="34" charset="0"/>
                  <a:cs typeface="Calibri" panose="020F0502020204030204" pitchFamily="34" charset="0"/>
                  <a:sym typeface="Calibri" panose="020F0502020204030204" pitchFamily="34" charset="0"/>
                </a:rPr>
                <a:t>ii</a:t>
              </a:r>
              <a:r>
                <a:rPr lang="zh-CN" altLang="zh-CN" sz="2400">
                  <a:latin typeface="Calibri" panose="020F0502020204030204" pitchFamily="34" charset="0"/>
                  <a:ea typeface="宋体" pitchFamily="2" charset="-122"/>
                  <a:cs typeface="Calibri" panose="020F0502020204030204" pitchFamily="34" charset="0"/>
                  <a:sym typeface="Calibri" panose="020F0502020204030204" pitchFamily="34" charset="0"/>
                </a:rPr>
                <a:t>）和（</a:t>
              </a:r>
              <a:r>
                <a:rPr lang="zh-CN" altLang="zh-CN" sz="2400">
                  <a:latin typeface="Calibri" panose="020F0502020204030204" pitchFamily="34" charset="0"/>
                  <a:cs typeface="Calibri" panose="020F0502020204030204" pitchFamily="34" charset="0"/>
                  <a:sym typeface="Calibri" panose="020F0502020204030204" pitchFamily="34" charset="0"/>
                </a:rPr>
                <a:t>iii</a:t>
              </a:r>
              <a:r>
                <a:rPr lang="zh-CN" altLang="zh-CN" sz="2400">
                  <a:latin typeface="Calibri" panose="020F0502020204030204" pitchFamily="34" charset="0"/>
                  <a:ea typeface="宋体" pitchFamily="2" charset="-122"/>
                  <a:cs typeface="Calibri" panose="020F0502020204030204" pitchFamily="34" charset="0"/>
                  <a:sym typeface="Calibri" panose="020F0502020204030204" pitchFamily="34" charset="0"/>
                </a:rPr>
                <a:t>）正确；（</a:t>
              </a:r>
              <a:r>
                <a:rPr lang="zh-CN" altLang="zh-CN" sz="2400">
                  <a:latin typeface="Calibri" panose="020F0502020204030204" pitchFamily="34" charset="0"/>
                  <a:cs typeface="Calibri" panose="020F0502020204030204" pitchFamily="34" charset="0"/>
                  <a:sym typeface="Calibri" panose="020F0502020204030204" pitchFamily="34" charset="0"/>
                </a:rPr>
                <a:t>i</a:t>
              </a:r>
              <a:r>
                <a:rPr lang="zh-CN" altLang="zh-CN" sz="2400">
                  <a:latin typeface="Calibri" panose="020F0502020204030204" pitchFamily="34" charset="0"/>
                  <a:ea typeface="宋体" pitchFamily="2" charset="-122"/>
                  <a:cs typeface="Calibri" panose="020F0502020204030204" pitchFamily="34" charset="0"/>
                  <a:sym typeface="Calibri" panose="020F0502020204030204" pitchFamily="34" charset="0"/>
                </a:rPr>
                <a:t>）错误；</a:t>
              </a:r>
              <a:endParaRPr lang="zh-CN" altLang="zh-CN" sz="2400">
                <a:latin typeface="Calibri" panose="020F0502020204030204" pitchFamily="34" charset="0"/>
                <a:ea typeface="宋体" pitchFamily="2" charset="-122"/>
                <a:cs typeface="Calibri" panose="020F0502020204030204" pitchFamily="34" charset="0"/>
                <a:sym typeface="Calibri" panose="020F0502020204030204" pitchFamily="34" charset="0"/>
              </a:endParaRPr>
            </a:p>
          </p:txBody>
        </p:sp>
        <p:sp>
          <p:nvSpPr>
            <p:cNvPr id="8" name="Rectangle 9"/>
            <p:cNvSpPr/>
            <p:nvPr/>
          </p:nvSpPr>
          <p:spPr bwMode="auto">
            <a:xfrm>
              <a:off x="411135" y="1864980"/>
              <a:ext cx="4571580" cy="510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400">
                  <a:solidFill>
                    <a:srgbClr val="00B0F0"/>
                  </a:solidFill>
                  <a:latin typeface="Calibri" panose="020F0502020204030204" pitchFamily="34" charset="0"/>
                  <a:cs typeface="Calibri" panose="020F0502020204030204" pitchFamily="34" charset="0"/>
                  <a:sym typeface="Calibri" panose="020F0502020204030204" pitchFamily="34" charset="0"/>
                </a:rPr>
                <a:t>b.</a:t>
              </a:r>
              <a:r>
                <a:rPr lang="zh-CN" altLang="zh-CN" sz="2400">
                  <a:latin typeface="Calibri" panose="020F0502020204030204" pitchFamily="34" charset="0"/>
                  <a:ea typeface="宋体" pitchFamily="2" charset="-122"/>
                  <a:cs typeface="Calibri" panose="020F0502020204030204" pitchFamily="34" charset="0"/>
                  <a:sym typeface="Calibri" panose="020F0502020204030204" pitchFamily="34" charset="0"/>
                </a:rPr>
                <a:t>（</a:t>
              </a:r>
              <a:r>
                <a:rPr lang="zh-CN" altLang="zh-CN" sz="2400">
                  <a:latin typeface="Calibri" panose="020F0502020204030204" pitchFamily="34" charset="0"/>
                  <a:cs typeface="Calibri" panose="020F0502020204030204" pitchFamily="34" charset="0"/>
                  <a:sym typeface="Calibri" panose="020F0502020204030204" pitchFamily="34" charset="0"/>
                </a:rPr>
                <a:t>ii</a:t>
              </a:r>
              <a:r>
                <a:rPr lang="zh-CN" altLang="zh-CN" sz="2400">
                  <a:latin typeface="Calibri" panose="020F0502020204030204" pitchFamily="34" charset="0"/>
                  <a:ea typeface="宋体" pitchFamily="2" charset="-122"/>
                  <a:cs typeface="Calibri" panose="020F0502020204030204" pitchFamily="34" charset="0"/>
                  <a:sym typeface="Calibri" panose="020F0502020204030204" pitchFamily="34" charset="0"/>
                </a:rPr>
                <a:t>）更好</a:t>
              </a:r>
              <a:endParaRPr lang="zh-CN" altLang="zh-CN" sz="2400">
                <a:solidFill>
                  <a:srgbClr val="00B0F0"/>
                </a:solidFill>
                <a:latin typeface="Calibri" panose="020F0502020204030204" pitchFamily="34" charset="0"/>
                <a:ea typeface="宋体" pitchFamily="2" charset="-122"/>
                <a:cs typeface="Calibri" panose="020F0502020204030204" pitchFamily="34" charset="0"/>
                <a:sym typeface="Calibri" panose="020F0502020204030204" pitchFamily="34" charset="0"/>
              </a:endParaRPr>
            </a:p>
          </p:txBody>
        </p:sp>
      </p:grpSp>
      <p:pic>
        <p:nvPicPr>
          <p:cNvPr id="11" name="Picture 2" descr="image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9604" y="860728"/>
            <a:ext cx="6257925" cy="219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文本框 12"/>
          <p:cNvSpPr txBox="1"/>
          <p:nvPr/>
        </p:nvSpPr>
        <p:spPr>
          <a:xfrm>
            <a:off x="8214609" y="1482290"/>
            <a:ext cx="3357797" cy="1198880"/>
          </a:xfrm>
          <a:prstGeom prst="rect">
            <a:avLst/>
          </a:prstGeom>
          <a:noFill/>
        </p:spPr>
        <p:txBody>
          <a:bodyPr wrap="square" rtlCol="0">
            <a:spAutoFit/>
          </a:bodyPr>
          <a:lstStyle/>
          <a:p>
            <a:pPr algn="l"/>
            <a:r>
              <a:rPr lang="en-US" altLang="zh-CN" sz="2400" b="1" dirty="0">
                <a:solidFill>
                  <a:schemeClr val="tx1"/>
                </a:solidFill>
                <a:highlight>
                  <a:srgbClr val="FFFF00"/>
                </a:highlight>
              </a:rPr>
              <a:t>(ii) F1, F2, N, M1, M2</a:t>
            </a:r>
            <a:endParaRPr lang="en-US" altLang="zh-CN" sz="2400" b="1" dirty="0">
              <a:solidFill>
                <a:schemeClr val="tx1"/>
              </a:solidFill>
              <a:highlight>
                <a:srgbClr val="FFFF00"/>
              </a:highlight>
            </a:endParaRPr>
          </a:p>
          <a:p>
            <a:pPr algn="l"/>
            <a:endParaRPr lang="en-US" altLang="zh-CN" sz="2400" b="1" dirty="0">
              <a:solidFill>
                <a:schemeClr val="tx1"/>
              </a:solidFill>
              <a:highlight>
                <a:srgbClr val="FFFF00"/>
              </a:highlight>
            </a:endParaRPr>
          </a:p>
          <a:p>
            <a:pPr algn="l"/>
            <a:r>
              <a:rPr lang="en-US" altLang="zh-CN" sz="2400" b="1" dirty="0">
                <a:solidFill>
                  <a:schemeClr val="tx1"/>
                </a:solidFill>
                <a:highlight>
                  <a:srgbClr val="FFFF00"/>
                </a:highlight>
              </a:rPr>
              <a:t>(iii) M1, M2, N, F1, F2</a:t>
            </a:r>
            <a:endParaRPr lang="en-US" altLang="zh-CN" sz="2400" b="1" dirty="0">
              <a:solidFill>
                <a:schemeClr val="tx1"/>
              </a:solidFill>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11.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78663" y="1134438"/>
            <a:ext cx="6970400" cy="569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3" descr="image1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0563" y="1851987"/>
            <a:ext cx="8006120" cy="968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4" descr="image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6225" y="3365193"/>
            <a:ext cx="5000966" cy="2333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5"/>
          <p:cNvSpPr/>
          <p:nvPr/>
        </p:nvSpPr>
        <p:spPr bwMode="auto">
          <a:xfrm>
            <a:off x="7226797" y="3067625"/>
            <a:ext cx="4387642"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r>
              <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rPr>
              <a:t>（</a:t>
            </a:r>
            <a:r>
              <a:rPr lang="zh-CN" altLang="zh-CN" sz="2400" dirty="0">
                <a:latin typeface="Calibri" panose="020F0502020204030204" pitchFamily="34" charset="0"/>
                <a:cs typeface="Calibri" panose="020F0502020204030204" pitchFamily="34" charset="0"/>
                <a:sym typeface="Calibri" panose="020F0502020204030204" pitchFamily="34" charset="0"/>
              </a:rPr>
              <a:t>1</a:t>
            </a:r>
            <a:r>
              <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rPr>
              <a:t>）分为对焦准确，对焦不准两种情况；</a:t>
            </a:r>
            <a:endPar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endParaRPr>
          </a:p>
          <a:p>
            <a:r>
              <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rPr>
              <a:t>（</a:t>
            </a:r>
            <a:r>
              <a:rPr lang="zh-CN" altLang="zh-CN" sz="2400" dirty="0">
                <a:latin typeface="Calibri" panose="020F0502020204030204" pitchFamily="34" charset="0"/>
                <a:cs typeface="Calibri" panose="020F0502020204030204" pitchFamily="34" charset="0"/>
                <a:sym typeface="Calibri" panose="020F0502020204030204" pitchFamily="34" charset="0"/>
              </a:rPr>
              <a:t>2</a:t>
            </a:r>
            <a:r>
              <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rPr>
              <a:t>）多数一颗和少数一颗的概率都是</a:t>
            </a:r>
            <a:r>
              <a:rPr lang="zh-CN" altLang="zh-CN" sz="2400" dirty="0">
                <a:latin typeface="Calibri" panose="020F0502020204030204" pitchFamily="34" charset="0"/>
                <a:cs typeface="Calibri" panose="020F0502020204030204" pitchFamily="34" charset="0"/>
                <a:sym typeface="Calibri" panose="020F0502020204030204" pitchFamily="34" charset="0"/>
              </a:rPr>
              <a:t>e</a:t>
            </a:r>
            <a:r>
              <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rPr>
              <a:t>，正确的概率是（</a:t>
            </a:r>
            <a:r>
              <a:rPr lang="zh-CN" altLang="zh-CN" sz="2400" dirty="0">
                <a:latin typeface="Calibri" panose="020F0502020204030204" pitchFamily="34" charset="0"/>
                <a:cs typeface="Calibri" panose="020F0502020204030204" pitchFamily="34" charset="0"/>
                <a:sym typeface="Calibri" panose="020F0502020204030204" pitchFamily="34" charset="0"/>
              </a:rPr>
              <a:t>1-2e</a:t>
            </a:r>
            <a:r>
              <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rPr>
              <a:t>）；</a:t>
            </a:r>
            <a:endParaRPr lang="zh-CN" altLang="zh-CN" sz="2400" dirty="0">
              <a:latin typeface="Calibri" panose="020F0502020204030204" pitchFamily="34" charset="0"/>
              <a:ea typeface="宋体" pitchFamily="2" charset="-122"/>
              <a:cs typeface="Calibri" panose="020F0502020204030204" pitchFamily="34" charset="0"/>
              <a:sym typeface="Calibri" panose="020F0502020204030204" pitchFamily="34" charset="0"/>
            </a:endParaRPr>
          </a:p>
        </p:txBody>
      </p:sp>
      <p:sp>
        <p:nvSpPr>
          <p:cNvPr id="8" name="文本框 7"/>
          <p:cNvSpPr txBox="1"/>
          <p:nvPr/>
        </p:nvSpPr>
        <p:spPr>
          <a:xfrm>
            <a:off x="7248583" y="5006617"/>
            <a:ext cx="4387642" cy="1200329"/>
          </a:xfrm>
          <a:prstGeom prst="rect">
            <a:avLst/>
          </a:prstGeom>
          <a:noFill/>
        </p:spPr>
        <p:txBody>
          <a:bodyPr wrap="square" rtlCol="0">
            <a:spAutoFit/>
          </a:bodyPr>
          <a:lstStyle/>
          <a:p>
            <a:r>
              <a:rPr lang="zh-CN" altLang="en-US" sz="2400" dirty="0">
                <a:latin typeface="Calibri" panose="020F0502020204030204" pitchFamily="34" charset="0"/>
                <a:ea typeface="宋体" pitchFamily="2" charset="-122"/>
                <a:cs typeface="Calibri" panose="020F0502020204030204" pitchFamily="34" charset="0"/>
              </a:rPr>
              <a:t>注：另一种理解为多数一颗或少数一颗的概率是</a:t>
            </a:r>
            <a:r>
              <a:rPr lang="en-US" altLang="zh-CN" sz="2400" dirty="0">
                <a:latin typeface="Calibri" panose="020F0502020204030204" pitchFamily="34" charset="0"/>
                <a:ea typeface="宋体" pitchFamily="2" charset="-122"/>
                <a:cs typeface="Calibri" panose="020F0502020204030204" pitchFamily="34" charset="0"/>
              </a:rPr>
              <a:t>e/2</a:t>
            </a:r>
            <a:r>
              <a:rPr lang="zh-CN" altLang="en-US" sz="2400" dirty="0">
                <a:latin typeface="Calibri" panose="020F0502020204030204" pitchFamily="34" charset="0"/>
                <a:ea typeface="宋体" pitchFamily="2" charset="-122"/>
                <a:cs typeface="Calibri" panose="020F0502020204030204" pitchFamily="34" charset="0"/>
              </a:rPr>
              <a:t>，正确概率是（</a:t>
            </a:r>
            <a:r>
              <a:rPr lang="en-US" altLang="zh-CN" sz="2400" dirty="0">
                <a:latin typeface="Calibri" panose="020F0502020204030204" pitchFamily="34" charset="0"/>
                <a:ea typeface="宋体" pitchFamily="2" charset="-122"/>
                <a:cs typeface="Calibri" panose="020F0502020204030204" pitchFamily="34" charset="0"/>
              </a:rPr>
              <a:t>1-e</a:t>
            </a:r>
            <a:r>
              <a:rPr lang="zh-CN" altLang="en-US" sz="2400" dirty="0">
                <a:latin typeface="Calibri" panose="020F0502020204030204" pitchFamily="34" charset="0"/>
                <a:ea typeface="宋体" pitchFamily="2" charset="-122"/>
                <a:cs typeface="Calibri" panose="020F0502020204030204" pitchFamily="34" charset="0"/>
              </a:rPr>
              <a:t>），均可。</a:t>
            </a:r>
            <a:endParaRPr lang="zh-CN" altLang="en-US" sz="2400" dirty="0">
              <a:latin typeface="Calibri" panose="020F0502020204030204" pitchFamily="34" charset="0"/>
              <a:ea typeface="宋体" pitchFamily="2" charset="-122"/>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9213" y="1072090"/>
            <a:ext cx="9793574" cy="1200261"/>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666750" y="2608580"/>
                <a:ext cx="11625580" cy="223837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𝑁</m:t>
                          </m:r>
                        </m:e>
                        <m:e>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e>
                          </m:d>
                        </m:den>
                      </m:f>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𝑁</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e>
                      </m:d>
                    </m:oMath>
                    <m:oMath xmlns:m="http://schemas.openxmlformats.org/officeDocument/2006/math">
                      <m:r>
                        <a:rPr lang="en-US" altLang="zh-CN" sz="1600" b="0" i="0" dirty="0" smtClean="0">
                          <a:latin typeface="Cambria Math" panose="02040503050406030204" pitchFamily="18" charset="0"/>
                        </a:rPr>
                        <m:t>                            </m:t>
                      </m:r>
                      <m:r>
                        <a:rPr lang="en-US" altLang="zh-CN" sz="1600" b="0" i="1" dirty="0" smtClean="0">
                          <a:latin typeface="Cambria Math" panose="02040503050406030204" pitchFamily="18" charset="0"/>
                        </a:rPr>
                        <m:t>       </m:t>
                      </m:r>
                      <m:r>
                        <a:rPr lang="en-US" altLang="zh-CN" sz="1600" i="1" dirty="0">
                          <a:latin typeface="Cambria Math" panose="02040503050406030204" pitchFamily="18" charset="0"/>
                        </a:rPr>
                        <m:t>=</m:t>
                      </m:r>
                      <m:f>
                        <m:fPr>
                          <m:ctrlPr>
                            <a:rPr lang="en-US" altLang="zh-CN" sz="1600" i="1" dirty="0" smtClean="0">
                              <a:latin typeface="Cambria Math" panose="02040503050406030204" pitchFamily="18" charset="0"/>
                            </a:rPr>
                          </m:ctrlPr>
                        </m:fPr>
                        <m:num>
                          <m:r>
                            <a:rPr lang="en-US" altLang="zh-CN" sz="1600" i="1" dirty="0">
                              <a:latin typeface="Cambria Math" panose="02040503050406030204" pitchFamily="18" charset="0"/>
                            </a:rPr>
                            <m:t>1</m:t>
                          </m:r>
                        </m:num>
                        <m:den>
                          <m:r>
                            <m:rPr>
                              <m:sty m:val="p"/>
                            </m:rPr>
                            <a:rPr lang="en-US" altLang="zh-CN" sz="1600" i="1" dirty="0">
                              <a:latin typeface="Cambria Math" panose="02040503050406030204" pitchFamily="18" charset="0"/>
                            </a:rPr>
                            <m:t>P</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den>
                      </m:f>
                      <m:nary>
                        <m:naryPr>
                          <m:chr m:val="∑"/>
                          <m:supHide m:val="on"/>
                          <m:ctrlPr>
                            <a:rPr lang="en-US" altLang="zh-CN" sz="1600" i="1" dirty="0" smtClean="0">
                              <a:latin typeface="Cambria Math" panose="02040503050406030204" pitchFamily="18" charset="0"/>
                            </a:rPr>
                          </m:ctrlPr>
                        </m:naryPr>
                        <m:sub>
                          <m:r>
                            <m:rPr>
                              <m:brk m:alnAt="7"/>
                            </m:rP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2</m:t>
                          </m:r>
                        </m:sub>
                        <m:sup/>
                        <m:e>
                          <m:r>
                            <a:rPr lang="en-US" altLang="zh-CN" sz="1600" b="0" i="1" dirty="0" smtClean="0">
                              <a:latin typeface="Cambria Math" panose="02040503050406030204" pitchFamily="18" charset="0"/>
                            </a:rPr>
                            <m:t>𝑃</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𝑁</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e>
                      </m:nary>
                    </m:oMath>
                    <m:oMath xmlns:m="http://schemas.openxmlformats.org/officeDocument/2006/math">
                      <m:r>
                        <a:rPr lang="en-US" altLang="zh-CN" sz="1600" b="0" i="0" smtClean="0">
                          <a:latin typeface="Cambria Math" panose="02040503050406030204" pitchFamily="18" charset="0"/>
                        </a:rPr>
                        <m:t>                                  </m:t>
                      </m:r>
                      <m:r>
                        <a:rPr lang="en-US" altLang="zh-CN" sz="1600" b="0" i="1" smtClean="0">
                          <a:latin typeface="Cambria Math" panose="02040503050406030204" pitchFamily="18" charset="0"/>
                        </a:rPr>
                        <m:t>=</m:t>
                      </m:r>
                      <m:f>
                        <m:fPr>
                          <m:ctrlPr>
                            <a:rPr lang="en-US" altLang="zh-CN" sz="1600" i="1" dirty="0" smtClean="0">
                              <a:latin typeface="Cambria Math" panose="02040503050406030204" pitchFamily="18" charset="0"/>
                            </a:rPr>
                          </m:ctrlPr>
                        </m:fPr>
                        <m:num>
                          <m:r>
                            <a:rPr lang="en-US" altLang="zh-CN" sz="1600" i="1" dirty="0">
                              <a:latin typeface="Cambria Math" panose="02040503050406030204" pitchFamily="18" charset="0"/>
                            </a:rPr>
                            <m:t>1</m:t>
                          </m:r>
                        </m:num>
                        <m:den>
                          <m:r>
                            <m:rPr>
                              <m:sty m:val="p"/>
                            </m:rPr>
                            <a:rPr lang="en-US" altLang="zh-CN" sz="1600" i="1" dirty="0">
                              <a:latin typeface="Cambria Math" panose="02040503050406030204" pitchFamily="18" charset="0"/>
                            </a:rPr>
                            <m:t>P</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den>
                      </m:f>
                      <m:nary>
                        <m:naryPr>
                          <m:chr m:val="∑"/>
                          <m:supHide m:val="on"/>
                          <m:ctrlPr>
                            <a:rPr lang="en-US" altLang="zh-CN" sz="1600" i="1" dirty="0" smtClean="0">
                              <a:latin typeface="Cambria Math" panose="02040503050406030204" pitchFamily="18" charset="0"/>
                            </a:rPr>
                          </m:ctrlPr>
                        </m:naryPr>
                        <m:sub>
                          <m:r>
                            <m:rPr>
                              <m:brk m:alnAt="7"/>
                            </m:rP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2</m:t>
                          </m:r>
                        </m:sub>
                        <m:sup/>
                        <m:e>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𝑁</m:t>
                              </m:r>
                            </m:e>
                          </m:d>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1</m:t>
                              </m:r>
                            </m:e>
                          </m:d>
                          <m:r>
                            <a:rPr lang="en-US" altLang="zh-CN" sz="1600" b="0" i="1" dirty="0" smtClean="0">
                              <a:latin typeface="Cambria Math" panose="02040503050406030204" pitchFamily="18" charset="0"/>
                            </a:rPr>
                            <m:t>𝐹</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2</m:t>
                              </m:r>
                            </m:e>
                          </m:d>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e>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𝑁</m:t>
                              </m:r>
                            </m:e>
                          </m:d>
                          <m:r>
                            <a:rPr lang="en-US" altLang="zh-CN" sz="1600" b="0" i="1" dirty="0" smtClean="0">
                              <a:latin typeface="Cambria Math" panose="02040503050406030204" pitchFamily="18" charset="0"/>
                            </a:rPr>
                            <m:t>𝑃</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𝑁</m:t>
                          </m:r>
                          <m:r>
                            <a:rPr lang="en-US" altLang="zh-CN" sz="1600" b="0" i="1" dirty="0" smtClean="0">
                              <a:latin typeface="Cambria Math" panose="02040503050406030204" pitchFamily="18" charset="0"/>
                            </a:rPr>
                            <m:t>)</m:t>
                          </m:r>
                        </m:e>
                      </m:nary>
                    </m:oMath>
                  </m:oMathPara>
                </a14:m>
                <a:endParaRPr lang="en-US" altLang="zh-CN" dirty="0"/>
              </a:p>
              <a:p>
                <a:endParaRPr lang="en-US" altLang="zh-CN" b="0" dirty="0"/>
              </a:p>
              <a:p>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666750" y="2608580"/>
                <a:ext cx="11625580" cy="223837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883232" y="4938936"/>
                <a:ext cx="11192656" cy="707886"/>
              </a:xfrm>
              <a:prstGeom prst="rect">
                <a:avLst/>
              </a:prstGeom>
              <a:noFill/>
            </p:spPr>
            <p:txBody>
              <a:bodyPr wrap="square" rtlCol="0">
                <a:spAutoFit/>
              </a:bodyPr>
              <a:lstStyle/>
              <a:p>
                <a:r>
                  <a:rPr lang="zh-CN" altLang="en-US" sz="2000" dirty="0"/>
                  <a:t>由于</a:t>
                </a:r>
                <a:r>
                  <a:rPr lang="en-US" altLang="zh-CN" sz="2000" dirty="0"/>
                  <a:t>N</a:t>
                </a:r>
                <a:r>
                  <a:rPr lang="zh-CN" altLang="en-US" sz="2000" dirty="0"/>
                  <a:t>取值不大于</a:t>
                </a:r>
                <a:r>
                  <a:rPr lang="en-US" altLang="zh-CN" sz="2000" dirty="0"/>
                  <a:t>3</a:t>
                </a:r>
                <a:r>
                  <a:rPr lang="zh-CN" altLang="en-US" sz="2000" dirty="0"/>
                  <a:t>，</a:t>
                </a:r>
                <a:r>
                  <a:rPr lang="en-US" altLang="zh-CN" sz="2000" dirty="0"/>
                  <a:t>F1=true </a:t>
                </a:r>
                <a:r>
                  <a:rPr lang="zh-CN" altLang="en-US" sz="2000" dirty="0"/>
                  <a:t>或 </a:t>
                </a:r>
                <a:r>
                  <a:rPr lang="en-US" altLang="zh-CN" sz="2000" dirty="0"/>
                  <a:t>F2=true</a:t>
                </a:r>
                <a:r>
                  <a:rPr lang="zh-CN" altLang="en-US" sz="2000" dirty="0"/>
                  <a:t>时，相应的概率</a:t>
                </a:r>
                <a14:m>
                  <m:oMath xmlns:m="http://schemas.openxmlformats.org/officeDocument/2006/math">
                    <m:r>
                      <a:rPr lang="en-US" altLang="zh-CN" sz="2000" b="0" i="1" dirty="0" smtClean="0">
                        <a:latin typeface="Cambria Math" panose="02040503050406030204" pitchFamily="18" charset="0"/>
                      </a:rPr>
                      <m:t>𝑃</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𝑀</m:t>
                        </m:r>
                        <m:r>
                          <a:rPr lang="en-US" altLang="zh-CN" sz="2000" b="0" i="1" dirty="0" smtClean="0">
                            <a:latin typeface="Cambria Math" panose="02040503050406030204" pitchFamily="18" charset="0"/>
                          </a:rPr>
                          <m:t>1</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2</m:t>
                        </m:r>
                      </m:e>
                      <m:e>
                        <m:r>
                          <a:rPr lang="en-US" altLang="zh-CN" sz="2000" b="0" i="1" dirty="0" smtClean="0">
                            <a:latin typeface="Cambria Math" panose="02040503050406030204" pitchFamily="18" charset="0"/>
                          </a:rPr>
                          <m:t>𝐹</m:t>
                        </m:r>
                        <m:r>
                          <a:rPr lang="en-US" altLang="zh-CN" sz="2000" b="0" i="1" dirty="0" smtClean="0">
                            <a:latin typeface="Cambria Math" panose="02040503050406030204" pitchFamily="18" charset="0"/>
                          </a:rPr>
                          <m:t>1</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𝑁</m:t>
                        </m:r>
                      </m:e>
                    </m:d>
                  </m:oMath>
                </a14:m>
                <a:r>
                  <a:rPr lang="zh-CN" altLang="en-US" sz="2000" dirty="0"/>
                  <a:t>或</a:t>
                </a:r>
                <a14:m>
                  <m:oMath xmlns:m="http://schemas.openxmlformats.org/officeDocument/2006/math">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𝑀</m:t>
                    </m:r>
                    <m:r>
                      <a:rPr lang="en-US" altLang="zh-CN" sz="2000" b="0" i="1" dirty="0" smtClean="0">
                        <a:latin typeface="Cambria Math" panose="02040503050406030204" pitchFamily="18" charset="0"/>
                      </a:rPr>
                      <m:t>2</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2</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𝐹</m:t>
                    </m:r>
                    <m:r>
                      <a:rPr lang="en-US" altLang="zh-CN" sz="2000" b="0" i="1" dirty="0" smtClean="0">
                        <a:latin typeface="Cambria Math" panose="02040503050406030204" pitchFamily="18" charset="0"/>
                      </a:rPr>
                      <m:t>2</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𝑁</m:t>
                    </m:r>
                    <m:r>
                      <a:rPr lang="zh-CN" altLang="en-US" sz="2000" i="1" dirty="0">
                        <a:latin typeface="Cambria Math" panose="02040503050406030204" pitchFamily="18" charset="0"/>
                      </a:rPr>
                      <m:t>）</m:t>
                    </m:r>
                  </m:oMath>
                </a14:m>
                <a:r>
                  <a:rPr lang="zh-CN" altLang="en-US" sz="2000" dirty="0"/>
                  <a:t>为零，因此上式总只有一项（</a:t>
                </a:r>
                <a:r>
                  <a:rPr lang="en-US" altLang="zh-CN" sz="2000" dirty="0"/>
                  <a:t>F1=false, </a:t>
                </a:r>
                <a:r>
                  <a:rPr lang="zh-CN" altLang="en-US" sz="2000" dirty="0"/>
                  <a:t>且</a:t>
                </a:r>
                <a:r>
                  <a:rPr lang="en-US" altLang="zh-CN" sz="2000" dirty="0"/>
                  <a:t>F2=false</a:t>
                </a:r>
                <a:r>
                  <a:rPr lang="zh-CN" altLang="en-US" sz="2000" dirty="0"/>
                  <a:t>时</a:t>
                </a:r>
                <a:r>
                  <a:rPr lang="en-US" altLang="zh-CN" sz="2000" dirty="0"/>
                  <a:t>) </a:t>
                </a:r>
                <a:r>
                  <a:rPr lang="zh-CN" altLang="en-US" sz="2000" dirty="0"/>
                  <a:t>非零</a:t>
                </a:r>
                <a:endParaRPr lang="zh-CN" altLang="en-US" sz="2000" dirty="0"/>
              </a:p>
            </p:txBody>
          </p:sp>
        </mc:Choice>
        <mc:Fallback>
          <p:sp>
            <p:nvSpPr>
              <p:cNvPr id="8" name="文本框 7"/>
              <p:cNvSpPr txBox="1">
                <a:spLocks noRot="1" noChangeAspect="1" noMove="1" noResize="1" noEditPoints="1" noAdjustHandles="1" noChangeArrowheads="1" noChangeShapeType="1" noTextEdit="1"/>
              </p:cNvSpPr>
              <p:nvPr/>
            </p:nvSpPr>
            <p:spPr>
              <a:xfrm>
                <a:off x="883232" y="4938936"/>
                <a:ext cx="11192656" cy="707886"/>
              </a:xfrm>
              <a:prstGeom prst="rect">
                <a:avLst/>
              </a:prstGeom>
              <a:blipFill rotWithShape="1">
                <a:blip r:embed="rId3"/>
                <a:stretch>
                  <a:fillRect l="-5" t="-2678" r="1" b="57"/>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622300" y="1137920"/>
                <a:ext cx="13812520" cy="190055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𝑁</m:t>
                          </m:r>
                        </m:e>
                        <m:e>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e>
                          </m:d>
                        </m:den>
                      </m:f>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𝑁</m:t>
                          </m:r>
                        </m:e>
                      </m:d>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𝑓𝑎𝑙𝑠𝑒</m:t>
                          </m:r>
                        </m:e>
                      </m:d>
                      <m:r>
                        <a:rPr lang="en-US" altLang="zh-CN" sz="1600" b="0" i="1" dirty="0" smtClean="0">
                          <a:latin typeface="Cambria Math" panose="02040503050406030204" pitchFamily="18" charset="0"/>
                        </a:rPr>
                        <m:t>𝐹</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𝑓𝑎𝑙𝑠𝑒</m:t>
                          </m:r>
                        </m:e>
                      </m:d>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e>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𝑓𝑎𝑙𝑠𝑒</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𝑁</m:t>
                          </m:r>
                        </m:e>
                      </m:d>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e>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𝑓𝑎𝑙𝑠𝑒</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𝑁</m:t>
                          </m:r>
                        </m:e>
                      </m:d>
                    </m:oMath>
                    <m:oMath xmlns:m="http://schemas.openxmlformats.org/officeDocument/2006/math">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𝑃</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2</m:t>
                              </m:r>
                            </m:e>
                          </m:d>
                        </m:den>
                      </m:f>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𝑁</m:t>
                          </m:r>
                        </m:e>
                      </m:d>
                      <m:sSup>
                        <m:sSupPr>
                          <m:ctrlPr>
                            <a:rPr lang="en-US" altLang="zh-CN" sz="1600" b="0" i="1" dirty="0" smtClean="0">
                              <a:latin typeface="Cambria Math" panose="02040503050406030204" pitchFamily="18" charset="0"/>
                            </a:rPr>
                          </m:ctrlPr>
                        </m:sSupPr>
                        <m:e>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m:t>
                          </m:r>
                          <m:r>
                            <a:rPr lang="en-US" altLang="zh-CN" sz="1600" b="0" i="1" dirty="0" smtClean="0">
                              <a:latin typeface="Cambria Math" panose="02040503050406030204" pitchFamily="18" charset="0"/>
                            </a:rPr>
                            <m:t>)</m:t>
                          </m:r>
                        </m:e>
                        <m:sup>
                          <m:r>
                            <a:rPr lang="en-US" altLang="zh-CN" sz="1600" b="0" i="1" dirty="0" smtClean="0">
                              <a:latin typeface="Cambria Math" panose="02040503050406030204" pitchFamily="18" charset="0"/>
                            </a:rPr>
                            <m:t>2</m:t>
                          </m:r>
                        </m:sup>
                      </m:sSup>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e>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1</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𝑓𝑎𝑙𝑠𝑒</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𝑁</m:t>
                          </m:r>
                        </m:e>
                      </m:d>
                      <m:r>
                        <a:rPr lang="en-US" altLang="zh-CN" sz="1600" b="0" i="1" dirty="0" smtClean="0">
                          <a:latin typeface="Cambria Math" panose="02040503050406030204" pitchFamily="18" charset="0"/>
                        </a:rPr>
                        <m:t>𝑃</m:t>
                      </m:r>
                      <m:d>
                        <m:dPr>
                          <m:ctrlPr>
                            <a:rPr lang="en-US" altLang="zh-CN" sz="1600" b="0" i="1" dirty="0" smtClean="0">
                              <a:latin typeface="Cambria Math" panose="02040503050406030204" pitchFamily="18" charset="0"/>
                            </a:rPr>
                          </m:ctrlPr>
                        </m:dPr>
                        <m:e>
                          <m:r>
                            <a:rPr lang="en-US" altLang="zh-CN" sz="1600" b="0" i="1" dirty="0" smtClean="0">
                              <a:latin typeface="Cambria Math" panose="02040503050406030204" pitchFamily="18" charset="0"/>
                            </a:rPr>
                            <m:t>𝑀</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2</m:t>
                          </m:r>
                        </m:e>
                        <m:e>
                          <m:r>
                            <a:rPr lang="en-US" altLang="zh-CN" sz="1600" b="0" i="1" dirty="0" smtClean="0">
                              <a:latin typeface="Cambria Math" panose="02040503050406030204" pitchFamily="18" charset="0"/>
                            </a:rPr>
                            <m:t>𝐹</m:t>
                          </m:r>
                          <m:r>
                            <a:rPr lang="en-US" altLang="zh-CN" sz="1600" b="0" i="1" dirty="0" smtClean="0">
                              <a:latin typeface="Cambria Math" panose="02040503050406030204" pitchFamily="18" charset="0"/>
                            </a:rPr>
                            <m:t>2</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𝑓𝑎𝑙𝑠𝑒</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𝑁</m:t>
                          </m:r>
                        </m:e>
                      </m:d>
                    </m:oMath>
                  </m:oMathPara>
                </a14:m>
                <a:br>
                  <a:rPr lang="en-US" altLang="zh-CN" sz="1600" b="0" dirty="0"/>
                </a:br>
                <a:endParaRPr lang="en-US" altLang="zh-CN" b="0" dirty="0"/>
              </a:p>
              <a:p>
                <a:endParaRPr lang="en-US" altLang="zh-CN" i="1" dirty="0">
                  <a:latin typeface="Cambria Math" panose="020405030504060302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622300" y="1137920"/>
                <a:ext cx="13812520" cy="190055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959369" y="3728803"/>
                <a:ext cx="9024080" cy="32810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zh-CN" altLang="en-US" i="1">
                          <a:latin typeface="Cambria Math" panose="02040503050406030204" pitchFamily="18" charset="0"/>
                        </a:rPr>
                        <m:t>时</m:t>
                      </m:r>
                      <m:r>
                        <a:rPr lang="zh-CN" altLang="en-US"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i="1" smtClean="0">
                              <a:latin typeface="Cambria Math" panose="02040503050406030204" pitchFamily="18" charset="0"/>
                            </a:rPr>
                            <m:t>1</m:t>
                          </m:r>
                        </m:e>
                        <m:e>
                          <m:r>
                            <a:rPr lang="en-US" altLang="zh-CN" b="0" i="1" smtClean="0">
                              <a:latin typeface="Cambria Math" panose="02040503050406030204" pitchFamily="18" charset="0"/>
                            </a:rPr>
                            <m:t>𝑀</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den>
                      </m:f>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d>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e>
                          </m:d>
                        </m:e>
                        <m:sup>
                          <m:r>
                            <a:rPr lang="en-US" altLang="zh-CN" b="0" i="1" dirty="0" smtClean="0">
                              <a:latin typeface="Cambria Math" panose="02040503050406030204" pitchFamily="18" charset="0"/>
                            </a:rPr>
                            <m:t>2</m:t>
                          </m:r>
                        </m:sup>
                      </m:sSup>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0" i="1" dirty="0" smtClean="0">
                              <a:latin typeface="Cambria Math" panose="02040503050406030204" pitchFamily="18" charset="0"/>
                            </a:rPr>
                            <m:t>2</m:t>
                          </m:r>
                        </m:sup>
                      </m:sSup>
                    </m:oMath>
                    <m:oMath xmlns:m="http://schemas.openxmlformats.org/officeDocument/2006/math">
                      <m:r>
                        <a:rPr lang="zh-CN" altLang="en-US" i="1" dirty="0" smtClean="0">
                          <a:latin typeface="Cambria Math" panose="02040503050406030204" pitchFamily="18" charset="0"/>
                        </a:rPr>
                        <m:t>同理</m:t>
                      </m:r>
                      <m:r>
                        <a:rPr lang="zh-CN" altLang="en-US" i="1" dirty="0">
                          <a:latin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2</m:t>
                          </m:r>
                        </m:e>
                        <m:e>
                          <m:r>
                            <a:rPr lang="en-US" altLang="zh-CN" b="0" i="1" smtClean="0">
                              <a:latin typeface="Cambria Math" panose="02040503050406030204" pitchFamily="18" charset="0"/>
                            </a:rPr>
                            <m:t>𝑀</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den>
                      </m:f>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e>
                          </m:d>
                        </m:e>
                        <m:sup>
                          <m:r>
                            <a:rPr lang="en-US" altLang="zh-CN" b="0" i="1" dirty="0" smtClean="0">
                              <a:latin typeface="Cambria Math" panose="02040503050406030204" pitchFamily="18" charset="0"/>
                            </a:rPr>
                            <m:t>2</m:t>
                          </m:r>
                        </m:sup>
                      </m:sSup>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1</m:t>
                              </m:r>
                              <m:r>
                                <a:rPr lang="en-US" altLang="zh-CN" i="1" dirty="0">
                                  <a:latin typeface="Cambria Math" panose="02040503050406030204" pitchFamily="18" charset="0"/>
                                </a:rPr>
                                <m:t>−</m:t>
                              </m:r>
                              <m:r>
                                <a:rPr lang="en-US" altLang="zh-CN" i="1" dirty="0" smtClean="0">
                                  <a:latin typeface="Cambria Math" panose="02040503050406030204" pitchFamily="18" charset="0"/>
                                </a:rPr>
                                <m:t>2</m:t>
                              </m:r>
                              <m:r>
                                <a:rPr lang="en-US" altLang="zh-CN" b="0" i="1" dirty="0" smtClean="0">
                                  <a:latin typeface="Cambria Math" panose="02040503050406030204" pitchFamily="18" charset="0"/>
                                </a:rPr>
                                <m:t>𝑒</m:t>
                              </m:r>
                            </m:e>
                          </m:d>
                        </m:e>
                        <m:sup>
                          <m:r>
                            <a:rPr lang="en-US" altLang="zh-CN" b="0" i="1" dirty="0" smtClean="0">
                              <a:latin typeface="Cambria Math" panose="02040503050406030204" pitchFamily="18" charset="0"/>
                            </a:rPr>
                            <m:t>2</m:t>
                          </m:r>
                        </m:sup>
                      </m:sSup>
                    </m:oMath>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b="0" i="1" smtClean="0">
                              <a:latin typeface="Cambria Math" panose="02040503050406030204" pitchFamily="18" charset="0"/>
                            </a:rPr>
                            <m:t>3</m:t>
                          </m:r>
                        </m:e>
                        <m:e>
                          <m:r>
                            <a:rPr lang="en-US" altLang="zh-CN" b="0" i="1" smtClean="0">
                              <a:latin typeface="Cambria Math" panose="02040503050406030204" pitchFamily="18" charset="0"/>
                            </a:rPr>
                            <m:t>𝑀</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e>
                          </m:d>
                        </m:den>
                      </m:f>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e>
                        <m:sup>
                          <m:r>
                            <a:rPr lang="en-US" altLang="zh-CN" b="0" i="1" dirty="0" smtClean="0">
                              <a:latin typeface="Cambria Math" panose="02040503050406030204" pitchFamily="18" charset="0"/>
                            </a:rPr>
                            <m:t>2</m:t>
                          </m:r>
                        </m:sup>
                      </m:sSup>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𝑒</m:t>
                          </m:r>
                        </m:e>
                        <m:sup>
                          <m:r>
                            <a:rPr lang="en-US" altLang="zh-CN" b="0" i="1" dirty="0" smtClean="0">
                              <a:latin typeface="Cambria Math" panose="02040503050406030204" pitchFamily="18" charset="0"/>
                            </a:rPr>
                            <m:t>2</m:t>
                          </m:r>
                        </m:sup>
                      </m:sSup>
                    </m:oMath>
                  </m:oMathPara>
                </a14:m>
                <a:endParaRPr lang="en-US" altLang="zh-CN" dirty="0"/>
              </a:p>
              <a:p>
                <a:r>
                  <a:rPr lang="en-US" altLang="zh-CN" dirty="0"/>
                  <a:t>       </a:t>
                </a:r>
                <a:endParaRPr lang="en-US" altLang="zh-CN" dirty="0"/>
              </a:p>
              <a:p>
                <a:endParaRPr lang="en-US" altLang="zh-CN" dirty="0"/>
              </a:p>
              <a:p>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959369" y="3728803"/>
                <a:ext cx="9024080" cy="3281045"/>
              </a:xfrm>
              <a:prstGeom prst="rect">
                <a:avLst/>
              </a:prstGeom>
              <a:blipFill rotWithShape="1">
                <a:blip r:embed="rId2"/>
                <a:stretch>
                  <a:fillRect l="-6" t="-3" r="7" b="3"/>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23.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02180" y="595868"/>
            <a:ext cx="5608638" cy="126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3" descr="image2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1762" y="1859518"/>
            <a:ext cx="6593109" cy="2776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4" descr="image2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1762" y="4696945"/>
            <a:ext cx="3174817" cy="15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文本框 10"/>
          <p:cNvSpPr txBox="1"/>
          <p:nvPr/>
        </p:nvSpPr>
        <p:spPr>
          <a:xfrm>
            <a:off x="8586684" y="3274130"/>
            <a:ext cx="2203554" cy="369332"/>
          </a:xfrm>
          <a:prstGeom prst="rect">
            <a:avLst/>
          </a:prstGeom>
          <a:noFill/>
        </p:spPr>
        <p:txBody>
          <a:bodyPr wrap="square" rtlCol="0">
            <a:spAutoFit/>
          </a:bodyPr>
          <a:lstStyle/>
          <a:p>
            <a:r>
              <a:rPr lang="en-US" altLang="zh-CN" dirty="0"/>
              <a:t>10</a:t>
            </a:r>
            <a:r>
              <a:rPr lang="zh-CN" altLang="en-US" dirty="0"/>
              <a:t>次乘法，</a:t>
            </a:r>
            <a:r>
              <a:rPr lang="en-US" altLang="zh-CN" dirty="0"/>
              <a:t>4</a:t>
            </a:r>
            <a:r>
              <a:rPr lang="zh-CN" altLang="en-US" dirty="0"/>
              <a:t>次加法</a:t>
            </a:r>
            <a:endParaRPr lang="zh-CN" altLang="en-US" dirty="0"/>
          </a:p>
        </p:txBody>
      </p:sp>
      <p:sp>
        <p:nvSpPr>
          <p:cNvPr id="12" name="箭头: 右弧形 11"/>
          <p:cNvSpPr/>
          <p:nvPr/>
        </p:nvSpPr>
        <p:spPr>
          <a:xfrm>
            <a:off x="7994871" y="3223765"/>
            <a:ext cx="295906" cy="3693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右弧形 14"/>
          <p:cNvSpPr/>
          <p:nvPr/>
        </p:nvSpPr>
        <p:spPr>
          <a:xfrm>
            <a:off x="7994871" y="4453723"/>
            <a:ext cx="295906" cy="3693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p:cNvSpPr txBox="1"/>
          <p:nvPr/>
        </p:nvSpPr>
        <p:spPr>
          <a:xfrm>
            <a:off x="8586684" y="4489749"/>
            <a:ext cx="2203554" cy="369332"/>
          </a:xfrm>
          <a:prstGeom prst="rect">
            <a:avLst/>
          </a:prstGeom>
          <a:noFill/>
        </p:spPr>
        <p:txBody>
          <a:bodyPr wrap="square" rtlCol="0">
            <a:spAutoFit/>
          </a:bodyPr>
          <a:lstStyle/>
          <a:p>
            <a:r>
              <a:rPr lang="en-US" altLang="zh-CN" dirty="0"/>
              <a:t>4</a:t>
            </a:r>
            <a:r>
              <a:rPr lang="zh-CN" altLang="en-US" dirty="0"/>
              <a:t>次乘法，</a:t>
            </a:r>
            <a:r>
              <a:rPr lang="en-US" altLang="zh-CN" dirty="0"/>
              <a:t>2</a:t>
            </a:r>
            <a:r>
              <a:rPr lang="zh-CN" altLang="en-US" dirty="0"/>
              <a:t>次加法</a:t>
            </a:r>
            <a:endParaRPr lang="zh-CN" altLang="en-US" dirty="0"/>
          </a:p>
        </p:txBody>
      </p:sp>
      <p:sp>
        <p:nvSpPr>
          <p:cNvPr id="17" name="箭头: 右弧形 16"/>
          <p:cNvSpPr/>
          <p:nvPr/>
        </p:nvSpPr>
        <p:spPr>
          <a:xfrm>
            <a:off x="7981097" y="5110206"/>
            <a:ext cx="295906" cy="3693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8586684" y="5110206"/>
            <a:ext cx="2203554" cy="369332"/>
          </a:xfrm>
          <a:prstGeom prst="rect">
            <a:avLst/>
          </a:prstGeom>
          <a:noFill/>
        </p:spPr>
        <p:txBody>
          <a:bodyPr wrap="square" rtlCol="0">
            <a:spAutoFit/>
          </a:bodyPr>
          <a:lstStyle/>
          <a:p>
            <a:r>
              <a:rPr lang="en-US" altLang="zh-CN" dirty="0"/>
              <a:t>2</a:t>
            </a:r>
            <a:r>
              <a:rPr lang="zh-CN" altLang="en-US" dirty="0"/>
              <a:t>次乘法</a:t>
            </a:r>
            <a:endParaRPr lang="zh-CN" altLang="en-US" dirty="0"/>
          </a:p>
        </p:txBody>
      </p:sp>
      <p:sp>
        <p:nvSpPr>
          <p:cNvPr id="19" name="箭头: 右弧形 18"/>
          <p:cNvSpPr/>
          <p:nvPr/>
        </p:nvSpPr>
        <p:spPr>
          <a:xfrm>
            <a:off x="7981097" y="5715260"/>
            <a:ext cx="295906" cy="36933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8586684" y="5715260"/>
            <a:ext cx="2203554" cy="369332"/>
          </a:xfrm>
          <a:prstGeom prst="rect">
            <a:avLst/>
          </a:prstGeom>
          <a:noFill/>
        </p:spPr>
        <p:txBody>
          <a:bodyPr wrap="square" rtlCol="0">
            <a:spAutoFit/>
          </a:bodyPr>
          <a:lstStyle/>
          <a:p>
            <a:r>
              <a:rPr lang="en-US" altLang="zh-CN" dirty="0"/>
              <a:t>1</a:t>
            </a:r>
            <a:r>
              <a:rPr lang="zh-CN" altLang="en-US" dirty="0"/>
              <a:t>次加法，</a:t>
            </a:r>
            <a:r>
              <a:rPr lang="en-US" altLang="zh-CN" dirty="0"/>
              <a:t>2</a:t>
            </a:r>
            <a:r>
              <a:rPr lang="zh-CN" altLang="en-US" dirty="0"/>
              <a:t>次除法</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24.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90815" y="652228"/>
            <a:ext cx="7115175"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3"/>
          <p:cNvSpPr/>
          <p:nvPr/>
        </p:nvSpPr>
        <p:spPr bwMode="auto">
          <a:xfrm>
            <a:off x="2603552" y="1942866"/>
            <a:ext cx="6226175"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000" dirty="0">
                <a:solidFill>
                  <a:srgbClr val="00B0F0"/>
                </a:solidFill>
                <a:latin typeface="Calibri" panose="020F0502020204030204" pitchFamily="34" charset="0"/>
                <a:cs typeface="Calibri" panose="020F0502020204030204" pitchFamily="34" charset="0"/>
                <a:sym typeface="Calibri" panose="020F0502020204030204" pitchFamily="34" charset="0"/>
              </a:rPr>
              <a:t>b. </a:t>
            </a:r>
            <a:r>
              <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rPr>
              <a:t>共有</a:t>
            </a:r>
            <a:r>
              <a:rPr lang="zh-CN" altLang="zh-CN" sz="2000" dirty="0">
                <a:latin typeface="Calibri" panose="020F0502020204030204" pitchFamily="34" charset="0"/>
                <a:cs typeface="Calibri" panose="020F0502020204030204" pitchFamily="34" charset="0"/>
                <a:sym typeface="Calibri" panose="020F0502020204030204" pitchFamily="34" charset="0"/>
              </a:rPr>
              <a:t>7</a:t>
            </a:r>
            <a:r>
              <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rPr>
              <a:t>次加法，</a:t>
            </a:r>
            <a:r>
              <a:rPr lang="zh-CN" altLang="zh-CN" sz="2000" dirty="0">
                <a:latin typeface="Calibri" panose="020F0502020204030204" pitchFamily="34" charset="0"/>
                <a:cs typeface="Calibri" panose="020F0502020204030204" pitchFamily="34" charset="0"/>
                <a:sym typeface="Calibri" panose="020F0502020204030204" pitchFamily="34" charset="0"/>
              </a:rPr>
              <a:t>16</a:t>
            </a:r>
            <a:r>
              <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rPr>
              <a:t>次乘法，</a:t>
            </a:r>
            <a:r>
              <a:rPr lang="zh-CN" altLang="zh-CN" sz="2000" dirty="0">
                <a:latin typeface="Calibri" panose="020F0502020204030204" pitchFamily="34" charset="0"/>
                <a:cs typeface="Calibri" panose="020F0502020204030204" pitchFamily="34" charset="0"/>
                <a:sym typeface="Calibri" panose="020F0502020204030204" pitchFamily="34" charset="0"/>
              </a:rPr>
              <a:t>2</a:t>
            </a:r>
            <a:r>
              <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rPr>
              <a:t>次除法</a:t>
            </a:r>
            <a:endPar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endParaRPr>
          </a:p>
          <a:p>
            <a:r>
              <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rPr>
              <a:t>     而枚举运算需要</a:t>
            </a:r>
            <a:r>
              <a:rPr lang="zh-CN" altLang="zh-CN" sz="2000" dirty="0">
                <a:latin typeface="Calibri" panose="020F0502020204030204" pitchFamily="34" charset="0"/>
                <a:cs typeface="Calibri" panose="020F0502020204030204" pitchFamily="34" charset="0"/>
                <a:sym typeface="Calibri" panose="020F0502020204030204" pitchFamily="34" charset="0"/>
              </a:rPr>
              <a:t>7</a:t>
            </a:r>
            <a:r>
              <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rPr>
              <a:t>次加法</a:t>
            </a:r>
            <a:r>
              <a:rPr lang="zh-CN" altLang="en-US" sz="2000" dirty="0">
                <a:latin typeface="Calibri" panose="020F0502020204030204" pitchFamily="34" charset="0"/>
                <a:ea typeface="宋体" pitchFamily="2" charset="-122"/>
                <a:cs typeface="Calibri" panose="020F0502020204030204" pitchFamily="34" charset="0"/>
                <a:sym typeface="Calibri" panose="020F0502020204030204" pitchFamily="34" charset="0"/>
              </a:rPr>
              <a:t>，</a:t>
            </a:r>
            <a:r>
              <a:rPr lang="zh-CN" altLang="zh-CN" sz="2000" dirty="0">
                <a:latin typeface="Calibri" panose="020F0502020204030204" pitchFamily="34" charset="0"/>
                <a:cs typeface="Calibri" panose="020F0502020204030204" pitchFamily="34" charset="0"/>
                <a:sym typeface="Calibri" panose="020F0502020204030204" pitchFamily="34" charset="0"/>
              </a:rPr>
              <a:t>2</a:t>
            </a:r>
            <a:r>
              <a:rPr lang="en-US" altLang="zh-CN" sz="2000" dirty="0">
                <a:latin typeface="Calibri" panose="020F0502020204030204" pitchFamily="34" charset="0"/>
                <a:cs typeface="Calibri" panose="020F0502020204030204" pitchFamily="34" charset="0"/>
                <a:sym typeface="Calibri" panose="020F0502020204030204" pitchFamily="34" charset="0"/>
              </a:rPr>
              <a:t>2</a:t>
            </a:r>
            <a:r>
              <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rPr>
              <a:t>次乘法</a:t>
            </a:r>
            <a:r>
              <a:rPr lang="zh-CN" altLang="en-US" sz="2000" dirty="0">
                <a:latin typeface="Calibri" panose="020F0502020204030204" pitchFamily="34" charset="0"/>
                <a:ea typeface="宋体" pitchFamily="2" charset="-122"/>
                <a:cs typeface="Calibri" panose="020F0502020204030204" pitchFamily="34" charset="0"/>
                <a:sym typeface="Calibri" panose="020F0502020204030204" pitchFamily="34" charset="0"/>
              </a:rPr>
              <a:t>，</a:t>
            </a:r>
            <a:r>
              <a:rPr lang="en-US"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rPr>
              <a:t>2</a:t>
            </a:r>
            <a:r>
              <a:rPr lang="zh-CN" altLang="en-US" sz="2000" dirty="0">
                <a:latin typeface="Calibri" panose="020F0502020204030204" pitchFamily="34" charset="0"/>
                <a:ea typeface="宋体" pitchFamily="2" charset="-122"/>
                <a:cs typeface="Calibri" panose="020F0502020204030204" pitchFamily="34" charset="0"/>
                <a:sym typeface="Calibri" panose="020F0502020204030204" pitchFamily="34" charset="0"/>
              </a:rPr>
              <a:t>次除法</a:t>
            </a:r>
            <a:endParaRPr lang="zh-CN" altLang="zh-CN" sz="2000" dirty="0">
              <a:latin typeface="Calibri" panose="020F0502020204030204" pitchFamily="34" charset="0"/>
              <a:ea typeface="宋体" pitchFamily="2" charset="-122"/>
              <a:cs typeface="Calibri" panose="020F0502020204030204" pitchFamily="34" charset="0"/>
              <a:sym typeface="Calibri" panose="020F0502020204030204" pitchFamily="34" charset="0"/>
            </a:endParaRPr>
          </a:p>
        </p:txBody>
      </p:sp>
      <p:grpSp>
        <p:nvGrpSpPr>
          <p:cNvPr id="6" name="Group 4"/>
          <p:cNvGrpSpPr/>
          <p:nvPr/>
        </p:nvGrpSpPr>
        <p:grpSpPr bwMode="auto">
          <a:xfrm>
            <a:off x="2540052" y="2773128"/>
            <a:ext cx="5910263" cy="400050"/>
            <a:chOff x="0" y="-1"/>
            <a:chExt cx="5910637" cy="400112"/>
          </a:xfrm>
        </p:grpSpPr>
        <p:sp>
          <p:nvSpPr>
            <p:cNvPr id="7" name="Rectangle 5" descr="image26.png"/>
            <p:cNvSpPr/>
            <p:nvPr/>
          </p:nvSpPr>
          <p:spPr bwMode="auto">
            <a:xfrm>
              <a:off x="0" y="-1"/>
              <a:ext cx="5910637" cy="400112"/>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zh-CN" altLang="zh-CN">
                <a:latin typeface="Calibri" panose="020F0502020204030204" pitchFamily="34" charset="0"/>
                <a:cs typeface="Calibri" panose="020F0502020204030204" pitchFamily="34" charset="0"/>
                <a:sym typeface="Calibri" panose="020F0502020204030204" pitchFamily="34" charset="0"/>
              </a:endParaRPr>
            </a:p>
          </p:txBody>
        </p:sp>
        <p:sp>
          <p:nvSpPr>
            <p:cNvPr id="8" name="Rectangle 6"/>
            <p:cNvSpPr/>
            <p:nvPr/>
          </p:nvSpPr>
          <p:spPr bwMode="auto">
            <a:xfrm>
              <a:off x="0" y="-1"/>
              <a:ext cx="5910637" cy="358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r>
                <a:rPr lang="zh-CN" altLang="zh-CN">
                  <a:latin typeface="Calibri" panose="020F0502020204030204" pitchFamily="34" charset="0"/>
                  <a:cs typeface="Calibri" panose="020F0502020204030204" pitchFamily="34" charset="0"/>
                  <a:sym typeface="Calibri" panose="020F0502020204030204" pitchFamily="34" charset="0"/>
                </a:rPr>
                <a:t> </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p:grpSp>
      <p:pic>
        <p:nvPicPr>
          <p:cNvPr id="9" name="Picture 7" descr="image2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05140" y="3651016"/>
            <a:ext cx="6484937"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a14="http://schemas.microsoft.com/office/drawing/2010/main" Requires="a14">
          <p:sp>
            <p:nvSpPr>
              <p:cNvPr id="10" name="Rectangle 8"/>
              <p:cNvSpPr/>
              <p:nvPr/>
            </p:nvSpPr>
            <p:spPr bwMode="auto">
              <a:xfrm>
                <a:off x="1672007" y="5482991"/>
                <a:ext cx="8957310" cy="645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p>
                <a:r>
                  <a:rPr lang="zh-CN" altLang="zh-CN">
                    <a:latin typeface="Calibri" panose="020F0502020204030204" pitchFamily="34" charset="0"/>
                    <a:ea typeface="宋体" pitchFamily="2" charset="-122"/>
                    <a:cs typeface="Calibri" panose="020F0502020204030204" pitchFamily="34" charset="0"/>
                    <a:sym typeface="Calibri" panose="020F0502020204030204" pitchFamily="34" charset="0"/>
                  </a:rPr>
                  <a:t>最后一行中最后一项的计算只与</a:t>
                </a:r>
                <a14:m>
                  <m:oMath xmlns:m="http://schemas.openxmlformats.org/officeDocument/2006/math">
                    <m:sSub>
                      <m:sSubPr>
                        <m:ctrlPr>
                          <a:rPr lang="zh-CN" altLang="zh-CN" i="1">
                            <a:latin typeface="DejaVu Math TeX Gyre" panose="02000503000000000000" charset="0"/>
                            <a:ea typeface="宋体" pitchFamily="2" charset="-122"/>
                            <a:cs typeface="DejaVu Math TeX Gyre" panose="02000503000000000000" charset="0"/>
                            <a:sym typeface="Calibri" panose="020F0502020204030204" pitchFamily="34" charset="0"/>
                          </a:rPr>
                        </m:ctrlPr>
                      </m:sSubPr>
                      <m:e>
                        <m:r>
                          <a:rPr lang="en-US" altLang="zh-CN" i="1">
                            <a:latin typeface="DejaVu Math TeX Gyre" panose="02000503000000000000" charset="0"/>
                            <a:ea typeface="宋体" pitchFamily="2" charset="-122"/>
                            <a:cs typeface="DejaVu Math TeX Gyre" panose="02000503000000000000" charset="0"/>
                            <a:sym typeface="Calibri" panose="020F0502020204030204" pitchFamily="34" charset="0"/>
                          </a:rPr>
                          <m:t>𝑥</m:t>
                        </m:r>
                      </m:e>
                      <m:sub>
                        <m:r>
                          <a:rPr lang="en-US" altLang="zh-CN" i="1">
                            <a:latin typeface="DejaVu Math TeX Gyre" panose="02000503000000000000" charset="0"/>
                            <a:ea typeface="宋体" pitchFamily="2" charset="-122"/>
                            <a:cs typeface="DejaVu Math TeX Gyre" panose="02000503000000000000" charset="0"/>
                            <a:sym typeface="Calibri" panose="020F0502020204030204" pitchFamily="34" charset="0"/>
                          </a:rPr>
                          <m:t>𝑛−</m:t>
                        </m:r>
                        <m:r>
                          <a:rPr lang="en-US" altLang="zh-CN" i="1">
                            <a:latin typeface="DejaVu Math TeX Gyre" panose="02000503000000000000" charset="0"/>
                            <a:ea typeface="宋体" pitchFamily="2" charset="-122"/>
                            <a:cs typeface="DejaVu Math TeX Gyre" panose="02000503000000000000" charset="0"/>
                            <a:sym typeface="Calibri" panose="020F0502020204030204" pitchFamily="34" charset="0"/>
                          </a:rPr>
                          <m:t>1</m:t>
                        </m:r>
                      </m:sub>
                    </m:sSub>
                    <m:r>
                      <a:rPr lang="en-US" altLang="zh-CN" i="1">
                        <a:latin typeface="DejaVu Math TeX Gyre" panose="02000503000000000000" charset="0"/>
                        <a:ea typeface="宋体" pitchFamily="2" charset="-122"/>
                        <a:cs typeface="DejaVu Math TeX Gyre" panose="02000503000000000000" charset="0"/>
                        <a:sym typeface="Calibri" panose="020F0502020204030204" pitchFamily="34" charset="0"/>
                      </a:rPr>
                      <m:t>,</m:t>
                    </m:r>
                    <m:sSub>
                      <m:sSubPr>
                        <m:ctrlPr>
                          <a:rPr lang="en-US" altLang="zh-CN" i="1">
                            <a:latin typeface="DejaVu Math TeX Gyre" panose="02000503000000000000" charset="0"/>
                            <a:ea typeface="宋体" pitchFamily="2" charset="-122"/>
                            <a:cs typeface="DejaVu Math TeX Gyre" panose="02000503000000000000" charset="0"/>
                            <a:sym typeface="Calibri" panose="020F0502020204030204" pitchFamily="34" charset="0"/>
                          </a:rPr>
                        </m:ctrlPr>
                      </m:sSubPr>
                      <m:e>
                        <m:r>
                          <a:rPr lang="en-US" altLang="zh-CN" i="1">
                            <a:latin typeface="DejaVu Math TeX Gyre" panose="02000503000000000000" charset="0"/>
                            <a:ea typeface="宋体" pitchFamily="2" charset="-122"/>
                            <a:cs typeface="DejaVu Math TeX Gyre" panose="02000503000000000000" charset="0"/>
                            <a:sym typeface="Calibri" panose="020F0502020204030204" pitchFamily="34" charset="0"/>
                          </a:rPr>
                          <m:t>𝑥</m:t>
                        </m:r>
                      </m:e>
                      <m:sub>
                        <m:r>
                          <a:rPr lang="en-US" altLang="zh-CN" i="1">
                            <a:latin typeface="DejaVu Math TeX Gyre" panose="02000503000000000000" charset="0"/>
                            <a:ea typeface="宋体" pitchFamily="2" charset="-122"/>
                            <a:cs typeface="DejaVu Math TeX Gyre" panose="02000503000000000000" charset="0"/>
                            <a:sym typeface="Calibri" panose="020F0502020204030204" pitchFamily="34" charset="0"/>
                          </a:rPr>
                          <m:t>𝑛−</m:t>
                        </m:r>
                        <m:r>
                          <a:rPr lang="en-US" altLang="zh-CN" i="1">
                            <a:latin typeface="DejaVu Math TeX Gyre" panose="02000503000000000000" charset="0"/>
                            <a:ea typeface="宋体" pitchFamily="2" charset="-122"/>
                            <a:cs typeface="DejaVu Math TeX Gyre" panose="02000503000000000000" charset="0"/>
                            <a:sym typeface="Calibri" panose="020F0502020204030204" pitchFamily="34" charset="0"/>
                          </a:rPr>
                          <m:t>2</m:t>
                        </m:r>
                      </m:sub>
                    </m:sSub>
                  </m:oMath>
                </a14:m>
                <a:r>
                  <a:rPr lang="zh-CN" altLang="zh-CN">
                    <a:latin typeface="Calibri" panose="020F0502020204030204" pitchFamily="34" charset="0"/>
                    <a:ea typeface="宋体" pitchFamily="2" charset="-122"/>
                    <a:cs typeface="Calibri" panose="020F0502020204030204" pitchFamily="34" charset="0"/>
                    <a:sym typeface="Calibri" panose="020F0502020204030204" pitchFamily="34" charset="0"/>
                  </a:rPr>
                  <a:t>相关，而该过程的代价独立于</a:t>
                </a:r>
                <a:r>
                  <a:rPr lang="zh-CN" altLang="zh-CN">
                    <a:latin typeface="Calibri" panose="020F0502020204030204" pitchFamily="34" charset="0"/>
                    <a:cs typeface="Calibri" panose="020F0502020204030204" pitchFamily="34" charset="0"/>
                    <a:sym typeface="Calibri" panose="020F0502020204030204" pitchFamily="34" charset="0"/>
                  </a:rPr>
                  <a:t>n</a:t>
                </a:r>
                <a:r>
                  <a:rPr lang="zh-CN" altLang="zh-CN">
                    <a:latin typeface="Calibri" panose="020F0502020204030204" pitchFamily="34" charset="0"/>
                    <a:ea typeface="宋体" pitchFamily="2" charset="-122"/>
                    <a:cs typeface="Calibri" panose="020F0502020204030204" pitchFamily="34" charset="0"/>
                    <a:sym typeface="Calibri" panose="020F0502020204030204" pitchFamily="34" charset="0"/>
                  </a:rPr>
                  <a:t>，为一常量，</a:t>
                </a:r>
                <a:endParaRPr lang="zh-CN" altLang="zh-CN">
                  <a:latin typeface="Calibri" panose="020F0502020204030204" pitchFamily="34" charset="0"/>
                  <a:ea typeface="宋体" pitchFamily="2" charset="-122"/>
                  <a:cs typeface="Calibri" panose="020F0502020204030204" pitchFamily="34" charset="0"/>
                  <a:sym typeface="Calibri" panose="020F0502020204030204" pitchFamily="34" charset="0"/>
                </a:endParaRPr>
              </a:p>
              <a:p>
                <a:r>
                  <a:rPr lang="zh-CN" altLang="zh-CN">
                    <a:latin typeface="Calibri" panose="020F0502020204030204" pitchFamily="34" charset="0"/>
                    <a:ea typeface="宋体" pitchFamily="2" charset="-122"/>
                    <a:cs typeface="Calibri" panose="020F0502020204030204" pitchFamily="34" charset="0"/>
                    <a:sym typeface="Calibri" panose="020F0502020204030204" pitchFamily="34" charset="0"/>
                  </a:rPr>
                  <a:t>故复杂度为</a:t>
                </a:r>
                <a:r>
                  <a:rPr lang="zh-CN" altLang="zh-CN">
                    <a:latin typeface="Calibri" panose="020F0502020204030204" pitchFamily="34" charset="0"/>
                    <a:cs typeface="Calibri" panose="020F0502020204030204" pitchFamily="34" charset="0"/>
                    <a:sym typeface="Calibri" panose="020F0502020204030204" pitchFamily="34" charset="0"/>
                  </a:rPr>
                  <a:t>O(n)</a:t>
                </a:r>
                <a:endParaRPr lang="zh-CN" altLang="zh-CN">
                  <a:latin typeface="Calibri" panose="020F0502020204030204" pitchFamily="34" charset="0"/>
                  <a:cs typeface="Calibri" panose="020F0502020204030204" pitchFamily="34" charset="0"/>
                  <a:sym typeface="Calibri" panose="020F0502020204030204" pitchFamily="34" charset="0"/>
                </a:endParaRPr>
              </a:p>
            </p:txBody>
          </p:sp>
        </mc:Choice>
        <mc:Fallback>
          <p:sp>
            <p:nvSpPr>
              <p:cNvPr id="10" name="Rectangle 8"/>
              <p:cNvSpPr>
                <a:spLocks noRot="1" noChangeAspect="1" noMove="1" noResize="1" noEditPoints="1" noAdjustHandles="1" noChangeArrowheads="1" noChangeShapeType="1" noTextEdit="1"/>
              </p:cNvSpPr>
              <p:nvPr/>
            </p:nvSpPr>
            <p:spPr bwMode="auto">
              <a:xfrm>
                <a:off x="1672007" y="5482991"/>
                <a:ext cx="8957310" cy="645160"/>
              </a:xfrm>
              <a:prstGeom prst="rect">
                <a:avLst/>
              </a:prstGeom>
              <a:blipFill rotWithShape="1">
                <a:blip r:embed="rId4"/>
                <a:stretch>
                  <a:fillRect l="-1" t="-62" r="-219" b="6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11" name="Rectangle 9"/>
          <p:cNvSpPr/>
          <p:nvPr/>
        </p:nvSpPr>
        <p:spPr bwMode="auto">
          <a:xfrm>
            <a:off x="2387652" y="3236678"/>
            <a:ext cx="16002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zh-CN" altLang="zh-CN" sz="2000">
                <a:latin typeface="Calibri" panose="020F0502020204030204" pitchFamily="34" charset="0"/>
                <a:ea typeface="宋体" pitchFamily="2" charset="-122"/>
                <a:cs typeface="Calibri" panose="020F0502020204030204" pitchFamily="34" charset="0"/>
                <a:sym typeface="Calibri" panose="020F0502020204030204" pitchFamily="34" charset="0"/>
              </a:rPr>
              <a:t>变量消元：</a:t>
            </a:r>
            <a:endParaRPr lang="zh-CN" altLang="zh-CN" sz="2000">
              <a:latin typeface="Calibri" panose="020F0502020204030204" pitchFamily="34" charset="0"/>
              <a:ea typeface="宋体" pitchFamily="2" charset="-122"/>
              <a:cs typeface="Calibri" panose="020F0502020204030204" pitchFamily="34" charset="0"/>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第八次作业</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2251</Words>
  <Application>WPS 演示</Application>
  <PresentationFormat>宽屏</PresentationFormat>
  <Paragraphs>120</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宋体</vt:lpstr>
      <vt:lpstr>Wingdings</vt:lpstr>
      <vt:lpstr>Calibri</vt:lpstr>
      <vt:lpstr>Trebuchet MS</vt:lpstr>
      <vt:lpstr>Cambria Math</vt:lpstr>
      <vt:lpstr>DejaVu Math TeX Gyre</vt:lpstr>
      <vt:lpstr>Calibri Light</vt:lpstr>
      <vt:lpstr>等线 Light</vt:lpstr>
      <vt:lpstr>Gubbi</vt:lpstr>
      <vt:lpstr>宋体</vt:lpstr>
      <vt:lpstr>Droid Sans Fallback</vt:lpstr>
      <vt:lpstr>微软雅黑</vt:lpstr>
      <vt:lpstr>Arial Unicode MS</vt:lpstr>
      <vt:lpstr>等线</vt:lpstr>
      <vt:lpstr>MT Extra</vt:lpstr>
      <vt:lpstr>Times New Roman</vt:lpstr>
      <vt:lpstr>Office 主题​​</vt:lpstr>
      <vt:lpstr>第七次作业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第八次作业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第七次作业</dc:title>
  <dc:creator>tie zhang</dc:creator>
  <cp:lastModifiedBy>zhangtie</cp:lastModifiedBy>
  <cp:revision>123</cp:revision>
  <dcterms:created xsi:type="dcterms:W3CDTF">2021-06-11T05:19:05Z</dcterms:created>
  <dcterms:modified xsi:type="dcterms:W3CDTF">2021-06-11T05:19:05Z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2052-11.1.0.9505</vt:lpwstr>
  </property>
</Properties>
</file>