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2" r:id="rId3"/>
    <p:sldId id="385" r:id="rId5"/>
    <p:sldId id="392" r:id="rId6"/>
    <p:sldId id="393" r:id="rId7"/>
    <p:sldId id="394" r:id="rId8"/>
    <p:sldId id="395" r:id="rId9"/>
    <p:sldId id="386" r:id="rId10"/>
    <p:sldId id="387" r:id="rId11"/>
    <p:sldId id="388" r:id="rId12"/>
    <p:sldId id="38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5" autoAdjust="0"/>
    <p:restoredTop sz="79264" autoAdjust="0"/>
  </p:normalViewPr>
  <p:slideViewPr>
    <p:cSldViewPr snapToGrid="0">
      <p:cViewPr>
        <p:scale>
          <a:sx n="75" d="100"/>
          <a:sy n="75" d="100"/>
        </p:scale>
        <p:origin x="778" y="4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05068-4B52-4415-8B5C-F6E127F778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1BC67-9D2D-448F-930F-D4F757C713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1BC67-9D2D-448F-930F-D4F757C71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1BC67-9D2D-448F-930F-D4F757C71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1BC67-9D2D-448F-930F-D4F757C71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1BC67-9D2D-448F-930F-D4F757C71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773170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zh-CN" altLang="en-US" dirty="0"/>
              <a:t>选择X3变量。它的域是{0，1}。</a:t>
            </a:r>
            <a:endParaRPr lang="zh-CN" altLang="en-US" dirty="0"/>
          </a:p>
          <a:p>
            <a:r>
              <a:rPr lang="zh-CN" altLang="en-US" dirty="0"/>
              <a:t>b、为X3选择值1(我们不能选择0；它无法通过前方检查，因为它会强制F为0，并且总和的前导数字必须非零。）</a:t>
            </a:r>
            <a:endParaRPr lang="zh-CN" altLang="en-US" dirty="0"/>
          </a:p>
          <a:p>
            <a:r>
              <a:rPr lang="zh-CN" altLang="en-US" dirty="0"/>
              <a:t>c、选择F，因为它只有一个剩余值。</a:t>
            </a:r>
            <a:endParaRPr lang="zh-CN" altLang="en-US" dirty="0"/>
          </a:p>
          <a:p>
            <a:r>
              <a:rPr lang="zh-CN" altLang="en-US" dirty="0"/>
              <a:t>d、为F选择值1。所以</a:t>
            </a:r>
            <a:r>
              <a:rPr lang="en-US" altLang="zh-CN" dirty="0"/>
              <a:t>T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、</a:t>
            </a:r>
            <a:r>
              <a:rPr lang="en-US" altLang="zh-CN" dirty="0"/>
              <a:t>O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都不能取</a:t>
            </a:r>
            <a:r>
              <a:rPr lang="en-US" altLang="zh-CN" dirty="0"/>
              <a:t>1</a:t>
            </a:r>
            <a:r>
              <a:rPr lang="zh-CN" altLang="en-US" dirty="0"/>
              <a:t>。且</a:t>
            </a:r>
            <a:r>
              <a:rPr lang="en-US" altLang="zh-CN" dirty="0"/>
              <a:t>T</a:t>
            </a:r>
            <a:r>
              <a:rPr lang="zh-CN" altLang="en-US" dirty="0"/>
              <a:t>必须大于等于</a:t>
            </a:r>
            <a:r>
              <a:rPr lang="en-US" altLang="zh-CN" dirty="0"/>
              <a:t>5</a:t>
            </a:r>
            <a:r>
              <a:rPr lang="zh-CN" altLang="en-US" dirty="0"/>
              <a:t>，因为</a:t>
            </a:r>
            <a:endParaRPr lang="zh-CN" altLang="en-US" dirty="0"/>
          </a:p>
          <a:p>
            <a:r>
              <a:rPr lang="en-US" altLang="zh-CN" dirty="0"/>
              <a:t>X2+T+T=O+10*X3</a:t>
            </a:r>
            <a:endParaRPr lang="zh-CN" altLang="en-US" dirty="0"/>
          </a:p>
          <a:p>
            <a:r>
              <a:rPr lang="zh-CN" altLang="en-US" dirty="0"/>
              <a:t>e、现在X2和X1的最小剩余值为2；我们选择X2。</a:t>
            </a:r>
            <a:endParaRPr lang="zh-CN" altLang="en-US" dirty="0"/>
          </a:p>
          <a:p>
            <a:r>
              <a:rPr lang="zh-CN" altLang="en-US" dirty="0"/>
              <a:t>f、任何一个值都能通过前向检查，我们为X2选择0。</a:t>
            </a:r>
            <a:r>
              <a:rPr lang="en-US" altLang="zh-CN" dirty="0"/>
              <a:t>w</a:t>
            </a:r>
            <a:r>
              <a:rPr lang="zh-CN" altLang="en-US" dirty="0"/>
              <a:t>必须小于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O</a:t>
            </a:r>
            <a:r>
              <a:rPr lang="zh-CN" altLang="en-US" dirty="0"/>
              <a:t>必须是偶数。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1BC67-9D2D-448F-930F-D4F757C71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g、现在X1具有最小剩余值。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h、任意选择0作为X1的值。</a:t>
            </a:r>
            <a:r>
              <a:rPr lang="en-US" altLang="zh-CN" dirty="0">
                <a:sym typeface="+mn-ea"/>
              </a:rPr>
              <a:t>X1+W+W=U+10*X2</a:t>
            </a:r>
            <a:r>
              <a:rPr lang="zh-CN" altLang="en-US" dirty="0">
                <a:sym typeface="+mn-ea"/>
              </a:rPr>
              <a:t>所以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>
                <a:sym typeface="+mn-ea"/>
              </a:rPr>
              <a:t>必须是小于</a:t>
            </a:r>
            <a:r>
              <a:rPr lang="en-US" altLang="zh-CN" dirty="0">
                <a:sym typeface="+mn-ea"/>
              </a:rPr>
              <a:t>9</a:t>
            </a:r>
            <a:r>
              <a:rPr lang="zh-CN" altLang="en-US" dirty="0">
                <a:sym typeface="+mn-ea"/>
              </a:rPr>
              <a:t>的偶数。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、变量O必须是偶数（因为它是T+T之和，并且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小于5）因为O+O=R+10× 0). 这使</a:t>
            </a:r>
            <a:r>
              <a:rPr lang="en-US" altLang="zh-CN" dirty="0">
                <a:sym typeface="+mn-ea"/>
              </a:rPr>
              <a:t>O</a:t>
            </a:r>
            <a:r>
              <a:rPr lang="zh-CN" altLang="en-US" dirty="0">
                <a:sym typeface="+mn-ea"/>
              </a:rPr>
              <a:t>必须小于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的偶数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所以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为</a:t>
            </a:r>
            <a:r>
              <a:rPr lang="en-US" altLang="zh-CN" dirty="0">
                <a:sym typeface="+mn-ea"/>
              </a:rPr>
              <a:t>{0,4,8}</a:t>
            </a:r>
            <a:r>
              <a:rPr lang="zh-CN" altLang="en-US" dirty="0">
                <a:sym typeface="+mn-ea"/>
              </a:rPr>
              <a:t>又因为</a:t>
            </a:r>
            <a:r>
              <a:rPr lang="en-US" altLang="zh-CN" dirty="0">
                <a:sym typeface="+mn-ea"/>
              </a:rPr>
              <a:t>X2+T+T=O+10*X3</a:t>
            </a:r>
            <a:r>
              <a:rPr lang="zh-CN" altLang="en-US" dirty="0">
                <a:sym typeface="+mn-ea"/>
              </a:rPr>
              <a:t>，所以</a:t>
            </a:r>
            <a:r>
              <a:rPr lang="en-US" altLang="zh-CN" dirty="0">
                <a:sym typeface="+mn-ea"/>
              </a:rPr>
              <a:t>T&lt;=7,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j、</a:t>
            </a:r>
            <a:r>
              <a:rPr lang="en-US" altLang="zh-CN" dirty="0">
                <a:sym typeface="+mn-ea"/>
              </a:rPr>
              <a:t>O=0</a:t>
            </a:r>
            <a:r>
              <a:rPr lang="zh-CN" altLang="en-US" dirty="0">
                <a:sym typeface="+mn-ea"/>
              </a:rPr>
              <a:t>时</a:t>
            </a:r>
            <a:r>
              <a:rPr lang="en-US" altLang="zh-CN" dirty="0">
                <a:sym typeface="+mn-ea"/>
              </a:rPr>
              <a:t>,R=0.   O=2</a:t>
            </a:r>
            <a:r>
              <a:rPr lang="zh-CN" altLang="en-US" dirty="0">
                <a:sym typeface="+mn-ea"/>
              </a:rPr>
              <a:t>时</a:t>
            </a:r>
            <a:r>
              <a:rPr lang="en-US" altLang="zh-CN" dirty="0">
                <a:sym typeface="+mn-ea"/>
              </a:rPr>
              <a:t>,R=4,T=6,W</a:t>
            </a:r>
            <a:r>
              <a:rPr lang="zh-CN" altLang="en-US" dirty="0">
                <a:sym typeface="+mn-ea"/>
              </a:rPr>
              <a:t>只能选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3,</a:t>
            </a:r>
            <a:r>
              <a:rPr lang="zh-CN" altLang="en-US" dirty="0">
                <a:sym typeface="+mn-ea"/>
              </a:rPr>
              <a:t>两种选择都会导致矛盾，故选择4作为O的值。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k、R现在只有1个剩余值。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l、为R选择值8。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m、T现在只有1个剩余值。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n、为T选择值7。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o、</a:t>
            </a:r>
            <a:r>
              <a:rPr lang="en-US" altLang="zh-CN" dirty="0">
                <a:sym typeface="+mn-ea"/>
              </a:rPr>
              <a:t>w&lt;=4,</a:t>
            </a:r>
            <a:r>
              <a:rPr lang="zh-CN" altLang="en-US" dirty="0">
                <a:sym typeface="+mn-ea"/>
              </a:rPr>
              <a:t>所以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>
                <a:sym typeface="+mn-ea"/>
              </a:rPr>
              <a:t>必须是小于9的偶数；选择U。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、唯一能通过前向检查的U值是6。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q</a:t>
            </a:r>
            <a:r>
              <a:rPr lang="zh-CN" altLang="en-US" dirty="0">
                <a:sym typeface="+mn-ea"/>
              </a:rPr>
              <a:t>、唯一剩下的变量是W。r。只剩下W的值是3。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s、这是一个解决方案。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1BC67-9D2D-448F-930F-D4F757C71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43675" y="365125"/>
            <a:ext cx="1971676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28651" y="365125"/>
            <a:ext cx="5800727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3"/>
          <p:cNvSpPr/>
          <p:nvPr/>
        </p:nvSpPr>
        <p:spPr>
          <a:xfrm>
            <a:off x="0" y="5970587"/>
            <a:ext cx="9144000" cy="8874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111" name="Rectangle 4"/>
          <p:cNvSpPr/>
          <p:nvPr/>
        </p:nvSpPr>
        <p:spPr>
          <a:xfrm>
            <a:off x="-9527" y="6477003"/>
            <a:ext cx="2249492" cy="288927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112" name="Rectangle 5"/>
          <p:cNvSpPr/>
          <p:nvPr/>
        </p:nvSpPr>
        <p:spPr>
          <a:xfrm>
            <a:off x="2359026" y="6476998"/>
            <a:ext cx="6784976" cy="280991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1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59632" y="2132856"/>
            <a:ext cx="6477002" cy="1828802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3600">
                <a:solidFill>
                  <a:srgbClr val="B95B22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1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15616" y="4437112"/>
            <a:ext cx="6705601" cy="685802"/>
          </a:xfrm>
          <a:prstGeom prst="rect">
            <a:avLst/>
          </a:prstGeom>
        </p:spPr>
        <p:txBody>
          <a:bodyPr anchor="ctr"/>
          <a:lstStyle>
            <a:lvl1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3" y="142850"/>
            <a:ext cx="1285887" cy="1279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2892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3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137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138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13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2" y="2743200"/>
            <a:ext cx="7123115" cy="1673225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>
                <a:solidFill>
                  <a:srgbClr val="FFFFFF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33854" y="1886272"/>
            <a:ext cx="427692" cy="434339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4"/>
          <p:cNvSpPr/>
          <p:nvPr/>
        </p:nvSpPr>
        <p:spPr>
          <a:xfrm>
            <a:off x="0" y="1235074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149" name="Rectangle 5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150" name="Rectangle 6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15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15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9600" y="1589567"/>
            <a:ext cx="3886200" cy="4572002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1252860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6"/>
          <p:cNvSpPr/>
          <p:nvPr/>
        </p:nvSpPr>
        <p:spPr>
          <a:xfrm>
            <a:off x="0" y="1235074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161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162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1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16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5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752599"/>
            <a:ext cx="3886200" cy="640083"/>
          </a:xfrm>
          <a:prstGeom prst="rect">
            <a:avLst/>
          </a:prstGeom>
          <a:solidFill>
            <a:srgbClr val="DD8047"/>
          </a:solidFill>
        </p:spPr>
        <p:txBody>
          <a:bodyPr anchor="ctr"/>
          <a:lstStyle/>
          <a:p/>
        </p:txBody>
      </p:sp>
      <p:sp>
        <p:nvSpPr>
          <p:cNvPr id="16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800600" y="1752599"/>
            <a:ext cx="3886200" cy="640083"/>
          </a:xfrm>
          <a:prstGeom prst="rect">
            <a:avLst/>
          </a:prstGeom>
          <a:solidFill>
            <a:srgbClr val="D8B25C"/>
          </a:solidFill>
        </p:spPr>
        <p:txBody>
          <a:bodyPr anchor="ctr"/>
          <a:lstStyle/>
          <a:p/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1252860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6297930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775F55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194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195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196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19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rgbClr val="DD8047"/>
          </a:solidFill>
          <a:ln w="50800" cap="sq">
            <a:solidFill>
              <a:srgbClr val="DD8047"/>
            </a:solidFill>
            <a:miter lim="800000"/>
          </a:ln>
        </p:spPr>
        <p:txBody>
          <a:bodyPr lIns="91438" tIns="91438" rIns="91438" bIns="91438"/>
          <a:lstStyle>
            <a:lvl1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  <a:lvl2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2pPr>
            <a:lvl3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3pPr>
            <a:lvl4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4pPr>
            <a:lvl5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4"/>
          <p:cNvSpPr/>
          <p:nvPr/>
        </p:nvSpPr>
        <p:spPr>
          <a:xfrm>
            <a:off x="-9525" y="4572003"/>
            <a:ext cx="9144000" cy="8874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07" name="Rectangle 5"/>
          <p:cNvSpPr/>
          <p:nvPr/>
        </p:nvSpPr>
        <p:spPr>
          <a:xfrm>
            <a:off x="-9525" y="4664073"/>
            <a:ext cx="1463678" cy="712791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08" name="Rectangle 6"/>
          <p:cNvSpPr/>
          <p:nvPr/>
        </p:nvSpPr>
        <p:spPr>
          <a:xfrm>
            <a:off x="1544637" y="4654548"/>
            <a:ext cx="7599362" cy="712791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09" name="Rectangle 7"/>
          <p:cNvSpPr/>
          <p:nvPr/>
        </p:nvSpPr>
        <p:spPr>
          <a:xfrm>
            <a:off x="1447802" y="2"/>
            <a:ext cx="100015" cy="68675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1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800">
                <a:solidFill>
                  <a:srgbClr val="FFFFFF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212" name="Picture Placeholder 2"/>
          <p:cNvSpPr>
            <a:spLocks noGrp="1"/>
          </p:cNvSpPr>
          <p:nvPr>
            <p:ph type="pic" idx="13"/>
          </p:nvPr>
        </p:nvSpPr>
        <p:spPr>
          <a:xfrm>
            <a:off x="1560574" y="0"/>
            <a:ext cx="7583426" cy="45689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83092" y="4756472"/>
            <a:ext cx="481616" cy="4851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21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22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223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381000" y="1295400"/>
            <a:ext cx="83820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3"/>
          <p:cNvSpPr/>
          <p:nvPr/>
        </p:nvSpPr>
        <p:spPr>
          <a:xfrm>
            <a:off x="6096001" y="0"/>
            <a:ext cx="320677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34" name="Rectangle 4"/>
          <p:cNvSpPr/>
          <p:nvPr/>
        </p:nvSpPr>
        <p:spPr>
          <a:xfrm>
            <a:off x="6142037" y="609600"/>
            <a:ext cx="228602" cy="62484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35" name="Rectangle 5"/>
          <p:cNvSpPr/>
          <p:nvPr/>
        </p:nvSpPr>
        <p:spPr>
          <a:xfrm>
            <a:off x="6142037" y="0"/>
            <a:ext cx="228602" cy="5334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53200" y="609604"/>
            <a:ext cx="2057400" cy="5516563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23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幻灯片编号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6109899" y="125734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46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47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24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25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59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60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261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26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72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73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274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27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685165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1955800" indent="-355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85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86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287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28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8382000" cy="24765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98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299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30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30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311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312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313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31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1000" y="1295400"/>
            <a:ext cx="4114800" cy="24765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6" name="Text Placeholder 4"/>
          <p:cNvSpPr>
            <a:spLocks noGrp="1"/>
          </p:cNvSpPr>
          <p:nvPr>
            <p:ph type="body" sz="half" idx="13"/>
          </p:nvPr>
        </p:nvSpPr>
        <p:spPr>
          <a:xfrm>
            <a:off x="381000" y="3924300"/>
            <a:ext cx="8382000" cy="24765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325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326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327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2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32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1000" y="1295400"/>
            <a:ext cx="4114800" cy="24765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338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339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34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34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8382000" cy="24765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3" name="Text Placeholder 3"/>
          <p:cNvSpPr>
            <a:spLocks noGrp="1"/>
          </p:cNvSpPr>
          <p:nvPr>
            <p:ph type="body" sz="half" idx="13"/>
          </p:nvPr>
        </p:nvSpPr>
        <p:spPr>
          <a:xfrm>
            <a:off x="381000" y="3924300"/>
            <a:ext cx="8382000" cy="24765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352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353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354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3887" y="1709740"/>
            <a:ext cx="7886701" cy="285273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3887" y="4589464"/>
            <a:ext cx="7886701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363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364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36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Rectangle 3"/>
          <p:cNvSpPr/>
          <p:nvPr/>
        </p:nvSpPr>
        <p:spPr>
          <a:xfrm>
            <a:off x="0" y="5970587"/>
            <a:ext cx="9144000" cy="8874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375" name="Rectangle 4"/>
          <p:cNvSpPr/>
          <p:nvPr/>
        </p:nvSpPr>
        <p:spPr>
          <a:xfrm>
            <a:off x="-9527" y="6477003"/>
            <a:ext cx="2249492" cy="288927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376" name="Rectangle 5"/>
          <p:cNvSpPr/>
          <p:nvPr/>
        </p:nvSpPr>
        <p:spPr>
          <a:xfrm>
            <a:off x="2359026" y="6476998"/>
            <a:ext cx="6784976" cy="280991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3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59632" y="2132856"/>
            <a:ext cx="6477002" cy="1828802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3600">
                <a:solidFill>
                  <a:srgbClr val="B95B22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3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15616" y="4437112"/>
            <a:ext cx="6705601" cy="685802"/>
          </a:xfrm>
          <a:prstGeom prst="rect">
            <a:avLst/>
          </a:prstGeom>
        </p:spPr>
        <p:txBody>
          <a:bodyPr anchor="ctr"/>
          <a:lstStyle>
            <a:lvl1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379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3" y="142850"/>
            <a:ext cx="1285887" cy="1279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2892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388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389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39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8600" y="228600"/>
            <a:ext cx="6327648" cy="612649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200" b="1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79511" y="1268758"/>
            <a:ext cx="8640962" cy="4968556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 Header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ectangle 3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01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02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2" y="2743200"/>
            <a:ext cx="7123115" cy="1673225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>
                <a:solidFill>
                  <a:srgbClr val="FFFFFF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40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33854" y="1886272"/>
            <a:ext cx="427692" cy="434339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4"/>
          <p:cNvSpPr/>
          <p:nvPr/>
        </p:nvSpPr>
        <p:spPr>
          <a:xfrm>
            <a:off x="0" y="1235074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13" name="Rectangle 5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14" name="Rectangle 6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9600" y="1589567"/>
            <a:ext cx="3886200" cy="4572002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1252860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Rectangle 6"/>
          <p:cNvSpPr/>
          <p:nvPr/>
        </p:nvSpPr>
        <p:spPr>
          <a:xfrm>
            <a:off x="0" y="1235074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25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26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2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42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752599"/>
            <a:ext cx="3886200" cy="640083"/>
          </a:xfrm>
          <a:prstGeom prst="rect">
            <a:avLst/>
          </a:prstGeom>
          <a:solidFill>
            <a:srgbClr val="DD8047"/>
          </a:solidFill>
        </p:spPr>
        <p:txBody>
          <a:bodyPr anchor="ctr"/>
          <a:lstStyle/>
          <a:p/>
        </p:txBody>
      </p:sp>
      <p:sp>
        <p:nvSpPr>
          <p:cNvPr id="430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800600" y="1752599"/>
            <a:ext cx="3886200" cy="640083"/>
          </a:xfrm>
          <a:prstGeom prst="rect">
            <a:avLst/>
          </a:prstGeom>
          <a:solidFill>
            <a:srgbClr val="D8B25C"/>
          </a:solidFill>
        </p:spPr>
        <p:txBody>
          <a:bodyPr anchor="ctr"/>
          <a:lstStyle/>
          <a:p/>
        </p:txBody>
      </p:sp>
      <p:sp>
        <p:nvSpPr>
          <p:cNvPr id="4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1252860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39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40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441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6297930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775F55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58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59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46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46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rgbClr val="DD8047"/>
          </a:solidFill>
          <a:ln w="50800" cap="sq">
            <a:solidFill>
              <a:srgbClr val="DD8047"/>
            </a:solidFill>
            <a:miter lim="800000"/>
          </a:ln>
        </p:spPr>
        <p:txBody>
          <a:bodyPr lIns="91438" tIns="91438" rIns="91438" bIns="91438"/>
          <a:lstStyle>
            <a:lvl1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  <a:lvl2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2pPr>
            <a:lvl3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3pPr>
            <a:lvl4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4pPr>
            <a:lvl5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ture with Caption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Rectangle 4"/>
          <p:cNvSpPr/>
          <p:nvPr/>
        </p:nvSpPr>
        <p:spPr>
          <a:xfrm>
            <a:off x="-9525" y="4572003"/>
            <a:ext cx="9144000" cy="8874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71" name="Rectangle 5"/>
          <p:cNvSpPr/>
          <p:nvPr/>
        </p:nvSpPr>
        <p:spPr>
          <a:xfrm>
            <a:off x="-9525" y="4664073"/>
            <a:ext cx="1463678" cy="712791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72" name="Rectangle 6"/>
          <p:cNvSpPr/>
          <p:nvPr/>
        </p:nvSpPr>
        <p:spPr>
          <a:xfrm>
            <a:off x="1544637" y="4654548"/>
            <a:ext cx="7599362" cy="712791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73" name="Rectangle 7"/>
          <p:cNvSpPr/>
          <p:nvPr/>
        </p:nvSpPr>
        <p:spPr>
          <a:xfrm>
            <a:off x="1447802" y="2"/>
            <a:ext cx="100015" cy="68675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800">
                <a:solidFill>
                  <a:srgbClr val="FFFFFF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476" name="Picture Placeholder 2"/>
          <p:cNvSpPr>
            <a:spLocks noGrp="1"/>
          </p:cNvSpPr>
          <p:nvPr>
            <p:ph type="pic" idx="13"/>
          </p:nvPr>
        </p:nvSpPr>
        <p:spPr>
          <a:xfrm>
            <a:off x="1560574" y="0"/>
            <a:ext cx="7583426" cy="45689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4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83092" y="4756472"/>
            <a:ext cx="481616" cy="4851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85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86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487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48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381000" y="1295400"/>
            <a:ext cx="83820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 3"/>
          <p:cNvSpPr/>
          <p:nvPr/>
        </p:nvSpPr>
        <p:spPr>
          <a:xfrm>
            <a:off x="6096001" y="0"/>
            <a:ext cx="320677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98" name="Rectangle 4"/>
          <p:cNvSpPr/>
          <p:nvPr/>
        </p:nvSpPr>
        <p:spPr>
          <a:xfrm>
            <a:off x="6142037" y="609600"/>
            <a:ext cx="228602" cy="62484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499" name="Rectangle 5"/>
          <p:cNvSpPr/>
          <p:nvPr/>
        </p:nvSpPr>
        <p:spPr>
          <a:xfrm>
            <a:off x="6142037" y="0"/>
            <a:ext cx="228602" cy="5334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50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53200" y="609604"/>
            <a:ext cx="2057400" cy="5516563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501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2" name="幻灯片编号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6109899" y="125734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510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511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512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51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523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524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52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52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536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537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53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54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685165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1955800" indent="-355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549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550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551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55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8382000" cy="24765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562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563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564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6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56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575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576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577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57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1000" y="1295400"/>
            <a:ext cx="4114800" cy="24765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0" name="Text Placeholder 4"/>
          <p:cNvSpPr>
            <a:spLocks noGrp="1"/>
          </p:cNvSpPr>
          <p:nvPr>
            <p:ph type="body" sz="half" idx="13"/>
          </p:nvPr>
        </p:nvSpPr>
        <p:spPr>
          <a:xfrm>
            <a:off x="381000" y="3924300"/>
            <a:ext cx="8382000" cy="24765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589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590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591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5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1000" y="1295400"/>
            <a:ext cx="4114800" cy="24765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602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603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604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60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8382000" cy="24765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7" name="Text Placeholder 3"/>
          <p:cNvSpPr>
            <a:spLocks noGrp="1"/>
          </p:cNvSpPr>
          <p:nvPr>
            <p:ph type="body" sz="half" idx="13"/>
          </p:nvPr>
        </p:nvSpPr>
        <p:spPr>
          <a:xfrm>
            <a:off x="381000" y="3924300"/>
            <a:ext cx="8382000" cy="24765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29151" y="1681163"/>
            <a:ext cx="3887393" cy="823914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616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617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61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627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sp>
        <p:nvSpPr>
          <p:cNvPr id="628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</a:p>
        </p:txBody>
      </p:sp>
      <p:pic>
        <p:nvPicPr>
          <p:cNvPr id="629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</a:lstStyle>
          <a:p>
            <a:r>
              <a:t>标题文本</a:t>
            </a:r>
          </a:p>
        </p:txBody>
      </p:sp>
      <p:sp>
        <p:nvSpPr>
          <p:cNvPr id="6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87391" y="987428"/>
            <a:ext cx="4629152" cy="4873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3887391" y="987428"/>
            <a:ext cx="462915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51371" y="6404296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transition spd="med"/>
  <p:txStyles>
    <p:titleStyle>
      <a:lvl1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2.xml"/><Relationship Id="rId3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2.xml"/><Relationship Id="rId4" Type="http://schemas.openxmlformats.org/officeDocument/2006/relationships/image" Target="../media/image14.png"/><Relationship Id="rId3" Type="http://schemas.openxmlformats.org/officeDocument/2006/relationships/tags" Target="../tags/tag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4970" y="2504440"/>
            <a:ext cx="8762365" cy="3906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algn="ctr" defTabSz="914400" hangingPunct="0">
              <a:defRPr/>
            </a:pPr>
            <a:r>
              <a:rPr lang="zh-CN" altLang="en-US" sz="4400" b="1" kern="0" dirty="0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Helvetica"/>
              </a:rPr>
              <a:t>第一、三次作业</a:t>
            </a:r>
            <a:r>
              <a:rPr lang="en-US" altLang="zh-CN" sz="4400" b="1" kern="0" dirty="0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Helvetica"/>
              </a:rPr>
              <a:t>(3.7, 3.9, 5.6, 5.8, 5.9)</a:t>
            </a:r>
            <a:endParaRPr lang="en-US" altLang="zh-CN" sz="4400" b="1" kern="0" dirty="0">
              <a:solidFill>
                <a:srgbClr val="ED7D31">
                  <a:lumMod val="75000"/>
                </a:srgbClr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  <a:sym typeface="Helvetica"/>
            </a:endParaRPr>
          </a:p>
          <a:p>
            <a:pPr lvl="0" algn="ctr" defTabSz="914400" hangingPunct="0">
              <a:defRPr/>
            </a:pPr>
            <a:endParaRPr lang="en-US" altLang="zh-CN" sz="4400" b="1" kern="0" dirty="0">
              <a:solidFill>
                <a:srgbClr val="ED7D31">
                  <a:lumMod val="75000"/>
                </a:srgbClr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  <a:sym typeface="Helvetica"/>
            </a:endParaRPr>
          </a:p>
          <a:p>
            <a:pPr lvl="0" algn="ctr" defTabSz="914400" hangingPunct="0">
              <a:defRPr/>
            </a:pPr>
            <a:r>
              <a:rPr lang="zh-CN" altLang="en-US" sz="3600" kern="0" dirty="0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Helvetica"/>
              </a:rPr>
              <a:t>秦振宇</a:t>
            </a:r>
            <a:endParaRPr lang="en-US" altLang="zh-CN" sz="3600" kern="0" dirty="0">
              <a:solidFill>
                <a:srgbClr val="ED7D31">
                  <a:lumMod val="75000"/>
                </a:srgbClr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  <a:sym typeface="Helvetica"/>
            </a:endParaRPr>
          </a:p>
          <a:p>
            <a:pPr lvl="0" algn="ctr" defTabSz="914400" hangingPunct="0">
              <a:defRPr/>
            </a:pPr>
            <a:r>
              <a:rPr lang="en-US" altLang="zh-CN" sz="3600" kern="0" dirty="0">
                <a:solidFill>
                  <a:srgbClr val="ED7D31">
                    <a:lumMod val="75000"/>
                  </a:srgb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Helvetica"/>
              </a:rPr>
              <a:t>qinzhy@mail.ustc.edu.cn</a:t>
            </a:r>
            <a:endParaRPr lang="en-US" altLang="zh-CN" sz="3600" kern="0" dirty="0">
              <a:solidFill>
                <a:srgbClr val="ED7D31">
                  <a:lumMod val="75000"/>
                </a:srgbClr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  <a:sym typeface="Helvetica"/>
            </a:endParaRPr>
          </a:p>
          <a:p>
            <a:pPr lvl="0" algn="ctr" defTabSz="914400" hangingPunct="0">
              <a:defRPr/>
            </a:pPr>
            <a:endParaRPr lang="en-US" altLang="zh-CN" sz="4400" b="1" kern="0" dirty="0">
              <a:solidFill>
                <a:srgbClr val="ED7D31">
                  <a:lumMod val="75000"/>
                </a:srgbClr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5.9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0" y="1268758"/>
            <a:ext cx="8964489" cy="558924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逆拓扑序检验：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使用集合数据结构存储弧</a:t>
            </a:r>
            <a:r>
              <a:rPr lang="zh-CN" altLang="en-US" sz="2400" dirty="0">
                <a:sym typeface="Wingdings" panose="05000000000000000000" pitchFamily="2" charset="2"/>
              </a:rPr>
              <a:t>（第三版教材</a:t>
            </a:r>
            <a:r>
              <a:rPr lang="en-US" altLang="zh-CN" sz="2400" dirty="0">
                <a:sym typeface="Wingdings" panose="05000000000000000000" pitchFamily="2" charset="2"/>
              </a:rPr>
              <a:t>P174</a:t>
            </a:r>
            <a:r>
              <a:rPr lang="zh-CN" altLang="en-US" sz="2400" dirty="0">
                <a:sym typeface="Wingdings" panose="05000000000000000000" pitchFamily="2" charset="2"/>
              </a:rPr>
              <a:t>）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     </a:t>
            </a:r>
            <a:r>
              <a:rPr lang="zh-CN" altLang="en-US" sz="2000" dirty="0">
                <a:sym typeface="Wingdings" panose="05000000000000000000" pitchFamily="2" charset="2"/>
              </a:rPr>
              <a:t>当使用集合存储待检验弧，逆拓扑序中所有重新需要加入检验集合中的弧，早已经位于待检验集合中，无需加入。这就保证了每条弧只会被检验一次。</a:t>
            </a:r>
            <a:endParaRPr lang="en-US" altLang="zh-CN" sz="2000" dirty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椭圆 3"/>
          <p:cNvSpPr/>
          <p:nvPr/>
        </p:nvSpPr>
        <p:spPr>
          <a:xfrm>
            <a:off x="629920" y="2529840"/>
            <a:ext cx="243840" cy="24384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10640" y="2153920"/>
            <a:ext cx="243840" cy="24384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10640" y="2825269"/>
            <a:ext cx="243840" cy="24384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21840" y="1757680"/>
            <a:ext cx="243840" cy="24384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21840" y="2407920"/>
            <a:ext cx="243840" cy="24384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0" name="直接连接符 9"/>
          <p:cNvCxnSpPr>
            <a:stCxn id="4" idx="7"/>
            <a:endCxn id="5" idx="3"/>
          </p:cNvCxnSpPr>
          <p:nvPr/>
        </p:nvCxnSpPr>
        <p:spPr>
          <a:xfrm flipV="1">
            <a:off x="838050" y="2362050"/>
            <a:ext cx="508300" cy="2035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连接符 12"/>
          <p:cNvCxnSpPr>
            <a:stCxn id="5" idx="6"/>
            <a:endCxn id="7" idx="3"/>
          </p:cNvCxnSpPr>
          <p:nvPr/>
        </p:nvCxnSpPr>
        <p:spPr>
          <a:xfrm flipV="1">
            <a:off x="1554480" y="1965810"/>
            <a:ext cx="540000" cy="31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6"/>
            <a:endCxn id="8" idx="2"/>
          </p:cNvCxnSpPr>
          <p:nvPr/>
        </p:nvCxnSpPr>
        <p:spPr>
          <a:xfrm>
            <a:off x="1554480" y="2275840"/>
            <a:ext cx="467360" cy="2540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连接符 17"/>
          <p:cNvCxnSpPr>
            <a:stCxn id="4" idx="5"/>
            <a:endCxn id="6" idx="2"/>
          </p:cNvCxnSpPr>
          <p:nvPr/>
        </p:nvCxnSpPr>
        <p:spPr>
          <a:xfrm>
            <a:off x="838050" y="2737970"/>
            <a:ext cx="472590" cy="20921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ele attr="{06432A33-7898-4437-A4E2-E33C117271BF}"/>
                  </a:ext>
                </a:extLst>
              </p:cNvPr>
              <p:cNvSpPr txBox="1"/>
              <p:nvPr/>
            </p:nvSpPr>
            <p:spPr>
              <a:xfrm>
                <a:off x="2094480" y="1677698"/>
                <a:ext cx="721360" cy="668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480" y="1677698"/>
                <a:ext cx="721360" cy="668641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27D54B31-85C4-4BB8-A6D9-33A982A231FB}"/>
                  </a:ext>
                </a:extLst>
              </p:cNvPr>
              <p:cNvSpPr txBox="1"/>
              <p:nvPr/>
            </p:nvSpPr>
            <p:spPr>
              <a:xfrm>
                <a:off x="1071270" y="1830756"/>
                <a:ext cx="721360" cy="646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70" y="1830756"/>
                <a:ext cx="721360" cy="6463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2C615A7B-3BC3-4922-91EC-1099283AD866}"/>
                  </a:ext>
                </a:extLst>
              </p:cNvPr>
              <p:cNvSpPr txBox="1"/>
              <p:nvPr/>
            </p:nvSpPr>
            <p:spPr>
              <a:xfrm>
                <a:off x="2128520" y="2328596"/>
                <a:ext cx="721360" cy="646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520" y="2328596"/>
                <a:ext cx="721360" cy="6463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1586497E-DD62-4987-8917-0CA258A24323}"/>
                  </a:ext>
                </a:extLst>
              </p:cNvPr>
              <p:cNvSpPr txBox="1"/>
              <p:nvPr/>
            </p:nvSpPr>
            <p:spPr>
              <a:xfrm>
                <a:off x="387241" y="2163148"/>
                <a:ext cx="721360" cy="646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41" y="2163148"/>
                <a:ext cx="721360" cy="64632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ele attr="{2120E281-21A0-42B9-873F-70F8A46A2437}"/>
                  </a:ext>
                </a:extLst>
              </p:cNvPr>
              <p:cNvSpPr txBox="1"/>
              <p:nvPr/>
            </p:nvSpPr>
            <p:spPr>
              <a:xfrm>
                <a:off x="2883921" y="1677232"/>
                <a:ext cx="5970592" cy="20536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defTabSz="914400" hangingPunct="0"/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当检验弧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𝑖</m:t>
                        </m:r>
                      </m:sub>
                    </m:sSub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)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Helvetica"/>
                      </a:rPr>
                      <m:t>值域</m:t>
                    </m:r>
                  </m:oMath>
                </a14:m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发生变化，需要将弧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重新检验。同理，当检验弧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时，需要重新检验弧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。</a:t>
                </a:r>
                <a:endParaRPr lang="en-US" altLang="zh-CN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Helvetica"/>
                </a:endParaRPr>
              </a:p>
              <a:p>
                <a:pPr defTabSz="914400" hangingPunct="0"/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在逆拓扑序下，只有当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Helvetica"/>
                      </a:rPr>
                      <m:t>与</m:t>
                    </m:r>
                  </m:oMath>
                </a14:m>
                <a:r>
                  <a:rPr lang="zh-CN" altLang="en-US" b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其所有子节点组成的弧检验完后</a:t>
                </a:r>
                <a:r>
                  <a:rPr lang="en-US" altLang="zh-CN" b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,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才会被检验，而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同时也是此前不断重新加入检验集合中的弧。这就保证了在树中，一条边被检验完毕后，不再会被加入待检验集合。</a:t>
                </a:r>
                <a:endParaRPr lang="en-US" altLang="zh-CN" b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Helvetica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21" y="1677232"/>
                <a:ext cx="5970592" cy="2053635"/>
              </a:xfrm>
              <a:prstGeom prst="rect">
                <a:avLst/>
              </a:prstGeom>
              <a:blipFill rotWithShape="1">
                <a:blip r:embed="rId5"/>
                <a:stretch>
                  <a:fillRect l="-1633" t="-2374" r="-510" b="-3561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" y="4939796"/>
            <a:ext cx="7490700" cy="8818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</a:t>
            </a:r>
            <a:endParaRPr lang="en-US" altLang="zh-CN" dirty="0"/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8345" y="1890395"/>
            <a:ext cx="7686675" cy="30765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80" y="1089025"/>
            <a:ext cx="6999605" cy="57689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70" y="1339215"/>
            <a:ext cx="6982609" cy="2446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6880" y="3978910"/>
            <a:ext cx="8409940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342900" indent="-342900">
              <a:buFont typeface="+mj-lt"/>
              <a:buAutoNum type="alphaLcPeriod"/>
            </a:pPr>
            <a:r>
              <a:rPr lang="zh-CN" altLang="en-US" dirty="0">
                <a:sym typeface="+mn-ea"/>
              </a:rPr>
              <a:t>初始状态是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个传教士和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个野人以及一条船在岸上，另一岸为空。目标状态是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个传教士和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个野人都到达另一岸。耗散函数为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。后继函数为移动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个或者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个人以及一条船到另一岸去。</a:t>
            </a:r>
            <a:r>
              <a:rPr lang="en-US" altLang="zh-CN" dirty="0" err="1">
                <a:sym typeface="+mn-ea"/>
              </a:rPr>
              <a:t>Pij</a:t>
            </a:r>
            <a:r>
              <a:rPr lang="zh-CN" altLang="en-US" dirty="0">
                <a:sym typeface="+mn-ea"/>
              </a:rPr>
              <a:t>为左岸向右岸输送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个传教士，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个野人，</a:t>
            </a:r>
            <a:r>
              <a:rPr lang="en-US" altLang="zh-CN" dirty="0" err="1">
                <a:sym typeface="+mn-ea"/>
              </a:rPr>
              <a:t>Qij</a:t>
            </a:r>
            <a:r>
              <a:rPr lang="zh-CN" altLang="en-US" dirty="0">
                <a:sym typeface="+mn-ea"/>
              </a:rPr>
              <a:t>为反方向。</a:t>
            </a:r>
            <a:endParaRPr lang="en-US" altLang="zh-CN" dirty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>
                <a:sym typeface="+mn-ea"/>
              </a:rPr>
              <a:t>最优解之一：</a:t>
            </a:r>
            <a:r>
              <a:rPr lang="en-US" altLang="zh-CN" dirty="0">
                <a:sym typeface="+mn-ea"/>
              </a:rPr>
              <a:t>(3,3,1)-&gt;(2,2,0)-&gt;…-&gt;(0,2,1)-&gt;(0,0,0)</a:t>
            </a:r>
            <a:r>
              <a:rPr lang="zh-CN" altLang="en-US" dirty="0">
                <a:sym typeface="+mn-ea"/>
              </a:rPr>
              <a:t>。检查重复状态可以避免进入死循环。</a:t>
            </a:r>
            <a:endParaRPr lang="en-US" altLang="zh-CN" dirty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>
                <a:sym typeface="+mn-ea"/>
              </a:rPr>
              <a:t>几乎所有的移动要么是非法的，要么就需要返回到上一状态。因此状态空间规模将会变大。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6955" y="1310005"/>
            <a:ext cx="3731895" cy="49764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</a:t>
            </a:r>
            <a:endParaRPr lang="en-US" altLang="zh-CN" dirty="0"/>
          </a:p>
        </p:txBody>
      </p:sp>
      <p:pic>
        <p:nvPicPr>
          <p:cNvPr id="8" name="图片 7" descr="图片包含 游戏机, 物体, 钟表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" y="2406650"/>
            <a:ext cx="8830945" cy="32778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1268758"/>
            <a:ext cx="7315200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1501" y="3284984"/>
          <a:ext cx="8856981" cy="334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"/>
                <a:gridCol w="885698"/>
                <a:gridCol w="885698"/>
                <a:gridCol w="885698"/>
                <a:gridCol w="875960"/>
                <a:gridCol w="895437"/>
                <a:gridCol w="885698"/>
                <a:gridCol w="885698"/>
                <a:gridCol w="885698"/>
                <a:gridCol w="885698"/>
              </a:tblGrid>
              <a:tr h="6688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3"/>
                      <a:stretch>
                        <a:fillRect l="-100000" t="-5155" r="-799315" b="-4020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3"/>
                      <a:stretch>
                        <a:fillRect l="-201379" t="-5155" r="-704828" b="-4020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blipFill rotWithShape="0">
                      <a:blip r:embed="rId3"/>
                      <a:stretch>
                        <a:fillRect l="-299315" t="-5155" r="-600000" b="-4020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</a:t>
                      </a:r>
                      <a:endParaRPr lang="zh-CN" altLang="en-US" sz="2000" dirty="0"/>
                    </a:p>
                  </a:txBody>
                  <a:tcPr/>
                </a:tc>
              </a:tr>
              <a:tr h="668883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初始域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{0,1…,9}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</a:tr>
              <a:tr h="668883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blipFill rotWithShape="0">
                      <a:blip r:embed="rId3"/>
                      <a:stretch>
                        <a:fillRect l="-690" t="-205155" r="-905517" b="-2020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{1}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</a:tr>
              <a:tr h="668883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blipFill rotWithShape="0">
                      <a:blip r:embed="rId3"/>
                      <a:stretch>
                        <a:fillRect l="-690" t="-305155" r="-905517" b="-1020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{5,..,9}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{0,2,..,9}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{0,2,..,9}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{0,2,..,9}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{0,2,..,9}</a:t>
                      </a:r>
                      <a:endParaRPr lang="zh-CN" altLang="en-US" sz="1600" dirty="0"/>
                    </a:p>
                  </a:txBody>
                  <a:tcPr/>
                </a:tc>
              </a:tr>
              <a:tr h="668883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3"/>
                      <a:stretch>
                        <a:fillRect l="-690" t="-405155" r="-905517" b="-20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{0,1}</a:t>
                      </a:r>
                      <a:endParaRPr lang="zh-CN" altLang="en-US" sz="1600" dirty="0"/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{5,..,9}</a:t>
                      </a:r>
                      <a:endParaRPr lang="zh-CN" altLang="en-US" sz="1600" dirty="0"/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{0,2,3,4}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{0,2,4,6,8}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{0,2,..,9}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{0,2,..,9}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04900" y="3981450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62375" y="4638675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81200" y="5305425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9150" y="5324475"/>
            <a:ext cx="628650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38774" y="5314950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29522" y="5324475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98599" y="5324475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67676" y="5324475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38774" y="5982560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19998" y="5921439"/>
            <a:ext cx="869077" cy="7369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65120" y="5955665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3280" y="1210468"/>
            <a:ext cx="2390775" cy="12477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12863"/>
            <a:ext cx="115252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0480" y="2458242"/>
          <a:ext cx="9072880" cy="4308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88"/>
                <a:gridCol w="907288"/>
                <a:gridCol w="907288"/>
                <a:gridCol w="907288"/>
                <a:gridCol w="907288"/>
                <a:gridCol w="907288"/>
                <a:gridCol w="907288"/>
                <a:gridCol w="907288"/>
                <a:gridCol w="907288"/>
                <a:gridCol w="907288"/>
              </a:tblGrid>
              <a:tr h="6154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4"/>
                      <a:stretch>
                        <a:fillRect l="-101460" t="-5814" r="-805839" b="-7023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4"/>
                      <a:stretch>
                        <a:fillRect l="-200000" t="-5814" r="-700000" b="-7023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4"/>
                      <a:stretch>
                        <a:fillRect l="-302190" t="-5814" r="-605109" b="-7023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</a:t>
                      </a:r>
                      <a:endParaRPr lang="zh-CN" altLang="en-US" sz="2000" dirty="0"/>
                    </a:p>
                  </a:txBody>
                  <a:tcPr/>
                </a:tc>
              </a:tr>
              <a:tr h="615474">
                <a:tc>
                  <a:txBody>
                    <a:bodyPr/>
                    <a:lstStyle/>
                    <a:p>
                      <a:pPr algn="ctr"/>
                      <a:endParaRPr lang="zh-CN" sz="1400" b="0" dirty="0"/>
                    </a:p>
                  </a:txBody>
                  <a:tcPr>
                    <a:blipFill rotWithShape="0">
                      <a:blip r:embed="rId4"/>
                      <a:stretch>
                        <a:fillRect l="-725" t="-105814" r="-899275" b="-6023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{5,6,7}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{0,2,3,4}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{0,2,4}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{0,4,6,8}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{0,4,8}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615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After</a:t>
                      </a:r>
                      <a:endParaRPr lang="en-US" altLang="zh-CN" sz="1600" b="0" dirty="0"/>
                    </a:p>
                    <a:p>
                      <a:pPr algn="ctr"/>
                      <a:r>
                        <a:rPr lang="en-US" altLang="zh-CN" sz="1600" b="0" dirty="0"/>
                        <a:t>O=4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{7}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{0,3}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{0,6}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{8}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615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After</a:t>
                      </a:r>
                      <a:endParaRPr lang="en-US" altLang="zh-CN" sz="1600" b="0" dirty="0"/>
                    </a:p>
                    <a:p>
                      <a:pPr algn="ctr"/>
                      <a:r>
                        <a:rPr lang="en-US" altLang="zh-CN" sz="1600" b="0" dirty="0"/>
                        <a:t>T=7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7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/>
                        <a:t>{0,3}</a:t>
                      </a:r>
                      <a:endParaRPr lang="zh-CN" altLang="en-US" sz="1600" b="0" dirty="0"/>
                    </a:p>
                    <a:p>
                      <a:pPr algn="ctr"/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{0,6}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{8}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615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After</a:t>
                      </a:r>
                      <a:endParaRPr lang="en-US" altLang="zh-CN" sz="1600" b="0" dirty="0"/>
                    </a:p>
                    <a:p>
                      <a:pPr algn="ctr"/>
                      <a:r>
                        <a:rPr lang="en-US" altLang="zh-CN" sz="1600" b="0" dirty="0"/>
                        <a:t>R=8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7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/>
                        <a:t>{0,3}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{0,6}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8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615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After</a:t>
                      </a:r>
                      <a:endParaRPr lang="en-US" altLang="zh-CN" sz="1600" b="0" dirty="0"/>
                    </a:p>
                    <a:p>
                      <a:pPr algn="ctr"/>
                      <a:r>
                        <a:rPr lang="en-US" altLang="zh-CN" sz="1600" b="0" dirty="0"/>
                        <a:t>W=3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7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3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{6}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8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615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After</a:t>
                      </a:r>
                      <a:endParaRPr lang="en-US" altLang="zh-CN" sz="1600" b="0" dirty="0"/>
                    </a:p>
                    <a:p>
                      <a:pPr algn="ctr"/>
                      <a:r>
                        <a:rPr lang="en-US" altLang="zh-CN" sz="1600" b="0" dirty="0"/>
                        <a:t>U=6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7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3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8</a:t>
                      </a:r>
                      <a:endParaRPr lang="zh-CN" altLang="en-US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454774" y="3086100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62619" y="3086100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51393" y="3086100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17085" y="3086100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30339" y="3086100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62619" y="3685059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51393" y="3685059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24231" y="3685059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35457" y="3685059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47261" y="3732683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51393" y="5543833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48344" y="4323802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21182" y="4911876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37118" y="5602123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5.8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1" y="1268758"/>
            <a:ext cx="5550729" cy="4968556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(SA,WA)</a:t>
            </a:r>
            <a:r>
              <a:rPr lang="zh-CN" altLang="en-US" sz="2400" dirty="0"/>
              <a:t>消除不相容</a:t>
            </a:r>
            <a:r>
              <a:rPr lang="en-US" altLang="zh-CN" sz="2400" dirty="0"/>
              <a:t>,SA={G,B}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(SA,V)</a:t>
            </a:r>
            <a:r>
              <a:rPr lang="zh-CN" altLang="en-US" sz="2400" dirty="0"/>
              <a:t>消除不相容</a:t>
            </a:r>
            <a:r>
              <a:rPr lang="en-US" altLang="zh-CN" sz="2400" dirty="0"/>
              <a:t>,SA={G}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同理，得到</a:t>
            </a:r>
            <a:r>
              <a:rPr lang="en-US" altLang="zh-CN" sz="2400" dirty="0"/>
              <a:t>NT={B}, NSW={R}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(Q,NT)</a:t>
            </a:r>
            <a:r>
              <a:rPr lang="zh-CN" altLang="en-US" sz="2400" dirty="0"/>
              <a:t>消除不相容</a:t>
            </a:r>
            <a:r>
              <a:rPr lang="en-US" altLang="zh-CN" sz="2400" dirty="0"/>
              <a:t>, Q={R,G}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(Q,NSW)</a:t>
            </a:r>
            <a:r>
              <a:rPr lang="zh-CN" altLang="en-US" sz="2400" dirty="0"/>
              <a:t>消除不相容</a:t>
            </a:r>
            <a:r>
              <a:rPr lang="en-US" altLang="zh-CN" sz="2400" dirty="0"/>
              <a:t>, Q={G}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(Q,SA)</a:t>
            </a:r>
            <a:r>
              <a:rPr lang="zh-CN" altLang="en-US" sz="2400" dirty="0"/>
              <a:t>消除不相容</a:t>
            </a:r>
            <a:r>
              <a:rPr lang="en-US" altLang="zh-CN" sz="2400" dirty="0"/>
              <a:t>, Q={}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所以</a:t>
            </a:r>
            <a:r>
              <a:rPr lang="en-US" altLang="zh-CN" sz="2400" dirty="0"/>
              <a:t>{WA=R, V=B}</a:t>
            </a:r>
            <a:r>
              <a:rPr lang="zh-CN" altLang="en-US" sz="2400" dirty="0"/>
              <a:t>不相容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12850"/>
            <a:ext cx="864235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510" y="2359151"/>
            <a:ext cx="38290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ele attr="{C03E8305-5E95-41EA-A476-FA8FAC304A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9511" y="1268758"/>
                <a:ext cx="8640962" cy="5467322"/>
              </a:xfrm>
            </p:spPr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/>
                  <a:t>假设有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顶点，值域中最多有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取值</m:t>
                    </m:r>
                  </m:oMath>
                </a14:m>
                <a:r>
                  <a:rPr lang="zh-CN" altLang="en-US" sz="2400" dirty="0"/>
                  <a:t>。树状结构下，弧的条数为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，检验每条弧的复杂度为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每条弧只需要检验一次，故总的复杂度为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zh-CN" altLang="en-US" sz="2400" dirty="0"/>
                  <a:t>如何做到每条弧只检验一次？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1. </a:t>
                </a:r>
                <a:r>
                  <a:rPr lang="zh-CN" altLang="en-US" sz="2400" dirty="0"/>
                  <a:t>采用逆拓扑序进行检验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2. </a:t>
                </a:r>
                <a:r>
                  <a:rPr lang="zh-CN" altLang="en-US" sz="2400" dirty="0"/>
                  <a:t>使用集合数据结构存储弧</a:t>
                </a: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1" y="1268758"/>
                <a:ext cx="8640962" cy="5467322"/>
              </a:xfrm>
              <a:blipFill rotWithShape="1">
                <a:blip r:embed="rId1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68425"/>
            <a:ext cx="8869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3445.363779527559,&quot;width&quot;:8607.5291338582683}"/>
</p:tagLst>
</file>

<file path=ppt/tags/tag2.xml><?xml version="1.0" encoding="utf-8"?>
<p:tagLst xmlns:p="http://schemas.openxmlformats.org/presentationml/2006/main">
  <p:tag name="KSO_WM_UNIT_TABLE_BEAUTIFY" val="smartTable{63460f5c-b8b4-427e-8f21-69b7da3ee04b}"/>
</p:tagLst>
</file>

<file path=ppt/tags/tag3.xml><?xml version="1.0" encoding="utf-8"?>
<p:tagLst xmlns:p="http://schemas.openxmlformats.org/presentationml/2006/main">
  <p:tag name="KSO_WM_UNIT_TABLE_BEAUTIFY" val="smartTable{7a3ad210-0c42-4cbd-a6e3-a896dcb978e9}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1001</Words>
  <Application>WPS 演示</Application>
  <PresentationFormat>全屏显示(4:3)</PresentationFormat>
  <Paragraphs>299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Helvetica</vt:lpstr>
      <vt:lpstr>Calibri</vt:lpstr>
      <vt:lpstr>Calibri Light</vt:lpstr>
      <vt:lpstr>Arial</vt:lpstr>
      <vt:lpstr>Tw Cen MT</vt:lpstr>
      <vt:lpstr>Palatino Linotype</vt:lpstr>
      <vt:lpstr>Segoe Print</vt:lpstr>
      <vt:lpstr>Times New Roman</vt:lpstr>
      <vt:lpstr>华文仿宋</vt:lpstr>
      <vt:lpstr>仿宋</vt:lpstr>
      <vt:lpstr>微软雅黑</vt:lpstr>
      <vt:lpstr>Arial Unicode MS</vt:lpstr>
      <vt:lpstr>等线</vt:lpstr>
      <vt:lpstr>Office 主题</vt:lpstr>
      <vt:lpstr>PowerPoint 演示文稿</vt:lpstr>
      <vt:lpstr>3.7</vt:lpstr>
      <vt:lpstr>3.7</vt:lpstr>
      <vt:lpstr>3.7</vt:lpstr>
      <vt:lpstr>3.7</vt:lpstr>
      <vt:lpstr>5.6</vt:lpstr>
      <vt:lpstr>5.6</vt:lpstr>
      <vt:lpstr>5.8</vt:lpstr>
      <vt:lpstr>5.9</vt:lpstr>
      <vt:lpstr>5.9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 Scope</dc:creator>
  <cp:lastModifiedBy>Dell-pc</cp:lastModifiedBy>
  <cp:revision>226</cp:revision>
  <cp:lastPrinted>2019-11-26T02:22:00Z</cp:lastPrinted>
  <dcterms:created xsi:type="dcterms:W3CDTF">2019-11-24T03:03:00Z</dcterms:created>
  <dcterms:modified xsi:type="dcterms:W3CDTF">2021-06-09T02:29:49Z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