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4" r:id="rId5"/>
    <p:sldId id="278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A0CA-900D-49D2-8718-7C73EAA1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45E10-687A-4E41-956A-732735E3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D94F0-B0CD-4FE6-A504-8AE515F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F6DCC-1A75-4C9A-9A68-6D9BA52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E7779-8E54-443A-92E2-EA95010E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2EB4-CE2C-4FEE-80BD-DDD1EA9F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08E1D-C5CC-4D9C-82AB-3D2D950E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AC82B-B4AD-4E65-9EE1-E29E6101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6B33E-9CFC-4010-BF49-62801EE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40B3A-B279-43DA-92D7-C4B4F294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4BE35-243B-43D3-9BE5-F8109512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58BA1-6538-4DF4-94CF-D09917CF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FB901-DF95-48EB-A9B7-931C398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89FE-D5E5-422F-A5A9-4305371F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5A1D-DA10-41F9-B2B3-83B90111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5B0F-9D3E-427A-B8FD-A6FD22DD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3F7EB-B752-4326-AAE0-F7F98A61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D31EC-D93E-4303-B561-EAF49C8A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E1EAE-21B3-4007-84CD-CDF4CBD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263EB-858C-4D3D-BB71-5D1C968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3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16C35-D0EF-4DA7-B4AB-0CC74E6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5015A-EF68-44AF-BFF3-742D17ED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60D88-73F4-464D-9CC4-E7BBBF77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6A15C-9633-4DEC-9862-433F6B6E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35B41-7301-422E-B9C4-DA188BE6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6CCB-CF3C-44C3-9B08-B91838D7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BE991-6D19-4349-A6A7-B024AEF1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9C450-3EBB-4D2B-86A2-FE5B6809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DF3E5-D233-46EE-8258-CE21FA78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41B41-615A-4FD4-893A-806F79A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8013D-2724-408D-8632-79CADE5A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3F73-D0A6-43E5-9167-3CDE321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31429-54BE-4A84-B6C7-6407CBE3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E9F18-F491-489D-9610-203FE676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8E79D-75C3-4464-BEDD-9389476A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C9AB5C-CBFF-4DF9-8550-9CF7FA449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1F65E-DCD7-45F0-9DA6-9BB157BE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F92DC-472A-4689-B39A-FDFC4E70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8AA1B3-6AA0-4B53-8C47-3320CBAB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AE03-EAC4-48CB-BE0C-422B37E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C0BA57-9965-4B0A-A4D4-D51E728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5082A-B1FF-4BBB-96EA-AE38C69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10F5B-690F-4DF6-8EBF-B155139A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EB0CB-0097-4515-894B-FC54575D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DEC14-3A73-42C8-97CC-B4166052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25865-392B-4714-8E77-51F9803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17C0-E71A-41DD-8219-D795F59D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B48A4-759E-48D9-8A8A-54F05EB9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E3BCF-9ED0-4091-BB80-6E76E689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0F24C-AE45-4526-90B6-CF2BB8CA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221E8-4E87-4F14-817A-EEC886DF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AFEC8-D2F0-450A-9FB6-E5C6A40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FD60-2D96-422C-A624-3CC3ABC4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84860-3517-4BD0-A090-11546256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BA22D-4161-4DB6-B540-70A436BF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4ECDF-4A58-4876-A3BD-ADB84095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F5AA0-5563-4D9D-9FE6-7D4F528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C5721-3FA1-4E50-89CA-51043509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7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3737E-1575-4BC7-AE71-42ABD0F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DE8A4-F126-4C90-8399-66C02402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8988-AC79-4A91-B603-A2399CAE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9814-62F0-4867-BCD1-BDE775C7DD2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65AB5-D502-4CED-A735-39557EFFA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4196-3F98-4849-94CC-18B7116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EFAC-63C5-4ED7-8550-3B14E9E6B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A898D-1E7B-4CFC-B240-E4D3E5DD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670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人工智能第五次作业</a:t>
            </a:r>
            <a:b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Order  Logic</a:t>
            </a:r>
            <a:br>
              <a:rPr lang="en-US" altLang="zh-CN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Inference in FOL</a:t>
            </a:r>
            <a:endParaRPr lang="zh-CN" altLang="en-US" sz="4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22F3A-6B67-4165-9DFD-1B6A63CE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04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刘真</a:t>
            </a:r>
            <a:endParaRPr lang="en-US" altLang="zh-CN" sz="2000" b="1" dirty="0"/>
          </a:p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2021.6.11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831" y="532753"/>
            <a:ext cx="5134983" cy="3064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84" y="3789727"/>
            <a:ext cx="4813130" cy="2886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441" y="639285"/>
            <a:ext cx="5282662" cy="38896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440" y="4528969"/>
            <a:ext cx="5292985" cy="21472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E9C3AF-696B-4244-89FC-005D08593F5B}"/>
              </a:ext>
            </a:extLst>
          </p:cNvPr>
          <p:cNvSpPr/>
          <p:nvPr/>
        </p:nvSpPr>
        <p:spPr>
          <a:xfrm>
            <a:off x="6356412" y="1358283"/>
            <a:ext cx="5358013" cy="73684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E6AC85-531E-44EA-9BC1-A945780FC135}"/>
              </a:ext>
            </a:extLst>
          </p:cNvPr>
          <p:cNvSpPr/>
          <p:nvPr/>
        </p:nvSpPr>
        <p:spPr>
          <a:xfrm>
            <a:off x="6356412" y="2824485"/>
            <a:ext cx="5358013" cy="40698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68056-AD30-41F8-BEB7-A491F7D310A9}"/>
              </a:ext>
            </a:extLst>
          </p:cNvPr>
          <p:cNvSpPr/>
          <p:nvPr/>
        </p:nvSpPr>
        <p:spPr>
          <a:xfrm>
            <a:off x="6356412" y="5288445"/>
            <a:ext cx="5358013" cy="138774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116" y="1015442"/>
            <a:ext cx="74104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16" y="3716853"/>
            <a:ext cx="7067786" cy="20872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C89DCA-D2F2-46EE-8ABB-B07857449460}"/>
              </a:ext>
            </a:extLst>
          </p:cNvPr>
          <p:cNvSpPr txBox="1"/>
          <p:nvPr/>
        </p:nvSpPr>
        <p:spPr>
          <a:xfrm>
            <a:off x="997116" y="2064095"/>
            <a:ext cx="720585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仅考虑上相邻格和右相邻格：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Adjacent([1,2], [1,1])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作为相邻格不符合定义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忽略边界情况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FC4F87-6DC0-43C1-B7C4-1D59D7099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849" y="879536"/>
            <a:ext cx="2974780" cy="29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80DC8F-3BE8-4CAC-9F4C-9F0D79F80F6A}"/>
              </a:ext>
            </a:extLst>
          </p:cNvPr>
          <p:cNvSpPr>
            <a:spLocks/>
          </p:cNvSpPr>
          <p:nvPr/>
        </p:nvSpPr>
        <p:spPr bwMode="auto">
          <a:xfrm>
            <a:off x="1689098" y="2440524"/>
            <a:ext cx="5313249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50800" indent="-50800"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>
              <a:spcBef>
                <a:spcPts val="1000"/>
              </a:spcBef>
              <a:buSzPct val="100000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错误，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Everest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为对象名，不能再属于另一个对象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正确</a:t>
            </a:r>
          </a:p>
          <a:p>
            <a:pPr>
              <a:spcBef>
                <a:spcPts val="1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错误，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Kilimanjaro &amp;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BenNevis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应用两次实例化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2902C6-564D-46EB-B925-7FC4A9A49C51}"/>
              </a:ext>
            </a:extLst>
          </p:cNvPr>
          <p:cNvGrpSpPr/>
          <p:nvPr/>
        </p:nvGrpSpPr>
        <p:grpSpPr>
          <a:xfrm>
            <a:off x="1161033" y="466685"/>
            <a:ext cx="8946655" cy="1667108"/>
            <a:chOff x="1161033" y="466685"/>
            <a:chExt cx="8946655" cy="16671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7288303-D652-4C48-B3C7-5EB5D54A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033" y="466685"/>
              <a:ext cx="8946655" cy="13259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6C4FE7-579F-4BB3-97BE-C73E5B35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098" y="1792680"/>
              <a:ext cx="7738987" cy="341113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0BACFA5-78B6-43D5-AE42-91370EDC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92" y="5572916"/>
            <a:ext cx="9190516" cy="5791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55FEEB-F267-4897-928C-B33D23E65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33" y="4724208"/>
            <a:ext cx="9175275" cy="5944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07F530-8347-4C41-9412-03CEC56986F7}"/>
              </a:ext>
            </a:extLst>
          </p:cNvPr>
          <p:cNvSpPr txBox="1"/>
          <p:nvPr/>
        </p:nvSpPr>
        <p:spPr>
          <a:xfrm>
            <a:off x="1161033" y="422789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p.269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D4EC12-15FD-48FA-811B-7FFBC5E3A69C}"/>
              </a:ext>
            </a:extLst>
          </p:cNvPr>
          <p:cNvCxnSpPr/>
          <p:nvPr/>
        </p:nvCxnSpPr>
        <p:spPr>
          <a:xfrm>
            <a:off x="2876365" y="5318620"/>
            <a:ext cx="37463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F19EBD1-A223-4DC0-9B08-041989281E84}"/>
              </a:ext>
            </a:extLst>
          </p:cNvPr>
          <p:cNvCxnSpPr>
            <a:cxnSpLocks/>
          </p:cNvCxnSpPr>
          <p:nvPr/>
        </p:nvCxnSpPr>
        <p:spPr>
          <a:xfrm>
            <a:off x="4637430" y="6225623"/>
            <a:ext cx="291713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2A4EDC-DA98-4B0B-9E0E-140B145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33" y="758117"/>
            <a:ext cx="6622354" cy="16841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D7622C-4BB7-4CAE-9E9C-DCC0D2AD9585}"/>
              </a:ext>
            </a:extLst>
          </p:cNvPr>
          <p:cNvSpPr/>
          <p:nvPr/>
        </p:nvSpPr>
        <p:spPr>
          <a:xfrm>
            <a:off x="1491253" y="3044662"/>
            <a:ext cx="921521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100000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a. {x/A, y/B, z/B}</a:t>
            </a: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b. 不存在，y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G(A, B), y = G(x, 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所以需要x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A, 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B，矛盾。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（两个语句对不同对象使用相同变量名则不能合一，通过重命名解决）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c. {x/John, y/John}</a:t>
            </a:r>
          </a:p>
          <a:p>
            <a:pPr>
              <a:spcBef>
                <a:spcPts val="10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d. 不存在，需要x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y, 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Father(y)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矛盾。 </a:t>
            </a:r>
          </a:p>
        </p:txBody>
      </p:sp>
    </p:spTree>
    <p:extLst>
      <p:ext uri="{BB962C8B-B14F-4D97-AF65-F5344CB8AC3E}">
        <p14:creationId xmlns:p14="http://schemas.microsoft.com/office/powerpoint/2010/main" val="42805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CF211E23-4155-4258-98B8-A3B3DC90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2" y="2859084"/>
            <a:ext cx="8497887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C3D482-2E24-44A9-912E-BBAE76A7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6" y="454069"/>
            <a:ext cx="6416596" cy="21871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9198F5-C1D7-47F3-A502-4CB27CC49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9"/>
          <a:stretch/>
        </p:blipFill>
        <p:spPr>
          <a:xfrm>
            <a:off x="4754235" y="1473692"/>
            <a:ext cx="7437765" cy="9757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59D51B-C61F-47E2-AD6F-A7452EB0CF92}"/>
              </a:ext>
            </a:extLst>
          </p:cNvPr>
          <p:cNvSpPr/>
          <p:nvPr/>
        </p:nvSpPr>
        <p:spPr>
          <a:xfrm>
            <a:off x="6457025" y="3988267"/>
            <a:ext cx="5634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Each existential variable is replaced by a </a:t>
            </a:r>
            <a:r>
              <a:rPr lang="en-US" altLang="zh-CN" b="1" dirty="0" err="1"/>
              <a:t>Skolem</a:t>
            </a:r>
            <a:r>
              <a:rPr lang="en-US" altLang="zh-CN" dirty="0"/>
              <a:t> function of the enclosing universally quantified variables: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74A549-B1CD-4266-A0FD-58A0C94C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3" y="640658"/>
            <a:ext cx="7879763" cy="18746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02B9E37-4AAC-445B-B134-906DD2749882}"/>
              </a:ext>
            </a:extLst>
          </p:cNvPr>
          <p:cNvGrpSpPr/>
          <p:nvPr/>
        </p:nvGrpSpPr>
        <p:grpSpPr>
          <a:xfrm>
            <a:off x="510034" y="2911876"/>
            <a:ext cx="5029634" cy="3684233"/>
            <a:chOff x="1193614" y="2769833"/>
            <a:chExt cx="5029634" cy="368423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C3C8238-D27B-43B7-9EDB-C87F5338A9D0}"/>
                </a:ext>
              </a:extLst>
            </p:cNvPr>
            <p:cNvGrpSpPr/>
            <p:nvPr/>
          </p:nvGrpSpPr>
          <p:grpSpPr>
            <a:xfrm>
              <a:off x="1193614" y="2845276"/>
              <a:ext cx="5029634" cy="3608790"/>
              <a:chOff x="4514850" y="1643063"/>
              <a:chExt cx="6056039" cy="4737100"/>
            </a:xfrm>
          </p:grpSpPr>
          <p:pic>
            <p:nvPicPr>
              <p:cNvPr id="24579" name="Picture 3">
                <a:extLst>
                  <a:ext uri="{FF2B5EF4-FFF2-40B4-BE49-F238E27FC236}">
                    <a16:creationId xmlns:a16="http://schemas.microsoft.com/office/drawing/2014/main" id="{42EE592B-66C0-4472-8A02-738239632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4850" y="1643063"/>
                <a:ext cx="5430838" cy="47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580" name="Rectangle 4">
                <a:extLst>
                  <a:ext uri="{FF2B5EF4-FFF2-40B4-BE49-F238E27FC236}">
                    <a16:creationId xmlns:a16="http://schemas.microsoft.com/office/drawing/2014/main" id="{8504DABD-850A-4558-85C7-C8A3D8DF0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3973514"/>
                <a:ext cx="2520950" cy="2103437"/>
              </a:xfrm>
              <a:prstGeom prst="rect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A6F0B357-4708-4B29-A5E3-0DD646843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80500" y="4892675"/>
                <a:ext cx="522288" cy="0"/>
              </a:xfrm>
              <a:prstGeom prst="line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/>
              <a:lstStyle/>
              <a:p>
                <a:endParaRPr lang="zh-CN" altLang="zh-CN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582" name="Rectangle 6">
                <a:extLst>
                  <a:ext uri="{FF2B5EF4-FFF2-40B4-BE49-F238E27FC236}">
                    <a16:creationId xmlns:a16="http://schemas.microsoft.com/office/drawing/2014/main" id="{3CECCD2B-2080-4CA5-A336-1D0213355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8814" y="4687888"/>
                <a:ext cx="10220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rIns="45720">
                <a:spAutoFit/>
              </a:bodyPr>
              <a:lstStyle/>
              <a:p>
                <a:r>
                  <a:rPr lang="zh-CN" altLang="zh-CN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  <a:sym typeface="Calibri" panose="020F0502020204030204" pitchFamily="34" charset="0"/>
                  </a:rPr>
                  <a:t>无限循环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91788D6-4624-45D3-B543-C8F4111B5FB8}"/>
                </a:ext>
              </a:extLst>
            </p:cNvPr>
            <p:cNvSpPr txBox="1"/>
            <p:nvPr/>
          </p:nvSpPr>
          <p:spPr>
            <a:xfrm>
              <a:off x="1447060" y="2769833"/>
              <a:ext cx="3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a.</a:t>
              </a:r>
              <a:endParaRPr lang="zh-CN" altLang="en-US" b="1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FE33CC-CB69-4953-A2FE-6840C99DBB2E}"/>
              </a:ext>
            </a:extLst>
          </p:cNvPr>
          <p:cNvGrpSpPr/>
          <p:nvPr/>
        </p:nvGrpSpPr>
        <p:grpSpPr>
          <a:xfrm>
            <a:off x="5886420" y="4197238"/>
            <a:ext cx="5735838" cy="2190978"/>
            <a:chOff x="6390122" y="2505310"/>
            <a:chExt cx="5735838" cy="2190978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D03F2679-B199-4F14-B1C5-32FE52D263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90122" y="2505310"/>
              <a:ext cx="5735838" cy="219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20675" indent="-320675">
                <a:lnSpc>
                  <a:spcPct val="100000"/>
                </a:lnSpc>
                <a:buSzPct val="100000"/>
                <a:buFontTx/>
                <a:buAutoNum type="alphaLcPeriod"/>
              </a:pPr>
              <a:endPara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a.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因为规则b：一匹马的后代是马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marL="0" indent="0">
                <a:lnSpc>
                  <a:spcPct val="100000"/>
                </a:lnSpc>
                <a:buSzPct val="10000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  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得到无限循环</a:t>
              </a:r>
            </a:p>
            <a:p>
              <a:pPr marL="320675" indent="-320675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b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. 容易证明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：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B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luebeard 和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Charlie 都是马</a:t>
              </a:r>
            </a:p>
          </p:txBody>
        </p: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4A28D676-D758-4EF3-A803-F6E5DBA2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2848" y="3331211"/>
              <a:ext cx="3939234" cy="29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C387667C-BADD-4C77-9315-BA8852EE2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60" y="1893298"/>
            <a:ext cx="5961766" cy="242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223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 人工智能第五次作业 First Order  Logic Inference in FOL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dc:creator>兜 兜</dc:creator>
  <cp:lastModifiedBy>刘真</cp:lastModifiedBy>
  <cp:revision>22</cp:revision>
  <dcterms:created xsi:type="dcterms:W3CDTF">2020-05-26T13:28:09Z</dcterms:created>
  <dcterms:modified xsi:type="dcterms:W3CDTF">2021-06-10T11:29:19Z</dcterms:modified>
</cp:coreProperties>
</file>