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57" r:id="rId5"/>
    <p:sldId id="258" r:id="rId6"/>
    <p:sldId id="263" r:id="rId8"/>
    <p:sldId id="259" r:id="rId9"/>
    <p:sldId id="262" r:id="rId10"/>
    <p:sldId id="266" r:id="rId11"/>
    <p:sldId id="264" r:id="rId12"/>
    <p:sldId id="265" r:id="rId13"/>
    <p:sldId id="267" r:id="rId14"/>
    <p:sldId id="268" r:id="rId15"/>
    <p:sldId id="273" r:id="rId16"/>
    <p:sldId id="270" r:id="rId17"/>
    <p:sldId id="274" r:id="rId18"/>
    <p:sldId id="269" r:id="rId19"/>
    <p:sldId id="271" r:id="rId20"/>
    <p:sldId id="275" r:id="rId21"/>
    <p:sldId id="276" r:id="rId22"/>
    <p:sldId id="272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是一个从下往上递推的过程，直到最后交易数为</a:t>
            </a:r>
            <a:r>
              <a:rPr lang="en-US" altLang="zh-CN"/>
              <a:t>1</a:t>
            </a:r>
            <a:r>
              <a:rPr lang="zh-CN" altLang="en-US"/>
              <a:t>。如果单笔交易，考虑先复制，还是先</a:t>
            </a:r>
            <a:r>
              <a:rPr lang="en-US" altLang="zh-CN"/>
              <a:t>sha256</a:t>
            </a:r>
            <a:r>
              <a:rPr lang="zh-CN" altLang="en-US"/>
              <a:t>，比特币代码是先进行了复制的操作（</a:t>
            </a:r>
            <a:r>
              <a:rPr lang="zh-CN" altLang="en-US"/>
              <a:t>都可以）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邻接点的</a:t>
            </a:r>
            <a:r>
              <a:rPr lang="en-US" altLang="zh-CN"/>
              <a:t>hash</a:t>
            </a:r>
            <a:r>
              <a:rPr lang="zh-CN" altLang="en-US"/>
              <a:t>，自身节点对应的</a:t>
            </a:r>
            <a:r>
              <a:rPr lang="en-US" altLang="zh-CN"/>
              <a:t>hash</a:t>
            </a:r>
            <a:r>
              <a:rPr lang="zh-CN" altLang="en-US"/>
              <a:t>也需要</a:t>
            </a:r>
            <a:r>
              <a:rPr lang="zh-CN" altLang="en-US"/>
              <a:t>包括在内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比较根节点</a:t>
            </a:r>
            <a:r>
              <a:rPr lang="en-US" altLang="zh-CN"/>
              <a:t>hash</a:t>
            </a:r>
            <a:r>
              <a:rPr lang="zh-CN" altLang="en-US"/>
              <a:t>是否相同，</a:t>
            </a:r>
            <a:r>
              <a:rPr lang="en-US" altLang="zh-CN"/>
              <a:t>log(n)</a:t>
            </a:r>
            <a:r>
              <a:rPr lang="zh-CN" altLang="en-US"/>
              <a:t>复杂度</a:t>
            </a:r>
            <a:endParaRPr lang="zh-CN" altLang="en-US"/>
          </a:p>
          <a:p>
            <a:r>
              <a:rPr lang="zh-CN" altLang="en-US"/>
              <a:t>还有考虑左子树，还是</a:t>
            </a:r>
            <a:r>
              <a:rPr lang="zh-CN" altLang="en-US"/>
              <a:t>右子树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基本数据结构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14.png"/><Relationship Id="rId1" Type="http://schemas.openxmlformats.org/officeDocument/2006/relationships/tags" Target="../tags/tag9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习题课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782175" y="6229350"/>
            <a:ext cx="2319655" cy="558165"/>
          </a:xfrm>
        </p:spPr>
        <p:txBody>
          <a:bodyPr/>
          <a:p>
            <a:r>
              <a:rPr lang="en-US" altLang="zh-CN"/>
              <a:t>2021.6.10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简述比特币钱包公私钥生成原理，并给出比特币钱包地址生成的伪代码实现。（注：分别使用助记词和私钥。）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公钥加密与比特币地址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在比特币中，身份（identity）就是一对（或者多对）保存在电脑（或者你能够获取到的地方）上的公钥（public key）和私钥（private key） </a:t>
            </a:r>
            <a:endParaRPr lang="zh-CN" altLang="en-US"/>
          </a:p>
          <a:p>
            <a:r>
              <a:rPr lang="zh-CN" altLang="en-US"/>
              <a:t>所谓的比特币钱包地址，只不过是将公钥表示成人类可读的形式而已 。而比特币钱包本质上就是公私钥密钥对，他们通过公钥加密算法生成。在比特币中，谁拥有了私钥，谁就可以控制所有发送到这个公钥的币。也就是说私钥用来证明用户身份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助记词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比特币钱包应用很可能会为你生成一个助记词。助记词可以用来替代私钥，并且可以被用于生成私钥</a:t>
            </a:r>
            <a:endParaRPr lang="zh-CN" altLang="en-US"/>
          </a:p>
          <a:p>
            <a:r>
              <a:rPr lang="zh-CN" altLang="en-US"/>
              <a:t>助记词可以理解为私钥的另一种简单表示，最初是BIP39提案提出的，它有助于用户记住复杂的私钥(64位的哈希值)，并且具有与私钥相同的功能。记住64位随机数基本上是不可能的，因此助词有助于钱包用户有效地使用和支配自己的资产。助词一般由12、15、18、21个单词组成，这些单词都来自固定词库，生成顺序也是按照一定的算法生成的，所以用户没必要担忧随随便便地输入 12个单词，就会生成一个地址。</a:t>
            </a:r>
            <a:endParaRPr lang="zh-CN" altLang="en-US"/>
          </a:p>
          <a:p>
            <a:r>
              <a:rPr lang="zh-CN" altLang="en-US"/>
              <a:t>助记词很重要，因为能通过助记词找到私钥，还能恢复钱包。目前，大部分钱包都需要备份助记词，以恢复钱包。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公钥生成</a:t>
            </a:r>
            <a:r>
              <a:rPr lang="en-US" altLang="zh-CN"/>
              <a:t>--椭圆曲线加密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09540"/>
          </a:xfrm>
        </p:spPr>
        <p:txBody>
          <a:bodyPr>
            <a:normAutofit/>
          </a:bodyPr>
          <a:p>
            <a:r>
              <a:rPr lang="zh-CN" altLang="en-US" sz="3000"/>
              <a:t>公钥和私钥是随机的字节序列。私钥能够用于证明持币人的身份，需要有一个条件：随机算法必须生成真正随机的字节。因为没有人会想要生成一个私钥，而这个私钥意外地也被别人所有。</a:t>
            </a:r>
            <a:endParaRPr lang="zh-CN" altLang="en-US" sz="3000"/>
          </a:p>
          <a:p>
            <a:r>
              <a:rPr lang="zh-CN" altLang="en-US" sz="3000"/>
              <a:t>比特币使用的是 ECDSA（Elliptic Curve Digital Signature Algorithm）算法来对交易进行签名</a:t>
            </a:r>
            <a:endParaRPr lang="zh-CN" altLang="en-US" sz="3000"/>
          </a:p>
          <a:p>
            <a:endParaRPr lang="en-US" altLang="zh-CN" sz="6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比特币钱包公私钥生成原理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利用助记词生成私钥：生成一个128位随机数 → 加上对随机数做的校验4位，得到一个132位的数 → 每11位切分，得到12个二进制数 → 查BIP39定义的单词表，得到12个助记词 → 使用密钥拉伸函数，生成256bits私钥</a:t>
            </a:r>
            <a:endParaRPr lang="zh-CN" altLang="en-US"/>
          </a:p>
          <a:p>
            <a:r>
              <a:rPr lang="zh-CN" altLang="en-US"/>
              <a:t>利用公钥生成私钥：将私钥经过 ECDSA 算法得到，对应</a:t>
            </a:r>
            <a:r>
              <a:rPr lang="zh-CN" altLang="en-US"/>
              <a:t>为椭圆曲线上⼀点的 X值和Y值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生成随机私钥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椭圆曲线算公钥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计算公钥地</a:t>
            </a:r>
            <a:r>
              <a:rPr lang="en-US" altLang="zh-CN" sz="2000">
                <a:sym typeface="+mn-ea"/>
              </a:rPr>
              <a:t>SHA-256</a:t>
            </a:r>
            <a:r>
              <a:rPr lang="zh-CN" altLang="en-US" sz="2000">
                <a:sym typeface="+mn-ea"/>
              </a:rPr>
              <a:t>哈希值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RIPEMD160</a:t>
            </a:r>
            <a:r>
              <a:rPr lang="zh-CN" altLang="en-US" sz="2000">
                <a:sym typeface="+mn-ea"/>
              </a:rPr>
              <a:t>哈希值</a:t>
            </a:r>
            <a:r>
              <a:rPr lang="en-US" altLang="zh-CN" sz="2000">
                <a:sym typeface="+mn-ea"/>
              </a:rPr>
              <a:t> (</a:t>
            </a:r>
            <a:r>
              <a:rPr lang="zh-CN" altLang="en-US" sz="2000">
                <a:sym typeface="+mn-ea"/>
              </a:rPr>
              <a:t>唯一性哈希，</a:t>
            </a:r>
            <a:r>
              <a:rPr lang="en-US" altLang="zh-CN" sz="2000">
                <a:sym typeface="+mn-ea"/>
              </a:rPr>
              <a:t>160</a:t>
            </a:r>
            <a:r>
              <a:rPr lang="zh-CN" altLang="en-US" sz="2000">
                <a:sym typeface="+mn-ea"/>
              </a:rPr>
              <a:t>位节省空间，防止地址冲突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加入版本号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6.</a:t>
            </a: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SHA256</a:t>
            </a:r>
            <a:r>
              <a:rPr lang="zh-CN" altLang="en-US" sz="2000">
                <a:sym typeface="+mn-ea"/>
              </a:rPr>
              <a:t>哈希值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7.</a:t>
            </a:r>
            <a:r>
              <a:rPr lang="zh-CN" altLang="en-US" sz="2000">
                <a:sym typeface="+mn-ea"/>
              </a:rPr>
              <a:t>获取校验和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8.</a:t>
            </a:r>
            <a:r>
              <a:rPr lang="zh-CN" altLang="en-US" sz="2000">
                <a:sym typeface="+mn-ea"/>
              </a:rPr>
              <a:t>合并</a:t>
            </a:r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7</a:t>
            </a:r>
            <a:r>
              <a:rPr lang="zh-CN" altLang="en-US" sz="2000">
                <a:sym typeface="+mn-ea"/>
              </a:rPr>
              <a:t>的结果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9.Base58</a:t>
            </a:r>
            <a:r>
              <a:rPr lang="zh-CN" altLang="en-US" sz="2000">
                <a:sym typeface="+mn-ea"/>
              </a:rPr>
              <a:t>变换地址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比特币钱包地址生成</a:t>
            </a:r>
            <a:r>
              <a:rPr lang="zh-CN" altLang="en-US"/>
              <a:t>示意图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9845" y="1340485"/>
            <a:ext cx="7105650" cy="5173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简述区块链 P2P 网络协议中Gossip（比特币）和Kademlia（以太坊）原理，给出相关示意图，并加以比较。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Gossip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（1）Gossip 是周期性的散播消息，把周期限定为 1 秒 </a:t>
            </a:r>
            <a:endParaRPr lang="zh-CN" altLang="en-US"/>
          </a:p>
          <a:p>
            <a:r>
              <a:rPr lang="zh-CN" altLang="en-US"/>
              <a:t>（2）被感染节点随机选择 k 个邻接节点（fan-out）散播消息</a:t>
            </a:r>
            <a:endParaRPr lang="zh-CN" altLang="en-US"/>
          </a:p>
          <a:p>
            <a:r>
              <a:rPr lang="zh-CN" altLang="en-US"/>
              <a:t>（3）每次散播消息都选择尚未发送过的节点进行散播</a:t>
            </a:r>
            <a:endParaRPr lang="zh-CN" altLang="en-US"/>
          </a:p>
          <a:p>
            <a:r>
              <a:rPr lang="zh-CN" altLang="en-US"/>
              <a:t>（4）收到消息的节点不再往发送节点散播，比如 A -&gt; B，那么 B 进行散播的时候，不再发给 A。</a:t>
            </a:r>
            <a:endParaRPr lang="zh-CN" altLang="en-US"/>
          </a:p>
          <a:p>
            <a:r>
              <a:rPr lang="zh-CN" altLang="en-US"/>
              <a:t>这里一共有 16 个节点，节点 1 为初始被感染节点，通过 Gossip 过程，最终所有节点都被感染：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6225" y="1313815"/>
            <a:ext cx="6552565" cy="469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作业一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Kademlia</a:t>
            </a:r>
            <a:endParaRPr lang="zh-CN" altLang="en-US"/>
          </a:p>
        </p:txBody>
      </p:sp>
      <p:pic>
        <p:nvPicPr>
          <p:cNvPr id="6" name="内容占位符 5" descr="420px-Dht_example_SVG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675" y="1830070"/>
            <a:ext cx="7611110" cy="4059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5010" y="1687830"/>
            <a:ext cx="8583295" cy="424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6995" y="1245870"/>
            <a:ext cx="7193280" cy="5224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使用Gossip协议的比特币主网的 P2P 网络是无结构的，基于网络路由器以随机熵扩散的形式传播，但以太坊的 P2P 网络是有结构的，将整个网络拓扑组织成如一个二叉前缀树，每个 NodeID 会映射到二叉树上的某个叶子。</a:t>
            </a:r>
            <a:endParaRPr lang="zh-CN" altLang="en-US"/>
          </a:p>
          <a:p>
            <a:r>
              <a:rPr lang="zh-CN" altLang="en-US"/>
              <a:t>比特币网络的结构明显容易理解，实现起来也相对容易得多，而以太坊网络引入了异或距离、二叉前缀树、K-桶等，结构上复杂不少，但在节点路由上的确会比比特币快很多。</a:t>
            </a:r>
            <a:endParaRPr lang="zh-CN" altLang="en-US"/>
          </a:p>
          <a:p>
            <a:r>
              <a:rPr lang="zh-CN" altLang="en-US"/>
              <a:t>这种查找算法相⽐ gossip 减少了信息在⽹络中的泛滥传播, 能更好地抵御 DoS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207260"/>
            <a:ext cx="9889490" cy="2955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40865"/>
            <a:ext cx="9665335" cy="2931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区块链操作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4515" y="1214755"/>
            <a:ext cx="8523605" cy="5497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从区块链中获取一些公开的数据，对应本次实验我们需要获取上一个区块哈希值(32位)，当前区块数据对应哈希（32位），时间戳，区块难度，随机数。对应数据直接进行合并的操作来进行合并。</a:t>
            </a:r>
            <a:endParaRPr lang="zh-CN" altLang="en-US"/>
          </a:p>
          <a:p>
            <a:r>
              <a:rPr lang="zh-CN" altLang="en-US"/>
              <a:t>添加计数器，作为随机数。计算器从0开始基础，每个回合+1</a:t>
            </a:r>
            <a:endParaRPr lang="zh-CN" altLang="en-US"/>
          </a:p>
          <a:p>
            <a:r>
              <a:rPr lang="zh-CN" altLang="en-US"/>
              <a:t>对于上述的数据来进行一个哈希的操作。</a:t>
            </a:r>
            <a:endParaRPr lang="zh-CN" altLang="en-US"/>
          </a:p>
          <a:p>
            <a:r>
              <a:rPr lang="zh-CN" altLang="en-US"/>
              <a:t>判断结果是否满足计算的条件：</a:t>
            </a:r>
            <a:endParaRPr lang="zh-CN" altLang="en-US"/>
          </a:p>
          <a:p>
            <a:r>
              <a:rPr lang="zh-CN" altLang="en-US"/>
              <a:t>如果符合，则得到了满足结果。</a:t>
            </a:r>
            <a:endParaRPr lang="zh-CN" altLang="en-US"/>
          </a:p>
          <a:p>
            <a:r>
              <a:rPr lang="zh-CN" altLang="en-US"/>
              <a:t>如果没有符合，从2开始重新直接2、3、4步骤。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fabric</a:t>
            </a:r>
            <a:r>
              <a:rPr lang="zh-CN" altLang="en-US"/>
              <a:t>上链码部署相关</a:t>
            </a:r>
            <a:r>
              <a:rPr lang="zh-CN" altLang="en-US"/>
              <a:t>的逻辑</a:t>
            </a:r>
            <a:endParaRPr lang="zh-CN" altLang="en-US"/>
          </a:p>
        </p:txBody>
      </p:sp>
      <p:pic>
        <p:nvPicPr>
          <p:cNvPr id="6" name="内容占位符 5" descr="https://img-blog.csdnimg.cn/20200911231442623.png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6280"/>
            <a:ext cx="9671685" cy="36137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交易流程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交易流程泳道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1490345"/>
            <a:ext cx="6590030" cy="500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1.1、生成给定交易序列的二叉Merkle树。输入交易序列 ，长度为n，输出该交易序列所对应的Merkle树T。</a:t>
            </a:r>
            <a:endParaRPr lang="zh-CN" altLang="en-US"/>
          </a:p>
          <a:p>
            <a:r>
              <a:rPr lang="zh-CN" altLang="en-US"/>
              <a:t>1.2、生成某笔交易的Merkle树证明。输入Merkle树T，以及某笔交易的序号i，输出该交易所对应的SPV证明路径，长度为m。</a:t>
            </a:r>
            <a:endParaRPr lang="zh-CN" altLang="en-US"/>
          </a:p>
          <a:p>
            <a:r>
              <a:rPr lang="zh-CN" altLang="en-US"/>
              <a:t>1.3、验证SPV证明。输入Merkle树的根哈希值和SPV证明路径，长度为m，输出该SPV证明路径是否合法（true或false）。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链码安装主要</a:t>
            </a:r>
            <a:r>
              <a:rPr lang="zh-CN" altLang="en-US"/>
              <a:t>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1.打包链码</a:t>
            </a:r>
            <a:endParaRPr lang="zh-CN" altLang="en-US"/>
          </a:p>
          <a:p>
            <a:r>
              <a:rPr lang="zh-CN" altLang="en-US"/>
              <a:t>2.安装链码</a:t>
            </a:r>
            <a:endParaRPr lang="zh-CN" altLang="en-US"/>
          </a:p>
          <a:p>
            <a:r>
              <a:rPr lang="zh-CN" altLang="en-US"/>
              <a:t>3.定义链码（倍数策略</a:t>
            </a:r>
            <a:r>
              <a:rPr lang="zh-CN" altLang="en-US"/>
              <a:t>等）</a:t>
            </a:r>
            <a:endParaRPr lang="zh-CN" altLang="en-US"/>
          </a:p>
          <a:p>
            <a:r>
              <a:rPr lang="zh-CN" altLang="en-US"/>
              <a:t>4.调用链码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建立</a:t>
            </a:r>
            <a:r>
              <a:rPr lang="en-US" altLang="zh-CN"/>
              <a:t>n</a:t>
            </a:r>
            <a:r>
              <a:rPr lang="zh-CN" altLang="en-US"/>
              <a:t>笔交易的</a:t>
            </a:r>
            <a:r>
              <a:rPr lang="en-US" altLang="zh-CN"/>
              <a:t>merkle</a:t>
            </a:r>
            <a:r>
              <a:rPr lang="zh-CN" altLang="en-US"/>
              <a:t>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7605" y="1562735"/>
            <a:ext cx="67519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420" y="1238885"/>
            <a:ext cx="7228840" cy="5516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生成</a:t>
            </a:r>
            <a:r>
              <a:rPr lang="en-US" altLang="zh-CN"/>
              <a:t>SPV</a:t>
            </a:r>
            <a:r>
              <a:rPr lang="zh-CN" altLang="en-US"/>
              <a:t>路径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1783080"/>
            <a:ext cx="7430135" cy="4384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30045"/>
            <a:ext cx="7251065" cy="409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 </a:t>
            </a:r>
            <a:r>
              <a:rPr lang="zh-CN" altLang="en-US"/>
              <a:t>判断</a:t>
            </a:r>
            <a:r>
              <a:rPr lang="en-US" altLang="zh-CN"/>
              <a:t>SPV</a:t>
            </a:r>
            <a:r>
              <a:rPr lang="zh-CN" altLang="en-US"/>
              <a:t>路径是否</a:t>
            </a:r>
            <a:r>
              <a:rPr lang="zh-CN" altLang="en-US"/>
              <a:t>合法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7240" y="1855470"/>
            <a:ext cx="7240270" cy="4272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4415" y="1801495"/>
            <a:ext cx="8896350" cy="4072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UNIT_PLACING_PICTURE_USER_VIEWPORT" val="{&quot;height&quot;:3436,&quot;width&quot;:9196}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2040</Words>
  <Application>WPS 演示</Application>
  <PresentationFormat>宽屏</PresentationFormat>
  <Paragraphs>111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习题课</vt:lpstr>
      <vt:lpstr>作业一</vt:lpstr>
      <vt:lpstr>作业一</vt:lpstr>
      <vt:lpstr>1.1 建立n笔交易的merkle树</vt:lpstr>
      <vt:lpstr>参考代码</vt:lpstr>
      <vt:lpstr>1.2 生成SPV路径</vt:lpstr>
      <vt:lpstr>参考代码</vt:lpstr>
      <vt:lpstr>1.3 判断SPV路径是否合法</vt:lpstr>
      <vt:lpstr>参考代码</vt:lpstr>
      <vt:lpstr>作业一</vt:lpstr>
      <vt:lpstr>公钥加密与比特币地址</vt:lpstr>
      <vt:lpstr>助记词</vt:lpstr>
      <vt:lpstr>公钥生成--椭圆曲线加密</vt:lpstr>
      <vt:lpstr>比特币钱包公私钥生成原理</vt:lpstr>
      <vt:lpstr>具体步骤</vt:lpstr>
      <vt:lpstr>比特币钱包地址生成示意图</vt:lpstr>
      <vt:lpstr>作业一</vt:lpstr>
      <vt:lpstr>Gossip</vt:lpstr>
      <vt:lpstr>PowerPoint 演示文稿</vt:lpstr>
      <vt:lpstr>Kademlia</vt:lpstr>
      <vt:lpstr>PowerPoint 演示文稿</vt:lpstr>
      <vt:lpstr>PowerPoint 演示文稿</vt:lpstr>
      <vt:lpstr>区别</vt:lpstr>
      <vt:lpstr>PowerPoint 演示文稿</vt:lpstr>
      <vt:lpstr>实验一</vt:lpstr>
      <vt:lpstr>区块链操作</vt:lpstr>
      <vt:lpstr>实验二</vt:lpstr>
      <vt:lpstr>fabric上链码部署相关的逻辑</vt:lpstr>
      <vt:lpstr>交易流程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zhw</cp:lastModifiedBy>
  <cp:revision>177</cp:revision>
  <dcterms:created xsi:type="dcterms:W3CDTF">2019-06-19T02:08:00Z</dcterms:created>
  <dcterms:modified xsi:type="dcterms:W3CDTF">2021-06-09T16:14:14Z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5976609BE29444DB99FCD08DA8A6A644</vt:lpwstr>
  </property>
</Properties>
</file>