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46" d="100"/>
          <a:sy n="46" d="100"/>
        </p:scale>
        <p:origin x="32" y="1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2F41F-68B1-4236-B7BC-9018310D6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31C901-9464-4BBA-832B-F02FBAEE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F6DC7-1548-468B-B20D-DDD1AFC3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920BC-F9E7-494F-A842-FE02F6C5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773A1-A25B-4329-8A56-6A04C903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9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0A8E-B282-4A43-84CC-A1450D44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2E6F7-3B99-4196-B251-AED64AFE0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152BF-4C82-46E9-ABB3-9E791EE7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087E3-9706-4441-899C-39D7D370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7D7E0-56D8-4176-91A9-4DEAD106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4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B30CA-2E83-4FC8-BDDE-FF46001CF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88993-9B08-4789-AD60-E37F8B2CD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334F6-44E7-4891-AB80-7867C142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AA2A0-5B43-4860-B095-EF1AE790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90B18-5D32-44AA-8DBE-8C346CCA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67CB3-EFC1-4A71-B239-A355935F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3F39E-A95A-4D0F-8E1E-1CB0C539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E0614-B9A0-4BD5-8366-FA4DAE86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F82C4-3E23-43B7-84AF-586F6DDA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88592-DED2-44AD-92F4-6709952C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2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79931-8D41-44D2-A2D3-F29900C7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3F079-8520-40C1-8FBA-D2D393AE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E803D-94C8-4BDE-855B-BD6E3D9E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70428-D6FE-44CB-A508-D541F86A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1DD45-BE97-4D6D-B8E0-950B334C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0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510FA-CCB7-4430-8504-CD86CAA5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001A2-9D3A-4C40-BCCB-3A775092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CAF0A-1CBD-448C-94E2-6E69FC71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C585F-5A86-4412-8C2E-FE685F10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370B6-18A0-4AC8-B772-790BF36F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F206E-828B-4B11-80DF-634B2D9E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2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7C3CC-7336-4126-8E1E-3F4B08F8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C7F87-1B93-454D-BD7F-DA64E719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151D73-CD27-41A9-AB3B-E351C6D7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65C0B-1040-45F8-A6E2-80678EBA1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89C25E-67F1-4810-875C-26F2EF340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A3D083-BF53-4998-B6E3-0F166B7B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F7971-43F9-4161-B459-E0A14EB4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5B9D50-CF86-47D7-873A-85C7B42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4CB1-C6DD-4FF1-8CF3-3DDB4BCF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8EC33C-373E-450E-A54F-2F6038F9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F19271-D1B2-4EC6-AC10-2D936E84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C4AFEA-0D83-4446-ADA7-CEE602C6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F38298-5676-46A1-8342-AE443EAE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69165-F60D-4AAE-87A6-2A742A46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4B6BF-D42D-4C2C-82C0-2C61CBE6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449F-03E4-4148-B6F5-2C9EB3AE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D34DA-E2AE-4310-894A-C8D03D6A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C1178-6901-4BBB-BB9C-040D4A226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9BCD0-48E0-4FB9-8303-8F6827B6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25C7D-837F-4246-864D-CCEA047B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9A9CD-A978-451A-B365-F1D84CCD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8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C05E5-14BC-424A-A96B-2D583C62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C9EEF-4495-42EC-8B44-1DCAB9A79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C2DAE-AFF3-4CEC-B8D9-96887634B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C78E5-CA51-472E-9449-63C8F600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C97A-901C-41CF-AB82-E450CE78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B7E0C-6E02-431B-9018-8A6CC494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9E0152-A9D7-4B59-ADB0-D764DA2C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4EC41-7F50-465A-A604-40167BE9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1DF10-E296-413E-8C26-3A209B2CC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0C54-E657-449C-8220-6A47E5CB20FE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BDE41-4BA2-420B-B303-6343A63B1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1BD65-9A37-40B5-88CC-F90D8F6F7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72B4A-F1E8-4750-8308-CA29E76C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AD615-606D-4568-A0A1-632FC00D5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数据库作业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B184B-7EB1-475C-8328-F312827DF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DF0BC-A56F-4430-AE7B-047BEF64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128EA-0048-4987-9B76-1BBBBB76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、某医院病房管理中心需要如下信息：根据以上描述，请画出相应的 </a:t>
            </a:r>
            <a:r>
              <a:rPr lang="en-US" altLang="zh-CN" b="1" dirty="0"/>
              <a:t>ER </a:t>
            </a:r>
            <a:r>
              <a:rPr lang="zh-CN" altLang="en-US" b="1" dirty="0"/>
              <a:t>模型（使用 </a:t>
            </a:r>
            <a:r>
              <a:rPr lang="en-US" altLang="zh-CN" b="1" dirty="0"/>
              <a:t>PPT </a:t>
            </a:r>
            <a:r>
              <a:rPr lang="zh-CN" altLang="en-US" b="1" dirty="0"/>
              <a:t>上的传统 </a:t>
            </a:r>
            <a:r>
              <a:rPr lang="en-US" altLang="zh-CN" b="1" dirty="0"/>
              <a:t>ER </a:t>
            </a:r>
            <a:r>
              <a:rPr lang="zh-CN" altLang="en-US" b="1" dirty="0"/>
              <a:t>图符号），并将它转换为 关系数据库模式。注：关系模式和属性名称均使用中文名称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9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41FB4-4462-4900-834B-37BD8E317DCF}"/>
              </a:ext>
            </a:extLst>
          </p:cNvPr>
          <p:cNvSpPr/>
          <p:nvPr/>
        </p:nvSpPr>
        <p:spPr>
          <a:xfrm>
            <a:off x="2064327" y="1537854"/>
            <a:ext cx="900545" cy="595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010417-C6B3-431D-97D4-6E90195B7921}"/>
              </a:ext>
            </a:extLst>
          </p:cNvPr>
          <p:cNvSpPr/>
          <p:nvPr/>
        </p:nvSpPr>
        <p:spPr>
          <a:xfrm>
            <a:off x="6096000" y="1537854"/>
            <a:ext cx="900545" cy="595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F84F77-C341-4591-ADA0-B119B4D2457E}"/>
              </a:ext>
            </a:extLst>
          </p:cNvPr>
          <p:cNvSpPr/>
          <p:nvPr/>
        </p:nvSpPr>
        <p:spPr>
          <a:xfrm>
            <a:off x="2064326" y="3823854"/>
            <a:ext cx="900545" cy="595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医生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2F175-28EB-409D-97F1-8B77C409980E}"/>
              </a:ext>
            </a:extLst>
          </p:cNvPr>
          <p:cNvSpPr/>
          <p:nvPr/>
        </p:nvSpPr>
        <p:spPr>
          <a:xfrm>
            <a:off x="6095999" y="3823854"/>
            <a:ext cx="900545" cy="5957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病人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E4112D28-67CE-4BAE-A992-992B7A4FA311}"/>
              </a:ext>
            </a:extLst>
          </p:cNvPr>
          <p:cNvSpPr/>
          <p:nvPr/>
        </p:nvSpPr>
        <p:spPr>
          <a:xfrm>
            <a:off x="3803071" y="3823854"/>
            <a:ext cx="1454728" cy="595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负责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E6637EA1-2B64-4AF5-8576-9F16BD30DF81}"/>
              </a:ext>
            </a:extLst>
          </p:cNvPr>
          <p:cNvSpPr/>
          <p:nvPr/>
        </p:nvSpPr>
        <p:spPr>
          <a:xfrm>
            <a:off x="1787234" y="2680854"/>
            <a:ext cx="1454728" cy="595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52D768D8-2371-4C95-A5AE-6A7926B36F58}"/>
              </a:ext>
            </a:extLst>
          </p:cNvPr>
          <p:cNvSpPr/>
          <p:nvPr/>
        </p:nvSpPr>
        <p:spPr>
          <a:xfrm>
            <a:off x="5818907" y="2680854"/>
            <a:ext cx="1454728" cy="595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住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5A64D720-18A3-481B-ADF3-3C064C781319}"/>
              </a:ext>
            </a:extLst>
          </p:cNvPr>
          <p:cNvSpPr/>
          <p:nvPr/>
        </p:nvSpPr>
        <p:spPr>
          <a:xfrm>
            <a:off x="3803072" y="1537854"/>
            <a:ext cx="1454728" cy="59574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拥有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B91B90B-430F-4D00-A453-7AE666DC68CD}"/>
              </a:ext>
            </a:extLst>
          </p:cNvPr>
          <p:cNvCxnSpPr>
            <a:stCxn id="15" idx="1"/>
            <a:endCxn id="4" idx="3"/>
          </p:cNvCxnSpPr>
          <p:nvPr/>
        </p:nvCxnSpPr>
        <p:spPr>
          <a:xfrm flipH="1">
            <a:off x="2964872" y="1835727"/>
            <a:ext cx="83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2D3DD5-CEEC-4952-AE06-CECAAC4F941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257802" y="1835727"/>
            <a:ext cx="838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B80CC3E-BC6D-4AE1-ADAA-AC04A3CDC36F}"/>
              </a:ext>
            </a:extLst>
          </p:cNvPr>
          <p:cNvCxnSpPr>
            <a:cxnSpLocks/>
          </p:cNvCxnSpPr>
          <p:nvPr/>
        </p:nvCxnSpPr>
        <p:spPr>
          <a:xfrm flipH="1">
            <a:off x="2975265" y="4121727"/>
            <a:ext cx="838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427A82-44C0-425F-916C-DACD9953C38B}"/>
              </a:ext>
            </a:extLst>
          </p:cNvPr>
          <p:cNvCxnSpPr>
            <a:cxnSpLocks/>
          </p:cNvCxnSpPr>
          <p:nvPr/>
        </p:nvCxnSpPr>
        <p:spPr>
          <a:xfrm flipH="1">
            <a:off x="5257799" y="4121727"/>
            <a:ext cx="838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820886A-C26C-44E2-AAA1-F5BBEC975E95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514598" y="2133600"/>
            <a:ext cx="2" cy="54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B03FF91-D25C-47BE-AB32-2DA2C5EBE4D6}"/>
              </a:ext>
            </a:extLst>
          </p:cNvPr>
          <p:cNvCxnSpPr>
            <a:cxnSpLocks/>
          </p:cNvCxnSpPr>
          <p:nvPr/>
        </p:nvCxnSpPr>
        <p:spPr>
          <a:xfrm flipH="1">
            <a:off x="6546271" y="2133600"/>
            <a:ext cx="2" cy="54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276E6E4-0812-45C3-97FB-8024CEDE0776}"/>
              </a:ext>
            </a:extLst>
          </p:cNvPr>
          <p:cNvCxnSpPr>
            <a:cxnSpLocks/>
          </p:cNvCxnSpPr>
          <p:nvPr/>
        </p:nvCxnSpPr>
        <p:spPr>
          <a:xfrm flipH="1">
            <a:off x="2514598" y="3307774"/>
            <a:ext cx="2" cy="54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FAF46D5-AAC8-406F-BB4F-363AD69F9A43}"/>
              </a:ext>
            </a:extLst>
          </p:cNvPr>
          <p:cNvCxnSpPr>
            <a:cxnSpLocks/>
          </p:cNvCxnSpPr>
          <p:nvPr/>
        </p:nvCxnSpPr>
        <p:spPr>
          <a:xfrm flipH="1">
            <a:off x="6546269" y="3252353"/>
            <a:ext cx="2" cy="54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A46D5D2-6D68-4D2B-A54E-5DFB0405D74C}"/>
              </a:ext>
            </a:extLst>
          </p:cNvPr>
          <p:cNvSpPr/>
          <p:nvPr/>
        </p:nvSpPr>
        <p:spPr>
          <a:xfrm>
            <a:off x="471055" y="692727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科名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BED6705-1571-4584-8384-D421BC2A3E1F}"/>
              </a:ext>
            </a:extLst>
          </p:cNvPr>
          <p:cNvSpPr/>
          <p:nvPr/>
        </p:nvSpPr>
        <p:spPr>
          <a:xfrm>
            <a:off x="1475506" y="145473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科地址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78DB264-2595-48B4-BFF2-C3784C071C51}"/>
              </a:ext>
            </a:extLst>
          </p:cNvPr>
          <p:cNvSpPr/>
          <p:nvPr/>
        </p:nvSpPr>
        <p:spPr>
          <a:xfrm>
            <a:off x="2660069" y="270162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科电话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BF3D345-9AD8-4B1D-AB09-06A3DE7F727B}"/>
              </a:ext>
            </a:extLst>
          </p:cNvPr>
          <p:cNvSpPr/>
          <p:nvPr/>
        </p:nvSpPr>
        <p:spPr>
          <a:xfrm>
            <a:off x="4849089" y="297871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病房号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F20EF59-40F9-4A0A-B4C7-4B2F4B3D250E}"/>
              </a:ext>
            </a:extLst>
          </p:cNvPr>
          <p:cNvSpPr/>
          <p:nvPr/>
        </p:nvSpPr>
        <p:spPr>
          <a:xfrm>
            <a:off x="6033652" y="223404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床位数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88911D4-31CD-4B95-B4CC-B7B4CBF5F49C}"/>
              </a:ext>
            </a:extLst>
          </p:cNvPr>
          <p:cNvSpPr/>
          <p:nvPr/>
        </p:nvSpPr>
        <p:spPr>
          <a:xfrm>
            <a:off x="7148941" y="154130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病人数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02E2ACD-087C-4DC8-8445-C0E27AE216A3}"/>
              </a:ext>
            </a:extLst>
          </p:cNvPr>
          <p:cNvSpPr/>
          <p:nvPr/>
        </p:nvSpPr>
        <p:spPr>
          <a:xfrm>
            <a:off x="145475" y="4842161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工作证号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D148598-A81D-4226-9EC0-67E89C80AF4A}"/>
              </a:ext>
            </a:extLst>
          </p:cNvPr>
          <p:cNvSpPr/>
          <p:nvPr/>
        </p:nvSpPr>
        <p:spPr>
          <a:xfrm>
            <a:off x="1350818" y="4842161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847F7B0-803B-4EA6-BF56-A29345041465}"/>
              </a:ext>
            </a:extLst>
          </p:cNvPr>
          <p:cNvSpPr/>
          <p:nvPr/>
        </p:nvSpPr>
        <p:spPr>
          <a:xfrm>
            <a:off x="2604651" y="4786742"/>
            <a:ext cx="1208812" cy="6234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职称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3A72B34-0361-4EB7-AC56-956EA27EC115}"/>
              </a:ext>
            </a:extLst>
          </p:cNvPr>
          <p:cNvSpPr/>
          <p:nvPr/>
        </p:nvSpPr>
        <p:spPr>
          <a:xfrm>
            <a:off x="256308" y="3855028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年龄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AB18A2C-5AD8-48B1-B337-9272685D6BAE}"/>
              </a:ext>
            </a:extLst>
          </p:cNvPr>
          <p:cNvSpPr/>
          <p:nvPr/>
        </p:nvSpPr>
        <p:spPr>
          <a:xfrm>
            <a:off x="4817912" y="4499262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入院时间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366BCE9-AFCC-4699-BD94-E0CE1E263650}"/>
              </a:ext>
            </a:extLst>
          </p:cNvPr>
          <p:cNvSpPr/>
          <p:nvPr/>
        </p:nvSpPr>
        <p:spPr>
          <a:xfrm>
            <a:off x="7349835" y="3380509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病历号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3F561C1-E458-4472-B12B-DC2A4F8E182C}"/>
              </a:ext>
            </a:extLst>
          </p:cNvPr>
          <p:cNvSpPr/>
          <p:nvPr/>
        </p:nvSpPr>
        <p:spPr>
          <a:xfrm>
            <a:off x="7523016" y="4173680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2D8A085-9339-472C-9393-0CEEF6B2779E}"/>
              </a:ext>
            </a:extLst>
          </p:cNvPr>
          <p:cNvSpPr/>
          <p:nvPr/>
        </p:nvSpPr>
        <p:spPr>
          <a:xfrm>
            <a:off x="7013861" y="4831769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5501124-95A2-41A3-98DA-D48B811A467B}"/>
              </a:ext>
            </a:extLst>
          </p:cNvPr>
          <p:cNvSpPr/>
          <p:nvPr/>
        </p:nvSpPr>
        <p:spPr>
          <a:xfrm>
            <a:off x="5895096" y="4717473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疾病类型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338B903-7B7B-4CD6-AFE8-25E8C3D9C6DA}"/>
              </a:ext>
            </a:extLst>
          </p:cNvPr>
          <p:cNvSpPr/>
          <p:nvPr/>
        </p:nvSpPr>
        <p:spPr>
          <a:xfrm>
            <a:off x="20781" y="2684323"/>
            <a:ext cx="1454726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加入科室时间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732233A-CE45-4CA2-82DD-FD3E6C8AE3F3}"/>
              </a:ext>
            </a:extLst>
          </p:cNvPr>
          <p:cNvSpPr/>
          <p:nvPr/>
        </p:nvSpPr>
        <p:spPr>
          <a:xfrm>
            <a:off x="7869381" y="1862567"/>
            <a:ext cx="969818" cy="6511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病床号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F732459-E9BB-4D13-82BF-BC7ABD156D2F}"/>
              </a:ext>
            </a:extLst>
          </p:cNvPr>
          <p:cNvCxnSpPr>
            <a:cxnSpLocks/>
            <a:stCxn id="31" idx="6"/>
            <a:endCxn id="4" idx="0"/>
          </p:cNvCxnSpPr>
          <p:nvPr/>
        </p:nvCxnSpPr>
        <p:spPr>
          <a:xfrm>
            <a:off x="1440873" y="1018309"/>
            <a:ext cx="1073727" cy="519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4DF94B8-CEB9-4E40-865A-613CA4A2E7CB}"/>
              </a:ext>
            </a:extLst>
          </p:cNvPr>
          <p:cNvCxnSpPr>
            <a:cxnSpLocks/>
            <a:stCxn id="32" idx="4"/>
            <a:endCxn id="4" idx="0"/>
          </p:cNvCxnSpPr>
          <p:nvPr/>
        </p:nvCxnSpPr>
        <p:spPr>
          <a:xfrm>
            <a:off x="1960415" y="796637"/>
            <a:ext cx="554185" cy="741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C0B1A75-2A16-40E6-8359-C15118E760D9}"/>
              </a:ext>
            </a:extLst>
          </p:cNvPr>
          <p:cNvCxnSpPr>
            <a:cxnSpLocks/>
            <a:stCxn id="33" idx="3"/>
            <a:endCxn id="4" idx="0"/>
          </p:cNvCxnSpPr>
          <p:nvPr/>
        </p:nvCxnSpPr>
        <p:spPr>
          <a:xfrm flipH="1">
            <a:off x="2514600" y="825965"/>
            <a:ext cx="287496" cy="71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DF05958-AE70-49C3-8D2B-89DE77BDF3D2}"/>
              </a:ext>
            </a:extLst>
          </p:cNvPr>
          <p:cNvCxnSpPr>
            <a:stCxn id="34" idx="5"/>
            <a:endCxn id="9" idx="0"/>
          </p:cNvCxnSpPr>
          <p:nvPr/>
        </p:nvCxnSpPr>
        <p:spPr>
          <a:xfrm>
            <a:off x="5676880" y="853674"/>
            <a:ext cx="869393" cy="684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6845F07-3120-4A5B-8640-E86A9E0F0A5E}"/>
              </a:ext>
            </a:extLst>
          </p:cNvPr>
          <p:cNvCxnSpPr>
            <a:stCxn id="35" idx="4"/>
            <a:endCxn id="9" idx="0"/>
          </p:cNvCxnSpPr>
          <p:nvPr/>
        </p:nvCxnSpPr>
        <p:spPr>
          <a:xfrm>
            <a:off x="6518561" y="874568"/>
            <a:ext cx="27712" cy="66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F500B6A-905B-45C7-8AA1-064F91ED57B2}"/>
              </a:ext>
            </a:extLst>
          </p:cNvPr>
          <p:cNvCxnSpPr>
            <a:stCxn id="36" idx="4"/>
            <a:endCxn id="9" idx="0"/>
          </p:cNvCxnSpPr>
          <p:nvPr/>
        </p:nvCxnSpPr>
        <p:spPr>
          <a:xfrm flipH="1">
            <a:off x="6546273" y="805294"/>
            <a:ext cx="1087577" cy="73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361FEF6-7EE4-4ECA-A161-327432EEF297}"/>
              </a:ext>
            </a:extLst>
          </p:cNvPr>
          <p:cNvCxnSpPr>
            <a:stCxn id="47" idx="3"/>
            <a:endCxn id="14" idx="3"/>
          </p:cNvCxnSpPr>
          <p:nvPr/>
        </p:nvCxnSpPr>
        <p:spPr>
          <a:xfrm flipH="1">
            <a:off x="7273635" y="2418370"/>
            <a:ext cx="737773" cy="560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19FE605-6C34-48D1-B586-CDE5CEAAB8EA}"/>
              </a:ext>
            </a:extLst>
          </p:cNvPr>
          <p:cNvCxnSpPr>
            <a:stCxn id="46" idx="6"/>
            <a:endCxn id="13" idx="1"/>
          </p:cNvCxnSpPr>
          <p:nvPr/>
        </p:nvCxnSpPr>
        <p:spPr>
          <a:xfrm flipV="1">
            <a:off x="1475507" y="2978727"/>
            <a:ext cx="311727" cy="31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E2B4B38-02CA-49D6-9091-9507256C9E56}"/>
              </a:ext>
            </a:extLst>
          </p:cNvPr>
          <p:cNvCxnSpPr>
            <a:stCxn id="40" idx="6"/>
            <a:endCxn id="10" idx="1"/>
          </p:cNvCxnSpPr>
          <p:nvPr/>
        </p:nvCxnSpPr>
        <p:spPr>
          <a:xfrm flipV="1">
            <a:off x="1226126" y="4121727"/>
            <a:ext cx="838200" cy="58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5B0552F-5259-40C8-99DD-6B38113E8194}"/>
              </a:ext>
            </a:extLst>
          </p:cNvPr>
          <p:cNvCxnSpPr>
            <a:stCxn id="37" idx="7"/>
            <a:endCxn id="10" idx="1"/>
          </p:cNvCxnSpPr>
          <p:nvPr/>
        </p:nvCxnSpPr>
        <p:spPr>
          <a:xfrm flipV="1">
            <a:off x="973266" y="4121727"/>
            <a:ext cx="1091060" cy="81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B2066AC-6FF9-4E87-9E6D-F107624C23E9}"/>
              </a:ext>
            </a:extLst>
          </p:cNvPr>
          <p:cNvCxnSpPr>
            <a:stCxn id="38" idx="0"/>
            <a:endCxn id="10" idx="1"/>
          </p:cNvCxnSpPr>
          <p:nvPr/>
        </p:nvCxnSpPr>
        <p:spPr>
          <a:xfrm flipV="1">
            <a:off x="1835727" y="4121727"/>
            <a:ext cx="228599" cy="720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3AC673F-EEBD-4B68-B10C-9DA6F083171A}"/>
              </a:ext>
            </a:extLst>
          </p:cNvPr>
          <p:cNvCxnSpPr>
            <a:stCxn id="39" idx="1"/>
            <a:endCxn id="10" idx="2"/>
          </p:cNvCxnSpPr>
          <p:nvPr/>
        </p:nvCxnSpPr>
        <p:spPr>
          <a:xfrm flipH="1" flipV="1">
            <a:off x="2514599" y="4419600"/>
            <a:ext cx="267078" cy="45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CDF93B6-C5C2-4CDB-A4F4-3DF6E0ADD7EE}"/>
              </a:ext>
            </a:extLst>
          </p:cNvPr>
          <p:cNvCxnSpPr>
            <a:stCxn id="42" idx="2"/>
            <a:endCxn id="11" idx="3"/>
          </p:cNvCxnSpPr>
          <p:nvPr/>
        </p:nvCxnSpPr>
        <p:spPr>
          <a:xfrm flipH="1">
            <a:off x="6996544" y="3706091"/>
            <a:ext cx="353291" cy="415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90F6F43-E57F-4880-9C04-A68349103CC3}"/>
              </a:ext>
            </a:extLst>
          </p:cNvPr>
          <p:cNvCxnSpPr>
            <a:stCxn id="43" idx="2"/>
            <a:endCxn id="11" idx="3"/>
          </p:cNvCxnSpPr>
          <p:nvPr/>
        </p:nvCxnSpPr>
        <p:spPr>
          <a:xfrm flipH="1" flipV="1">
            <a:off x="6996544" y="4121727"/>
            <a:ext cx="526472" cy="377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F19C644-815C-4754-B836-E412DF0374CE}"/>
              </a:ext>
            </a:extLst>
          </p:cNvPr>
          <p:cNvCxnSpPr>
            <a:stCxn id="41" idx="7"/>
            <a:endCxn id="11" idx="2"/>
          </p:cNvCxnSpPr>
          <p:nvPr/>
        </p:nvCxnSpPr>
        <p:spPr>
          <a:xfrm flipV="1">
            <a:off x="5645703" y="4419600"/>
            <a:ext cx="900569" cy="175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C3D54A5-215D-4499-8B67-525D665533DF}"/>
              </a:ext>
            </a:extLst>
          </p:cNvPr>
          <p:cNvCxnSpPr>
            <a:stCxn id="45" idx="0"/>
            <a:endCxn id="11" idx="2"/>
          </p:cNvCxnSpPr>
          <p:nvPr/>
        </p:nvCxnSpPr>
        <p:spPr>
          <a:xfrm flipV="1">
            <a:off x="6380005" y="4419600"/>
            <a:ext cx="166267" cy="297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BAAE5E7-C486-469B-8E41-BC1E74102DD4}"/>
              </a:ext>
            </a:extLst>
          </p:cNvPr>
          <p:cNvCxnSpPr>
            <a:stCxn id="44" idx="0"/>
            <a:endCxn id="11" idx="2"/>
          </p:cNvCxnSpPr>
          <p:nvPr/>
        </p:nvCxnSpPr>
        <p:spPr>
          <a:xfrm flipH="1" flipV="1">
            <a:off x="6546272" y="4419600"/>
            <a:ext cx="952498" cy="4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166F209A-94BF-4677-B36D-FB3B077F324C}"/>
              </a:ext>
            </a:extLst>
          </p:cNvPr>
          <p:cNvSpPr txBox="1"/>
          <p:nvPr/>
        </p:nvSpPr>
        <p:spPr>
          <a:xfrm>
            <a:off x="3342391" y="14932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E36ED46-2FC4-4887-94A4-A130FC28F772}"/>
              </a:ext>
            </a:extLst>
          </p:cNvPr>
          <p:cNvSpPr txBox="1"/>
          <p:nvPr/>
        </p:nvSpPr>
        <p:spPr>
          <a:xfrm>
            <a:off x="3242008" y="381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AB9C7E3-4FE5-43F9-B4D6-9218B64076A0}"/>
              </a:ext>
            </a:extLst>
          </p:cNvPr>
          <p:cNvSpPr txBox="1"/>
          <p:nvPr/>
        </p:nvSpPr>
        <p:spPr>
          <a:xfrm>
            <a:off x="6516021" y="2326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7E49E61-60E0-40DD-973F-5BAA1E053FAE}"/>
              </a:ext>
            </a:extLst>
          </p:cNvPr>
          <p:cNvSpPr txBox="1"/>
          <p:nvPr/>
        </p:nvSpPr>
        <p:spPr>
          <a:xfrm>
            <a:off x="5458695" y="153785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9C26B0D-52D0-4761-B22B-AF2DC61F62F2}"/>
              </a:ext>
            </a:extLst>
          </p:cNvPr>
          <p:cNvSpPr txBox="1"/>
          <p:nvPr/>
        </p:nvSpPr>
        <p:spPr>
          <a:xfrm>
            <a:off x="2494128" y="347639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0812787-A876-44C6-946A-B718121EE40B}"/>
              </a:ext>
            </a:extLst>
          </p:cNvPr>
          <p:cNvSpPr txBox="1"/>
          <p:nvPr/>
        </p:nvSpPr>
        <p:spPr>
          <a:xfrm>
            <a:off x="5431289" y="383337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03ABF93-CD3C-42CA-99EB-BEC7F57B1EB8}"/>
              </a:ext>
            </a:extLst>
          </p:cNvPr>
          <p:cNvSpPr txBox="1"/>
          <p:nvPr/>
        </p:nvSpPr>
        <p:spPr>
          <a:xfrm>
            <a:off x="6487543" y="344887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3FD463C-ABAA-43DF-9F52-A61C637823B0}"/>
              </a:ext>
            </a:extLst>
          </p:cNvPr>
          <p:cNvSpPr txBox="1"/>
          <p:nvPr/>
        </p:nvSpPr>
        <p:spPr>
          <a:xfrm>
            <a:off x="2471647" y="23145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509D110-6AEE-44DA-87EF-6414EC24C974}"/>
              </a:ext>
            </a:extLst>
          </p:cNvPr>
          <p:cNvSpPr txBox="1"/>
          <p:nvPr/>
        </p:nvSpPr>
        <p:spPr>
          <a:xfrm>
            <a:off x="636463" y="5402363"/>
            <a:ext cx="852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科室（</a:t>
            </a:r>
            <a:r>
              <a:rPr lang="zh-CN" altLang="en-US" u="sng" dirty="0"/>
              <a:t>科名</a:t>
            </a:r>
            <a:r>
              <a:rPr lang="zh-CN" altLang="en-US" dirty="0"/>
              <a:t>，科地址，科电话）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病房（</a:t>
            </a:r>
            <a:r>
              <a:rPr lang="zh-CN" altLang="en-US" u="sng" dirty="0"/>
              <a:t>病房号</a:t>
            </a:r>
            <a:r>
              <a:rPr lang="zh-CN" altLang="en-US" dirty="0"/>
              <a:t>，床位数，当前病人数，所属科室名）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医生（</a:t>
            </a:r>
            <a:r>
              <a:rPr lang="zh-CN" altLang="en-US" u="sng" dirty="0"/>
              <a:t>工作证号</a:t>
            </a:r>
            <a:r>
              <a:rPr lang="zh-CN" altLang="en-US" dirty="0"/>
              <a:t>，姓名。职称，年龄）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病人（</a:t>
            </a:r>
            <a:r>
              <a:rPr lang="zh-CN" altLang="en-US" u="sng" dirty="0"/>
              <a:t>病历号</a:t>
            </a:r>
            <a:r>
              <a:rPr lang="zh-CN" altLang="en-US" dirty="0"/>
              <a:t>，姓名，性别，疾病类型，主管医生，病房号，入院时间，床位号）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科室</a:t>
            </a:r>
            <a:r>
              <a:rPr lang="en-US" altLang="zh-CN" dirty="0"/>
              <a:t>_</a:t>
            </a:r>
            <a:r>
              <a:rPr lang="zh-CN" altLang="en-US" dirty="0"/>
              <a:t>医生（</a:t>
            </a:r>
            <a:r>
              <a:rPr lang="zh-CN" altLang="en-US" u="sng" dirty="0"/>
              <a:t>科名</a:t>
            </a:r>
            <a:r>
              <a:rPr lang="zh-CN" altLang="en-US" dirty="0"/>
              <a:t>，</a:t>
            </a:r>
            <a:r>
              <a:rPr lang="zh-CN" altLang="en-US" u="sng" dirty="0"/>
              <a:t>工作证号</a:t>
            </a:r>
            <a:r>
              <a:rPr lang="zh-CN" altLang="en-US" dirty="0"/>
              <a:t>，加入科室时间）</a:t>
            </a:r>
          </a:p>
        </p:txBody>
      </p:sp>
    </p:spTree>
    <p:extLst>
      <p:ext uri="{BB962C8B-B14F-4D97-AF65-F5344CB8AC3E}">
        <p14:creationId xmlns:p14="http://schemas.microsoft.com/office/powerpoint/2010/main" val="134982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0E3F1-F9DB-447E-A33E-E601F6AD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D92F8-AA86-4AD7-B8FE-453E85DB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、已知有关系模式 </a:t>
            </a:r>
            <a:r>
              <a:rPr lang="en-US" altLang="zh-CN" b="1" dirty="0"/>
              <a:t>R(A, B, C, D, E)</a:t>
            </a:r>
            <a:r>
              <a:rPr lang="zh-CN" altLang="en-US" b="1" dirty="0"/>
              <a:t>，</a:t>
            </a:r>
            <a:r>
              <a:rPr lang="en-US" altLang="zh-CN" b="1" dirty="0"/>
              <a:t>R </a:t>
            </a:r>
            <a:r>
              <a:rPr lang="zh-CN" altLang="en-US" b="1" dirty="0"/>
              <a:t>上的一个函数依赖集如下： </a:t>
            </a:r>
            <a:r>
              <a:rPr lang="en-US" altLang="zh-CN" b="1" dirty="0"/>
              <a:t>F={A→BC, B→CE, A→B, AB→C, AC→DE, E→A } 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）求出 </a:t>
            </a:r>
            <a:r>
              <a:rPr lang="en-US" altLang="zh-CN" b="1" dirty="0"/>
              <a:t>F </a:t>
            </a:r>
            <a:r>
              <a:rPr lang="zh-CN" altLang="en-US" b="1" dirty="0"/>
              <a:t>的最小函数依赖集（要求写出求解过程） </a:t>
            </a:r>
            <a:endParaRPr lang="en-US" altLang="zh-CN" b="1" dirty="0"/>
          </a:p>
          <a:p>
            <a:r>
              <a:rPr lang="zh-CN" altLang="en-US" dirty="0"/>
              <a:t>将右边写成单属性并去除重复</a:t>
            </a:r>
            <a:r>
              <a:rPr lang="en-US" altLang="zh-CN" dirty="0"/>
              <a:t>FD(</a:t>
            </a:r>
            <a:r>
              <a:rPr lang="zh-CN" altLang="en-US" dirty="0"/>
              <a:t>分解率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F={A→B,A → C, B→C,B → E, A→B, AB→C, AC→D, AC→ E, E→A }</a:t>
            </a:r>
          </a:p>
          <a:p>
            <a:pPr lvl="1"/>
            <a:r>
              <a:rPr lang="en-US" altLang="zh-CN" dirty="0"/>
              <a:t>F={A→B,A → C, B→C,B → E, AB→C, AC→D, AC→ E, E→A }</a:t>
            </a:r>
          </a:p>
          <a:p>
            <a:r>
              <a:rPr lang="zh-CN" altLang="en-US" dirty="0"/>
              <a:t>消去左部冗余属性</a:t>
            </a:r>
            <a:endParaRPr lang="en-US" altLang="zh-CN" dirty="0"/>
          </a:p>
          <a:p>
            <a:pPr lvl="1"/>
            <a:r>
              <a:rPr lang="en-US" altLang="zh-CN" dirty="0"/>
              <a:t>A→B,AB → C</a:t>
            </a:r>
            <a:r>
              <a:rPr lang="zh-CN" altLang="en-US" dirty="0"/>
              <a:t>可推出</a:t>
            </a:r>
            <a:r>
              <a:rPr lang="en-US" altLang="zh-CN" dirty="0"/>
              <a:t>A → C</a:t>
            </a:r>
          </a:p>
          <a:p>
            <a:pPr lvl="1"/>
            <a:r>
              <a:rPr lang="en-US" altLang="zh-CN" dirty="0"/>
              <a:t>A→C,AC → D,AC →E</a:t>
            </a:r>
            <a:r>
              <a:rPr lang="zh-CN" altLang="en-US" dirty="0"/>
              <a:t>可推出</a:t>
            </a:r>
            <a:r>
              <a:rPr lang="en-US" altLang="zh-CN" dirty="0"/>
              <a:t>A → D, A → E</a:t>
            </a:r>
          </a:p>
          <a:p>
            <a:pPr lvl="1"/>
            <a:r>
              <a:rPr lang="en-US" altLang="zh-CN" dirty="0"/>
              <a:t>F={A→B,A → C, B→C,B → E,A→D, A→ E, E→A }</a:t>
            </a:r>
          </a:p>
          <a:p>
            <a:r>
              <a:rPr lang="zh-CN" altLang="en-US" dirty="0"/>
              <a:t>消去冗余函数依赖</a:t>
            </a:r>
            <a:endParaRPr lang="en-US" altLang="zh-CN" dirty="0"/>
          </a:p>
          <a:p>
            <a:pPr lvl="1"/>
            <a:r>
              <a:rPr lang="en-US" altLang="zh-CN" dirty="0"/>
              <a:t>A → C, A→E</a:t>
            </a:r>
            <a:r>
              <a:rPr lang="zh-CN" altLang="en-US" dirty="0"/>
              <a:t>冗余</a:t>
            </a:r>
            <a:endParaRPr lang="en-US" altLang="zh-CN" dirty="0"/>
          </a:p>
          <a:p>
            <a:pPr lvl="1"/>
            <a:r>
              <a:rPr lang="en-US" altLang="zh-CN" dirty="0"/>
              <a:t>F={A→B, B→C,B → E,A→D, E→A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26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5745-F8AD-44E6-84AE-9B0C6B0C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52D2C-602A-43C7-89C8-E3598F5B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）求 </a:t>
            </a:r>
            <a:r>
              <a:rPr lang="en-US" altLang="zh-CN" b="1" dirty="0"/>
              <a:t>R </a:t>
            </a:r>
            <a:r>
              <a:rPr lang="zh-CN" altLang="en-US" b="1" dirty="0"/>
              <a:t>的候选码，并给出证明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 → </a:t>
            </a:r>
            <a:r>
              <a:rPr lang="en-US" altLang="zh-CN" dirty="0"/>
              <a:t>U ∈F+</a:t>
            </a:r>
            <a:r>
              <a:rPr lang="zh-CN" altLang="en-US" dirty="0"/>
              <a:t>，则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R</a:t>
            </a:r>
            <a:r>
              <a:rPr lang="zh-CN" altLang="en-US" dirty="0"/>
              <a:t>的一个超码，如果同时不存在</a:t>
            </a:r>
            <a:r>
              <a:rPr lang="en-US" altLang="zh-CN" dirty="0"/>
              <a:t>X</a:t>
            </a:r>
            <a:r>
              <a:rPr lang="zh-CN" altLang="en-US" dirty="0"/>
              <a:t>的真子集</a:t>
            </a:r>
            <a:r>
              <a:rPr lang="en-US" altLang="zh-CN" dirty="0"/>
              <a:t>Y</a:t>
            </a:r>
            <a:r>
              <a:rPr lang="zh-CN" altLang="en-US" dirty="0"/>
              <a:t>，使得</a:t>
            </a:r>
            <a:r>
              <a:rPr lang="en-US" altLang="zh-CN" dirty="0"/>
              <a:t>Y</a:t>
            </a:r>
            <a:r>
              <a:rPr lang="zh-CN" altLang="en-US" dirty="0"/>
              <a:t> → </a:t>
            </a:r>
            <a:r>
              <a:rPr lang="en-US" altLang="zh-CN" dirty="0"/>
              <a:t>U</a:t>
            </a:r>
            <a:r>
              <a:rPr lang="zh-CN" altLang="en-US" dirty="0"/>
              <a:t>成立，则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R</a:t>
            </a:r>
            <a:r>
              <a:rPr lang="zh-CN" altLang="en-US" dirty="0"/>
              <a:t>的一个候选码。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A </a:t>
            </a:r>
            <a:r>
              <a:rPr lang="zh-CN" altLang="en-US" dirty="0"/>
              <a:t>→ </a:t>
            </a:r>
            <a:r>
              <a:rPr lang="en-US" altLang="zh-CN" dirty="0"/>
              <a:t>B , A </a:t>
            </a:r>
            <a:r>
              <a:rPr lang="zh-CN" altLang="en-US" dirty="0"/>
              <a:t>→ </a:t>
            </a:r>
            <a:r>
              <a:rPr lang="en-US" altLang="zh-CN" dirty="0"/>
              <a:t>C, A </a:t>
            </a:r>
            <a:r>
              <a:rPr lang="zh-CN" altLang="en-US" dirty="0"/>
              <a:t>→ </a:t>
            </a:r>
            <a:r>
              <a:rPr lang="en-US" altLang="zh-CN" dirty="0"/>
              <a:t>D, A </a:t>
            </a:r>
            <a:r>
              <a:rPr lang="zh-CN" altLang="en-US" dirty="0"/>
              <a:t>→ </a:t>
            </a:r>
            <a:r>
              <a:rPr lang="en-US" altLang="zh-CN" dirty="0"/>
              <a:t>E</a:t>
            </a:r>
            <a:r>
              <a:rPr lang="zh-CN" altLang="en-US" dirty="0"/>
              <a:t>，并且不存在</a:t>
            </a:r>
            <a:r>
              <a:rPr lang="en-US" altLang="zh-CN" dirty="0"/>
              <a:t>A</a:t>
            </a:r>
            <a:r>
              <a:rPr lang="zh-CN" altLang="en-US" dirty="0"/>
              <a:t>的真子集</a:t>
            </a:r>
            <a:r>
              <a:rPr lang="en-US" altLang="zh-CN" dirty="0"/>
              <a:t>Y</a:t>
            </a:r>
            <a:r>
              <a:rPr lang="zh-CN" altLang="en-US" dirty="0"/>
              <a:t>，使得</a:t>
            </a:r>
            <a:r>
              <a:rPr lang="en-US" altLang="zh-CN" dirty="0"/>
              <a:t>Y→ U</a:t>
            </a:r>
            <a:r>
              <a:rPr lang="zh-CN" altLang="en-US" dirty="0"/>
              <a:t>成立，所以</a:t>
            </a:r>
            <a:r>
              <a:rPr lang="en-US" altLang="zh-CN" dirty="0"/>
              <a:t>A</a:t>
            </a:r>
            <a:r>
              <a:rPr lang="zh-CN" altLang="en-US" dirty="0"/>
              <a:t>为候选码。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E → A</a:t>
            </a:r>
            <a:r>
              <a:rPr lang="zh-CN" altLang="en-US" dirty="0"/>
              <a:t>，所以</a:t>
            </a:r>
            <a:r>
              <a:rPr lang="en-US" altLang="zh-CN" dirty="0"/>
              <a:t>E </a:t>
            </a:r>
            <a:r>
              <a:rPr lang="zh-CN" altLang="en-US" dirty="0"/>
              <a:t>→ </a:t>
            </a:r>
            <a:r>
              <a:rPr lang="en-US" altLang="zh-CN" dirty="0"/>
              <a:t>ABCDE</a:t>
            </a:r>
            <a:r>
              <a:rPr lang="zh-CN" altLang="en-US" dirty="0"/>
              <a:t>，并且不存在</a:t>
            </a:r>
            <a:r>
              <a:rPr lang="en-US" altLang="zh-CN" dirty="0"/>
              <a:t>E</a:t>
            </a:r>
            <a:r>
              <a:rPr lang="zh-CN" altLang="en-US" dirty="0"/>
              <a:t>的真子集</a:t>
            </a:r>
            <a:r>
              <a:rPr lang="en-US" altLang="zh-CN" dirty="0"/>
              <a:t>Y</a:t>
            </a:r>
            <a:r>
              <a:rPr lang="zh-CN" altLang="en-US" dirty="0"/>
              <a:t>，使得</a:t>
            </a:r>
            <a:r>
              <a:rPr lang="en-US" altLang="zh-CN" dirty="0"/>
              <a:t>Y→ U</a:t>
            </a:r>
            <a:r>
              <a:rPr lang="zh-CN" altLang="en-US" dirty="0"/>
              <a:t>成立，所以</a:t>
            </a:r>
            <a:r>
              <a:rPr lang="en-US" altLang="zh-CN" dirty="0"/>
              <a:t>E</a:t>
            </a:r>
            <a:r>
              <a:rPr lang="zh-CN" altLang="en-US" dirty="0"/>
              <a:t>为候选码。同理</a:t>
            </a:r>
            <a:r>
              <a:rPr lang="en-US" altLang="zh-CN" dirty="0"/>
              <a:t>B</a:t>
            </a:r>
            <a:r>
              <a:rPr lang="zh-CN" altLang="en-US" dirty="0"/>
              <a:t>为候选码。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为候选码。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0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8A71-1D8A-463E-8D0C-41CB3BA2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23664-CDBE-4554-B94F-7AF8DAB0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、现有关系模式</a:t>
            </a:r>
            <a:r>
              <a:rPr lang="en-US" altLang="zh-CN" b="1" dirty="0"/>
              <a:t>: R(A, B, C, D, E, F, G)</a:t>
            </a:r>
            <a:r>
              <a:rPr lang="zh-CN" altLang="en-US" b="1" dirty="0"/>
              <a:t>，</a:t>
            </a:r>
            <a:r>
              <a:rPr lang="en-US" altLang="zh-CN" b="1" dirty="0"/>
              <a:t>R </a:t>
            </a:r>
            <a:r>
              <a:rPr lang="zh-CN" altLang="en-US" b="1" dirty="0"/>
              <a:t>上的一个函数依赖集： </a:t>
            </a:r>
            <a:r>
              <a:rPr lang="en-US" altLang="zh-CN" b="1" dirty="0"/>
              <a:t>F={AB→E, A→B, B→C, C→D} 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）该关系模式满足第几范式</a:t>
            </a:r>
            <a:r>
              <a:rPr lang="en-US" altLang="zh-CN" b="1" dirty="0"/>
              <a:t>? </a:t>
            </a:r>
            <a:r>
              <a:rPr lang="zh-CN" altLang="en-US" b="1" dirty="0"/>
              <a:t>为什么</a:t>
            </a:r>
            <a:r>
              <a:rPr lang="en-US" altLang="zh-CN" b="1" dirty="0"/>
              <a:t>? </a:t>
            </a:r>
          </a:p>
          <a:p>
            <a:endParaRPr lang="en-US" altLang="zh-CN" dirty="0"/>
          </a:p>
          <a:p>
            <a:r>
              <a:rPr lang="zh-CN" altLang="en-US" dirty="0"/>
              <a:t>最小函数依赖集为</a:t>
            </a:r>
            <a:r>
              <a:rPr lang="en-US" altLang="zh-CN" dirty="0"/>
              <a:t>F={A→B, B →C, C →D, A →E}</a:t>
            </a:r>
          </a:p>
          <a:p>
            <a:r>
              <a:rPr lang="zh-CN" altLang="en-US" dirty="0"/>
              <a:t>候选码为</a:t>
            </a:r>
            <a:r>
              <a:rPr lang="en-US" altLang="zh-CN" dirty="0"/>
              <a:t>{A,F,G}</a:t>
            </a:r>
            <a:r>
              <a:rPr lang="zh-CN" altLang="en-US" dirty="0"/>
              <a:t>，有局部依赖，比如</a:t>
            </a:r>
            <a:r>
              <a:rPr lang="en-US" altLang="zh-CN" dirty="0"/>
              <a:t>B</a:t>
            </a:r>
            <a:r>
              <a:rPr lang="zh-CN" altLang="en-US" dirty="0"/>
              <a:t>局部依赖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所以是</a:t>
            </a:r>
            <a:r>
              <a:rPr lang="en-US" altLang="zh-CN" dirty="0"/>
              <a:t>1NF.</a:t>
            </a:r>
          </a:p>
        </p:txBody>
      </p:sp>
    </p:spTree>
    <p:extLst>
      <p:ext uri="{BB962C8B-B14F-4D97-AF65-F5344CB8AC3E}">
        <p14:creationId xmlns:p14="http://schemas.microsoft.com/office/powerpoint/2010/main" val="407603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090B2-DE73-4429-9CA0-BEC06499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B408B-2759-4563-9422-1FB9D02D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）如果将关系模式 </a:t>
            </a:r>
            <a:r>
              <a:rPr lang="en-US" altLang="zh-CN" b="1" dirty="0"/>
              <a:t>R </a:t>
            </a:r>
            <a:r>
              <a:rPr lang="zh-CN" altLang="en-US" b="1" dirty="0"/>
              <a:t>分解为： </a:t>
            </a:r>
            <a:r>
              <a:rPr lang="en-US" altLang="zh-CN" b="1" dirty="0"/>
              <a:t>R1(A, B, E) </a:t>
            </a:r>
            <a:r>
              <a:rPr lang="zh-CN" altLang="en-US" b="1" dirty="0"/>
              <a:t>，</a:t>
            </a:r>
            <a:r>
              <a:rPr lang="en-US" altLang="zh-CN" b="1" dirty="0"/>
              <a:t>R2(B, C, D)</a:t>
            </a:r>
            <a:r>
              <a:rPr lang="zh-CN" altLang="en-US" b="1" dirty="0"/>
              <a:t>，</a:t>
            </a:r>
            <a:r>
              <a:rPr lang="en-US" altLang="zh-CN" b="1" dirty="0"/>
              <a:t>R3(A, F, G)</a:t>
            </a:r>
            <a:r>
              <a:rPr lang="zh-CN" altLang="en-US" b="1" dirty="0"/>
              <a:t>，该数据库模式最高 满足第几范式</a:t>
            </a:r>
            <a:r>
              <a:rPr lang="en-US" altLang="zh-CN" b="1" dirty="0"/>
              <a:t>? </a:t>
            </a:r>
          </a:p>
          <a:p>
            <a:r>
              <a:rPr lang="en-US" altLang="zh-CN" dirty="0"/>
              <a:t>R1(A,B,E)</a:t>
            </a:r>
            <a:r>
              <a:rPr lang="zh-CN" altLang="en-US" dirty="0"/>
              <a:t>，</a:t>
            </a:r>
            <a:r>
              <a:rPr lang="en-US" altLang="zh-CN" dirty="0"/>
              <a:t>F1={AB→E, A→B} ={A→E, A→B}</a:t>
            </a:r>
            <a:r>
              <a:rPr lang="zh-CN" altLang="en-US" dirty="0"/>
              <a:t>，为</a:t>
            </a:r>
            <a:r>
              <a:rPr lang="en-US" altLang="zh-CN" dirty="0"/>
              <a:t>BCNF</a:t>
            </a:r>
          </a:p>
          <a:p>
            <a:r>
              <a:rPr lang="en-US" altLang="zh-CN" dirty="0"/>
              <a:t>R2(B,C,D)</a:t>
            </a:r>
            <a:r>
              <a:rPr lang="zh-CN" altLang="en-US" dirty="0"/>
              <a:t>，</a:t>
            </a:r>
            <a:r>
              <a:rPr lang="en-US" altLang="zh-CN" dirty="0"/>
              <a:t>F2={B→C, C→D}</a:t>
            </a:r>
            <a:r>
              <a:rPr lang="zh-CN" altLang="en-US" dirty="0"/>
              <a:t>，主码为</a:t>
            </a:r>
            <a:r>
              <a:rPr lang="en-US" altLang="zh-CN" dirty="0"/>
              <a:t>B</a:t>
            </a:r>
            <a:r>
              <a:rPr lang="zh-CN" altLang="en-US" dirty="0"/>
              <a:t>，而</a:t>
            </a:r>
            <a:r>
              <a:rPr lang="en-US" altLang="zh-CN" dirty="0"/>
              <a:t>B →C,C →D,D</a:t>
            </a:r>
            <a:r>
              <a:rPr lang="zh-CN" altLang="en-US" dirty="0"/>
              <a:t>传递依赖于</a:t>
            </a:r>
            <a:r>
              <a:rPr lang="en-US" altLang="zh-CN" dirty="0"/>
              <a:t>B</a:t>
            </a:r>
            <a:r>
              <a:rPr lang="zh-CN" altLang="en-US" dirty="0"/>
              <a:t>，所以不满足</a:t>
            </a:r>
            <a:r>
              <a:rPr lang="en-US" altLang="zh-CN" dirty="0"/>
              <a:t>3NF</a:t>
            </a:r>
            <a:r>
              <a:rPr lang="zh-CN" altLang="en-US" dirty="0"/>
              <a:t>，故最高为</a:t>
            </a:r>
            <a:r>
              <a:rPr lang="en-US" altLang="zh-CN" dirty="0"/>
              <a:t>2NF.</a:t>
            </a:r>
          </a:p>
          <a:p>
            <a:r>
              <a:rPr lang="en-US" altLang="zh-CN" dirty="0"/>
              <a:t>R3(A,F,G)</a:t>
            </a:r>
            <a:r>
              <a:rPr lang="zh-CN" altLang="en-US" dirty="0"/>
              <a:t>，</a:t>
            </a:r>
            <a:r>
              <a:rPr lang="en-US" altLang="zh-CN" dirty="0"/>
              <a:t>F3=</a:t>
            </a:r>
            <a:r>
              <a:rPr lang="az-Cyrl-AZ" altLang="zh-CN" dirty="0"/>
              <a:t>Ф</a:t>
            </a:r>
            <a:r>
              <a:rPr lang="zh-CN" altLang="en-US" dirty="0"/>
              <a:t>，为</a:t>
            </a:r>
            <a:r>
              <a:rPr lang="en-US" altLang="zh-CN" dirty="0"/>
              <a:t>BCNF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所以最高满足第二范式。</a:t>
            </a:r>
          </a:p>
        </p:txBody>
      </p:sp>
    </p:spTree>
    <p:extLst>
      <p:ext uri="{BB962C8B-B14F-4D97-AF65-F5344CB8AC3E}">
        <p14:creationId xmlns:p14="http://schemas.microsoft.com/office/powerpoint/2010/main" val="188890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38BFF-B162-4CCA-A949-969EEC40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）请将关系模式 </a:t>
            </a:r>
            <a:r>
              <a:rPr lang="en-US" altLang="zh-CN" b="1" dirty="0"/>
              <a:t>R </a:t>
            </a:r>
            <a:r>
              <a:rPr lang="zh-CN" altLang="en-US" b="1" dirty="0"/>
              <a:t>无损连接并且保持函数依赖地分解到 </a:t>
            </a:r>
            <a:r>
              <a:rPr lang="en-US" altLang="zh-CN" b="1" dirty="0"/>
              <a:t>3NF</a:t>
            </a:r>
            <a:r>
              <a:rPr lang="zh-CN" altLang="en-US" b="1" dirty="0"/>
              <a:t>，要求给出具体步骤。 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最小</a:t>
            </a:r>
            <a:r>
              <a:rPr lang="en-US" altLang="zh-CN" dirty="0"/>
              <a:t>FD</a:t>
            </a:r>
            <a:r>
              <a:rPr lang="zh-CN" altLang="en-US" dirty="0"/>
              <a:t>集：</a:t>
            </a:r>
            <a:r>
              <a:rPr lang="en-US" altLang="zh-CN" dirty="0"/>
              <a:t>F={A→B, B →C, C →D, A →E}</a:t>
            </a:r>
          </a:p>
          <a:p>
            <a:pPr marL="0" indent="0">
              <a:buNone/>
            </a:pPr>
            <a:r>
              <a:rPr lang="zh-CN" altLang="en-US" dirty="0"/>
              <a:t>把所有不在</a:t>
            </a:r>
            <a:r>
              <a:rPr lang="en-US" altLang="zh-CN" dirty="0"/>
              <a:t>F</a:t>
            </a:r>
            <a:r>
              <a:rPr lang="zh-CN" altLang="en-US" dirty="0"/>
              <a:t>中出现的属性组成一个关系模式</a:t>
            </a:r>
            <a:r>
              <a:rPr lang="en-US" altLang="zh-CN" dirty="0"/>
              <a:t>R’={F,G}</a:t>
            </a:r>
          </a:p>
          <a:p>
            <a:pPr marL="0" indent="0">
              <a:buNone/>
            </a:pPr>
            <a:r>
              <a:rPr lang="zh-CN" altLang="en-US" dirty="0"/>
              <a:t>对</a:t>
            </a:r>
            <a:r>
              <a:rPr lang="en-US" altLang="zh-CN" dirty="0"/>
              <a:t>F</a:t>
            </a:r>
            <a:r>
              <a:rPr lang="zh-CN" altLang="en-US" dirty="0"/>
              <a:t>按相同左部分组，得到</a:t>
            </a:r>
            <a:r>
              <a:rPr lang="en-US" altLang="zh-CN" dirty="0"/>
              <a:t>q={R1(A,B,E),R2(B,C),R3(C,D),R’(F,G)}</a:t>
            </a:r>
          </a:p>
          <a:p>
            <a:pPr marL="0" indent="0">
              <a:buNone/>
            </a:pPr>
            <a:r>
              <a:rPr lang="zh-CN" altLang="en-US" dirty="0"/>
              <a:t>主码为</a:t>
            </a:r>
            <a:r>
              <a:rPr lang="en-US" altLang="zh-CN" dirty="0"/>
              <a:t>{A,F,G}</a:t>
            </a:r>
          </a:p>
          <a:p>
            <a:pPr marL="0" indent="0">
              <a:buNone/>
            </a:pPr>
            <a:r>
              <a:rPr lang="en-US" altLang="zh-CN" dirty="0"/>
              <a:t>P =q U R(A,F,G)={R1(A,B,E),R2(B,C),R3(C,D),R(A,F,G)}</a:t>
            </a:r>
          </a:p>
        </p:txBody>
      </p:sp>
    </p:spTree>
    <p:extLst>
      <p:ext uri="{BB962C8B-B14F-4D97-AF65-F5344CB8AC3E}">
        <p14:creationId xmlns:p14="http://schemas.microsoft.com/office/powerpoint/2010/main" val="49991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A7346-645A-4EBB-AFB6-04987291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）请将关系模式 </a:t>
            </a:r>
            <a:r>
              <a:rPr lang="en-US" altLang="zh-CN" b="1" dirty="0"/>
              <a:t>R </a:t>
            </a:r>
            <a:r>
              <a:rPr lang="zh-CN" altLang="en-US" b="1" dirty="0"/>
              <a:t>无损连接地分解到 </a:t>
            </a:r>
            <a:r>
              <a:rPr lang="en-US" altLang="zh-CN" b="1" dirty="0"/>
              <a:t>BCNF</a:t>
            </a:r>
            <a:r>
              <a:rPr lang="zh-CN" altLang="en-US" b="1" dirty="0"/>
              <a:t>，要求给出步骤</a:t>
            </a:r>
          </a:p>
          <a:p>
            <a:r>
              <a:rPr lang="en-US" altLang="zh-CN" dirty="0"/>
              <a:t>A-&gt;E</a:t>
            </a:r>
            <a:r>
              <a:rPr lang="zh-CN" altLang="en-US" dirty="0"/>
              <a:t>是独立的，先后消除不影响，先消除它，得到</a:t>
            </a:r>
            <a:r>
              <a:rPr lang="en-US" altLang="zh-CN" dirty="0"/>
              <a:t>R1(A,E),R2(A,B,C,D,F,G)</a:t>
            </a:r>
          </a:p>
          <a:p>
            <a:r>
              <a:rPr lang="en-US" altLang="zh-CN" dirty="0"/>
              <a:t>A-&gt;B,B-&gt;C,C-&gt;D</a:t>
            </a:r>
            <a:r>
              <a:rPr lang="zh-CN" altLang="en-US" dirty="0"/>
              <a:t>是连续的传递依赖，消除的先后顺序会影响最终结果。</a:t>
            </a:r>
            <a:endParaRPr lang="en-US" altLang="zh-CN" dirty="0"/>
          </a:p>
          <a:p>
            <a:r>
              <a:rPr lang="zh-CN" altLang="en-US" dirty="0"/>
              <a:t>先消除</a:t>
            </a:r>
            <a:r>
              <a:rPr lang="en-US" altLang="zh-CN" dirty="0"/>
              <a:t>R2</a:t>
            </a:r>
            <a:r>
              <a:rPr lang="zh-CN" altLang="en-US" dirty="0"/>
              <a:t>中的</a:t>
            </a:r>
            <a:r>
              <a:rPr lang="en-US" altLang="zh-CN" dirty="0"/>
              <a:t>A-&gt;</a:t>
            </a:r>
            <a:r>
              <a:rPr lang="en-US" altLang="zh-CN" dirty="0" err="1"/>
              <a:t>B:Rx</a:t>
            </a:r>
            <a:r>
              <a:rPr lang="en-US" altLang="zh-CN" dirty="0"/>
              <a:t>(A,C,D,F,G) </a:t>
            </a:r>
            <a:r>
              <a:rPr lang="zh-CN" altLang="en-US" dirty="0"/>
              <a:t>依赖变成</a:t>
            </a:r>
            <a:r>
              <a:rPr lang="en-US" altLang="zh-CN" dirty="0"/>
              <a:t>A-&gt;C,C-&gt;D</a:t>
            </a:r>
          </a:p>
          <a:p>
            <a:pPr lvl="1"/>
            <a:r>
              <a:rPr lang="zh-CN" altLang="en-US" dirty="0"/>
              <a:t>再消除</a:t>
            </a:r>
            <a:r>
              <a:rPr lang="en-US" altLang="zh-CN" dirty="0"/>
              <a:t>A-&gt;C:R1(A,E),R2(A,B),R3(A,C),R4(A,D),R5(A,F,G)</a:t>
            </a:r>
          </a:p>
          <a:p>
            <a:pPr lvl="1"/>
            <a:r>
              <a:rPr lang="zh-CN" altLang="en-US" dirty="0"/>
              <a:t>再消除</a:t>
            </a:r>
            <a:r>
              <a:rPr lang="en-US" altLang="zh-CN" dirty="0"/>
              <a:t>C-&gt;D:R1(A,E),R2(A,B),R3(C,D),R4(A,C),R5(A,F,G)</a:t>
            </a:r>
          </a:p>
          <a:p>
            <a:r>
              <a:rPr lang="zh-CN" altLang="en-US" dirty="0"/>
              <a:t>先消除</a:t>
            </a:r>
            <a:r>
              <a:rPr lang="en-US" altLang="zh-CN" dirty="0"/>
              <a:t>R2</a:t>
            </a:r>
            <a:r>
              <a:rPr lang="zh-CN" altLang="en-US" dirty="0"/>
              <a:t>中的</a:t>
            </a:r>
            <a:r>
              <a:rPr lang="en-US" altLang="zh-CN" dirty="0"/>
              <a:t>B-&gt;</a:t>
            </a:r>
            <a:r>
              <a:rPr lang="en-US" altLang="zh-CN" dirty="0" err="1"/>
              <a:t>C:Rx</a:t>
            </a:r>
            <a:r>
              <a:rPr lang="en-US" altLang="zh-CN" dirty="0"/>
              <a:t>(A,B,D,F,G) </a:t>
            </a:r>
            <a:r>
              <a:rPr lang="zh-CN" altLang="en-US" dirty="0"/>
              <a:t>依赖变成</a:t>
            </a:r>
            <a:r>
              <a:rPr lang="en-US" altLang="zh-CN" dirty="0"/>
              <a:t>A-&gt;B,B-&gt;D.</a:t>
            </a:r>
          </a:p>
          <a:p>
            <a:pPr lvl="1"/>
            <a:r>
              <a:rPr lang="zh-CN" altLang="en-US" dirty="0"/>
              <a:t>再消除</a:t>
            </a:r>
            <a:r>
              <a:rPr lang="en-US" altLang="zh-CN" dirty="0"/>
              <a:t>A-&gt;B:R1(A,E),R2(B,C),R3(A,B),R4(A,D),R5(A,F,G)</a:t>
            </a:r>
          </a:p>
          <a:p>
            <a:pPr lvl="1"/>
            <a:r>
              <a:rPr lang="zh-CN" altLang="en-US" dirty="0"/>
              <a:t>再消除</a:t>
            </a:r>
            <a:r>
              <a:rPr lang="en-US" altLang="zh-CN" dirty="0"/>
              <a:t>B-&gt;D:R1(A,E),R2(B,C),R3(B,D),R4(A,B),R5(A,F,G)</a:t>
            </a:r>
          </a:p>
          <a:p>
            <a:r>
              <a:rPr lang="zh-CN" altLang="en-US" dirty="0"/>
              <a:t>先消除</a:t>
            </a:r>
            <a:r>
              <a:rPr lang="en-US" altLang="zh-CN" dirty="0"/>
              <a:t>R2</a:t>
            </a:r>
            <a:r>
              <a:rPr lang="zh-CN" altLang="en-US" dirty="0"/>
              <a:t>中的</a:t>
            </a:r>
            <a:r>
              <a:rPr lang="en-US" altLang="zh-CN" dirty="0"/>
              <a:t>C-&gt;</a:t>
            </a:r>
            <a:r>
              <a:rPr lang="en-US" altLang="zh-CN" dirty="0" err="1"/>
              <a:t>D:Rx</a:t>
            </a:r>
            <a:r>
              <a:rPr lang="en-US" altLang="zh-CN" dirty="0"/>
              <a:t>(A,B,C,F,G) </a:t>
            </a:r>
            <a:r>
              <a:rPr lang="zh-CN" altLang="en-US" dirty="0"/>
              <a:t>依赖变成</a:t>
            </a:r>
            <a:r>
              <a:rPr lang="en-US" altLang="zh-CN" dirty="0"/>
              <a:t>A-&gt;B,B-&gt;C</a:t>
            </a:r>
          </a:p>
          <a:p>
            <a:pPr lvl="1"/>
            <a:r>
              <a:rPr lang="zh-CN" altLang="en-US" dirty="0"/>
              <a:t>再消除</a:t>
            </a:r>
            <a:r>
              <a:rPr lang="en-US" altLang="zh-CN" dirty="0"/>
              <a:t>A-&gt;B:R1(A,E),R2(C,D),R3(A,B),R4(A,C),R5(A,F,G)</a:t>
            </a:r>
          </a:p>
          <a:p>
            <a:pPr lvl="1"/>
            <a:r>
              <a:rPr lang="zh-CN" altLang="en-US" dirty="0"/>
              <a:t>再消除</a:t>
            </a:r>
            <a:r>
              <a:rPr lang="en-US" altLang="zh-CN" dirty="0"/>
              <a:t>B-&gt;C:R1(A,E),R2(C,D),R3(B,C),R4(A,B),R5(A,F,G)</a:t>
            </a:r>
          </a:p>
          <a:p>
            <a:r>
              <a:rPr lang="zh-CN" altLang="en-US" dirty="0"/>
              <a:t>综上，</a:t>
            </a:r>
            <a:r>
              <a:rPr lang="en-US" altLang="zh-CN" dirty="0"/>
              <a:t>BCNF</a:t>
            </a:r>
            <a:r>
              <a:rPr lang="zh-CN" altLang="en-US" dirty="0"/>
              <a:t>分解总共有</a:t>
            </a:r>
            <a:r>
              <a:rPr lang="en-US" altLang="zh-CN" dirty="0"/>
              <a:t>6</a:t>
            </a:r>
            <a:r>
              <a:rPr lang="zh-CN" altLang="en-US" dirty="0"/>
              <a:t>种不同的答案。</a:t>
            </a:r>
          </a:p>
        </p:txBody>
      </p:sp>
    </p:spTree>
    <p:extLst>
      <p:ext uri="{BB962C8B-B14F-4D97-AF65-F5344CB8AC3E}">
        <p14:creationId xmlns:p14="http://schemas.microsoft.com/office/powerpoint/2010/main" val="31802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3FB2-D396-47CB-A8EE-F6DFD6BD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8DFA5-03BA-4F4C-A727-376E2BB5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、假设某公司要开发一个信息管理系统。根据以上描述，请画出相应的 </a:t>
            </a:r>
            <a:r>
              <a:rPr lang="en-US" altLang="zh-CN" b="1" dirty="0"/>
              <a:t>ER </a:t>
            </a:r>
            <a:r>
              <a:rPr lang="zh-CN" altLang="en-US" b="1" dirty="0"/>
              <a:t>模型（使用 </a:t>
            </a:r>
            <a:r>
              <a:rPr lang="en-US" altLang="zh-CN" b="1" dirty="0"/>
              <a:t>PPT </a:t>
            </a:r>
            <a:r>
              <a:rPr lang="zh-CN" altLang="en-US" b="1" dirty="0"/>
              <a:t>上的传统 </a:t>
            </a:r>
            <a:r>
              <a:rPr lang="en-US" altLang="zh-CN" b="1" dirty="0"/>
              <a:t>ER </a:t>
            </a:r>
            <a:r>
              <a:rPr lang="zh-CN" altLang="en-US" b="1" dirty="0"/>
              <a:t>图符号），并将它转换为 关系数据库模式。注：关系模式和属性名称均使用中文名称。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2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0EF2-9B8C-4E8A-8B93-D6FD028D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6E59B1-3445-499B-A266-26976FF34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09" y="1027906"/>
            <a:ext cx="5525149" cy="44446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B46B55-A60F-4204-8E43-CD2A9A8B04E3}"/>
              </a:ext>
            </a:extLst>
          </p:cNvPr>
          <p:cNvSpPr txBox="1"/>
          <p:nvPr/>
        </p:nvSpPr>
        <p:spPr>
          <a:xfrm>
            <a:off x="5777345" y="365125"/>
            <a:ext cx="641465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实体：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部门（</a:t>
            </a:r>
            <a:r>
              <a:rPr lang="zh-CN" altLang="en-US" sz="2400" u="sng" dirty="0"/>
              <a:t>部门号</a:t>
            </a:r>
            <a:r>
              <a:rPr lang="zh-CN" altLang="en-US" sz="2400" dirty="0"/>
              <a:t>，部门名）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职工（</a:t>
            </a:r>
            <a:r>
              <a:rPr lang="zh-CN" altLang="en-US" sz="2400" u="sng" dirty="0"/>
              <a:t>职工号</a:t>
            </a:r>
            <a:r>
              <a:rPr lang="zh-CN" altLang="en-US" sz="2400" dirty="0"/>
              <a:t>，姓名，性别）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工程项目（</a:t>
            </a:r>
            <a:r>
              <a:rPr lang="zh-CN" altLang="en-US" sz="2400" u="sng" dirty="0"/>
              <a:t>工程号</a:t>
            </a:r>
            <a:r>
              <a:rPr lang="zh-CN" altLang="en-US" sz="2400" dirty="0"/>
              <a:t>，工程名）</a:t>
            </a:r>
            <a:endParaRPr lang="en-US" altLang="zh-CN" sz="2400" dirty="0"/>
          </a:p>
          <a:p>
            <a:r>
              <a:rPr lang="zh-CN" altLang="en-US" sz="2400" dirty="0"/>
              <a:t>联系：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部门</a:t>
            </a:r>
            <a:r>
              <a:rPr lang="en-US" altLang="zh-CN" sz="2400" dirty="0"/>
              <a:t>:</a:t>
            </a:r>
            <a:r>
              <a:rPr lang="zh-CN" altLang="en-US" sz="2400" dirty="0"/>
              <a:t>工程项目 </a:t>
            </a:r>
            <a:r>
              <a:rPr lang="en-US" altLang="zh-CN" sz="2400" dirty="0"/>
              <a:t>1:N    </a:t>
            </a:r>
            <a:r>
              <a:rPr lang="zh-CN" altLang="en-US" sz="2400" dirty="0"/>
              <a:t>工程项目（</a:t>
            </a:r>
            <a:r>
              <a:rPr lang="zh-CN" altLang="en-US" sz="2400" u="sng" dirty="0"/>
              <a:t>工程号</a:t>
            </a:r>
            <a:r>
              <a:rPr lang="zh-CN" altLang="en-US" sz="2400" dirty="0"/>
              <a:t>，工程名，部门号）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部门</a:t>
            </a:r>
            <a:r>
              <a:rPr lang="en-US" altLang="zh-CN" sz="2400" dirty="0"/>
              <a:t>:</a:t>
            </a:r>
            <a:r>
              <a:rPr lang="zh-CN" altLang="en-US" sz="2400" dirty="0"/>
              <a:t>职工 </a:t>
            </a:r>
            <a:r>
              <a:rPr lang="en-US" altLang="zh-CN" sz="2400" dirty="0"/>
              <a:t>1:N    </a:t>
            </a:r>
            <a:r>
              <a:rPr lang="zh-CN" altLang="en-US" sz="2400" dirty="0"/>
              <a:t>职工（</a:t>
            </a:r>
            <a:r>
              <a:rPr lang="zh-CN" altLang="en-US" sz="2400" u="sng" dirty="0"/>
              <a:t>职工号</a:t>
            </a:r>
            <a:r>
              <a:rPr lang="zh-CN" altLang="en-US" sz="2400" dirty="0"/>
              <a:t>，姓名，性别，部门号）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职工</a:t>
            </a:r>
            <a:r>
              <a:rPr lang="en-US" altLang="zh-CN" sz="2400" dirty="0"/>
              <a:t>:</a:t>
            </a:r>
            <a:r>
              <a:rPr lang="zh-CN" altLang="en-US" sz="2400" dirty="0"/>
              <a:t>工程项目 </a:t>
            </a:r>
            <a:r>
              <a:rPr lang="en-US" altLang="zh-CN" sz="2400" dirty="0"/>
              <a:t>M:N    </a:t>
            </a:r>
            <a:r>
              <a:rPr lang="zh-CN" altLang="en-US" sz="2400" dirty="0"/>
              <a:t>增加模式：职工</a:t>
            </a:r>
            <a:r>
              <a:rPr lang="en-US" altLang="zh-CN" sz="2400" dirty="0"/>
              <a:t>_</a:t>
            </a:r>
            <a:r>
              <a:rPr lang="zh-CN" altLang="en-US" sz="2400" dirty="0"/>
              <a:t>项目（</a:t>
            </a:r>
            <a:r>
              <a:rPr lang="zh-CN" altLang="en-US" sz="2400" u="sng" dirty="0"/>
              <a:t>工程号</a:t>
            </a:r>
            <a:r>
              <a:rPr lang="zh-CN" altLang="en-US" sz="2400" dirty="0"/>
              <a:t>，</a:t>
            </a:r>
            <a:r>
              <a:rPr lang="zh-CN" altLang="en-US" sz="2400" u="sng" dirty="0"/>
              <a:t>职工号</a:t>
            </a:r>
            <a:r>
              <a:rPr lang="zh-CN" altLang="en-US" sz="2400" dirty="0"/>
              <a:t>，酬金）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关系数据库模式：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 工程项目（</a:t>
            </a:r>
            <a:r>
              <a:rPr lang="zh-CN" altLang="en-US" sz="2400" u="sng" dirty="0"/>
              <a:t>工程号</a:t>
            </a:r>
            <a:r>
              <a:rPr lang="zh-CN" altLang="en-US" sz="2400" dirty="0"/>
              <a:t>，工程名，部门号）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职工（</a:t>
            </a:r>
            <a:r>
              <a:rPr lang="zh-CN" altLang="en-US" sz="2400" u="sng" dirty="0"/>
              <a:t>职工号</a:t>
            </a:r>
            <a:r>
              <a:rPr lang="zh-CN" altLang="en-US" sz="2400" dirty="0"/>
              <a:t>，姓名，性别，部门号）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 职工</a:t>
            </a:r>
            <a:r>
              <a:rPr lang="en-US" altLang="zh-CN" sz="2400" dirty="0"/>
              <a:t>_</a:t>
            </a:r>
            <a:r>
              <a:rPr lang="zh-CN" altLang="en-US" sz="2400" dirty="0"/>
              <a:t>项目（</a:t>
            </a:r>
            <a:r>
              <a:rPr lang="zh-CN" altLang="en-US" sz="2400" u="sng" dirty="0"/>
              <a:t>工程号</a:t>
            </a:r>
            <a:r>
              <a:rPr lang="zh-CN" altLang="en-US" sz="2400" dirty="0"/>
              <a:t>，</a:t>
            </a:r>
            <a:r>
              <a:rPr lang="zh-CN" altLang="en-US" sz="2400" u="sng" dirty="0"/>
              <a:t>职工号</a:t>
            </a:r>
            <a:r>
              <a:rPr lang="zh-CN" altLang="en-US" sz="2400" dirty="0"/>
              <a:t>，酬金）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部门（</a:t>
            </a:r>
            <a:r>
              <a:rPr lang="zh-CN" altLang="en-US" sz="2400" u="sng" dirty="0"/>
              <a:t>部门号</a:t>
            </a:r>
            <a:r>
              <a:rPr lang="zh-CN" altLang="en-US" sz="2400" dirty="0"/>
              <a:t>，部门名）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CB62F6-21C4-49FF-9D39-5E70C1EB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9" y="733394"/>
            <a:ext cx="109552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0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1609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数据库作业3、4</vt:lpstr>
      <vt:lpstr>HW3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HW4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数据库作业3、4</dc:title>
  <dc:creator>王 灿</dc:creator>
  <cp:lastModifiedBy>王 灿</cp:lastModifiedBy>
  <cp:revision>15</cp:revision>
  <dcterms:created xsi:type="dcterms:W3CDTF">2021-06-16T08:58:56Z</dcterms:created>
  <dcterms:modified xsi:type="dcterms:W3CDTF">2021-06-17T03:26:50Z</dcterms:modified>
</cp:coreProperties>
</file>