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81" r:id="rId4"/>
    <p:sldId id="270" r:id="rId5"/>
    <p:sldId id="278" r:id="rId6"/>
    <p:sldId id="279" r:id="rId7"/>
    <p:sldId id="272" r:id="rId8"/>
    <p:sldId id="274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73" autoAdjust="0"/>
  </p:normalViewPr>
  <p:slideViewPr>
    <p:cSldViewPr snapToGrid="0">
      <p:cViewPr varScale="1">
        <p:scale>
          <a:sx n="75" d="100"/>
          <a:sy n="75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AF9BA-537C-4C4C-A27D-7098DC9C5AF9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3609F-FECF-4907-A23D-712E94796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2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3609F-FECF-4907-A23D-712E947968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3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4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15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1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1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2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6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9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6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8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5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F488-CC49-4CED-B201-532ADDABB3A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94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8F488-CC49-4CED-B201-532ADDABB3AD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FC81C-E235-4CC3-AEAD-950ED85A4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6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HW6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0574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39082-32FD-450F-A3DC-961E70AB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45" y="325120"/>
            <a:ext cx="11319510" cy="620776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什么是事务的</a:t>
            </a:r>
            <a:r>
              <a:rPr lang="en-US" altLang="zh-CN" dirty="0"/>
              <a:t>ACID</a:t>
            </a:r>
            <a:r>
              <a:rPr lang="zh-CN" altLang="en-US" dirty="0"/>
              <a:t>性质？请给出违背事务</a:t>
            </a:r>
            <a:r>
              <a:rPr lang="en-US" altLang="zh-CN" dirty="0"/>
              <a:t>ACID</a:t>
            </a:r>
            <a:r>
              <a:rPr lang="zh-CN" altLang="en-US" dirty="0"/>
              <a:t>性质的具体例子，每个性质举一个例子。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100" dirty="0"/>
          </a:p>
          <a:p>
            <a:pPr>
              <a:lnSpc>
                <a:spcPct val="100000"/>
              </a:lnSpc>
            </a:pPr>
            <a:r>
              <a:rPr lang="zh-CN" altLang="en-US" dirty="0"/>
              <a:t>原子性</a:t>
            </a:r>
            <a:r>
              <a:rPr lang="en-US" altLang="zh-CN" dirty="0"/>
              <a:t>Atomicity</a:t>
            </a:r>
          </a:p>
          <a:p>
            <a:pPr marL="432000" indent="0">
              <a:lnSpc>
                <a:spcPct val="100000"/>
              </a:lnSpc>
              <a:buNone/>
            </a:pPr>
            <a:r>
              <a:rPr lang="zh-CN" altLang="en-US" dirty="0"/>
              <a:t>转账 </a:t>
            </a:r>
            <a:r>
              <a:rPr lang="en-US" altLang="zh-CN" dirty="0"/>
              <a:t>A=A+100; </a:t>
            </a:r>
            <a:r>
              <a:rPr lang="en-US" altLang="zh-CN" strike="sngStrike" dirty="0"/>
              <a:t>B=B-100;</a:t>
            </a:r>
          </a:p>
          <a:p>
            <a:pPr marL="432000" indent="0">
              <a:lnSpc>
                <a:spcPct val="100000"/>
              </a:lnSpc>
              <a:buNone/>
            </a:pPr>
            <a:endParaRPr lang="en-US" altLang="zh-CN" sz="900" dirty="0"/>
          </a:p>
          <a:p>
            <a:pPr>
              <a:lnSpc>
                <a:spcPct val="100000"/>
              </a:lnSpc>
            </a:pPr>
            <a:r>
              <a:rPr lang="zh-CN" altLang="en-US" dirty="0"/>
              <a:t>一致性</a:t>
            </a:r>
            <a:r>
              <a:rPr lang="en-US" altLang="zh-CN" dirty="0"/>
              <a:t>Consistency</a:t>
            </a:r>
          </a:p>
          <a:p>
            <a:pPr marL="432000" indent="0">
              <a:lnSpc>
                <a:spcPct val="100000"/>
              </a:lnSpc>
              <a:buNone/>
            </a:pPr>
            <a:r>
              <a:rPr lang="zh-CN" altLang="en-US" dirty="0"/>
              <a:t>转账时如果只执行了</a:t>
            </a:r>
            <a:r>
              <a:rPr lang="en-US" altLang="zh-CN" dirty="0"/>
              <a:t>A+100</a:t>
            </a:r>
            <a:r>
              <a:rPr lang="zh-CN" altLang="en-US" dirty="0"/>
              <a:t>，则一致性约束</a:t>
            </a:r>
            <a:r>
              <a:rPr lang="en-US" altLang="zh-CN" dirty="0"/>
              <a:t>A</a:t>
            </a:r>
            <a:r>
              <a:rPr lang="zh-CN" altLang="en-US" dirty="0"/>
              <a:t>＋</a:t>
            </a:r>
            <a:r>
              <a:rPr lang="en-US" altLang="zh-CN" dirty="0"/>
              <a:t>B</a:t>
            </a:r>
            <a:r>
              <a:rPr lang="zh-CN" altLang="en-US" dirty="0"/>
              <a:t>不变被破坏。事务一致性被破坏</a:t>
            </a:r>
            <a:endParaRPr lang="en-US" altLang="zh-CN" dirty="0"/>
          </a:p>
          <a:p>
            <a:pPr marL="432000" indent="0">
              <a:lnSpc>
                <a:spcPct val="100000"/>
              </a:lnSpc>
              <a:buNone/>
            </a:pPr>
            <a:endParaRPr lang="en-US" altLang="zh-CN" sz="1000" dirty="0"/>
          </a:p>
          <a:p>
            <a:pPr>
              <a:lnSpc>
                <a:spcPct val="100000"/>
              </a:lnSpc>
            </a:pPr>
            <a:r>
              <a:rPr lang="zh-CN" altLang="en-US" dirty="0"/>
              <a:t>隔离性</a:t>
            </a:r>
            <a:r>
              <a:rPr lang="en-US" altLang="zh-CN" dirty="0"/>
              <a:t>Isolation</a:t>
            </a:r>
          </a:p>
          <a:p>
            <a:pPr marL="432000" indent="0">
              <a:lnSpc>
                <a:spcPct val="100000"/>
              </a:lnSpc>
              <a:buNone/>
            </a:pPr>
            <a:r>
              <a:rPr lang="zh-CN" altLang="en-US" dirty="0"/>
              <a:t>在取款机上查询余额，第一次查询和第二次查询显示余额不一样，说明在两次查询中数据受到了其它事务的影响，此时事务没有完全隔离</a:t>
            </a:r>
            <a:endParaRPr lang="en-US" altLang="zh-CN" dirty="0"/>
          </a:p>
          <a:p>
            <a:pPr marL="432000" indent="0">
              <a:lnSpc>
                <a:spcPct val="100000"/>
              </a:lnSpc>
              <a:buNone/>
            </a:pPr>
            <a:endParaRPr lang="en-US" altLang="zh-CN" sz="1000" dirty="0"/>
          </a:p>
          <a:p>
            <a:pPr>
              <a:lnSpc>
                <a:spcPct val="100000"/>
              </a:lnSpc>
            </a:pPr>
            <a:r>
              <a:rPr lang="zh-CN" altLang="en-US" dirty="0"/>
              <a:t>持久性 </a:t>
            </a:r>
            <a:r>
              <a:rPr lang="en-US" altLang="zh-CN" dirty="0"/>
              <a:t>Durability</a:t>
            </a:r>
          </a:p>
          <a:p>
            <a:pPr marL="432000" indent="0">
              <a:lnSpc>
                <a:spcPct val="100000"/>
              </a:lnSpc>
              <a:buNone/>
            </a:pPr>
            <a:r>
              <a:rPr lang="zh-CN" altLang="en-US" dirty="0"/>
              <a:t>事务已</a:t>
            </a:r>
            <a:r>
              <a:rPr lang="en-US" altLang="zh-CN" dirty="0"/>
              <a:t>commit</a:t>
            </a:r>
            <a:r>
              <a:rPr lang="zh-CN" altLang="en-US" dirty="0"/>
              <a:t>，而改变的数据仍然还在磁盘缓冲区中排队等待写入磁盘中，导致系统重启后</a:t>
            </a:r>
            <a:r>
              <a:rPr lang="en-US" altLang="zh-CN" dirty="0"/>
              <a:t>commit</a:t>
            </a:r>
            <a:r>
              <a:rPr lang="zh-CN" altLang="en-US" dirty="0"/>
              <a:t>的结果无效</a:t>
            </a:r>
            <a:endParaRPr lang="en-US" altLang="zh-CN" sz="1000" dirty="0"/>
          </a:p>
          <a:p>
            <a:pPr marL="432000" indent="0">
              <a:lnSpc>
                <a:spcPct val="100000"/>
              </a:lnSpc>
              <a:buNone/>
            </a:pPr>
            <a:r>
              <a:rPr lang="zh-CN" altLang="en-US" sz="2400" dirty="0"/>
              <a:t>注意：回滚是正常操作，不是违背</a:t>
            </a:r>
            <a:r>
              <a:rPr lang="en-US" altLang="zh-CN" sz="2400" dirty="0"/>
              <a:t>durable</a:t>
            </a:r>
            <a:r>
              <a:rPr lang="zh-CN" altLang="en-US" sz="2400" dirty="0"/>
              <a:t>的例子。重点是回答到未保存至磁盘等持久化介质，或仅保存至易失内存上。</a:t>
            </a:r>
          </a:p>
        </p:txBody>
      </p:sp>
    </p:spTree>
    <p:extLst>
      <p:ext uri="{BB962C8B-B14F-4D97-AF65-F5344CB8AC3E}">
        <p14:creationId xmlns:p14="http://schemas.microsoft.com/office/powerpoint/2010/main" val="333019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37AF1-BCA8-4A2E-AC3A-5AD17ACCE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718"/>
            <a:ext cx="10515600" cy="5770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目前许多</a:t>
            </a:r>
            <a:r>
              <a:rPr lang="en-US" altLang="zh-CN" dirty="0"/>
              <a:t>DBMS</a:t>
            </a:r>
            <a:r>
              <a:rPr lang="zh-CN" altLang="en-US" dirty="0"/>
              <a:t>例如</a:t>
            </a:r>
            <a:r>
              <a:rPr lang="en-US" altLang="zh-CN" dirty="0"/>
              <a:t>MySQL</a:t>
            </a:r>
            <a:r>
              <a:rPr lang="zh-CN" altLang="en-US" dirty="0"/>
              <a:t>都默认不支持嵌套事务（即在一个事务内部又开始另一个事务），请分析一下：如果</a:t>
            </a:r>
            <a:r>
              <a:rPr lang="en-US" altLang="zh-CN" dirty="0"/>
              <a:t>DBMS</a:t>
            </a:r>
            <a:r>
              <a:rPr lang="zh-CN" altLang="en-US" dirty="0"/>
              <a:t>支持嵌套事务，将面临哪些问题（至少写出</a:t>
            </a:r>
            <a:r>
              <a:rPr lang="en-US" altLang="zh-CN" dirty="0"/>
              <a:t>2</a:t>
            </a:r>
            <a:r>
              <a:rPr lang="zh-CN" altLang="en-US" dirty="0"/>
              <a:t>点以上并且要给出自己的分析）？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zh-CN" altLang="en-US" dirty="0"/>
              <a:t>事务调用了</a:t>
            </a:r>
            <a:r>
              <a:rPr lang="en-US" altLang="zh-CN" dirty="0"/>
              <a:t>B</a:t>
            </a:r>
            <a:r>
              <a:rPr lang="zh-CN" altLang="en-US" dirty="0"/>
              <a:t>事务：</a:t>
            </a:r>
            <a:endParaRPr lang="en-US" altLang="zh-CN" dirty="0"/>
          </a:p>
          <a:p>
            <a:r>
              <a:rPr lang="zh-CN" altLang="en-US" dirty="0"/>
              <a:t>此时如果</a:t>
            </a:r>
            <a:r>
              <a:rPr lang="en-US" altLang="zh-CN" dirty="0"/>
              <a:t>B</a:t>
            </a:r>
            <a:r>
              <a:rPr lang="zh-CN" altLang="en-US" dirty="0"/>
              <a:t>事务提交了，但</a:t>
            </a:r>
            <a:r>
              <a:rPr lang="en-US" altLang="zh-CN" dirty="0"/>
              <a:t>A</a:t>
            </a:r>
            <a:r>
              <a:rPr lang="zh-CN" altLang="en-US" dirty="0"/>
              <a:t>调用</a:t>
            </a:r>
            <a:r>
              <a:rPr lang="en-US" altLang="zh-CN" dirty="0"/>
              <a:t>B</a:t>
            </a:r>
            <a:r>
              <a:rPr lang="zh-CN" altLang="en-US" dirty="0"/>
              <a:t>返回后事务</a:t>
            </a:r>
            <a:r>
              <a:rPr lang="en-US" altLang="zh-CN" dirty="0"/>
              <a:t>A</a:t>
            </a:r>
            <a:r>
              <a:rPr lang="zh-CN" altLang="en-US" dirty="0"/>
              <a:t>选择</a:t>
            </a:r>
            <a:r>
              <a:rPr lang="en-US" altLang="zh-CN" dirty="0"/>
              <a:t>Rollback</a:t>
            </a:r>
            <a:r>
              <a:rPr lang="zh-CN" altLang="en-US" dirty="0"/>
              <a:t>，此时由于</a:t>
            </a:r>
            <a:r>
              <a:rPr lang="en-US" altLang="zh-CN" dirty="0"/>
              <a:t>B</a:t>
            </a:r>
            <a:r>
              <a:rPr lang="zh-CN" altLang="en-US" dirty="0"/>
              <a:t>已经提交，持久性已经生效，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Rollback</a:t>
            </a:r>
            <a:r>
              <a:rPr lang="zh-CN" altLang="en-US" dirty="0"/>
              <a:t>已经不能将事务</a:t>
            </a:r>
            <a:r>
              <a:rPr lang="en-US" altLang="zh-CN" dirty="0"/>
              <a:t>B</a:t>
            </a:r>
            <a:r>
              <a:rPr lang="zh-CN" altLang="en-US" dirty="0"/>
              <a:t>撤销从而导致事务</a:t>
            </a:r>
            <a:r>
              <a:rPr lang="en-US" altLang="zh-CN" dirty="0"/>
              <a:t>A</a:t>
            </a:r>
            <a:r>
              <a:rPr lang="zh-CN" altLang="en-US" dirty="0"/>
              <a:t>的原子性和一致性被破坏。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事务需要先修改一条数据</a:t>
            </a:r>
            <a:r>
              <a:rPr lang="en-US" altLang="zh-CN" dirty="0"/>
              <a:t>v</a:t>
            </a:r>
            <a:r>
              <a:rPr lang="zh-CN" altLang="en-US" dirty="0"/>
              <a:t>再调用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事务也需要修改数据</a:t>
            </a:r>
            <a:r>
              <a:rPr lang="en-US" altLang="zh-CN" dirty="0"/>
              <a:t>v</a:t>
            </a:r>
            <a:r>
              <a:rPr lang="zh-CN" altLang="en-US" dirty="0"/>
              <a:t>。如果系统采用了锁机制，则会陷入死锁。否则如果</a:t>
            </a:r>
            <a:r>
              <a:rPr lang="en-US" altLang="zh-CN" dirty="0"/>
              <a:t>B</a:t>
            </a:r>
            <a:r>
              <a:rPr lang="zh-CN" altLang="en-US" dirty="0"/>
              <a:t>读的是事务</a:t>
            </a:r>
            <a:r>
              <a:rPr lang="en-US" altLang="zh-CN" dirty="0"/>
              <a:t>A</a:t>
            </a:r>
            <a:r>
              <a:rPr lang="zh-CN" altLang="en-US" dirty="0"/>
              <a:t>修改后的数据，则发生了脏读；如果读的是修改前的数据，则发生了脏写，两种情况均破坏了隔离性。</a:t>
            </a:r>
            <a:endParaRPr lang="en-US" altLang="zh-CN" dirty="0"/>
          </a:p>
          <a:p>
            <a:r>
              <a:rPr lang="zh-CN" altLang="en-US" dirty="0"/>
              <a:t>可能出现互相调用陷入死循环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合理即可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69937B-3D3C-46CF-816B-EAD899993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30" y="4790440"/>
            <a:ext cx="1824990" cy="182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6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397193"/>
            <a:ext cx="6729043" cy="2095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FC27F5-C1F8-48CE-B4BC-8A3D84F95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7" y="346812"/>
            <a:ext cx="5578323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8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89573"/>
            <a:ext cx="6889077" cy="21033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6901D9-887E-4042-8B81-6BCA39F0B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7" y="346812"/>
            <a:ext cx="5578323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2" y="3733250"/>
            <a:ext cx="5707875" cy="16917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20" y="5445034"/>
            <a:ext cx="6210838" cy="8077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7C4F55-1FBA-4E92-9A79-6008B1610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77" y="346812"/>
            <a:ext cx="5578323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2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0240"/>
            <a:ext cx="10515600" cy="55267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证明：如果一个并发调度 </a:t>
            </a:r>
            <a:r>
              <a:rPr lang="en-US" altLang="zh-CN" dirty="0"/>
              <a:t>S </a:t>
            </a:r>
            <a:r>
              <a:rPr lang="zh-CN" altLang="en-US" dirty="0"/>
              <a:t>中的所有事务都遵循 </a:t>
            </a:r>
            <a:r>
              <a:rPr lang="en-US" altLang="zh-CN" dirty="0"/>
              <a:t>2PL</a:t>
            </a:r>
            <a:r>
              <a:rPr lang="zh-CN" altLang="en-US" dirty="0"/>
              <a:t>，则该调度必定是可串化调度。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17" y="1924593"/>
            <a:ext cx="9413965" cy="37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3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2160"/>
            <a:ext cx="10515600" cy="54048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采用了两阶段锁协议的事务是否一定不会出现脏读问题？如果是，请解释理由；如果不是，请给出一个反例 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213" y="2053256"/>
            <a:ext cx="3383573" cy="394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0720"/>
            <a:ext cx="10515600" cy="54962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判断下面的并发调度是否冲突可串？如果是，请给出冲突等价的串行调度事务顺序；如果不是，请解释理由。</a:t>
            </a:r>
            <a:br>
              <a:rPr lang="zh-CN" altLang="en-US" dirty="0"/>
            </a:br>
            <a:r>
              <a:rPr lang="en-US" altLang="zh-CN" dirty="0"/>
              <a:t>w3(D); r1(A); w2(A); r4(A); r1(C); w2(B); r3(B); r3(A); w1(D); w3(B); r4(B); r4(C); w4(C); w4(B) </a:t>
            </a:r>
          </a:p>
          <a:p>
            <a:pPr marL="0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86" y="2579188"/>
            <a:ext cx="7193027" cy="322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1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520</Words>
  <Application>Microsoft Office PowerPoint</Application>
  <PresentationFormat>宽屏</PresentationFormat>
  <Paragraphs>27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习题课 （HW6）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 （HW2、5、8）</dc:title>
  <dc:creator>lyq</dc:creator>
  <cp:lastModifiedBy>tcinustc@mail.ustc.edu.cn</cp:lastModifiedBy>
  <cp:revision>103</cp:revision>
  <dcterms:created xsi:type="dcterms:W3CDTF">2020-05-25T01:43:47Z</dcterms:created>
  <dcterms:modified xsi:type="dcterms:W3CDTF">2021-06-16T12:40:11Z</dcterms:modified>
</cp:coreProperties>
</file>