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57" r:id="rId4"/>
    <p:sldId id="258" r:id="rId5"/>
    <p:sldId id="261" r:id="rId6"/>
    <p:sldId id="276" r:id="rId7"/>
    <p:sldId id="277" r:id="rId8"/>
    <p:sldId id="265" r:id="rId9"/>
    <p:sldId id="266" r:id="rId10"/>
    <p:sldId id="262" r:id="rId11"/>
    <p:sldId id="281" r:id="rId12"/>
    <p:sldId id="28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4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AB61-7E5A-4853-A2B9-9A9963F19DF7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8AA8-F5FB-4CB9-8099-E3F166C3B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AA8-F5FB-4CB9-8099-E3F166C3B6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计算机体系结构习题课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2021.5.26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祝含颀</a:t>
            </a:r>
          </a:p>
        </p:txBody>
      </p:sp>
    </p:spTree>
    <p:extLst>
      <p:ext uri="{BB962C8B-B14F-4D97-AF65-F5344CB8AC3E}">
        <p14:creationId xmlns:p14="http://schemas.microsoft.com/office/powerpoint/2010/main" val="21005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7358"/>
            <a:ext cx="7429882" cy="27687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50743"/>
          <a:stretch/>
        </p:blipFill>
        <p:spPr>
          <a:xfrm>
            <a:off x="533400" y="4343400"/>
            <a:ext cx="5638800" cy="4438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19461" y="2600740"/>
            <a:ext cx="457200" cy="29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48400" y="296507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+mj-ea"/>
              </a:rPr>
              <a:t>换算字节 均未判错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369284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+mj-ea"/>
              </a:rPr>
              <a:t>T</a:t>
            </a:r>
            <a:r>
              <a:rPr kumimoji="1" lang="zh-CN" altLang="en-US" dirty="0" smtClean="0">
                <a:latin typeface="+mj-ea"/>
              </a:rPr>
              <a:t>*待机功耗  </a:t>
            </a:r>
            <a:r>
              <a:rPr kumimoji="1" lang="en-US" altLang="zh-CN" dirty="0" smtClean="0">
                <a:latin typeface="+mj-ea"/>
              </a:rPr>
              <a:t>=  </a:t>
            </a:r>
            <a:r>
              <a:rPr kumimoji="1" lang="zh-CN" altLang="en-US" dirty="0" smtClean="0">
                <a:latin typeface="+mj-ea"/>
              </a:rPr>
              <a:t>休眠总耗能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42466" y="434340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25728" y="14594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读或写开销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3600" y="14478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4400" y="19812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936" y="19928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可忽略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6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93907"/>
              </p:ext>
            </p:extLst>
          </p:nvPr>
        </p:nvGraphicFramePr>
        <p:xfrm>
          <a:off x="152399" y="3074100"/>
          <a:ext cx="772239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9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347106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块大小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块缺失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传输次数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缺失延迟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传输周期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缺失代价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I-cache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32÷16=2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1/266M=3.75ns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D-cache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16÷16=1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1/266M=3.75ns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L2 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64÷16=4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1/133M=7.5ns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152400" y="152400"/>
            <a:ext cx="7343775" cy="281369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809625" y="2177308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82569-9EA7-44D7-BC3E-39B99DDE43F6}"/>
              </a:ext>
            </a:extLst>
          </p:cNvPr>
          <p:cNvSpPr txBox="1"/>
          <p:nvPr/>
        </p:nvSpPr>
        <p:spPr>
          <a:xfrm>
            <a:off x="152399" y="4672858"/>
            <a:ext cx="2464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数据总线：</a:t>
            </a:r>
            <a:r>
              <a:rPr lang="en-US" altLang="zh-CN" sz="1350" dirty="0"/>
              <a:t>128 ÷ 8 = 16</a:t>
            </a:r>
            <a:r>
              <a:rPr lang="zh-CN" altLang="en-US" sz="1350" dirty="0"/>
              <a:t>字节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1C387F-DA75-4983-A52E-D24F38649D78}"/>
              </a:ext>
            </a:extLst>
          </p:cNvPr>
          <p:cNvGrpSpPr/>
          <p:nvPr/>
        </p:nvGrpSpPr>
        <p:grpSpPr>
          <a:xfrm>
            <a:off x="7696200" y="238404"/>
            <a:ext cx="1261765" cy="2641689"/>
            <a:chOff x="10239375" y="1891632"/>
            <a:chExt cx="1682353" cy="352225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9D466FA-B177-4BCE-96D5-C01971969EDE}"/>
                </a:ext>
              </a:extLst>
            </p:cNvPr>
            <p:cNvSpPr/>
            <p:nvPr/>
          </p:nvSpPr>
          <p:spPr>
            <a:xfrm>
              <a:off x="10239375" y="1891632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CPU</a:t>
              </a:r>
              <a:endParaRPr lang="zh-CN" altLang="en-US" sz="135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063B3-6382-4913-9299-4FC8A6B53D26}"/>
                </a:ext>
              </a:extLst>
            </p:cNvPr>
            <p:cNvSpPr/>
            <p:nvPr/>
          </p:nvSpPr>
          <p:spPr>
            <a:xfrm>
              <a:off x="10239375" y="2890502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L1-I</a:t>
              </a:r>
              <a:endParaRPr lang="zh-CN" altLang="en-US" sz="135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6F61BF-B1AD-4456-82E3-173A5E88300F}"/>
                </a:ext>
              </a:extLst>
            </p:cNvPr>
            <p:cNvSpPr/>
            <p:nvPr/>
          </p:nvSpPr>
          <p:spPr>
            <a:xfrm>
              <a:off x="11210925" y="2890503"/>
              <a:ext cx="700088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L1-D</a:t>
              </a:r>
              <a:endParaRPr lang="zh-CN" altLang="en-US" sz="135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434750-DF74-48ED-B404-2B497EEB5A79}"/>
                </a:ext>
              </a:extLst>
            </p:cNvPr>
            <p:cNvSpPr/>
            <p:nvPr/>
          </p:nvSpPr>
          <p:spPr>
            <a:xfrm>
              <a:off x="10245328" y="3798393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L2</a:t>
              </a:r>
              <a:endParaRPr lang="zh-CN" altLang="en-US" sz="135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DE7EA6-C414-49C2-A8EA-08BDF57A4BD4}"/>
                </a:ext>
              </a:extLst>
            </p:cNvPr>
            <p:cNvSpPr/>
            <p:nvPr/>
          </p:nvSpPr>
          <p:spPr>
            <a:xfrm>
              <a:off x="10240566" y="4875387"/>
              <a:ext cx="1676400" cy="53849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MEM</a:t>
              </a:r>
              <a:endParaRPr lang="zh-CN" altLang="en-US" sz="135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04161BA-DE47-4896-8F7B-2389DD42491D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10589419" y="2430129"/>
              <a:ext cx="21431" cy="4603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2EE93B-4E85-49C4-98CB-1BD4D91BB4D6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11560969" y="2430129"/>
              <a:ext cx="2381" cy="460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0B0BCBB-4646-4D8A-88C5-6F1D5489DC7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589419" y="3428999"/>
              <a:ext cx="1191" cy="3895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2AC447-2C5E-446E-BEA7-5D0E961C43AC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11078766" y="4336890"/>
              <a:ext cx="4762" cy="538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96C298-6D28-49A4-BA9E-32F2302EEF8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560969" y="3429000"/>
              <a:ext cx="1191" cy="3693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BF1F6E-B002-43F4-883D-322267439A25}"/>
              </a:ext>
            </a:extLst>
          </p:cNvPr>
          <p:cNvCxnSpPr>
            <a:cxnSpLocks/>
          </p:cNvCxnSpPr>
          <p:nvPr/>
        </p:nvCxnSpPr>
        <p:spPr>
          <a:xfrm flipV="1">
            <a:off x="6324600" y="1935153"/>
            <a:ext cx="1135856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1EBD4B-E84D-40D9-A09F-C6D7369ACCC3}"/>
              </a:ext>
            </a:extLst>
          </p:cNvPr>
          <p:cNvCxnSpPr>
            <a:cxnSpLocks/>
          </p:cNvCxnSpPr>
          <p:nvPr/>
        </p:nvCxnSpPr>
        <p:spPr>
          <a:xfrm flipV="1">
            <a:off x="184742" y="2923849"/>
            <a:ext cx="835819" cy="14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7CDFE70-731D-4ED8-98F2-22B01DDA18D4}"/>
              </a:ext>
            </a:extLst>
          </p:cNvPr>
          <p:cNvSpPr txBox="1"/>
          <p:nvPr/>
        </p:nvSpPr>
        <p:spPr>
          <a:xfrm>
            <a:off x="3092053" y="4672858"/>
            <a:ext cx="53661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缺失代价：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L1 I-</a:t>
            </a:r>
            <a:r>
              <a:rPr lang="en-US" altLang="zh-CN" sz="1600" dirty="0" err="1"/>
              <a:t>chache</a:t>
            </a:r>
            <a:r>
              <a:rPr lang="zh-CN" altLang="en-US" sz="1600" dirty="0"/>
              <a:t>：</a:t>
            </a:r>
            <a:r>
              <a:rPr lang="en-US" altLang="zh-CN" sz="1600" dirty="0"/>
              <a:t>15+2×3.75 = 22.5(ns)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L1 D-cache</a:t>
            </a:r>
            <a:r>
              <a:rPr lang="zh-CN" altLang="en-US" sz="1600" dirty="0"/>
              <a:t>：</a:t>
            </a:r>
            <a:r>
              <a:rPr lang="en-US" altLang="zh-CN" sz="1600" dirty="0"/>
              <a:t>15+1×3.75 = 18.75(ns)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L2</a:t>
            </a:r>
            <a:r>
              <a:rPr lang="zh-CN" altLang="en-US" sz="1600" dirty="0"/>
              <a:t> </a:t>
            </a:r>
            <a:r>
              <a:rPr lang="en-US" altLang="zh-CN" sz="1600" dirty="0"/>
              <a:t>cache(1</a:t>
            </a:r>
            <a:r>
              <a:rPr lang="zh-CN" altLang="en-US" sz="1600" dirty="0"/>
              <a:t>次访存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r>
              <a:rPr lang="en-US" altLang="zh-CN" sz="1600" dirty="0"/>
              <a:t>60+4×7.5 = 90(ns)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L2 cache(</a:t>
            </a:r>
            <a:r>
              <a:rPr lang="zh-CN" altLang="en-US" sz="1600" dirty="0"/>
              <a:t>考虑</a:t>
            </a:r>
            <a:r>
              <a:rPr lang="en-US" altLang="zh-CN" sz="1600" dirty="0"/>
              <a:t>50%</a:t>
            </a:r>
            <a:r>
              <a:rPr lang="zh-CN" altLang="en-US" sz="1600" dirty="0"/>
              <a:t>脏块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r>
              <a:rPr lang="en-US" altLang="zh-CN" sz="1600" dirty="0"/>
              <a:t>90×(1+50%) = 135(ns)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91F64E2-9480-4516-BC54-7F4D953A46ED}"/>
              </a:ext>
            </a:extLst>
          </p:cNvPr>
          <p:cNvCxnSpPr>
            <a:cxnSpLocks/>
          </p:cNvCxnSpPr>
          <p:nvPr/>
        </p:nvCxnSpPr>
        <p:spPr>
          <a:xfrm>
            <a:off x="6060718" y="2438400"/>
            <a:ext cx="13997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78" y="440340"/>
            <a:ext cx="265176" cy="2286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297980" y="37443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63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DB336-71F6-4300-89CE-0AA6090F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825398"/>
              </p:ext>
            </p:extLst>
          </p:nvPr>
        </p:nvGraphicFramePr>
        <p:xfrm>
          <a:off x="482203" y="2864681"/>
          <a:ext cx="772239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9">
                  <a:extLst>
                    <a:ext uri="{9D8B030D-6E8A-4147-A177-3AD203B41FA5}">
                      <a16:colId xmlns:a16="http://schemas.microsoft.com/office/drawing/2014/main" val="1195209392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232684863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3819065743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611915287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3413770407"/>
                    </a:ext>
                  </a:extLst>
                </a:gridCol>
                <a:gridCol w="1347106">
                  <a:extLst>
                    <a:ext uri="{9D8B030D-6E8A-4147-A177-3AD203B41FA5}">
                      <a16:colId xmlns:a16="http://schemas.microsoft.com/office/drawing/2014/main" val="2164880004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108147319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块大小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块缺失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传输次数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缺失延迟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传输周期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缺失代价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550882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I-cache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32/16=2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1/266M=3.75ns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22.5ns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92901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L1 D-cache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16/16=1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1/266M=3.75ns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18.75ns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78192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L2 cache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20%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64B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64/16=4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1/133M=7.5ns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135ns</a:t>
                      </a:r>
                      <a:endParaRPr lang="zh-CN" altLang="en-US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27930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75147E-88D0-4AC8-A305-57315FC01B55}"/>
              </a:ext>
            </a:extLst>
          </p:cNvPr>
          <p:cNvSpPr txBox="1"/>
          <p:nvPr/>
        </p:nvSpPr>
        <p:spPr>
          <a:xfrm>
            <a:off x="482203" y="4256784"/>
            <a:ext cx="8208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/>
              <a:t>计算公式：</a:t>
            </a:r>
            <a:r>
              <a:rPr lang="en-US" altLang="zh-CN" sz="1350" dirty="0" smtClean="0"/>
              <a:t>L1</a:t>
            </a:r>
            <a:r>
              <a:rPr lang="zh-CN" altLang="en-US" sz="1350" dirty="0" smtClean="0"/>
              <a:t>缺失率</a:t>
            </a:r>
            <a:r>
              <a:rPr lang="en-US" altLang="zh-CN" sz="1350" dirty="0" smtClean="0"/>
              <a:t>×</a:t>
            </a:r>
            <a:r>
              <a:rPr lang="zh-CN" altLang="en-US" sz="1350" dirty="0" smtClean="0"/>
              <a:t>（</a:t>
            </a:r>
            <a:r>
              <a:rPr lang="en-US" altLang="zh-CN" sz="1350" dirty="0" smtClean="0"/>
              <a:t>L1</a:t>
            </a:r>
            <a:r>
              <a:rPr lang="zh-CN" altLang="en-US" sz="1350" dirty="0" smtClean="0"/>
              <a:t>缺失代价</a:t>
            </a:r>
            <a:r>
              <a:rPr lang="en-US" altLang="zh-CN" sz="1350" dirty="0" smtClean="0"/>
              <a:t>+L2</a:t>
            </a:r>
            <a:r>
              <a:rPr lang="zh-CN" altLang="en-US" sz="1350" dirty="0" smtClean="0"/>
              <a:t>缺失率</a:t>
            </a:r>
            <a:r>
              <a:rPr lang="en-US" altLang="zh-CN" sz="1350" dirty="0" smtClean="0"/>
              <a:t>×L2</a:t>
            </a:r>
            <a:r>
              <a:rPr lang="zh-CN" altLang="en-US" sz="1350" dirty="0" smtClean="0"/>
              <a:t>缺失代价）</a:t>
            </a:r>
            <a:endParaRPr lang="en-US" altLang="zh-CN" sz="1350" dirty="0" smtClean="0"/>
          </a:p>
          <a:p>
            <a:r>
              <a:rPr lang="en-US" altLang="zh-CN" sz="1350" dirty="0" smtClean="0"/>
              <a:t>(a) </a:t>
            </a:r>
            <a:r>
              <a:rPr lang="zh-CN" altLang="en-US" sz="1350" dirty="0" smtClean="0"/>
              <a:t>指令访问的存储器平均访问时间：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2% × ( 22.5 + 20% × 135 ) = 0.99(ns)  </a:t>
            </a:r>
          </a:p>
          <a:p>
            <a:r>
              <a:rPr lang="en-US" altLang="zh-CN" sz="1350" dirty="0" smtClean="0"/>
              <a:t>(b) </a:t>
            </a:r>
            <a:r>
              <a:rPr lang="zh-CN" altLang="en-US" sz="1350" dirty="0" smtClean="0"/>
              <a:t>数据读取的存储器平均访问时间：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5% × ( 18.75 + 20% × 135 )</a:t>
            </a:r>
            <a:r>
              <a:rPr lang="zh-CN" altLang="en-US" sz="1350" dirty="0" smtClean="0"/>
              <a:t> </a:t>
            </a:r>
            <a:r>
              <a:rPr lang="en-US" altLang="zh-CN" sz="1350" dirty="0" smtClean="0"/>
              <a:t>=</a:t>
            </a:r>
            <a:r>
              <a:rPr lang="zh-CN" altLang="en-US" sz="1350" dirty="0" smtClean="0"/>
              <a:t> </a:t>
            </a:r>
            <a:r>
              <a:rPr lang="en-US" altLang="zh-CN" sz="1350" dirty="0" smtClean="0"/>
              <a:t>2.29(ns)  </a:t>
            </a:r>
          </a:p>
          <a:p>
            <a:endParaRPr lang="zh-CN" altLang="en-US" sz="1350" dirty="0" smtClean="0"/>
          </a:p>
          <a:p>
            <a:r>
              <a:rPr lang="en-US" altLang="zh-CN" sz="1350" dirty="0" smtClean="0"/>
              <a:t>(c) </a:t>
            </a:r>
            <a:r>
              <a:rPr lang="zh-CN" altLang="en-US" sz="1350" dirty="0" smtClean="0"/>
              <a:t>数据写入的存储器平均访问时间：</a:t>
            </a:r>
            <a:endParaRPr lang="en-US" altLang="zh-CN" sz="1350" dirty="0" smtClean="0"/>
          </a:p>
          <a:p>
            <a:r>
              <a:rPr lang="en-US" altLang="zh-CN" sz="1350" dirty="0" smtClean="0"/>
              <a:t>( 1 – 95% ) × ( 18.75 + 20% × 135 ) = 2.29(ns)  </a:t>
            </a:r>
          </a:p>
          <a:p>
            <a:endParaRPr lang="zh-CN" altLang="en-US" sz="1350" dirty="0" smtClean="0"/>
          </a:p>
          <a:p>
            <a:r>
              <a:rPr lang="en-US" altLang="zh-CN" sz="1350" dirty="0" smtClean="0"/>
              <a:t>(d) </a:t>
            </a:r>
            <a:r>
              <a:rPr lang="zh-CN" altLang="en-US" sz="1350" dirty="0" smtClean="0"/>
              <a:t>整体</a:t>
            </a:r>
            <a:r>
              <a:rPr lang="en-US" altLang="zh-CN" sz="1350" dirty="0" smtClean="0"/>
              <a:t>CPI</a:t>
            </a:r>
            <a:r>
              <a:rPr lang="zh-CN" altLang="en-US" sz="1350" dirty="0" smtClean="0"/>
              <a:t>：</a:t>
            </a:r>
            <a:endParaRPr lang="en-US" altLang="zh-CN" sz="1350" dirty="0" smtClean="0"/>
          </a:p>
          <a:p>
            <a:r>
              <a:rPr lang="en-US" altLang="zh-CN" sz="1350" dirty="0" smtClean="0"/>
              <a:t>total CPI 	= base CPI + </a:t>
            </a:r>
            <a:r>
              <a:rPr lang="en-US" altLang="zh-CN" sz="1350" dirty="0" err="1" smtClean="0"/>
              <a:t>Inst</a:t>
            </a:r>
            <a:r>
              <a:rPr lang="en-US" altLang="zh-CN" sz="1350" dirty="0" smtClean="0"/>
              <a:t> fetch CPI + read CPI + write CPI</a:t>
            </a:r>
          </a:p>
          <a:p>
            <a:r>
              <a:rPr lang="en-US" altLang="zh-CN" sz="1350" dirty="0" smtClean="0"/>
              <a:t>	= 1 +  (0.99ns + 0.2* 2.29ns + 0.05 * 2.29ns ) * 1.1Ghz = 2.72ns </a:t>
            </a:r>
            <a:endParaRPr lang="zh-CN" altLang="en-US" sz="135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96CB72-8234-40E5-8EBA-B90C1204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3" t="29722" r="10546" b="24103"/>
          <a:stretch/>
        </p:blipFill>
        <p:spPr>
          <a:xfrm>
            <a:off x="228600" y="0"/>
            <a:ext cx="7343775" cy="28136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9800" y="1259109"/>
            <a:ext cx="3124200" cy="26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83585" y="5562600"/>
            <a:ext cx="3390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停顿消除到</a:t>
            </a:r>
            <a:r>
              <a:rPr lang="en-US" altLang="zh-CN" sz="1400" dirty="0" smtClean="0"/>
              <a:t>L1</a:t>
            </a:r>
            <a:r>
              <a:rPr lang="zh-CN" altLang="en-US" sz="1400" dirty="0" smtClean="0"/>
              <a:t>还是</a:t>
            </a:r>
            <a:r>
              <a:rPr lang="en-US" altLang="zh-CN" sz="1400" dirty="0" smtClean="0"/>
              <a:t>L2</a:t>
            </a:r>
            <a:r>
              <a:rPr lang="zh-CN" altLang="en-US" sz="1400" dirty="0" smtClean="0"/>
              <a:t>、考虑一个额外周期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28600" y="7620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78" y="304800"/>
            <a:ext cx="265176" cy="228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41938" y="2404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57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作业一</a:t>
            </a:r>
            <a:endParaRPr lang="en-US" altLang="zh-CN" dirty="0" smtClean="0"/>
          </a:p>
          <a:p>
            <a:r>
              <a:rPr lang="zh-CN" altLang="en-US" dirty="0" smtClean="0"/>
              <a:t>作业二</a:t>
            </a:r>
            <a:endParaRPr lang="en-US" altLang="zh-CN" dirty="0" smtClean="0"/>
          </a:p>
          <a:p>
            <a:r>
              <a:rPr lang="zh-CN" altLang="en-US" dirty="0" smtClean="0"/>
              <a:t>作业三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8451916" cy="42165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000" y="4507468"/>
            <a:ext cx="544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 Cycle </a:t>
            </a:r>
            <a:r>
              <a:rPr lang="en-US" altLang="zh-CN" dirty="0"/>
              <a:t>Per </a:t>
            </a:r>
            <a:r>
              <a:rPr lang="en-US" altLang="zh-CN" dirty="0" smtClean="0"/>
              <a:t>Instruction  =   </a:t>
            </a:r>
            <a:r>
              <a:rPr lang="zh-CN" altLang="en-US" dirty="0" smtClean="0"/>
              <a:t>时钟</a:t>
            </a:r>
            <a:r>
              <a:rPr lang="zh-CN" altLang="en-US" dirty="0"/>
              <a:t>周期总数 </a:t>
            </a:r>
            <a:r>
              <a:rPr lang="en-US" altLang="zh-CN" dirty="0" smtClean="0"/>
              <a:t>/ </a:t>
            </a:r>
            <a:r>
              <a:rPr lang="zh-CN" altLang="en-US" dirty="0"/>
              <a:t>指令总数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0999" y="4887082"/>
            <a:ext cx="59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用新指令替换原有的两条指令，</a:t>
            </a:r>
            <a:r>
              <a:rPr lang="zh-CN" altLang="en-US" dirty="0"/>
              <a:t>指令</a:t>
            </a:r>
            <a:r>
              <a:rPr lang="zh-CN" altLang="en-US" dirty="0" smtClean="0"/>
              <a:t>总数也发生变化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0998" y="5268341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1.3  CPU Execute Time =  </a:t>
            </a:r>
            <a:r>
              <a:rPr lang="zh-CN" altLang="en-US" dirty="0" smtClean="0"/>
              <a:t>指令</a:t>
            </a:r>
            <a:r>
              <a:rPr lang="zh-CN" altLang="en-US" dirty="0"/>
              <a:t>总</a:t>
            </a:r>
            <a:r>
              <a:rPr lang="zh-CN" altLang="en-US" dirty="0" smtClean="0"/>
              <a:t>数</a:t>
            </a:r>
            <a:r>
              <a:rPr lang="en-US" altLang="zh-CN" dirty="0"/>
              <a:t>×CPI×</a:t>
            </a:r>
            <a:r>
              <a:rPr lang="zh-CN" altLang="en-US" dirty="0"/>
              <a:t>时钟周期时间</a:t>
            </a:r>
          </a:p>
        </p:txBody>
      </p:sp>
    </p:spTree>
    <p:extLst>
      <p:ext uri="{BB962C8B-B14F-4D97-AF65-F5344CB8AC3E}">
        <p14:creationId xmlns:p14="http://schemas.microsoft.com/office/powerpoint/2010/main" val="3710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7734600" cy="3884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40" y="4648200"/>
            <a:ext cx="4330923" cy="126371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553200" y="1600200"/>
            <a:ext cx="1447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90600" y="1868268"/>
            <a:ext cx="1447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89166" y="4648200"/>
                <a:ext cx="3220833" cy="43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    S =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/>
                          <m:t>s</m:t>
                        </m:r>
                        <m:r>
                          <m:rPr>
                            <m:nor/>
                          </m:rPr>
                          <a:rPr lang="en-US" altLang="zh-CN" dirty="0"/>
                          <m:t>erial</m:t>
                        </m:r>
                      </m:sub>
                    </m:sSub>
                  </m:oMath>
                </a14:m>
                <a:r>
                  <a:rPr lang="en-US" altLang="zh-CN" dirty="0"/>
                  <a:t> 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/>
                          <m:t>parrellel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6" y="4648200"/>
                <a:ext cx="3220833" cy="435697"/>
              </a:xfrm>
              <a:prstGeom prst="rect">
                <a:avLst/>
              </a:prstGeom>
              <a:blipFill>
                <a:blip r:embed="rId4"/>
                <a:stretch>
                  <a:fillRect l="-1705" t="-7042"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8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906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24" y="5080563"/>
            <a:ext cx="4889751" cy="622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04" y="4367238"/>
            <a:ext cx="6064562" cy="3556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0800" y="1185537"/>
            <a:ext cx="2971800" cy="232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" y="5080563"/>
            <a:ext cx="7310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2168" y="5809849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电容性负载*电压的平方*频率 </a:t>
            </a:r>
          </a:p>
        </p:txBody>
      </p:sp>
      <p:sp>
        <p:nvSpPr>
          <p:cNvPr id="12" name="矩形 11"/>
          <p:cNvSpPr/>
          <p:nvPr/>
        </p:nvSpPr>
        <p:spPr>
          <a:xfrm>
            <a:off x="1143000" y="628558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算比例，相减也判正确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6646" y="4360381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2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5800" y="533400"/>
            <a:ext cx="3175163" cy="3283119"/>
            <a:chOff x="381000" y="152400"/>
            <a:chExt cx="3175163" cy="32831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52400"/>
              <a:ext cx="3175163" cy="328311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438400" y="381000"/>
              <a:ext cx="304800" cy="338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95600" y="381000"/>
              <a:ext cx="304800" cy="338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43882" y="2514600"/>
              <a:ext cx="304800" cy="338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38200" y="4267200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找出所有数据相关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5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6977613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0400"/>
            <a:ext cx="7835737" cy="29744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86541" y="3671896"/>
            <a:ext cx="254405" cy="41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5328" y="3903073"/>
            <a:ext cx="254405" cy="41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84528" y="4339546"/>
            <a:ext cx="254405" cy="41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4238" t="80705" r="20140" b="-494"/>
          <a:stretch/>
        </p:blipFill>
        <p:spPr>
          <a:xfrm>
            <a:off x="1951263" y="2990599"/>
            <a:ext cx="4828130" cy="2286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45288" y="4774288"/>
            <a:ext cx="188925" cy="26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48" y="5814755"/>
            <a:ext cx="3936089" cy="8095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882116" y="4768291"/>
            <a:ext cx="188925" cy="26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7597" y="4595519"/>
            <a:ext cx="254405" cy="41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8200" y="2545514"/>
            <a:ext cx="622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跳转指令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</a:t>
            </a:r>
            <a:r>
              <a:rPr lang="zh-CN" altLang="en-US" dirty="0"/>
              <a:t>就需要知道</a:t>
            </a:r>
            <a:r>
              <a:rPr lang="en-US" altLang="zh-CN" dirty="0"/>
              <a:t>R4</a:t>
            </a:r>
            <a:r>
              <a:rPr lang="zh-CN" altLang="en-US" dirty="0"/>
              <a:t>的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段判断分支是否成功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4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8706356" cy="3511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4623"/>
            <a:ext cx="7398130" cy="14859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24400" y="4260399"/>
            <a:ext cx="589865" cy="50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465" y="640823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3600" y="1155210"/>
            <a:ext cx="1295400" cy="368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52800" y="3200400"/>
            <a:ext cx="261491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18039" y="4800600"/>
            <a:ext cx="168756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1983" y="2190769"/>
            <a:ext cx="622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跳转指令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</a:t>
            </a:r>
            <a:r>
              <a:rPr lang="zh-CN" altLang="en-US" dirty="0"/>
              <a:t>就需要知道</a:t>
            </a:r>
            <a:r>
              <a:rPr lang="en-US" altLang="zh-CN" dirty="0"/>
              <a:t>R4</a:t>
            </a:r>
            <a:r>
              <a:rPr lang="zh-CN" altLang="en-US" dirty="0"/>
              <a:t>的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EX</a:t>
            </a:r>
            <a:r>
              <a:rPr lang="zh-CN" altLang="en-US" dirty="0" smtClean="0"/>
              <a:t>段判断分支是否成功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17284" y="31554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需要访存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91739" y="470214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Flush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506086" cy="2502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5" y="2667000"/>
            <a:ext cx="7615465" cy="3505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4800" y="619358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吞吐率 </a:t>
            </a:r>
            <a:r>
              <a:rPr kumimoji="1" lang="en-US" altLang="zh-CN" dirty="0" smtClean="0">
                <a:latin typeface="+mj-ea"/>
              </a:rPr>
              <a:t>= </a:t>
            </a:r>
            <a:r>
              <a:rPr kumimoji="1" lang="zh-CN" altLang="en-US" dirty="0" smtClean="0">
                <a:latin typeface="+mj-ea"/>
              </a:rPr>
              <a:t>任务数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时间 </a:t>
            </a:r>
            <a:r>
              <a:rPr kumimoji="1" lang="en-US" altLang="zh-CN" dirty="0" smtClean="0">
                <a:latin typeface="+mj-ea"/>
              </a:rPr>
              <a:t>= 7 / 18t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5010" y="6008914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加速比 </a:t>
            </a:r>
            <a:r>
              <a:rPr kumimoji="1" lang="en-US" altLang="zh-CN" dirty="0" smtClean="0">
                <a:latin typeface="+mj-ea"/>
              </a:rPr>
              <a:t>= </a:t>
            </a:r>
            <a:r>
              <a:rPr kumimoji="1" lang="zh-CN" altLang="en-US" dirty="0" smtClean="0">
                <a:latin typeface="+mj-ea"/>
              </a:rPr>
              <a:t>串行时间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并行时间 </a:t>
            </a:r>
            <a:r>
              <a:rPr kumimoji="1" lang="en-US" altLang="zh-CN" dirty="0" smtClean="0">
                <a:latin typeface="+mj-ea"/>
              </a:rPr>
              <a:t> = 29 / 18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5010" y="637824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+mj-ea"/>
              </a:rPr>
              <a:t>效率 </a:t>
            </a:r>
            <a:r>
              <a:rPr kumimoji="1" lang="en-US" altLang="zh-CN" dirty="0" smtClean="0">
                <a:latin typeface="+mj-ea"/>
              </a:rPr>
              <a:t>= </a:t>
            </a:r>
            <a:r>
              <a:rPr kumimoji="1" lang="zh-CN" altLang="en-US" dirty="0" smtClean="0">
                <a:latin typeface="+mj-ea"/>
              </a:rPr>
              <a:t>占用时空区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总时空区</a:t>
            </a:r>
            <a:endParaRPr kumimoji="1"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8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389</Words>
  <Application>Microsoft Office PowerPoint</Application>
  <PresentationFormat>全屏显示(4:3)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Cambria Math</vt:lpstr>
      <vt:lpstr>Office Theme</vt:lpstr>
      <vt:lpstr>计算机体系结构习题课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145</cp:revision>
  <dcterms:created xsi:type="dcterms:W3CDTF">2006-08-16T00:00:00Z</dcterms:created>
  <dcterms:modified xsi:type="dcterms:W3CDTF">2021-05-30T03:40:38Z</dcterms:modified>
</cp:coreProperties>
</file>