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409" r:id="rId2"/>
    <p:sldId id="1384" r:id="rId3"/>
    <p:sldId id="1385" r:id="rId4"/>
    <p:sldId id="1389" r:id="rId5"/>
    <p:sldId id="1390" r:id="rId6"/>
    <p:sldId id="1391" r:id="rId7"/>
    <p:sldId id="1392" r:id="rId8"/>
    <p:sldId id="1393" r:id="rId9"/>
    <p:sldId id="1394" r:id="rId10"/>
    <p:sldId id="1395" r:id="rId11"/>
    <p:sldId id="1396" r:id="rId12"/>
    <p:sldId id="1397" r:id="rId13"/>
    <p:sldId id="1401" r:id="rId14"/>
    <p:sldId id="1402" r:id="rId15"/>
    <p:sldId id="1403" r:id="rId16"/>
    <p:sldId id="1404" r:id="rId17"/>
    <p:sldId id="1405" r:id="rId18"/>
    <p:sldId id="1406" r:id="rId19"/>
    <p:sldId id="1407" r:id="rId20"/>
    <p:sldId id="1408" r:id="rId21"/>
    <p:sldId id="1274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19" autoAdjust="0"/>
    <p:restoredTop sz="89818" autoAdjust="0"/>
  </p:normalViewPr>
  <p:slideViewPr>
    <p:cSldViewPr snapToGrid="0">
      <p:cViewPr varScale="1">
        <p:scale>
          <a:sx n="102" d="100"/>
          <a:sy n="102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676"/>
    </p:cViewPr>
  </p:sorterViewPr>
  <p:notesViewPr>
    <p:cSldViewPr snapToGrid="0">
      <p:cViewPr varScale="1">
        <p:scale>
          <a:sx n="63" d="100"/>
          <a:sy n="63" d="100"/>
        </p:scale>
        <p:origin x="-316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68EF9-44F6-454D-8E41-A11389644662}" type="datetimeFigureOut">
              <a:rPr lang="zh-CN" altLang="en-US" smtClean="0">
                <a:ea typeface="微软雅黑" panose="020B0503020204020204" pitchFamily="34" charset="-122"/>
              </a:rPr>
              <a:t>2021/6/25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1A9D-CFA1-44EA-A565-5A0946D382E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C0EC7-120E-464C-9B5F-CEFBF2B62932}" type="datetimeFigureOut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88695-62D5-49EB-B718-1E634CFAFD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765"/>
            <a:fld id="{72096CB5-43EC-4609-8DA5-21BE4FE27DD1}" type="slidenum">
              <a:rPr lang="zh-CN" altLang="en-US"/>
              <a:t>3</a:t>
            </a:fld>
            <a:endParaRPr lang="zh-CN" alt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7525" name="日期占位符 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13765"/>
            <a:fld id="{1BCA9147-26B2-4932-8B17-4EA29D981651}" type="datetime1">
              <a:rPr lang="zh-CN" altLang="en-US" smtClean="0"/>
              <a:t>2021/6/25</a:t>
            </a:fld>
            <a:endParaRPr lang="zh-CN" altLang="en-US" dirty="0"/>
          </a:p>
        </p:txBody>
      </p:sp>
      <p:sp>
        <p:nvSpPr>
          <p:cNvPr id="107526" name="页脚占位符 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13765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98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</a:ln>
        </p:spPr>
        <p:txBody>
          <a:bodyPr/>
          <a:lstStyle/>
          <a:p>
            <a:fld id="{AD6DB7CC-38B1-47AD-8BDF-5277BF7227FB}" type="slidenum">
              <a:rPr lang="zh-CN" altLang="zh-CN" smtClean="0"/>
              <a:t>14</a:t>
            </a:fld>
            <a:endParaRPr lang="zh-CN" altLang="zh-CN"/>
          </a:p>
        </p:txBody>
      </p:sp>
      <p:sp>
        <p:nvSpPr>
          <p:cNvPr id="495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49562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0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</a:ln>
        </p:spPr>
        <p:txBody>
          <a:bodyPr/>
          <a:lstStyle/>
          <a:p>
            <a:fld id="{B4DAD5F2-BF7A-4652-867D-31F2089D4127}" type="slidenum">
              <a:rPr lang="zh-CN" altLang="zh-CN" smtClean="0"/>
              <a:t>16</a:t>
            </a:fld>
            <a:endParaRPr lang="zh-CN" altLang="zh-CN"/>
          </a:p>
        </p:txBody>
      </p:sp>
      <p:sp>
        <p:nvSpPr>
          <p:cNvPr id="5160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b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DEC8CC2-68B8-47B3-BC8A-963B103E2226}" type="slidenum">
              <a:rPr lang="en-US" altLang="zh-CN" sz="1200">
                <a:solidFill>
                  <a:srgbClr val="000000"/>
                </a:solidFill>
              </a:rPr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6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7175" y="923925"/>
            <a:ext cx="4260850" cy="3195638"/>
          </a:xfrm>
          <a:solidFill>
            <a:srgbClr val="FFFFFF"/>
          </a:solidFill>
        </p:spPr>
      </p:sp>
      <p:sp>
        <p:nvSpPr>
          <p:cNvPr id="516101" name="Text Box 3"/>
          <p:cNvSpPr txBox="1">
            <a:spLocks noChangeArrowheads="1"/>
          </p:cNvSpPr>
          <p:nvPr/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9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256D526-CDF1-46DE-BB37-005229A38F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97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457EE7B-4422-475F-A70C-BFBF8B135C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02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defTabSz="929005"/>
            <a:fld id="{D7CE34B5-8531-4DF2-9F24-268A9D914D7B}" type="slidenum">
              <a:rPr lang="en-US" altLang="zh-CN">
                <a:latin typeface="Times New Roman" panose="02020603050405020304" pitchFamily="18" charset="0"/>
              </a:rPr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47838" y="855663"/>
            <a:ext cx="3951287" cy="29622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2414" y="4225514"/>
            <a:ext cx="5463125" cy="400482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 chapter 1  </a:t>
            </a:r>
            <a:r>
              <a:rPr lang="zh-CN" altLang="en-US"/>
              <a:t>性能综合评估   算术平均 调和平均    几何平均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  Chapter 2  ISA</a:t>
            </a:r>
            <a:r>
              <a:rPr lang="zh-CN" altLang="en-US"/>
              <a:t>的分类、寻址方式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900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57DA9-88D9-4878-B640-20EC9E580685}" type="slidenum">
              <a:rPr lang="zh-CN" altLang="en-US" smtClean="0">
                <a:latin typeface="Times New Roman" panose="02020603050405020304" pitchFamily="18" charset="0"/>
              </a:rPr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BBD87-3E7A-4587-B62C-6122EF9B9326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9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808DA5-AEE0-4D90-A7EA-C81C6FA124E9}" type="slidenum">
              <a:rPr lang="zh-CN" altLang="en-US">
                <a:latin typeface="Times New Roman" panose="02020603050405020304" pitchFamily="18" charset="0"/>
              </a:rPr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3263"/>
            <a:ext cx="4619625" cy="3465512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4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5FF16D-2EAD-454C-9091-9AC13DF63EB8}" type="slidenum">
              <a:rPr lang="zh-CN" altLang="en-US">
                <a:latin typeface="Times New Roman" panose="02020603050405020304" pitchFamily="18" charset="0"/>
              </a:r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3263"/>
            <a:ext cx="4619625" cy="3465512"/>
          </a:xfrm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92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7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F004A8-D602-4C7F-B761-5A7D2517F401}" type="slidenum">
              <a:rPr lang="zh-CN" altLang="en-US">
                <a:latin typeface="Times New Roman" panose="02020603050405020304" pitchFamily="18" charset="0"/>
              </a:r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88" tIns="44548" rIns="90688" bIns="44548"/>
          <a:lstStyle/>
          <a:p>
            <a:endParaRPr lang="zh-CN" altLang="en-US"/>
          </a:p>
        </p:txBody>
      </p:sp>
      <p:sp>
        <p:nvSpPr>
          <p:cNvPr id="168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40262" cy="3479800"/>
          </a:xfrm>
          <a:ln cap="flat"/>
        </p:spPr>
      </p:sp>
    </p:spTree>
    <p:extLst>
      <p:ext uri="{BB962C8B-B14F-4D97-AF65-F5344CB8AC3E}">
        <p14:creationId xmlns:p14="http://schemas.microsoft.com/office/powerpoint/2010/main" val="10440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3E5B17-1EA5-4E02-B72E-E8BCFAA79985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The University of Adelaide, School of Computer Science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</a:ln>
        </p:spPr>
        <p:txBody>
          <a:bodyPr wrap="square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5F7492-8353-4474-A7D3-75D5E07FEE52}" type="datetime3">
              <a:rPr lang="en-US" altLang="zh-CN" smtClean="0"/>
              <a:t>25 June 2021</a:t>
            </a:fld>
            <a:endParaRPr lang="en-US" altLang="zh-CN"/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Chapter 2 — Instructions: Language of the Computer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6E87ED-8197-472C-880A-A1FD6AF2C274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9253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</a:ln>
        </p:spPr>
        <p:txBody>
          <a:bodyPr/>
          <a:lstStyle/>
          <a:p>
            <a:fld id="{C71F2AC7-335F-49F5-ABB4-F9DC27EDD10A}" type="slidenum">
              <a:rPr lang="zh-CN" altLang="zh-CN" smtClean="0"/>
              <a:t>13</a:t>
            </a:fld>
            <a:endParaRPr lang="zh-CN" altLang="zh-CN"/>
          </a:p>
        </p:txBody>
      </p:sp>
      <p:sp>
        <p:nvSpPr>
          <p:cNvPr id="324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</p:spPr>
      </p:sp>
      <p:sp>
        <p:nvSpPr>
          <p:cNvPr id="32461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>
                <a:solidFill>
                  <a:srgbClr val="000000"/>
                </a:solidFill>
              </a:rPr>
              <a:t>2013-04-02</a:t>
            </a:r>
          </a:p>
        </p:txBody>
      </p:sp>
    </p:spTree>
    <p:extLst>
      <p:ext uri="{BB962C8B-B14F-4D97-AF65-F5344CB8AC3E}">
        <p14:creationId xmlns:p14="http://schemas.microsoft.com/office/powerpoint/2010/main" val="322617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B074-D917-4FBE-89BE-DF3B3526DC37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219937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CD9D-8F2D-4BFF-AE92-BD43EDE08B97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212B-F7C2-43D2-9319-77026EAC3301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2094" y="147889"/>
            <a:ext cx="7654705" cy="78461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3EED-656B-468C-8A9E-AB922A5A7DBB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7" descr="校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18124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CBD7-081C-4AD8-9908-051971172021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9379"/>
            <a:ext cx="4038600" cy="5024672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7485"/>
            <a:ext cx="4038600" cy="4997513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>
              <a:defRPr sz="2400">
                <a:latin typeface="+mj-ea"/>
                <a:ea typeface="+mj-ea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 sz="18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8C80-ED58-411E-BF85-6E916E409911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991E-8238-4BD8-9068-A29405E58F7E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23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DBA-35B6-4701-87CC-FBE379DD7210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8CF-A1FB-47D3-9133-28E1D64D40D3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81" y="319520"/>
            <a:ext cx="40163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5307" y="144855"/>
            <a:ext cx="3008313" cy="814812"/>
          </a:xfrm>
        </p:spPr>
        <p:txBody>
          <a:bodyPr anchor="b"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defRPr sz="2800">
                <a:latin typeface="+mj-ea"/>
                <a:ea typeface="+mj-ea"/>
              </a:defRPr>
            </a:lvl2pPr>
            <a:lvl3pPr>
              <a:defRPr sz="2400">
                <a:latin typeface="+mj-ea"/>
                <a:ea typeface="+mj-ea"/>
              </a:defRPr>
            </a:lvl3pPr>
            <a:lvl4pPr>
              <a:defRPr sz="20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83F-5CAB-4AD2-9C3A-BB543F1BA2CC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95881"/>
            <a:ext cx="5486400" cy="3731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70C4-3C78-4942-9763-B91976EA41A9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-27159"/>
            <a:ext cx="9144000" cy="976313"/>
          </a:xfrm>
          <a:prstGeom prst="rect">
            <a:avLst/>
          </a:prstGeom>
          <a:gradFill rotWithShape="1">
            <a:gsLst>
              <a:gs pos="0">
                <a:srgbClr val="234B8D"/>
              </a:gs>
              <a:gs pos="100000">
                <a:srgbClr val="2F7AD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4133" y="175056"/>
            <a:ext cx="8238067" cy="703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8432"/>
            <a:ext cx="8229600" cy="505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C3CBB79-86D5-49C4-928B-7B63B3AD187F}" type="datetime1">
              <a:rPr lang="en-US" altLang="zh-CN" smtClean="0"/>
              <a:t>6/25/21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中国科学技术大学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BD4F407-B401-4F27-B84C-F4D1FCFDF36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7" descr="校徽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" y="109071"/>
            <a:ext cx="766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本课程主要内容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关键字：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       </a:t>
            </a:r>
            <a:r>
              <a:rPr lang="zh-CN" altLang="en-US" b="1" dirty="0">
                <a:solidFill>
                  <a:schemeClr val="tx1"/>
                </a:solidFill>
              </a:rPr>
              <a:t>并行（并发）、评估、优化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DBA-35B6-4701-87CC-FBE379DD7210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0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影响流水线性能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结构相关、数据相关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控制相关、异常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异常处理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种类与分类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精确与非精确中断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支持浮点数操作的</a:t>
            </a:r>
            <a:r>
              <a:rPr lang="en-US" altLang="zh-CN" dirty="0"/>
              <a:t>MIPS</a:t>
            </a:r>
            <a:r>
              <a:rPr lang="zh-CN" altLang="en-US" dirty="0"/>
              <a:t>流水线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Latency &amp; Repeat Interval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问题：结构相关（增多）；数据相关、控制相关引起的</a:t>
            </a:r>
            <a:r>
              <a:rPr lang="en-US" altLang="zh-CN" dirty="0"/>
              <a:t>stall</a:t>
            </a:r>
            <a:r>
              <a:rPr lang="zh-CN" altLang="en-US" dirty="0"/>
              <a:t>增多；有新的冲突源产生；定向路径增多；异常处理复杂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MIPS R4000 8</a:t>
            </a:r>
            <a:r>
              <a:rPr lang="zh-CN" altLang="en-US" dirty="0"/>
              <a:t>级流水线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存储器操作分阶段 </a:t>
            </a:r>
            <a:r>
              <a:rPr lang="en-US" altLang="zh-CN" dirty="0"/>
              <a:t>– load</a:t>
            </a:r>
            <a:r>
              <a:rPr lang="zh-CN" altLang="en-US" dirty="0"/>
              <a:t>延迟为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cycles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Branch</a:t>
            </a:r>
            <a:r>
              <a:rPr lang="zh-CN" altLang="en-US" dirty="0"/>
              <a:t>操作在</a:t>
            </a:r>
            <a:r>
              <a:rPr lang="en-US" altLang="zh-CN" dirty="0"/>
              <a:t>EX</a:t>
            </a:r>
            <a:r>
              <a:rPr lang="zh-CN" altLang="en-US" dirty="0"/>
              <a:t>段确定分支方向</a:t>
            </a:r>
            <a:r>
              <a:rPr lang="en-US" altLang="zh-CN" dirty="0"/>
              <a:t>- 3</a:t>
            </a:r>
            <a:r>
              <a:rPr lang="zh-CN" altLang="en-US" dirty="0"/>
              <a:t>个</a:t>
            </a:r>
            <a:r>
              <a:rPr lang="en-US" altLang="zh-CN" dirty="0"/>
              <a:t>cycles</a:t>
            </a:r>
            <a:r>
              <a:rPr lang="zh-CN" altLang="en-US" dirty="0"/>
              <a:t>的延迟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多个定向源 ：</a:t>
            </a:r>
            <a:r>
              <a:rPr lang="en-US" altLang="zh-CN" dirty="0"/>
              <a:t>EX/DF</a:t>
            </a:r>
            <a:r>
              <a:rPr lang="zh-CN" altLang="en-US" dirty="0"/>
              <a:t>，</a:t>
            </a:r>
            <a:r>
              <a:rPr lang="en-US" altLang="zh-CN" dirty="0"/>
              <a:t>DF/DS</a:t>
            </a:r>
            <a:r>
              <a:rPr lang="zh-CN" altLang="en-US" dirty="0"/>
              <a:t>，</a:t>
            </a:r>
            <a:r>
              <a:rPr lang="en-US" altLang="zh-CN" dirty="0"/>
              <a:t>DS/TC</a:t>
            </a:r>
            <a:r>
              <a:rPr lang="zh-CN" altLang="en-US" dirty="0"/>
              <a:t>，</a:t>
            </a:r>
            <a:r>
              <a:rPr lang="en-US" altLang="zh-CN" dirty="0"/>
              <a:t>TC/WB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MIPS R4000</a:t>
            </a:r>
            <a:r>
              <a:rPr lang="zh-CN" altLang="en-US" dirty="0"/>
              <a:t>的浮点数操作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endParaRPr lang="en-US" altLang="zh-CN" dirty="0"/>
          </a:p>
          <a:p>
            <a:pPr lvl="2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B709-A581-46DE-B60A-852FEF224A7A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1085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</a:rPr>
              <a:t>chapter03.</a:t>
            </a:r>
            <a:fld id="{3482807D-B572-4197-BF6A-643ACCC12525}" type="slidenum">
              <a:rPr lang="en-US" altLang="zh-CN" dirty="0" smtClean="0">
                <a:latin typeface="微软雅黑" panose="020B0503020204020204" pitchFamily="34" charset="-122"/>
              </a:rPr>
              <a:t>10</a:t>
            </a:fld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97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zh-CN" altLang="en-US" dirty="0"/>
              <a:t>存储层次、</a:t>
            </a:r>
            <a:r>
              <a:rPr lang="en-US" altLang="zh-CN" dirty="0"/>
              <a:t>Cache</a:t>
            </a:r>
            <a:r>
              <a:rPr lang="zh-CN" altLang="en-US" dirty="0"/>
              <a:t>性能评估和优化、主存组织、虚拟存储（</a:t>
            </a:r>
            <a:r>
              <a:rPr lang="en-US" altLang="zh-CN" dirty="0"/>
              <a:t>TLB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基本原理 </a:t>
            </a:r>
            <a:r>
              <a:rPr lang="en-US" altLang="zh-CN" dirty="0"/>
              <a:t>4Q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性能分析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CPU time = (CPU execution clock cycles + 	</a:t>
            </a:r>
            <a:br>
              <a:rPr lang="en-US" altLang="zh-CN" dirty="0"/>
            </a:br>
            <a:r>
              <a:rPr lang="en-US" altLang="zh-CN" dirty="0"/>
              <a:t>		 Memory stall clock cycles) x clock cycle time</a:t>
            </a:r>
          </a:p>
          <a:p>
            <a:pPr marL="457200" lvl="1" indent="0">
              <a:buNone/>
            </a:pPr>
            <a:r>
              <a:rPr lang="en-US" altLang="zh-CN" dirty="0"/>
              <a:t>Memory stall clock cycles = </a:t>
            </a:r>
            <a:br>
              <a:rPr lang="en-US" altLang="zh-CN" dirty="0"/>
            </a:br>
            <a:r>
              <a:rPr lang="en-US" altLang="zh-CN" dirty="0"/>
              <a:t>	(Reads x Read miss rate x Read miss penalty + </a:t>
            </a:r>
            <a:br>
              <a:rPr lang="en-US" altLang="zh-CN" dirty="0"/>
            </a:br>
            <a:r>
              <a:rPr lang="en-US" altLang="zh-CN" dirty="0"/>
              <a:t>	 Writes x Write miss rate x Write miss penalty)</a:t>
            </a:r>
          </a:p>
          <a:p>
            <a:pPr marL="457200" lvl="1" indent="0">
              <a:buNone/>
            </a:pPr>
            <a:r>
              <a:rPr lang="en-US" altLang="zh-CN" dirty="0"/>
              <a:t>Memory stall clock cycles = </a:t>
            </a:r>
            <a:br>
              <a:rPr lang="en-US" altLang="zh-CN" dirty="0"/>
            </a:br>
            <a:r>
              <a:rPr lang="en-US" altLang="zh-CN" dirty="0"/>
              <a:t>	Memory accesses x Miss rate x Miss penalty</a:t>
            </a:r>
          </a:p>
          <a:p>
            <a:pPr marL="457200" lvl="1" indent="0">
              <a:buNone/>
            </a:pPr>
            <a:r>
              <a:rPr lang="en-US" altLang="zh-CN" dirty="0"/>
              <a:t>Different measure: AMAT</a:t>
            </a:r>
            <a:br>
              <a:rPr lang="en-US" altLang="zh-CN" dirty="0"/>
            </a:br>
            <a:r>
              <a:rPr lang="en-US" altLang="zh-CN" dirty="0"/>
              <a:t>Average Memory Access time (AMAT) = </a:t>
            </a:r>
            <a:br>
              <a:rPr lang="en-US" altLang="zh-CN" dirty="0"/>
            </a:br>
            <a:r>
              <a:rPr lang="en-US" altLang="zh-CN" dirty="0"/>
              <a:t>	Hit Time + (Miss Rate x Miss Penalty)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5221-CEB6-43F9-B909-3AB50000C6B3}" type="datetime1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计算机体系结构</a:t>
            </a:r>
          </a:p>
        </p:txBody>
      </p:sp>
      <p:sp>
        <p:nvSpPr>
          <p:cNvPr id="5530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40508A-E7E3-4034-A077-CE1E2803A7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7120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优化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597D-3DAC-4273-A80F-3A59C1A08ABD}" type="datetime1">
              <a:rPr lang="zh-CN" altLang="en-US" smtClean="0"/>
              <a:t>2021/6/25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计算机体系结构</a:t>
            </a:r>
          </a:p>
        </p:txBody>
      </p:sp>
      <p:sp>
        <p:nvSpPr>
          <p:cNvPr id="1300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D4FCF01-445A-4D71-A97B-268F1256611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300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513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96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BB34D39-F388-4FD5-942F-3471FF476742}" type="datetime1">
              <a:rPr lang="zh-CN" altLang="zh-CN" sz="1200">
                <a:solidFill>
                  <a:srgbClr val="898989"/>
                </a:solidFill>
              </a:rPr>
              <a:t>2021/6/25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DCF8FF0-9617-4F6E-8C2D-8E9BB3D5EE33}" type="slidenum">
              <a:rPr lang="zh-CN" altLang="zh-CN" sz="1200">
                <a:solidFill>
                  <a:srgbClr val="898989"/>
                </a:solidFill>
              </a:rPr>
              <a:t>13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880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第５章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807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提高指令级并行的硬件方法、软件方法</a:t>
            </a:r>
          </a:p>
          <a:p>
            <a:endParaRPr lang="zh-CN" altLang="zh-CN" dirty="0"/>
          </a:p>
          <a:p>
            <a:r>
              <a:rPr lang="zh-CN" altLang="zh-CN" dirty="0"/>
              <a:t>指令级并行</a:t>
            </a:r>
            <a:r>
              <a:rPr lang="en-US" altLang="zh-CN" dirty="0"/>
              <a:t>(ILP) :  </a:t>
            </a:r>
            <a:r>
              <a:rPr lang="zh-CN" altLang="zh-CN" dirty="0"/>
              <a:t>流水线的平均</a:t>
            </a:r>
            <a:r>
              <a:rPr lang="en-US" altLang="zh-CN" dirty="0"/>
              <a:t>CPI</a:t>
            </a:r>
          </a:p>
          <a:p>
            <a:pPr lvl="1"/>
            <a:r>
              <a:rPr lang="en-US" altLang="zh-CN" dirty="0"/>
              <a:t>Pipeline  CPI = Ideal Pipeline CPI + </a:t>
            </a:r>
            <a:r>
              <a:rPr lang="en-US" altLang="zh-CN" dirty="0" err="1"/>
              <a:t>Struct</a:t>
            </a:r>
            <a:r>
              <a:rPr lang="en-US" altLang="zh-CN" dirty="0"/>
              <a:t> Stalls + RAW Stalls + WAR Stalls + WAW Stalls + Control Stalls +……</a:t>
            </a:r>
          </a:p>
          <a:p>
            <a:pPr lvl="1"/>
            <a:r>
              <a:rPr lang="zh-CN" altLang="zh-CN" dirty="0"/>
              <a:t>提高指令级并行的方法</a:t>
            </a:r>
          </a:p>
          <a:p>
            <a:pPr lvl="2"/>
            <a:r>
              <a:rPr lang="zh-CN" altLang="zh-CN" dirty="0"/>
              <a:t>软件方法：指令流调度，循环展开，软件流水线，</a:t>
            </a:r>
            <a:r>
              <a:rPr lang="en-US" altLang="zh-CN" dirty="0"/>
              <a:t>trace scheduling</a:t>
            </a:r>
          </a:p>
          <a:p>
            <a:pPr lvl="2"/>
            <a:r>
              <a:rPr lang="zh-CN" altLang="zh-CN" dirty="0"/>
              <a:t>硬件方法</a:t>
            </a:r>
          </a:p>
          <a:p>
            <a:r>
              <a:rPr lang="zh-CN" altLang="en-US" dirty="0"/>
              <a:t>软件方法：指令流调度</a:t>
            </a:r>
            <a:r>
              <a:rPr lang="en-US" altLang="zh-CN" dirty="0"/>
              <a:t>-</a:t>
            </a:r>
            <a:r>
              <a:rPr lang="zh-CN" altLang="zh-CN" dirty="0"/>
              <a:t>循环展开</a:t>
            </a:r>
          </a:p>
          <a:p>
            <a:r>
              <a:rPr lang="zh-CN" altLang="en-US" dirty="0"/>
              <a:t>硬件方法：两种指令流动态调度方法</a:t>
            </a:r>
          </a:p>
          <a:p>
            <a:pPr lvl="1"/>
            <a:r>
              <a:rPr lang="zh-CN" altLang="zh-CN" dirty="0">
                <a:sym typeface="+mn-ea"/>
              </a:rPr>
              <a:t>如何处理精确中断</a:t>
            </a:r>
            <a:r>
              <a:rPr lang="en-US" altLang="zh-CN" dirty="0">
                <a:sym typeface="+mn-ea"/>
              </a:rPr>
              <a:t>?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Out-of-order execution -&gt; out-of-order completion!</a:t>
            </a:r>
            <a:endParaRPr lang="en-US" altLang="zh-CN" dirty="0"/>
          </a:p>
          <a:p>
            <a:pPr lvl="1"/>
            <a:r>
              <a:rPr lang="zh-CN" altLang="zh-CN" dirty="0">
                <a:sym typeface="+mn-ea"/>
              </a:rPr>
              <a:t>如何处理分支</a:t>
            </a:r>
            <a:r>
              <a:rPr lang="en-US" altLang="zh-CN" dirty="0">
                <a:sym typeface="+mn-ea"/>
              </a:rPr>
              <a:t>?</a:t>
            </a:r>
          </a:p>
          <a:p>
            <a:pPr lvl="0"/>
            <a:r>
              <a:rPr lang="zh-CN" altLang="en-US" sz="3200" dirty="0">
                <a:sym typeface="+mn-ea"/>
              </a:rPr>
              <a:t>动态分支预测</a:t>
            </a:r>
          </a:p>
          <a:p>
            <a:pPr lvl="1"/>
            <a:r>
              <a:rPr lang="zh-CN" altLang="en-US" dirty="0"/>
              <a:t>常见的方法有哪些？评估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0092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3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DEF12BF-710E-40CB-BC53-D6F3307E7848}" type="datetime1">
              <a:rPr lang="zh-CN" altLang="zh-CN" sz="1200">
                <a:solidFill>
                  <a:srgbClr val="898989"/>
                </a:solidFill>
              </a:rPr>
              <a:t>2021/6/25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9859" name="Text Box 4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49860" name="Text Box 5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A666718-C70F-4834-92AD-11952723F464}" type="slidenum">
              <a:rPr lang="zh-CN" altLang="zh-CN" sz="1200">
                <a:solidFill>
                  <a:srgbClr val="898989"/>
                </a:solidFill>
              </a:rPr>
              <a:t>14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98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74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存储器访问的冲突消解</a:t>
            </a:r>
            <a:endParaRPr lang="en-US" altLang="zh-CN" dirty="0"/>
          </a:p>
          <a:p>
            <a:pPr lvl="1"/>
            <a:r>
              <a:rPr lang="en-US" altLang="zh-CN" dirty="0"/>
              <a:t>Total Ordering</a:t>
            </a:r>
          </a:p>
          <a:p>
            <a:pPr lvl="1"/>
            <a:r>
              <a:rPr lang="en-US" altLang="zh-CN" dirty="0"/>
              <a:t>Partial Ordering</a:t>
            </a:r>
          </a:p>
          <a:p>
            <a:pPr lvl="1"/>
            <a:r>
              <a:rPr lang="en-US" altLang="zh-CN" dirty="0"/>
              <a:t>Load Ordering, Store Ordering</a:t>
            </a:r>
          </a:p>
          <a:p>
            <a:pPr lvl="1"/>
            <a:r>
              <a:rPr lang="en-US" altLang="zh-CN" dirty="0"/>
              <a:t>Store Ordering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Superscalar and VLIW: CPI &lt; 1 (IPC &gt; 1)</a:t>
            </a:r>
          </a:p>
          <a:p>
            <a:pPr lvl="1"/>
            <a:r>
              <a:rPr lang="en-US" altLang="zh-CN" dirty="0"/>
              <a:t>Dynamic issue vs. Static issue</a:t>
            </a:r>
          </a:p>
          <a:p>
            <a:pPr lvl="1"/>
            <a:r>
              <a:rPr lang="zh-CN" altLang="zh-CN" dirty="0"/>
              <a:t>同一时刻发射更多的指令</a:t>
            </a:r>
            <a:r>
              <a:rPr lang="en-US" altLang="zh-CN" dirty="0"/>
              <a:t> =&gt; </a:t>
            </a:r>
            <a:r>
              <a:rPr lang="zh-CN" altLang="zh-CN" dirty="0"/>
              <a:t>导致更大的冲突开销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05721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Memory Disambiguation                                   </a:t>
            </a:r>
            <a:endParaRPr lang="zh-CN" altLang="en-US" dirty="0"/>
          </a:p>
        </p:txBody>
      </p:sp>
      <p:sp>
        <p:nvSpPr>
          <p:cNvPr id="220163" name="内容占位符 4"/>
          <p:cNvSpPr>
            <a:spLocks noGrp="1"/>
          </p:cNvSpPr>
          <p:nvPr>
            <p:ph idx="1"/>
          </p:nvPr>
        </p:nvSpPr>
        <p:spPr>
          <a:xfrm>
            <a:off x="457199" y="5521795"/>
            <a:ext cx="8229600" cy="82386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非投机方式的基本原则：当前存储器指令之前的</a:t>
            </a:r>
            <a:r>
              <a:rPr lang="en-US" altLang="zh-CN" dirty="0"/>
              <a:t>store</a:t>
            </a:r>
            <a:r>
              <a:rPr lang="zh-CN" altLang="en-US" dirty="0"/>
              <a:t>指令计算存储器地址后，才能执行当前的存储器操作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20166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434" y="932506"/>
            <a:ext cx="8720137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891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363" name="Group 2"/>
          <p:cNvGrpSpPr/>
          <p:nvPr/>
        </p:nvGrpSpPr>
        <p:grpSpPr bwMode="auto">
          <a:xfrm>
            <a:off x="1039813" y="1736725"/>
            <a:ext cx="1141412" cy="3579813"/>
            <a:chOff x="655" y="1094"/>
            <a:chExt cx="719" cy="2255"/>
          </a:xfrm>
        </p:grpSpPr>
        <p:sp>
          <p:nvSpPr>
            <p:cNvPr id="271582" name="Rectangle 3"/>
            <p:cNvSpPr>
              <a:spLocks noChangeArrowheads="1"/>
            </p:cNvSpPr>
            <p:nvPr/>
          </p:nvSpPr>
          <p:spPr bwMode="auto">
            <a:xfrm>
              <a:off x="65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3" name="Rectangle 4"/>
            <p:cNvSpPr>
              <a:spLocks noChangeArrowheads="1"/>
            </p:cNvSpPr>
            <p:nvPr/>
          </p:nvSpPr>
          <p:spPr bwMode="auto">
            <a:xfrm>
              <a:off x="847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4" name="Rectangle 5"/>
            <p:cNvSpPr>
              <a:spLocks noChangeArrowheads="1"/>
            </p:cNvSpPr>
            <p:nvPr/>
          </p:nvSpPr>
          <p:spPr bwMode="auto">
            <a:xfrm>
              <a:off x="1039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5" name="Rectangle 6"/>
            <p:cNvSpPr>
              <a:spLocks noChangeArrowheads="1"/>
            </p:cNvSpPr>
            <p:nvPr/>
          </p:nvSpPr>
          <p:spPr bwMode="auto">
            <a:xfrm>
              <a:off x="1231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6" name="Rectangle 7"/>
            <p:cNvSpPr>
              <a:spLocks noChangeArrowheads="1"/>
            </p:cNvSpPr>
            <p:nvPr/>
          </p:nvSpPr>
          <p:spPr bwMode="auto">
            <a:xfrm>
              <a:off x="655" y="128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7" name="Rectangle 8"/>
            <p:cNvSpPr>
              <a:spLocks noChangeArrowheads="1"/>
            </p:cNvSpPr>
            <p:nvPr/>
          </p:nvSpPr>
          <p:spPr bwMode="auto">
            <a:xfrm>
              <a:off x="847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8" name="Rectangle 9"/>
            <p:cNvSpPr>
              <a:spLocks noChangeArrowheads="1"/>
            </p:cNvSpPr>
            <p:nvPr/>
          </p:nvSpPr>
          <p:spPr bwMode="auto">
            <a:xfrm>
              <a:off x="1039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9" name="Rectangle 10"/>
            <p:cNvSpPr>
              <a:spLocks noChangeArrowheads="1"/>
            </p:cNvSpPr>
            <p:nvPr/>
          </p:nvSpPr>
          <p:spPr bwMode="auto">
            <a:xfrm>
              <a:off x="1231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0" name="Rectangle 11"/>
            <p:cNvSpPr>
              <a:spLocks noChangeArrowheads="1"/>
            </p:cNvSpPr>
            <p:nvPr/>
          </p:nvSpPr>
          <p:spPr bwMode="auto">
            <a:xfrm>
              <a:off x="655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1" name="Rectangle 12"/>
            <p:cNvSpPr>
              <a:spLocks noChangeArrowheads="1"/>
            </p:cNvSpPr>
            <p:nvPr/>
          </p:nvSpPr>
          <p:spPr bwMode="auto">
            <a:xfrm>
              <a:off x="847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2" name="Rectangle 13"/>
            <p:cNvSpPr>
              <a:spLocks noChangeArrowheads="1"/>
            </p:cNvSpPr>
            <p:nvPr/>
          </p:nvSpPr>
          <p:spPr bwMode="auto">
            <a:xfrm>
              <a:off x="103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3" name="Rectangle 14"/>
            <p:cNvSpPr>
              <a:spLocks noChangeArrowheads="1"/>
            </p:cNvSpPr>
            <p:nvPr/>
          </p:nvSpPr>
          <p:spPr bwMode="auto">
            <a:xfrm>
              <a:off x="1231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4" name="Rectangle 15"/>
            <p:cNvSpPr>
              <a:spLocks noChangeArrowheads="1"/>
            </p:cNvSpPr>
            <p:nvPr/>
          </p:nvSpPr>
          <p:spPr bwMode="auto">
            <a:xfrm>
              <a:off x="655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5" name="Rectangle 16"/>
            <p:cNvSpPr>
              <a:spLocks noChangeArrowheads="1"/>
            </p:cNvSpPr>
            <p:nvPr/>
          </p:nvSpPr>
          <p:spPr bwMode="auto">
            <a:xfrm>
              <a:off x="847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6" name="Rectangle 17"/>
            <p:cNvSpPr>
              <a:spLocks noChangeArrowheads="1"/>
            </p:cNvSpPr>
            <p:nvPr/>
          </p:nvSpPr>
          <p:spPr bwMode="auto">
            <a:xfrm>
              <a:off x="1039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7" name="Rectangle 18"/>
            <p:cNvSpPr>
              <a:spLocks noChangeArrowheads="1"/>
            </p:cNvSpPr>
            <p:nvPr/>
          </p:nvSpPr>
          <p:spPr bwMode="auto">
            <a:xfrm>
              <a:off x="1231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8" name="Rectangle 19"/>
            <p:cNvSpPr>
              <a:spLocks noChangeArrowheads="1"/>
            </p:cNvSpPr>
            <p:nvPr/>
          </p:nvSpPr>
          <p:spPr bwMode="auto">
            <a:xfrm>
              <a:off x="655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99" name="Rectangle 20"/>
            <p:cNvSpPr>
              <a:spLocks noChangeArrowheads="1"/>
            </p:cNvSpPr>
            <p:nvPr/>
          </p:nvSpPr>
          <p:spPr bwMode="auto">
            <a:xfrm>
              <a:off x="847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0" name="Rectangle 21"/>
            <p:cNvSpPr>
              <a:spLocks noChangeArrowheads="1"/>
            </p:cNvSpPr>
            <p:nvPr/>
          </p:nvSpPr>
          <p:spPr bwMode="auto">
            <a:xfrm>
              <a:off x="103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1" name="Rectangle 22"/>
            <p:cNvSpPr>
              <a:spLocks noChangeArrowheads="1"/>
            </p:cNvSpPr>
            <p:nvPr/>
          </p:nvSpPr>
          <p:spPr bwMode="auto">
            <a:xfrm>
              <a:off x="1231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2" name="Rectangle 23"/>
            <p:cNvSpPr>
              <a:spLocks noChangeArrowheads="1"/>
            </p:cNvSpPr>
            <p:nvPr/>
          </p:nvSpPr>
          <p:spPr bwMode="auto">
            <a:xfrm>
              <a:off x="655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3" name="Rectangle 24"/>
            <p:cNvSpPr>
              <a:spLocks noChangeArrowheads="1"/>
            </p:cNvSpPr>
            <p:nvPr/>
          </p:nvSpPr>
          <p:spPr bwMode="auto">
            <a:xfrm>
              <a:off x="847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4" name="Rectangle 25"/>
            <p:cNvSpPr>
              <a:spLocks noChangeArrowheads="1"/>
            </p:cNvSpPr>
            <p:nvPr/>
          </p:nvSpPr>
          <p:spPr bwMode="auto">
            <a:xfrm>
              <a:off x="1039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5" name="Rectangle 26"/>
            <p:cNvSpPr>
              <a:spLocks noChangeArrowheads="1"/>
            </p:cNvSpPr>
            <p:nvPr/>
          </p:nvSpPr>
          <p:spPr bwMode="auto">
            <a:xfrm>
              <a:off x="1231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6" name="Rectangle 27"/>
            <p:cNvSpPr>
              <a:spLocks noChangeArrowheads="1"/>
            </p:cNvSpPr>
            <p:nvPr/>
          </p:nvSpPr>
          <p:spPr bwMode="auto">
            <a:xfrm>
              <a:off x="655" y="224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7" name="Rectangle 28"/>
            <p:cNvSpPr>
              <a:spLocks noChangeArrowheads="1"/>
            </p:cNvSpPr>
            <p:nvPr/>
          </p:nvSpPr>
          <p:spPr bwMode="auto">
            <a:xfrm>
              <a:off x="847" y="224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8" name="Rectangle 29"/>
            <p:cNvSpPr>
              <a:spLocks noChangeArrowheads="1"/>
            </p:cNvSpPr>
            <p:nvPr/>
          </p:nvSpPr>
          <p:spPr bwMode="auto">
            <a:xfrm>
              <a:off x="1039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09" name="Rectangle 30"/>
            <p:cNvSpPr>
              <a:spLocks noChangeArrowheads="1"/>
            </p:cNvSpPr>
            <p:nvPr/>
          </p:nvSpPr>
          <p:spPr bwMode="auto">
            <a:xfrm>
              <a:off x="1231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0" name="Rectangle 31"/>
            <p:cNvSpPr>
              <a:spLocks noChangeArrowheads="1"/>
            </p:cNvSpPr>
            <p:nvPr/>
          </p:nvSpPr>
          <p:spPr bwMode="auto">
            <a:xfrm>
              <a:off x="655" y="243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1" name="Rectangle 32"/>
            <p:cNvSpPr>
              <a:spLocks noChangeArrowheads="1"/>
            </p:cNvSpPr>
            <p:nvPr/>
          </p:nvSpPr>
          <p:spPr bwMode="auto">
            <a:xfrm>
              <a:off x="847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2" name="Rectangle 33"/>
            <p:cNvSpPr>
              <a:spLocks noChangeArrowheads="1"/>
            </p:cNvSpPr>
            <p:nvPr/>
          </p:nvSpPr>
          <p:spPr bwMode="auto">
            <a:xfrm>
              <a:off x="1039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3" name="Rectangle 34"/>
            <p:cNvSpPr>
              <a:spLocks noChangeArrowheads="1"/>
            </p:cNvSpPr>
            <p:nvPr/>
          </p:nvSpPr>
          <p:spPr bwMode="auto">
            <a:xfrm>
              <a:off x="1231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4" name="Rectangle 35"/>
            <p:cNvSpPr>
              <a:spLocks noChangeArrowheads="1"/>
            </p:cNvSpPr>
            <p:nvPr/>
          </p:nvSpPr>
          <p:spPr bwMode="auto">
            <a:xfrm>
              <a:off x="655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5" name="Rectangle 36"/>
            <p:cNvSpPr>
              <a:spLocks noChangeArrowheads="1"/>
            </p:cNvSpPr>
            <p:nvPr/>
          </p:nvSpPr>
          <p:spPr bwMode="auto">
            <a:xfrm>
              <a:off x="847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6" name="Rectangle 37"/>
            <p:cNvSpPr>
              <a:spLocks noChangeArrowheads="1"/>
            </p:cNvSpPr>
            <p:nvPr/>
          </p:nvSpPr>
          <p:spPr bwMode="auto">
            <a:xfrm>
              <a:off x="1039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7" name="Rectangle 38"/>
            <p:cNvSpPr>
              <a:spLocks noChangeArrowheads="1"/>
            </p:cNvSpPr>
            <p:nvPr/>
          </p:nvSpPr>
          <p:spPr bwMode="auto">
            <a:xfrm>
              <a:off x="1231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8" name="Rectangle 39"/>
            <p:cNvSpPr>
              <a:spLocks noChangeArrowheads="1"/>
            </p:cNvSpPr>
            <p:nvPr/>
          </p:nvSpPr>
          <p:spPr bwMode="auto">
            <a:xfrm>
              <a:off x="655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19" name="Rectangle 40"/>
            <p:cNvSpPr>
              <a:spLocks noChangeArrowheads="1"/>
            </p:cNvSpPr>
            <p:nvPr/>
          </p:nvSpPr>
          <p:spPr bwMode="auto">
            <a:xfrm>
              <a:off x="847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0" name="Rectangle 41"/>
            <p:cNvSpPr>
              <a:spLocks noChangeArrowheads="1"/>
            </p:cNvSpPr>
            <p:nvPr/>
          </p:nvSpPr>
          <p:spPr bwMode="auto">
            <a:xfrm>
              <a:off x="1039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1" name="Rectangle 42"/>
            <p:cNvSpPr>
              <a:spLocks noChangeArrowheads="1"/>
            </p:cNvSpPr>
            <p:nvPr/>
          </p:nvSpPr>
          <p:spPr bwMode="auto">
            <a:xfrm>
              <a:off x="1231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2" name="Rectangle 43"/>
            <p:cNvSpPr>
              <a:spLocks noChangeArrowheads="1"/>
            </p:cNvSpPr>
            <p:nvPr/>
          </p:nvSpPr>
          <p:spPr bwMode="auto">
            <a:xfrm>
              <a:off x="655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3" name="Rectangle 44"/>
            <p:cNvSpPr>
              <a:spLocks noChangeArrowheads="1"/>
            </p:cNvSpPr>
            <p:nvPr/>
          </p:nvSpPr>
          <p:spPr bwMode="auto">
            <a:xfrm>
              <a:off x="847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4" name="Rectangle 45"/>
            <p:cNvSpPr>
              <a:spLocks noChangeArrowheads="1"/>
            </p:cNvSpPr>
            <p:nvPr/>
          </p:nvSpPr>
          <p:spPr bwMode="auto">
            <a:xfrm>
              <a:off x="1039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5" name="Rectangle 46"/>
            <p:cNvSpPr>
              <a:spLocks noChangeArrowheads="1"/>
            </p:cNvSpPr>
            <p:nvPr/>
          </p:nvSpPr>
          <p:spPr bwMode="auto">
            <a:xfrm>
              <a:off x="1231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6" name="Rectangle 47"/>
            <p:cNvSpPr>
              <a:spLocks noChangeArrowheads="1"/>
            </p:cNvSpPr>
            <p:nvPr/>
          </p:nvSpPr>
          <p:spPr bwMode="auto">
            <a:xfrm>
              <a:off x="655" y="320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7" name="Rectangle 48"/>
            <p:cNvSpPr>
              <a:spLocks noChangeArrowheads="1"/>
            </p:cNvSpPr>
            <p:nvPr/>
          </p:nvSpPr>
          <p:spPr bwMode="auto">
            <a:xfrm>
              <a:off x="847" y="320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8" name="Rectangle 49"/>
            <p:cNvSpPr>
              <a:spLocks noChangeArrowheads="1"/>
            </p:cNvSpPr>
            <p:nvPr/>
          </p:nvSpPr>
          <p:spPr bwMode="auto">
            <a:xfrm>
              <a:off x="1039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629" name="Rectangle 50"/>
            <p:cNvSpPr>
              <a:spLocks noChangeArrowheads="1"/>
            </p:cNvSpPr>
            <p:nvPr/>
          </p:nvSpPr>
          <p:spPr bwMode="auto">
            <a:xfrm>
              <a:off x="1231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</p:grpSp>
      <p:grpSp>
        <p:nvGrpSpPr>
          <p:cNvPr id="271364" name="Group 51"/>
          <p:cNvGrpSpPr/>
          <p:nvPr/>
        </p:nvGrpSpPr>
        <p:grpSpPr bwMode="auto">
          <a:xfrm>
            <a:off x="2563813" y="1736725"/>
            <a:ext cx="1141412" cy="3579813"/>
            <a:chOff x="1615" y="1094"/>
            <a:chExt cx="719" cy="2255"/>
          </a:xfrm>
        </p:grpSpPr>
        <p:sp>
          <p:nvSpPr>
            <p:cNvPr id="271534" name="Rectangle 52"/>
            <p:cNvSpPr>
              <a:spLocks noChangeArrowheads="1"/>
            </p:cNvSpPr>
            <p:nvPr/>
          </p:nvSpPr>
          <p:spPr bwMode="auto">
            <a:xfrm>
              <a:off x="161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5" name="Rectangle 53"/>
            <p:cNvSpPr>
              <a:spLocks noChangeArrowheads="1"/>
            </p:cNvSpPr>
            <p:nvPr/>
          </p:nvSpPr>
          <p:spPr bwMode="auto">
            <a:xfrm>
              <a:off x="1807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6" name="Rectangle 54"/>
            <p:cNvSpPr>
              <a:spLocks noChangeArrowheads="1"/>
            </p:cNvSpPr>
            <p:nvPr/>
          </p:nvSpPr>
          <p:spPr bwMode="auto">
            <a:xfrm>
              <a:off x="1999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7" name="Rectangle 55"/>
            <p:cNvSpPr>
              <a:spLocks noChangeArrowheads="1"/>
            </p:cNvSpPr>
            <p:nvPr/>
          </p:nvSpPr>
          <p:spPr bwMode="auto">
            <a:xfrm>
              <a:off x="2191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8" name="Rectangle 56"/>
            <p:cNvSpPr>
              <a:spLocks noChangeArrowheads="1"/>
            </p:cNvSpPr>
            <p:nvPr/>
          </p:nvSpPr>
          <p:spPr bwMode="auto">
            <a:xfrm>
              <a:off x="1615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9" name="Rectangle 57"/>
            <p:cNvSpPr>
              <a:spLocks noChangeArrowheads="1"/>
            </p:cNvSpPr>
            <p:nvPr/>
          </p:nvSpPr>
          <p:spPr bwMode="auto">
            <a:xfrm>
              <a:off x="1807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0" name="Rectangle 58"/>
            <p:cNvSpPr>
              <a:spLocks noChangeArrowheads="1"/>
            </p:cNvSpPr>
            <p:nvPr/>
          </p:nvSpPr>
          <p:spPr bwMode="auto">
            <a:xfrm>
              <a:off x="1999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1" name="Rectangle 59"/>
            <p:cNvSpPr>
              <a:spLocks noChangeArrowheads="1"/>
            </p:cNvSpPr>
            <p:nvPr/>
          </p:nvSpPr>
          <p:spPr bwMode="auto">
            <a:xfrm>
              <a:off x="2191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2" name="Rectangle 60"/>
            <p:cNvSpPr>
              <a:spLocks noChangeArrowheads="1"/>
            </p:cNvSpPr>
            <p:nvPr/>
          </p:nvSpPr>
          <p:spPr bwMode="auto">
            <a:xfrm>
              <a:off x="1615" y="147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3" name="Rectangle 61"/>
            <p:cNvSpPr>
              <a:spLocks noChangeArrowheads="1"/>
            </p:cNvSpPr>
            <p:nvPr/>
          </p:nvSpPr>
          <p:spPr bwMode="auto">
            <a:xfrm>
              <a:off x="1807" y="147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4" name="Rectangle 62"/>
            <p:cNvSpPr>
              <a:spLocks noChangeArrowheads="1"/>
            </p:cNvSpPr>
            <p:nvPr/>
          </p:nvSpPr>
          <p:spPr bwMode="auto">
            <a:xfrm>
              <a:off x="199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5" name="Rectangle 63"/>
            <p:cNvSpPr>
              <a:spLocks noChangeArrowheads="1"/>
            </p:cNvSpPr>
            <p:nvPr/>
          </p:nvSpPr>
          <p:spPr bwMode="auto">
            <a:xfrm>
              <a:off x="2191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6" name="Rectangle 64"/>
            <p:cNvSpPr>
              <a:spLocks noChangeArrowheads="1"/>
            </p:cNvSpPr>
            <p:nvPr/>
          </p:nvSpPr>
          <p:spPr bwMode="auto">
            <a:xfrm>
              <a:off x="1615" y="1670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7" name="Rectangle 65"/>
            <p:cNvSpPr>
              <a:spLocks noChangeArrowheads="1"/>
            </p:cNvSpPr>
            <p:nvPr/>
          </p:nvSpPr>
          <p:spPr bwMode="auto">
            <a:xfrm>
              <a:off x="1807" y="1670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8" name="Rectangle 66"/>
            <p:cNvSpPr>
              <a:spLocks noChangeArrowheads="1"/>
            </p:cNvSpPr>
            <p:nvPr/>
          </p:nvSpPr>
          <p:spPr bwMode="auto">
            <a:xfrm>
              <a:off x="1999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49" name="Rectangle 67"/>
            <p:cNvSpPr>
              <a:spLocks noChangeArrowheads="1"/>
            </p:cNvSpPr>
            <p:nvPr/>
          </p:nvSpPr>
          <p:spPr bwMode="auto">
            <a:xfrm>
              <a:off x="2191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0" name="Rectangle 68"/>
            <p:cNvSpPr>
              <a:spLocks noChangeArrowheads="1"/>
            </p:cNvSpPr>
            <p:nvPr/>
          </p:nvSpPr>
          <p:spPr bwMode="auto">
            <a:xfrm>
              <a:off x="1615" y="186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1" name="Rectangle 69"/>
            <p:cNvSpPr>
              <a:spLocks noChangeArrowheads="1"/>
            </p:cNvSpPr>
            <p:nvPr/>
          </p:nvSpPr>
          <p:spPr bwMode="auto">
            <a:xfrm>
              <a:off x="1807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2" name="Rectangle 70"/>
            <p:cNvSpPr>
              <a:spLocks noChangeArrowheads="1"/>
            </p:cNvSpPr>
            <p:nvPr/>
          </p:nvSpPr>
          <p:spPr bwMode="auto">
            <a:xfrm>
              <a:off x="199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3" name="Rectangle 71"/>
            <p:cNvSpPr>
              <a:spLocks noChangeArrowheads="1"/>
            </p:cNvSpPr>
            <p:nvPr/>
          </p:nvSpPr>
          <p:spPr bwMode="auto">
            <a:xfrm>
              <a:off x="2191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4" name="Rectangle 72"/>
            <p:cNvSpPr>
              <a:spLocks noChangeArrowheads="1"/>
            </p:cNvSpPr>
            <p:nvPr/>
          </p:nvSpPr>
          <p:spPr bwMode="auto">
            <a:xfrm>
              <a:off x="1615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5" name="Rectangle 73"/>
            <p:cNvSpPr>
              <a:spLocks noChangeArrowheads="1"/>
            </p:cNvSpPr>
            <p:nvPr/>
          </p:nvSpPr>
          <p:spPr bwMode="auto">
            <a:xfrm>
              <a:off x="1807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6" name="Rectangle 74"/>
            <p:cNvSpPr>
              <a:spLocks noChangeArrowheads="1"/>
            </p:cNvSpPr>
            <p:nvPr/>
          </p:nvSpPr>
          <p:spPr bwMode="auto">
            <a:xfrm>
              <a:off x="1999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7" name="Rectangle 75"/>
            <p:cNvSpPr>
              <a:spLocks noChangeArrowheads="1"/>
            </p:cNvSpPr>
            <p:nvPr/>
          </p:nvSpPr>
          <p:spPr bwMode="auto">
            <a:xfrm>
              <a:off x="2191" y="205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8" name="Rectangle 76"/>
            <p:cNvSpPr>
              <a:spLocks noChangeArrowheads="1"/>
            </p:cNvSpPr>
            <p:nvPr/>
          </p:nvSpPr>
          <p:spPr bwMode="auto">
            <a:xfrm>
              <a:off x="1615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59" name="Rectangle 77"/>
            <p:cNvSpPr>
              <a:spLocks noChangeArrowheads="1"/>
            </p:cNvSpPr>
            <p:nvPr/>
          </p:nvSpPr>
          <p:spPr bwMode="auto">
            <a:xfrm>
              <a:off x="1807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0" name="Rectangle 78"/>
            <p:cNvSpPr>
              <a:spLocks noChangeArrowheads="1"/>
            </p:cNvSpPr>
            <p:nvPr/>
          </p:nvSpPr>
          <p:spPr bwMode="auto">
            <a:xfrm>
              <a:off x="1999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1" name="Rectangle 79"/>
            <p:cNvSpPr>
              <a:spLocks noChangeArrowheads="1"/>
            </p:cNvSpPr>
            <p:nvPr/>
          </p:nvSpPr>
          <p:spPr bwMode="auto">
            <a:xfrm>
              <a:off x="2191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2" name="Rectangle 80"/>
            <p:cNvSpPr>
              <a:spLocks noChangeArrowheads="1"/>
            </p:cNvSpPr>
            <p:nvPr/>
          </p:nvSpPr>
          <p:spPr bwMode="auto">
            <a:xfrm>
              <a:off x="1615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3" name="Rectangle 81"/>
            <p:cNvSpPr>
              <a:spLocks noChangeArrowheads="1"/>
            </p:cNvSpPr>
            <p:nvPr/>
          </p:nvSpPr>
          <p:spPr bwMode="auto">
            <a:xfrm>
              <a:off x="1807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4" name="Rectangle 82"/>
            <p:cNvSpPr>
              <a:spLocks noChangeArrowheads="1"/>
            </p:cNvSpPr>
            <p:nvPr/>
          </p:nvSpPr>
          <p:spPr bwMode="auto">
            <a:xfrm>
              <a:off x="1999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5" name="Rectangle 83"/>
            <p:cNvSpPr>
              <a:spLocks noChangeArrowheads="1"/>
            </p:cNvSpPr>
            <p:nvPr/>
          </p:nvSpPr>
          <p:spPr bwMode="auto">
            <a:xfrm>
              <a:off x="2191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6" name="Rectangle 84"/>
            <p:cNvSpPr>
              <a:spLocks noChangeArrowheads="1"/>
            </p:cNvSpPr>
            <p:nvPr/>
          </p:nvSpPr>
          <p:spPr bwMode="auto">
            <a:xfrm>
              <a:off x="1615" y="2630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7" name="Rectangle 85"/>
            <p:cNvSpPr>
              <a:spLocks noChangeArrowheads="1"/>
            </p:cNvSpPr>
            <p:nvPr/>
          </p:nvSpPr>
          <p:spPr bwMode="auto">
            <a:xfrm>
              <a:off x="1807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8" name="Rectangle 86"/>
            <p:cNvSpPr>
              <a:spLocks noChangeArrowheads="1"/>
            </p:cNvSpPr>
            <p:nvPr/>
          </p:nvSpPr>
          <p:spPr bwMode="auto">
            <a:xfrm>
              <a:off x="1999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69" name="Rectangle 87"/>
            <p:cNvSpPr>
              <a:spLocks noChangeArrowheads="1"/>
            </p:cNvSpPr>
            <p:nvPr/>
          </p:nvSpPr>
          <p:spPr bwMode="auto">
            <a:xfrm>
              <a:off x="2191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0" name="Rectangle 88"/>
            <p:cNvSpPr>
              <a:spLocks noChangeArrowheads="1"/>
            </p:cNvSpPr>
            <p:nvPr/>
          </p:nvSpPr>
          <p:spPr bwMode="auto">
            <a:xfrm>
              <a:off x="1615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1" name="Rectangle 89"/>
            <p:cNvSpPr>
              <a:spLocks noChangeArrowheads="1"/>
            </p:cNvSpPr>
            <p:nvPr/>
          </p:nvSpPr>
          <p:spPr bwMode="auto">
            <a:xfrm>
              <a:off x="1807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2" name="Rectangle 90"/>
            <p:cNvSpPr>
              <a:spLocks noChangeArrowheads="1"/>
            </p:cNvSpPr>
            <p:nvPr/>
          </p:nvSpPr>
          <p:spPr bwMode="auto">
            <a:xfrm>
              <a:off x="1999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3" name="Rectangle 91"/>
            <p:cNvSpPr>
              <a:spLocks noChangeArrowheads="1"/>
            </p:cNvSpPr>
            <p:nvPr/>
          </p:nvSpPr>
          <p:spPr bwMode="auto">
            <a:xfrm>
              <a:off x="2191" y="2822"/>
              <a:ext cx="143" cy="14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4" name="Rectangle 92"/>
            <p:cNvSpPr>
              <a:spLocks noChangeArrowheads="1"/>
            </p:cNvSpPr>
            <p:nvPr/>
          </p:nvSpPr>
          <p:spPr bwMode="auto">
            <a:xfrm>
              <a:off x="1615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5" name="Rectangle 93"/>
            <p:cNvSpPr>
              <a:spLocks noChangeArrowheads="1"/>
            </p:cNvSpPr>
            <p:nvPr/>
          </p:nvSpPr>
          <p:spPr bwMode="auto">
            <a:xfrm>
              <a:off x="1807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6" name="Rectangle 94"/>
            <p:cNvSpPr>
              <a:spLocks noChangeArrowheads="1"/>
            </p:cNvSpPr>
            <p:nvPr/>
          </p:nvSpPr>
          <p:spPr bwMode="auto">
            <a:xfrm>
              <a:off x="1999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7" name="Rectangle 95"/>
            <p:cNvSpPr>
              <a:spLocks noChangeArrowheads="1"/>
            </p:cNvSpPr>
            <p:nvPr/>
          </p:nvSpPr>
          <p:spPr bwMode="auto">
            <a:xfrm>
              <a:off x="2191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8" name="Rectangle 96"/>
            <p:cNvSpPr>
              <a:spLocks noChangeArrowheads="1"/>
            </p:cNvSpPr>
            <p:nvPr/>
          </p:nvSpPr>
          <p:spPr bwMode="auto">
            <a:xfrm>
              <a:off x="1615" y="320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79" name="Rectangle 97"/>
            <p:cNvSpPr>
              <a:spLocks noChangeArrowheads="1"/>
            </p:cNvSpPr>
            <p:nvPr/>
          </p:nvSpPr>
          <p:spPr bwMode="auto">
            <a:xfrm>
              <a:off x="1807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0" name="Rectangle 98"/>
            <p:cNvSpPr>
              <a:spLocks noChangeArrowheads="1"/>
            </p:cNvSpPr>
            <p:nvPr/>
          </p:nvSpPr>
          <p:spPr bwMode="auto">
            <a:xfrm>
              <a:off x="1999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81" name="Rectangle 99"/>
            <p:cNvSpPr>
              <a:spLocks noChangeArrowheads="1"/>
            </p:cNvSpPr>
            <p:nvPr/>
          </p:nvSpPr>
          <p:spPr bwMode="auto">
            <a:xfrm>
              <a:off x="2191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</p:grpSp>
      <p:grpSp>
        <p:nvGrpSpPr>
          <p:cNvPr id="271365" name="Group 100"/>
          <p:cNvGrpSpPr/>
          <p:nvPr/>
        </p:nvGrpSpPr>
        <p:grpSpPr bwMode="auto">
          <a:xfrm>
            <a:off x="4087813" y="1736725"/>
            <a:ext cx="1141412" cy="3579813"/>
            <a:chOff x="2575" y="1094"/>
            <a:chExt cx="719" cy="2255"/>
          </a:xfrm>
        </p:grpSpPr>
        <p:sp>
          <p:nvSpPr>
            <p:cNvPr id="271486" name="Rectangle 101"/>
            <p:cNvSpPr>
              <a:spLocks noChangeArrowheads="1"/>
            </p:cNvSpPr>
            <p:nvPr/>
          </p:nvSpPr>
          <p:spPr bwMode="auto">
            <a:xfrm>
              <a:off x="2575" y="1862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7" name="Rectangle 102"/>
            <p:cNvSpPr>
              <a:spLocks noChangeArrowheads="1"/>
            </p:cNvSpPr>
            <p:nvPr/>
          </p:nvSpPr>
          <p:spPr bwMode="auto">
            <a:xfrm>
              <a:off x="2767" y="1862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8" name="Rectangle 103"/>
            <p:cNvSpPr>
              <a:spLocks noChangeArrowheads="1"/>
            </p:cNvSpPr>
            <p:nvPr/>
          </p:nvSpPr>
          <p:spPr bwMode="auto">
            <a:xfrm>
              <a:off x="295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9" name="Rectangle 104"/>
            <p:cNvSpPr>
              <a:spLocks noChangeArrowheads="1"/>
            </p:cNvSpPr>
            <p:nvPr/>
          </p:nvSpPr>
          <p:spPr bwMode="auto">
            <a:xfrm>
              <a:off x="3151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0" name="Rectangle 105"/>
            <p:cNvSpPr>
              <a:spLocks noChangeArrowheads="1"/>
            </p:cNvSpPr>
            <p:nvPr/>
          </p:nvSpPr>
          <p:spPr bwMode="auto">
            <a:xfrm>
              <a:off x="2575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1" name="Rectangle 106"/>
            <p:cNvSpPr>
              <a:spLocks noChangeArrowheads="1"/>
            </p:cNvSpPr>
            <p:nvPr/>
          </p:nvSpPr>
          <p:spPr bwMode="auto">
            <a:xfrm>
              <a:off x="2767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2" name="Rectangle 107"/>
            <p:cNvSpPr>
              <a:spLocks noChangeArrowheads="1"/>
            </p:cNvSpPr>
            <p:nvPr/>
          </p:nvSpPr>
          <p:spPr bwMode="auto">
            <a:xfrm>
              <a:off x="2959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3" name="Rectangle 108"/>
            <p:cNvSpPr>
              <a:spLocks noChangeArrowheads="1"/>
            </p:cNvSpPr>
            <p:nvPr/>
          </p:nvSpPr>
          <p:spPr bwMode="auto">
            <a:xfrm>
              <a:off x="3151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4" name="Rectangle 109"/>
            <p:cNvSpPr>
              <a:spLocks noChangeArrowheads="1"/>
            </p:cNvSpPr>
            <p:nvPr/>
          </p:nvSpPr>
          <p:spPr bwMode="auto">
            <a:xfrm>
              <a:off x="2575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5" name="Rectangle 110"/>
            <p:cNvSpPr>
              <a:spLocks noChangeArrowheads="1"/>
            </p:cNvSpPr>
            <p:nvPr/>
          </p:nvSpPr>
          <p:spPr bwMode="auto">
            <a:xfrm>
              <a:off x="2767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6" name="Rectangle 111"/>
            <p:cNvSpPr>
              <a:spLocks noChangeArrowheads="1"/>
            </p:cNvSpPr>
            <p:nvPr/>
          </p:nvSpPr>
          <p:spPr bwMode="auto">
            <a:xfrm>
              <a:off x="2959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7" name="Rectangle 112"/>
            <p:cNvSpPr>
              <a:spLocks noChangeArrowheads="1"/>
            </p:cNvSpPr>
            <p:nvPr/>
          </p:nvSpPr>
          <p:spPr bwMode="auto">
            <a:xfrm>
              <a:off x="3151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8" name="Rectangle 113"/>
            <p:cNvSpPr>
              <a:spLocks noChangeArrowheads="1"/>
            </p:cNvSpPr>
            <p:nvPr/>
          </p:nvSpPr>
          <p:spPr bwMode="auto">
            <a:xfrm>
              <a:off x="2575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99" name="Rectangle 114"/>
            <p:cNvSpPr>
              <a:spLocks noChangeArrowheads="1"/>
            </p:cNvSpPr>
            <p:nvPr/>
          </p:nvSpPr>
          <p:spPr bwMode="auto">
            <a:xfrm>
              <a:off x="2767" y="2438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0" name="Rectangle 115"/>
            <p:cNvSpPr>
              <a:spLocks noChangeArrowheads="1"/>
            </p:cNvSpPr>
            <p:nvPr/>
          </p:nvSpPr>
          <p:spPr bwMode="auto">
            <a:xfrm>
              <a:off x="2959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1" name="Rectangle 116"/>
            <p:cNvSpPr>
              <a:spLocks noChangeArrowheads="1"/>
            </p:cNvSpPr>
            <p:nvPr/>
          </p:nvSpPr>
          <p:spPr bwMode="auto">
            <a:xfrm>
              <a:off x="3151" y="243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2" name="Rectangle 117"/>
            <p:cNvSpPr>
              <a:spLocks noChangeArrowheads="1"/>
            </p:cNvSpPr>
            <p:nvPr/>
          </p:nvSpPr>
          <p:spPr bwMode="auto">
            <a:xfrm>
              <a:off x="2575" y="2630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3" name="Rectangle 118"/>
            <p:cNvSpPr>
              <a:spLocks noChangeArrowheads="1"/>
            </p:cNvSpPr>
            <p:nvPr/>
          </p:nvSpPr>
          <p:spPr bwMode="auto">
            <a:xfrm>
              <a:off x="2767" y="2630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4" name="Rectangle 119"/>
            <p:cNvSpPr>
              <a:spLocks noChangeArrowheads="1"/>
            </p:cNvSpPr>
            <p:nvPr/>
          </p:nvSpPr>
          <p:spPr bwMode="auto">
            <a:xfrm>
              <a:off x="2959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5" name="Rectangle 120"/>
            <p:cNvSpPr>
              <a:spLocks noChangeArrowheads="1"/>
            </p:cNvSpPr>
            <p:nvPr/>
          </p:nvSpPr>
          <p:spPr bwMode="auto">
            <a:xfrm>
              <a:off x="3151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6" name="Rectangle 121"/>
            <p:cNvSpPr>
              <a:spLocks noChangeArrowheads="1"/>
            </p:cNvSpPr>
            <p:nvPr/>
          </p:nvSpPr>
          <p:spPr bwMode="auto">
            <a:xfrm>
              <a:off x="2575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7" name="Rectangle 122"/>
            <p:cNvSpPr>
              <a:spLocks noChangeArrowheads="1"/>
            </p:cNvSpPr>
            <p:nvPr/>
          </p:nvSpPr>
          <p:spPr bwMode="auto">
            <a:xfrm>
              <a:off x="2767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8" name="Rectangle 123"/>
            <p:cNvSpPr>
              <a:spLocks noChangeArrowheads="1"/>
            </p:cNvSpPr>
            <p:nvPr/>
          </p:nvSpPr>
          <p:spPr bwMode="auto">
            <a:xfrm>
              <a:off x="2959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09" name="Rectangle 124"/>
            <p:cNvSpPr>
              <a:spLocks noChangeArrowheads="1"/>
            </p:cNvSpPr>
            <p:nvPr/>
          </p:nvSpPr>
          <p:spPr bwMode="auto">
            <a:xfrm>
              <a:off x="3151" y="2822"/>
              <a:ext cx="143" cy="143"/>
            </a:xfrm>
            <a:prstGeom prst="rect">
              <a:avLst/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0" name="Rectangle 125"/>
            <p:cNvSpPr>
              <a:spLocks noChangeArrowheads="1"/>
            </p:cNvSpPr>
            <p:nvPr/>
          </p:nvSpPr>
          <p:spPr bwMode="auto">
            <a:xfrm>
              <a:off x="2575" y="3014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1" name="Rectangle 126"/>
            <p:cNvSpPr>
              <a:spLocks noChangeArrowheads="1"/>
            </p:cNvSpPr>
            <p:nvPr/>
          </p:nvSpPr>
          <p:spPr bwMode="auto">
            <a:xfrm>
              <a:off x="2767" y="3014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2" name="Rectangle 127"/>
            <p:cNvSpPr>
              <a:spLocks noChangeArrowheads="1"/>
            </p:cNvSpPr>
            <p:nvPr/>
          </p:nvSpPr>
          <p:spPr bwMode="auto">
            <a:xfrm>
              <a:off x="2959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3" name="Rectangle 128"/>
            <p:cNvSpPr>
              <a:spLocks noChangeArrowheads="1"/>
            </p:cNvSpPr>
            <p:nvPr/>
          </p:nvSpPr>
          <p:spPr bwMode="auto">
            <a:xfrm>
              <a:off x="3151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4" name="Rectangle 129"/>
            <p:cNvSpPr>
              <a:spLocks noChangeArrowheads="1"/>
            </p:cNvSpPr>
            <p:nvPr/>
          </p:nvSpPr>
          <p:spPr bwMode="auto">
            <a:xfrm>
              <a:off x="2575" y="3206"/>
              <a:ext cx="143" cy="14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5" name="Rectangle 130"/>
            <p:cNvSpPr>
              <a:spLocks noChangeArrowheads="1"/>
            </p:cNvSpPr>
            <p:nvPr/>
          </p:nvSpPr>
          <p:spPr bwMode="auto">
            <a:xfrm>
              <a:off x="2767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6" name="Rectangle 131"/>
            <p:cNvSpPr>
              <a:spLocks noChangeArrowheads="1"/>
            </p:cNvSpPr>
            <p:nvPr/>
          </p:nvSpPr>
          <p:spPr bwMode="auto">
            <a:xfrm>
              <a:off x="2959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7" name="Rectangle 132"/>
            <p:cNvSpPr>
              <a:spLocks noChangeArrowheads="1"/>
            </p:cNvSpPr>
            <p:nvPr/>
          </p:nvSpPr>
          <p:spPr bwMode="auto">
            <a:xfrm>
              <a:off x="3151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8" name="Rectangle 133"/>
            <p:cNvSpPr>
              <a:spLocks noChangeArrowheads="1"/>
            </p:cNvSpPr>
            <p:nvPr/>
          </p:nvSpPr>
          <p:spPr bwMode="auto">
            <a:xfrm>
              <a:off x="257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19" name="Rectangle 134"/>
            <p:cNvSpPr>
              <a:spLocks noChangeArrowheads="1"/>
            </p:cNvSpPr>
            <p:nvPr/>
          </p:nvSpPr>
          <p:spPr bwMode="auto">
            <a:xfrm>
              <a:off x="2767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0" name="Rectangle 135"/>
            <p:cNvSpPr>
              <a:spLocks noChangeArrowheads="1"/>
            </p:cNvSpPr>
            <p:nvPr/>
          </p:nvSpPr>
          <p:spPr bwMode="auto">
            <a:xfrm>
              <a:off x="2959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1" name="Rectangle 136"/>
            <p:cNvSpPr>
              <a:spLocks noChangeArrowheads="1"/>
            </p:cNvSpPr>
            <p:nvPr/>
          </p:nvSpPr>
          <p:spPr bwMode="auto">
            <a:xfrm>
              <a:off x="3151" y="109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2" name="Rectangle 137"/>
            <p:cNvSpPr>
              <a:spLocks noChangeArrowheads="1"/>
            </p:cNvSpPr>
            <p:nvPr/>
          </p:nvSpPr>
          <p:spPr bwMode="auto">
            <a:xfrm>
              <a:off x="2575" y="128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3" name="Rectangle 138"/>
            <p:cNvSpPr>
              <a:spLocks noChangeArrowheads="1"/>
            </p:cNvSpPr>
            <p:nvPr/>
          </p:nvSpPr>
          <p:spPr bwMode="auto">
            <a:xfrm>
              <a:off x="2767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4" name="Rectangle 139"/>
            <p:cNvSpPr>
              <a:spLocks noChangeArrowheads="1"/>
            </p:cNvSpPr>
            <p:nvPr/>
          </p:nvSpPr>
          <p:spPr bwMode="auto">
            <a:xfrm>
              <a:off x="2959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5" name="Rectangle 140"/>
            <p:cNvSpPr>
              <a:spLocks noChangeArrowheads="1"/>
            </p:cNvSpPr>
            <p:nvPr/>
          </p:nvSpPr>
          <p:spPr bwMode="auto">
            <a:xfrm>
              <a:off x="3151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6" name="Rectangle 141"/>
            <p:cNvSpPr>
              <a:spLocks noChangeArrowheads="1"/>
            </p:cNvSpPr>
            <p:nvPr/>
          </p:nvSpPr>
          <p:spPr bwMode="auto">
            <a:xfrm>
              <a:off x="2575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7" name="Rectangle 142"/>
            <p:cNvSpPr>
              <a:spLocks noChangeArrowheads="1"/>
            </p:cNvSpPr>
            <p:nvPr/>
          </p:nvSpPr>
          <p:spPr bwMode="auto">
            <a:xfrm>
              <a:off x="2767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8" name="Rectangle 143"/>
            <p:cNvSpPr>
              <a:spLocks noChangeArrowheads="1"/>
            </p:cNvSpPr>
            <p:nvPr/>
          </p:nvSpPr>
          <p:spPr bwMode="auto">
            <a:xfrm>
              <a:off x="295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29" name="Rectangle 144"/>
            <p:cNvSpPr>
              <a:spLocks noChangeArrowheads="1"/>
            </p:cNvSpPr>
            <p:nvPr/>
          </p:nvSpPr>
          <p:spPr bwMode="auto">
            <a:xfrm>
              <a:off x="3151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0" name="Rectangle 145"/>
            <p:cNvSpPr>
              <a:spLocks noChangeArrowheads="1"/>
            </p:cNvSpPr>
            <p:nvPr/>
          </p:nvSpPr>
          <p:spPr bwMode="auto">
            <a:xfrm>
              <a:off x="2575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1" name="Rectangle 146"/>
            <p:cNvSpPr>
              <a:spLocks noChangeArrowheads="1"/>
            </p:cNvSpPr>
            <p:nvPr/>
          </p:nvSpPr>
          <p:spPr bwMode="auto">
            <a:xfrm>
              <a:off x="2767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2" name="Rectangle 147"/>
            <p:cNvSpPr>
              <a:spLocks noChangeArrowheads="1"/>
            </p:cNvSpPr>
            <p:nvPr/>
          </p:nvSpPr>
          <p:spPr bwMode="auto">
            <a:xfrm>
              <a:off x="2959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533" name="Rectangle 148"/>
            <p:cNvSpPr>
              <a:spLocks noChangeArrowheads="1"/>
            </p:cNvSpPr>
            <p:nvPr/>
          </p:nvSpPr>
          <p:spPr bwMode="auto">
            <a:xfrm>
              <a:off x="3151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</p:grpSp>
      <p:grpSp>
        <p:nvGrpSpPr>
          <p:cNvPr id="271366" name="Group 149"/>
          <p:cNvGrpSpPr/>
          <p:nvPr/>
        </p:nvGrpSpPr>
        <p:grpSpPr bwMode="auto">
          <a:xfrm>
            <a:off x="5688013" y="1584325"/>
            <a:ext cx="1141412" cy="3960813"/>
            <a:chOff x="3583" y="998"/>
            <a:chExt cx="719" cy="2495"/>
          </a:xfrm>
        </p:grpSpPr>
        <p:sp>
          <p:nvSpPr>
            <p:cNvPr id="271437" name="Rectangle 150"/>
            <p:cNvSpPr>
              <a:spLocks noChangeArrowheads="1"/>
            </p:cNvSpPr>
            <p:nvPr/>
          </p:nvSpPr>
          <p:spPr bwMode="auto">
            <a:xfrm>
              <a:off x="3583" y="1862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38" name="Rectangle 151"/>
            <p:cNvSpPr>
              <a:spLocks noChangeArrowheads="1"/>
            </p:cNvSpPr>
            <p:nvPr/>
          </p:nvSpPr>
          <p:spPr bwMode="auto">
            <a:xfrm>
              <a:off x="3775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39" name="Rectangle 152"/>
            <p:cNvSpPr>
              <a:spLocks noChangeArrowheads="1"/>
            </p:cNvSpPr>
            <p:nvPr/>
          </p:nvSpPr>
          <p:spPr bwMode="auto">
            <a:xfrm>
              <a:off x="3967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0" name="Rectangle 153"/>
            <p:cNvSpPr>
              <a:spLocks noChangeArrowheads="1"/>
            </p:cNvSpPr>
            <p:nvPr/>
          </p:nvSpPr>
          <p:spPr bwMode="auto">
            <a:xfrm>
              <a:off x="4159" y="186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1" name="Rectangle 154"/>
            <p:cNvSpPr>
              <a:spLocks noChangeArrowheads="1"/>
            </p:cNvSpPr>
            <p:nvPr/>
          </p:nvSpPr>
          <p:spPr bwMode="auto">
            <a:xfrm>
              <a:off x="3583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2" name="Rectangle 155"/>
            <p:cNvSpPr>
              <a:spLocks noChangeArrowheads="1"/>
            </p:cNvSpPr>
            <p:nvPr/>
          </p:nvSpPr>
          <p:spPr bwMode="auto">
            <a:xfrm>
              <a:off x="3775" y="205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3" name="Rectangle 156"/>
            <p:cNvSpPr>
              <a:spLocks noChangeArrowheads="1"/>
            </p:cNvSpPr>
            <p:nvPr/>
          </p:nvSpPr>
          <p:spPr bwMode="auto">
            <a:xfrm>
              <a:off x="3967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4" name="Rectangle 157"/>
            <p:cNvSpPr>
              <a:spLocks noChangeArrowheads="1"/>
            </p:cNvSpPr>
            <p:nvPr/>
          </p:nvSpPr>
          <p:spPr bwMode="auto">
            <a:xfrm>
              <a:off x="4159" y="205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5" name="Rectangle 158"/>
            <p:cNvSpPr>
              <a:spLocks noChangeArrowheads="1"/>
            </p:cNvSpPr>
            <p:nvPr/>
          </p:nvSpPr>
          <p:spPr bwMode="auto">
            <a:xfrm>
              <a:off x="3583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6" name="Rectangle 159"/>
            <p:cNvSpPr>
              <a:spLocks noChangeArrowheads="1"/>
            </p:cNvSpPr>
            <p:nvPr/>
          </p:nvSpPr>
          <p:spPr bwMode="auto">
            <a:xfrm>
              <a:off x="3775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7" name="Rectangle 160"/>
            <p:cNvSpPr>
              <a:spLocks noChangeArrowheads="1"/>
            </p:cNvSpPr>
            <p:nvPr/>
          </p:nvSpPr>
          <p:spPr bwMode="auto">
            <a:xfrm>
              <a:off x="3967" y="224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8" name="Rectangle 161"/>
            <p:cNvSpPr>
              <a:spLocks noChangeArrowheads="1"/>
            </p:cNvSpPr>
            <p:nvPr/>
          </p:nvSpPr>
          <p:spPr bwMode="auto">
            <a:xfrm>
              <a:off x="4159" y="224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49" name="Rectangle 162"/>
            <p:cNvSpPr>
              <a:spLocks noChangeArrowheads="1"/>
            </p:cNvSpPr>
            <p:nvPr/>
          </p:nvSpPr>
          <p:spPr bwMode="auto">
            <a:xfrm>
              <a:off x="3583" y="243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0" name="Rectangle 163"/>
            <p:cNvSpPr>
              <a:spLocks noChangeArrowheads="1"/>
            </p:cNvSpPr>
            <p:nvPr/>
          </p:nvSpPr>
          <p:spPr bwMode="auto">
            <a:xfrm>
              <a:off x="3775" y="243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1" name="Rectangle 164"/>
            <p:cNvSpPr>
              <a:spLocks noChangeArrowheads="1"/>
            </p:cNvSpPr>
            <p:nvPr/>
          </p:nvSpPr>
          <p:spPr bwMode="auto">
            <a:xfrm>
              <a:off x="3967" y="2438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2" name="Rectangle 165"/>
            <p:cNvSpPr>
              <a:spLocks noChangeArrowheads="1"/>
            </p:cNvSpPr>
            <p:nvPr/>
          </p:nvSpPr>
          <p:spPr bwMode="auto">
            <a:xfrm>
              <a:off x="4159" y="2438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3" name="Rectangle 166"/>
            <p:cNvSpPr>
              <a:spLocks noChangeArrowheads="1"/>
            </p:cNvSpPr>
            <p:nvPr/>
          </p:nvSpPr>
          <p:spPr bwMode="auto">
            <a:xfrm>
              <a:off x="3583" y="263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4" name="Rectangle 167"/>
            <p:cNvSpPr>
              <a:spLocks noChangeArrowheads="1"/>
            </p:cNvSpPr>
            <p:nvPr/>
          </p:nvSpPr>
          <p:spPr bwMode="auto">
            <a:xfrm>
              <a:off x="3775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5" name="Rectangle 168"/>
            <p:cNvSpPr>
              <a:spLocks noChangeArrowheads="1"/>
            </p:cNvSpPr>
            <p:nvPr/>
          </p:nvSpPr>
          <p:spPr bwMode="auto">
            <a:xfrm>
              <a:off x="3967" y="2630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6" name="Rectangle 169"/>
            <p:cNvSpPr>
              <a:spLocks noChangeArrowheads="1"/>
            </p:cNvSpPr>
            <p:nvPr/>
          </p:nvSpPr>
          <p:spPr bwMode="auto">
            <a:xfrm>
              <a:off x="4159" y="263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7" name="Rectangle 170"/>
            <p:cNvSpPr>
              <a:spLocks noChangeArrowheads="1"/>
            </p:cNvSpPr>
            <p:nvPr/>
          </p:nvSpPr>
          <p:spPr bwMode="auto">
            <a:xfrm>
              <a:off x="3583" y="2822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8" name="Rectangle 171"/>
            <p:cNvSpPr>
              <a:spLocks noChangeArrowheads="1"/>
            </p:cNvSpPr>
            <p:nvPr/>
          </p:nvSpPr>
          <p:spPr bwMode="auto">
            <a:xfrm>
              <a:off x="3775" y="2822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59" name="Rectangle 172"/>
            <p:cNvSpPr>
              <a:spLocks noChangeArrowheads="1"/>
            </p:cNvSpPr>
            <p:nvPr/>
          </p:nvSpPr>
          <p:spPr bwMode="auto">
            <a:xfrm>
              <a:off x="3967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0" name="Rectangle 173"/>
            <p:cNvSpPr>
              <a:spLocks noChangeArrowheads="1"/>
            </p:cNvSpPr>
            <p:nvPr/>
          </p:nvSpPr>
          <p:spPr bwMode="auto">
            <a:xfrm>
              <a:off x="4159" y="2822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1" name="Rectangle 174"/>
            <p:cNvSpPr>
              <a:spLocks noChangeArrowheads="1"/>
            </p:cNvSpPr>
            <p:nvPr/>
          </p:nvSpPr>
          <p:spPr bwMode="auto">
            <a:xfrm>
              <a:off x="3583" y="301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2" name="Rectangle 175"/>
            <p:cNvSpPr>
              <a:spLocks noChangeArrowheads="1"/>
            </p:cNvSpPr>
            <p:nvPr/>
          </p:nvSpPr>
          <p:spPr bwMode="auto">
            <a:xfrm>
              <a:off x="3775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3" name="Rectangle 176"/>
            <p:cNvSpPr>
              <a:spLocks noChangeArrowheads="1"/>
            </p:cNvSpPr>
            <p:nvPr/>
          </p:nvSpPr>
          <p:spPr bwMode="auto">
            <a:xfrm>
              <a:off x="3967" y="301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4" name="Rectangle 177"/>
            <p:cNvSpPr>
              <a:spLocks noChangeArrowheads="1"/>
            </p:cNvSpPr>
            <p:nvPr/>
          </p:nvSpPr>
          <p:spPr bwMode="auto">
            <a:xfrm>
              <a:off x="4159" y="3014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5" name="Rectangle 178"/>
            <p:cNvSpPr>
              <a:spLocks noChangeArrowheads="1"/>
            </p:cNvSpPr>
            <p:nvPr/>
          </p:nvSpPr>
          <p:spPr bwMode="auto">
            <a:xfrm>
              <a:off x="3583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6" name="Rectangle 179"/>
            <p:cNvSpPr>
              <a:spLocks noChangeArrowheads="1"/>
            </p:cNvSpPr>
            <p:nvPr/>
          </p:nvSpPr>
          <p:spPr bwMode="auto">
            <a:xfrm>
              <a:off x="3775" y="320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7" name="Rectangle 180"/>
            <p:cNvSpPr>
              <a:spLocks noChangeArrowheads="1"/>
            </p:cNvSpPr>
            <p:nvPr/>
          </p:nvSpPr>
          <p:spPr bwMode="auto">
            <a:xfrm>
              <a:off x="3967" y="320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8" name="Rectangle 181"/>
            <p:cNvSpPr>
              <a:spLocks noChangeArrowheads="1"/>
            </p:cNvSpPr>
            <p:nvPr/>
          </p:nvSpPr>
          <p:spPr bwMode="auto">
            <a:xfrm>
              <a:off x="4159" y="320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69" name="Rectangle 182"/>
            <p:cNvSpPr>
              <a:spLocks noChangeArrowheads="1"/>
            </p:cNvSpPr>
            <p:nvPr/>
          </p:nvSpPr>
          <p:spPr bwMode="auto">
            <a:xfrm>
              <a:off x="3583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0" name="Rectangle 183"/>
            <p:cNvSpPr>
              <a:spLocks noChangeArrowheads="1"/>
            </p:cNvSpPr>
            <p:nvPr/>
          </p:nvSpPr>
          <p:spPr bwMode="auto">
            <a:xfrm>
              <a:off x="3775" y="1094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1" name="Rectangle 184"/>
            <p:cNvSpPr>
              <a:spLocks noChangeArrowheads="1"/>
            </p:cNvSpPr>
            <p:nvPr/>
          </p:nvSpPr>
          <p:spPr bwMode="auto">
            <a:xfrm>
              <a:off x="3967" y="109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2" name="Rectangle 185"/>
            <p:cNvSpPr>
              <a:spLocks noChangeArrowheads="1"/>
            </p:cNvSpPr>
            <p:nvPr/>
          </p:nvSpPr>
          <p:spPr bwMode="auto">
            <a:xfrm>
              <a:off x="4159" y="1094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3" name="Rectangle 186"/>
            <p:cNvSpPr>
              <a:spLocks noChangeArrowheads="1"/>
            </p:cNvSpPr>
            <p:nvPr/>
          </p:nvSpPr>
          <p:spPr bwMode="auto">
            <a:xfrm>
              <a:off x="3583" y="1286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4" name="Rectangle 187"/>
            <p:cNvSpPr>
              <a:spLocks noChangeArrowheads="1"/>
            </p:cNvSpPr>
            <p:nvPr/>
          </p:nvSpPr>
          <p:spPr bwMode="auto">
            <a:xfrm>
              <a:off x="3775" y="1286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5" name="Rectangle 188"/>
            <p:cNvSpPr>
              <a:spLocks noChangeArrowheads="1"/>
            </p:cNvSpPr>
            <p:nvPr/>
          </p:nvSpPr>
          <p:spPr bwMode="auto">
            <a:xfrm>
              <a:off x="3967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6" name="Rectangle 189"/>
            <p:cNvSpPr>
              <a:spLocks noChangeArrowheads="1"/>
            </p:cNvSpPr>
            <p:nvPr/>
          </p:nvSpPr>
          <p:spPr bwMode="auto">
            <a:xfrm>
              <a:off x="4159" y="1286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7" name="Rectangle 190"/>
            <p:cNvSpPr>
              <a:spLocks noChangeArrowheads="1"/>
            </p:cNvSpPr>
            <p:nvPr/>
          </p:nvSpPr>
          <p:spPr bwMode="auto">
            <a:xfrm>
              <a:off x="3583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8" name="Rectangle 191"/>
            <p:cNvSpPr>
              <a:spLocks noChangeArrowheads="1"/>
            </p:cNvSpPr>
            <p:nvPr/>
          </p:nvSpPr>
          <p:spPr bwMode="auto">
            <a:xfrm>
              <a:off x="3775" y="1478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79" name="Rectangle 192"/>
            <p:cNvSpPr>
              <a:spLocks noChangeArrowheads="1"/>
            </p:cNvSpPr>
            <p:nvPr/>
          </p:nvSpPr>
          <p:spPr bwMode="auto">
            <a:xfrm>
              <a:off x="3967" y="1478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0" name="Rectangle 193"/>
            <p:cNvSpPr>
              <a:spLocks noChangeArrowheads="1"/>
            </p:cNvSpPr>
            <p:nvPr/>
          </p:nvSpPr>
          <p:spPr bwMode="auto">
            <a:xfrm>
              <a:off x="4159" y="1478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1" name="Rectangle 194"/>
            <p:cNvSpPr>
              <a:spLocks noChangeArrowheads="1"/>
            </p:cNvSpPr>
            <p:nvPr/>
          </p:nvSpPr>
          <p:spPr bwMode="auto">
            <a:xfrm>
              <a:off x="3583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2" name="Rectangle 195"/>
            <p:cNvSpPr>
              <a:spLocks noChangeArrowheads="1"/>
            </p:cNvSpPr>
            <p:nvPr/>
          </p:nvSpPr>
          <p:spPr bwMode="auto">
            <a:xfrm>
              <a:off x="3775" y="1670"/>
              <a:ext cx="143" cy="143"/>
            </a:xfrm>
            <a:prstGeom prst="rect">
              <a:avLst/>
            </a:prstGeom>
            <a:solidFill>
              <a:srgbClr val="5B9BD5"/>
            </a:solid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3" name="Rectangle 196"/>
            <p:cNvSpPr>
              <a:spLocks noChangeArrowheads="1"/>
            </p:cNvSpPr>
            <p:nvPr/>
          </p:nvSpPr>
          <p:spPr bwMode="auto">
            <a:xfrm>
              <a:off x="3967" y="1670"/>
              <a:ext cx="143" cy="14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4" name="Rectangle 197"/>
            <p:cNvSpPr>
              <a:spLocks noChangeArrowheads="1"/>
            </p:cNvSpPr>
            <p:nvPr/>
          </p:nvSpPr>
          <p:spPr bwMode="auto">
            <a:xfrm>
              <a:off x="4159" y="1670"/>
              <a:ext cx="143" cy="143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  <p:sp>
          <p:nvSpPr>
            <p:cNvPr id="271485" name="Line 198"/>
            <p:cNvSpPr>
              <a:spLocks noChangeShapeType="1"/>
            </p:cNvSpPr>
            <p:nvPr/>
          </p:nvSpPr>
          <p:spPr bwMode="auto">
            <a:xfrm>
              <a:off x="3943" y="998"/>
              <a:ext cx="0" cy="2495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1367" name="Rectangle 199"/>
          <p:cNvSpPr>
            <a:spLocks noChangeArrowheads="1"/>
          </p:cNvSpPr>
          <p:nvPr/>
        </p:nvSpPr>
        <p:spPr bwMode="auto">
          <a:xfrm>
            <a:off x="7288213" y="29559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68" name="Rectangle 200"/>
          <p:cNvSpPr>
            <a:spLocks noChangeArrowheads="1"/>
          </p:cNvSpPr>
          <p:nvPr/>
        </p:nvSpPr>
        <p:spPr bwMode="auto">
          <a:xfrm>
            <a:off x="7593013" y="29559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69" name="Rectangle 201"/>
          <p:cNvSpPr>
            <a:spLocks noChangeArrowheads="1"/>
          </p:cNvSpPr>
          <p:nvPr/>
        </p:nvSpPr>
        <p:spPr bwMode="auto">
          <a:xfrm>
            <a:off x="7897813" y="29559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0" name="Rectangle 202"/>
          <p:cNvSpPr>
            <a:spLocks noChangeArrowheads="1"/>
          </p:cNvSpPr>
          <p:nvPr/>
        </p:nvSpPr>
        <p:spPr bwMode="auto">
          <a:xfrm>
            <a:off x="8202613" y="29559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1" name="Rectangle 203"/>
          <p:cNvSpPr>
            <a:spLocks noChangeArrowheads="1"/>
          </p:cNvSpPr>
          <p:nvPr/>
        </p:nvSpPr>
        <p:spPr bwMode="auto">
          <a:xfrm>
            <a:off x="72882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2" name="Rectangle 204"/>
          <p:cNvSpPr>
            <a:spLocks noChangeArrowheads="1"/>
          </p:cNvSpPr>
          <p:nvPr/>
        </p:nvSpPr>
        <p:spPr bwMode="auto">
          <a:xfrm>
            <a:off x="75930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3" name="Rectangle 205"/>
          <p:cNvSpPr>
            <a:spLocks noChangeArrowheads="1"/>
          </p:cNvSpPr>
          <p:nvPr/>
        </p:nvSpPr>
        <p:spPr bwMode="auto">
          <a:xfrm>
            <a:off x="78978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4" name="Rectangle 206"/>
          <p:cNvSpPr>
            <a:spLocks noChangeArrowheads="1"/>
          </p:cNvSpPr>
          <p:nvPr/>
        </p:nvSpPr>
        <p:spPr bwMode="auto">
          <a:xfrm>
            <a:off x="8202613" y="3260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5" name="Rectangle 207"/>
          <p:cNvSpPr>
            <a:spLocks noChangeArrowheads="1"/>
          </p:cNvSpPr>
          <p:nvPr/>
        </p:nvSpPr>
        <p:spPr bwMode="auto">
          <a:xfrm>
            <a:off x="7288213" y="35655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6" name="Rectangle 208"/>
          <p:cNvSpPr>
            <a:spLocks noChangeArrowheads="1"/>
          </p:cNvSpPr>
          <p:nvPr/>
        </p:nvSpPr>
        <p:spPr bwMode="auto">
          <a:xfrm>
            <a:off x="7593013" y="35655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7" name="Rectangle 209"/>
          <p:cNvSpPr>
            <a:spLocks noChangeArrowheads="1"/>
          </p:cNvSpPr>
          <p:nvPr/>
        </p:nvSpPr>
        <p:spPr bwMode="auto">
          <a:xfrm>
            <a:off x="7897813" y="3565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8" name="Rectangle 210"/>
          <p:cNvSpPr>
            <a:spLocks noChangeArrowheads="1"/>
          </p:cNvSpPr>
          <p:nvPr/>
        </p:nvSpPr>
        <p:spPr bwMode="auto">
          <a:xfrm>
            <a:off x="8202613" y="35655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79" name="Rectangle 211"/>
          <p:cNvSpPr>
            <a:spLocks noChangeArrowheads="1"/>
          </p:cNvSpPr>
          <p:nvPr/>
        </p:nvSpPr>
        <p:spPr bwMode="auto">
          <a:xfrm>
            <a:off x="7288213" y="38703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0" name="Rectangle 212"/>
          <p:cNvSpPr>
            <a:spLocks noChangeArrowheads="1"/>
          </p:cNvSpPr>
          <p:nvPr/>
        </p:nvSpPr>
        <p:spPr bwMode="auto">
          <a:xfrm>
            <a:off x="7593013" y="38703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1" name="Rectangle 213"/>
          <p:cNvSpPr>
            <a:spLocks noChangeArrowheads="1"/>
          </p:cNvSpPr>
          <p:nvPr/>
        </p:nvSpPr>
        <p:spPr bwMode="auto">
          <a:xfrm>
            <a:off x="7897813" y="3870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2" name="Rectangle 214"/>
          <p:cNvSpPr>
            <a:spLocks noChangeArrowheads="1"/>
          </p:cNvSpPr>
          <p:nvPr/>
        </p:nvSpPr>
        <p:spPr bwMode="auto">
          <a:xfrm>
            <a:off x="8202613" y="38703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3" name="Rectangle 215"/>
          <p:cNvSpPr>
            <a:spLocks noChangeArrowheads="1"/>
          </p:cNvSpPr>
          <p:nvPr/>
        </p:nvSpPr>
        <p:spPr bwMode="auto">
          <a:xfrm>
            <a:off x="7288213" y="4175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4" name="Rectangle 216"/>
          <p:cNvSpPr>
            <a:spLocks noChangeArrowheads="1"/>
          </p:cNvSpPr>
          <p:nvPr/>
        </p:nvSpPr>
        <p:spPr bwMode="auto">
          <a:xfrm>
            <a:off x="7593013" y="4175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5" name="Rectangle 217"/>
          <p:cNvSpPr>
            <a:spLocks noChangeArrowheads="1"/>
          </p:cNvSpPr>
          <p:nvPr/>
        </p:nvSpPr>
        <p:spPr bwMode="auto">
          <a:xfrm>
            <a:off x="7897813" y="41751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6" name="Rectangle 218"/>
          <p:cNvSpPr>
            <a:spLocks noChangeArrowheads="1"/>
          </p:cNvSpPr>
          <p:nvPr/>
        </p:nvSpPr>
        <p:spPr bwMode="auto">
          <a:xfrm>
            <a:off x="8202613" y="41751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7" name="Rectangle 219"/>
          <p:cNvSpPr>
            <a:spLocks noChangeArrowheads="1"/>
          </p:cNvSpPr>
          <p:nvPr/>
        </p:nvSpPr>
        <p:spPr bwMode="auto">
          <a:xfrm>
            <a:off x="7288213" y="44799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8" name="Rectangle 220"/>
          <p:cNvSpPr>
            <a:spLocks noChangeArrowheads="1"/>
          </p:cNvSpPr>
          <p:nvPr/>
        </p:nvSpPr>
        <p:spPr bwMode="auto">
          <a:xfrm>
            <a:off x="7593013" y="44799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89" name="Rectangle 221"/>
          <p:cNvSpPr>
            <a:spLocks noChangeArrowheads="1"/>
          </p:cNvSpPr>
          <p:nvPr/>
        </p:nvSpPr>
        <p:spPr bwMode="auto">
          <a:xfrm>
            <a:off x="7897813" y="44799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0" name="Rectangle 222"/>
          <p:cNvSpPr>
            <a:spLocks noChangeArrowheads="1"/>
          </p:cNvSpPr>
          <p:nvPr/>
        </p:nvSpPr>
        <p:spPr bwMode="auto">
          <a:xfrm>
            <a:off x="8202613" y="44799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1" name="Rectangle 223"/>
          <p:cNvSpPr>
            <a:spLocks noChangeArrowheads="1"/>
          </p:cNvSpPr>
          <p:nvPr/>
        </p:nvSpPr>
        <p:spPr bwMode="auto">
          <a:xfrm>
            <a:off x="7288213" y="4784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2" name="Rectangle 224"/>
          <p:cNvSpPr>
            <a:spLocks noChangeArrowheads="1"/>
          </p:cNvSpPr>
          <p:nvPr/>
        </p:nvSpPr>
        <p:spPr bwMode="auto">
          <a:xfrm>
            <a:off x="7593013" y="47847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3" name="Rectangle 225"/>
          <p:cNvSpPr>
            <a:spLocks noChangeArrowheads="1"/>
          </p:cNvSpPr>
          <p:nvPr/>
        </p:nvSpPr>
        <p:spPr bwMode="auto">
          <a:xfrm>
            <a:off x="7897813" y="47847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4" name="Rectangle 226"/>
          <p:cNvSpPr>
            <a:spLocks noChangeArrowheads="1"/>
          </p:cNvSpPr>
          <p:nvPr/>
        </p:nvSpPr>
        <p:spPr bwMode="auto">
          <a:xfrm>
            <a:off x="8202613" y="47847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5" name="Rectangle 227"/>
          <p:cNvSpPr>
            <a:spLocks noChangeArrowheads="1"/>
          </p:cNvSpPr>
          <p:nvPr/>
        </p:nvSpPr>
        <p:spPr bwMode="auto">
          <a:xfrm>
            <a:off x="7288213" y="50895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6" name="Rectangle 228"/>
          <p:cNvSpPr>
            <a:spLocks noChangeArrowheads="1"/>
          </p:cNvSpPr>
          <p:nvPr/>
        </p:nvSpPr>
        <p:spPr bwMode="auto">
          <a:xfrm>
            <a:off x="7593013" y="5089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7" name="Rectangle 229"/>
          <p:cNvSpPr>
            <a:spLocks noChangeArrowheads="1"/>
          </p:cNvSpPr>
          <p:nvPr/>
        </p:nvSpPr>
        <p:spPr bwMode="auto">
          <a:xfrm>
            <a:off x="7897813" y="50895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8" name="Rectangle 230"/>
          <p:cNvSpPr>
            <a:spLocks noChangeArrowheads="1"/>
          </p:cNvSpPr>
          <p:nvPr/>
        </p:nvSpPr>
        <p:spPr bwMode="auto">
          <a:xfrm>
            <a:off x="8202613" y="50895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399" name="Rectangle 231"/>
          <p:cNvSpPr>
            <a:spLocks noChangeArrowheads="1"/>
          </p:cNvSpPr>
          <p:nvPr/>
        </p:nvSpPr>
        <p:spPr bwMode="auto">
          <a:xfrm>
            <a:off x="7288213" y="1736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0" name="Rectangle 232"/>
          <p:cNvSpPr>
            <a:spLocks noChangeArrowheads="1"/>
          </p:cNvSpPr>
          <p:nvPr/>
        </p:nvSpPr>
        <p:spPr bwMode="auto">
          <a:xfrm>
            <a:off x="7593013" y="17367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1" name="Rectangle 233"/>
          <p:cNvSpPr>
            <a:spLocks noChangeArrowheads="1"/>
          </p:cNvSpPr>
          <p:nvPr/>
        </p:nvSpPr>
        <p:spPr bwMode="auto">
          <a:xfrm>
            <a:off x="7897813" y="17367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2" name="Rectangle 234"/>
          <p:cNvSpPr>
            <a:spLocks noChangeArrowheads="1"/>
          </p:cNvSpPr>
          <p:nvPr/>
        </p:nvSpPr>
        <p:spPr bwMode="auto">
          <a:xfrm>
            <a:off x="8202613" y="17367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3" name="Rectangle 235"/>
          <p:cNvSpPr>
            <a:spLocks noChangeArrowheads="1"/>
          </p:cNvSpPr>
          <p:nvPr/>
        </p:nvSpPr>
        <p:spPr bwMode="auto">
          <a:xfrm>
            <a:off x="7288213" y="20415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4" name="Rectangle 236"/>
          <p:cNvSpPr>
            <a:spLocks noChangeArrowheads="1"/>
          </p:cNvSpPr>
          <p:nvPr/>
        </p:nvSpPr>
        <p:spPr bwMode="auto">
          <a:xfrm>
            <a:off x="7593013" y="20415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5" name="Rectangle 237"/>
          <p:cNvSpPr>
            <a:spLocks noChangeArrowheads="1"/>
          </p:cNvSpPr>
          <p:nvPr/>
        </p:nvSpPr>
        <p:spPr bwMode="auto">
          <a:xfrm>
            <a:off x="7897813" y="2041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6" name="Rectangle 238"/>
          <p:cNvSpPr>
            <a:spLocks noChangeArrowheads="1"/>
          </p:cNvSpPr>
          <p:nvPr/>
        </p:nvSpPr>
        <p:spPr bwMode="auto">
          <a:xfrm>
            <a:off x="8202613" y="20415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7" name="Rectangle 239"/>
          <p:cNvSpPr>
            <a:spLocks noChangeArrowheads="1"/>
          </p:cNvSpPr>
          <p:nvPr/>
        </p:nvSpPr>
        <p:spPr bwMode="auto">
          <a:xfrm>
            <a:off x="7288213" y="23463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8" name="Rectangle 240"/>
          <p:cNvSpPr>
            <a:spLocks noChangeArrowheads="1"/>
          </p:cNvSpPr>
          <p:nvPr/>
        </p:nvSpPr>
        <p:spPr bwMode="auto">
          <a:xfrm>
            <a:off x="7593013" y="2346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09" name="Rectangle 241"/>
          <p:cNvSpPr>
            <a:spLocks noChangeArrowheads="1"/>
          </p:cNvSpPr>
          <p:nvPr/>
        </p:nvSpPr>
        <p:spPr bwMode="auto">
          <a:xfrm>
            <a:off x="7897813" y="2346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10" name="Rectangle 242"/>
          <p:cNvSpPr>
            <a:spLocks noChangeArrowheads="1"/>
          </p:cNvSpPr>
          <p:nvPr/>
        </p:nvSpPr>
        <p:spPr bwMode="auto">
          <a:xfrm>
            <a:off x="8202613" y="23463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11" name="Rectangle 243"/>
          <p:cNvSpPr>
            <a:spLocks noChangeArrowheads="1"/>
          </p:cNvSpPr>
          <p:nvPr/>
        </p:nvSpPr>
        <p:spPr bwMode="auto">
          <a:xfrm>
            <a:off x="7288213" y="2651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12" name="Rectangle 244"/>
          <p:cNvSpPr>
            <a:spLocks noChangeArrowheads="1"/>
          </p:cNvSpPr>
          <p:nvPr/>
        </p:nvSpPr>
        <p:spPr bwMode="auto">
          <a:xfrm>
            <a:off x="7593013" y="26511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13" name="Rectangle 245"/>
          <p:cNvSpPr>
            <a:spLocks noChangeArrowheads="1"/>
          </p:cNvSpPr>
          <p:nvPr/>
        </p:nvSpPr>
        <p:spPr bwMode="auto">
          <a:xfrm>
            <a:off x="7897813" y="26511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14" name="Rectangle 246"/>
          <p:cNvSpPr>
            <a:spLocks noChangeArrowheads="1"/>
          </p:cNvSpPr>
          <p:nvPr/>
        </p:nvSpPr>
        <p:spPr bwMode="auto">
          <a:xfrm>
            <a:off x="8202613" y="26511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15" name="Text Box 247"/>
          <p:cNvSpPr txBox="1">
            <a:spLocks noChangeArrowheads="1"/>
          </p:cNvSpPr>
          <p:nvPr/>
        </p:nvSpPr>
        <p:spPr bwMode="auto">
          <a:xfrm rot="10800000">
            <a:off x="273050" y="1433513"/>
            <a:ext cx="668338" cy="3478212"/>
          </a:xfrm>
          <a:prstGeom prst="rect">
            <a:avLst/>
          </a:prstGeom>
          <a:noFill/>
          <a:ln w="9525">
            <a:noFill/>
            <a:round/>
          </a:ln>
        </p:spPr>
        <p:txBody>
          <a:bodyPr vert="eaVert"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>
                <a:solidFill>
                  <a:srgbClr val="000000"/>
                </a:solidFill>
                <a:latin typeface="Arial Narrow" panose="020B0606020202030204" pitchFamily="34" charset="0"/>
              </a:rPr>
              <a:t>Time (processor cycle)</a:t>
            </a:r>
          </a:p>
        </p:txBody>
      </p:sp>
      <p:sp>
        <p:nvSpPr>
          <p:cNvPr id="271416" name="Line 248"/>
          <p:cNvSpPr>
            <a:spLocks noChangeShapeType="1"/>
          </p:cNvSpPr>
          <p:nvPr/>
        </p:nvSpPr>
        <p:spPr bwMode="auto">
          <a:xfrm>
            <a:off x="582613" y="4937125"/>
            <a:ext cx="1587" cy="838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1417" name="Text Box 249"/>
          <p:cNvSpPr txBox="1">
            <a:spLocks noChangeArrowheads="1"/>
          </p:cNvSpPr>
          <p:nvPr/>
        </p:nvSpPr>
        <p:spPr bwMode="auto">
          <a:xfrm>
            <a:off x="887413" y="1365250"/>
            <a:ext cx="1250950" cy="36830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anose="020B0606020202030204" pitchFamily="34" charset="0"/>
              </a:rPr>
              <a:t>Superscalar</a:t>
            </a:r>
          </a:p>
        </p:txBody>
      </p:sp>
      <p:sp>
        <p:nvSpPr>
          <p:cNvPr id="271418" name="Text Box 250"/>
          <p:cNvSpPr txBox="1">
            <a:spLocks noChangeArrowheads="1"/>
          </p:cNvSpPr>
          <p:nvPr/>
        </p:nvSpPr>
        <p:spPr bwMode="auto">
          <a:xfrm>
            <a:off x="2487613" y="1365250"/>
            <a:ext cx="1335087" cy="36830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anose="020B0606020202030204" pitchFamily="34" charset="0"/>
              </a:rPr>
              <a:t>Fine-Grained</a:t>
            </a:r>
          </a:p>
        </p:txBody>
      </p:sp>
      <p:sp>
        <p:nvSpPr>
          <p:cNvPr id="271419" name="Text Box 251"/>
          <p:cNvSpPr txBox="1">
            <a:spLocks noChangeArrowheads="1"/>
          </p:cNvSpPr>
          <p:nvPr/>
        </p:nvSpPr>
        <p:spPr bwMode="auto">
          <a:xfrm>
            <a:off x="3783013" y="1365250"/>
            <a:ext cx="1584325" cy="36830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anose="020B0606020202030204" pitchFamily="34" charset="0"/>
              </a:rPr>
              <a:t>Coarse-Grained</a:t>
            </a:r>
          </a:p>
        </p:txBody>
      </p:sp>
      <p:sp>
        <p:nvSpPr>
          <p:cNvPr id="271420" name="Text Box 252"/>
          <p:cNvSpPr txBox="1">
            <a:spLocks noChangeArrowheads="1"/>
          </p:cNvSpPr>
          <p:nvPr/>
        </p:nvSpPr>
        <p:spPr bwMode="auto">
          <a:xfrm>
            <a:off x="5426075" y="1344613"/>
            <a:ext cx="1612900" cy="36830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anose="020B0606020202030204" pitchFamily="34" charset="0"/>
              </a:rPr>
              <a:t>Multiprocessing</a:t>
            </a:r>
          </a:p>
        </p:txBody>
      </p:sp>
      <p:sp>
        <p:nvSpPr>
          <p:cNvPr id="271421" name="Text Box 253"/>
          <p:cNvSpPr txBox="1">
            <a:spLocks noChangeArrowheads="1"/>
          </p:cNvSpPr>
          <p:nvPr/>
        </p:nvSpPr>
        <p:spPr bwMode="auto">
          <a:xfrm>
            <a:off x="7135813" y="1136650"/>
            <a:ext cx="1468437" cy="642938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anose="020B0606020202030204" pitchFamily="34" charset="0"/>
              </a:rPr>
              <a:t>Simultaneous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1">
                <a:solidFill>
                  <a:srgbClr val="000000"/>
                </a:solidFill>
                <a:latin typeface="Arial Narrow" panose="020B0606020202030204" pitchFamily="34" charset="0"/>
              </a:rPr>
              <a:t>Multithreading</a:t>
            </a:r>
          </a:p>
        </p:txBody>
      </p:sp>
      <p:sp>
        <p:nvSpPr>
          <p:cNvPr id="271422" name="Rectangle 254"/>
          <p:cNvSpPr>
            <a:spLocks noChangeArrowheads="1"/>
          </p:cNvSpPr>
          <p:nvPr/>
        </p:nvSpPr>
        <p:spPr bwMode="auto">
          <a:xfrm>
            <a:off x="2259013" y="5775325"/>
            <a:ext cx="228600" cy="228600"/>
          </a:xfrm>
          <a:prstGeom prst="rect">
            <a:avLst/>
          </a:prstGeom>
          <a:solidFill>
            <a:srgbClr val="5B9BD5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23" name="Rectangle 255"/>
          <p:cNvSpPr>
            <a:spLocks noChangeArrowheads="1"/>
          </p:cNvSpPr>
          <p:nvPr/>
        </p:nvSpPr>
        <p:spPr bwMode="auto">
          <a:xfrm>
            <a:off x="2259013" y="6156325"/>
            <a:ext cx="228600" cy="22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24" name="Rectangle 256"/>
          <p:cNvSpPr>
            <a:spLocks noChangeArrowheads="1"/>
          </p:cNvSpPr>
          <p:nvPr/>
        </p:nvSpPr>
        <p:spPr bwMode="auto">
          <a:xfrm>
            <a:off x="4468813" y="5775325"/>
            <a:ext cx="228600" cy="228600"/>
          </a:xfrm>
          <a:prstGeom prst="rect">
            <a:avLst/>
          </a:prstGeom>
          <a:solidFill>
            <a:srgbClr val="FFFF00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25" name="Rectangle 257"/>
          <p:cNvSpPr>
            <a:spLocks noChangeArrowheads="1"/>
          </p:cNvSpPr>
          <p:nvPr/>
        </p:nvSpPr>
        <p:spPr bwMode="auto">
          <a:xfrm>
            <a:off x="4468813" y="6156325"/>
            <a:ext cx="228600" cy="228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26" name="Rectangle 258"/>
          <p:cNvSpPr>
            <a:spLocks noChangeArrowheads="1"/>
          </p:cNvSpPr>
          <p:nvPr/>
        </p:nvSpPr>
        <p:spPr bwMode="auto">
          <a:xfrm>
            <a:off x="6526213" y="5775325"/>
            <a:ext cx="228600" cy="2286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27" name="Rectangle 259"/>
          <p:cNvSpPr>
            <a:spLocks noChangeArrowheads="1"/>
          </p:cNvSpPr>
          <p:nvPr/>
        </p:nvSpPr>
        <p:spPr bwMode="auto">
          <a:xfrm>
            <a:off x="6526213" y="6156325"/>
            <a:ext cx="228600" cy="228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271428" name="Text Box 260"/>
          <p:cNvSpPr txBox="1">
            <a:spLocks noChangeArrowheads="1"/>
          </p:cNvSpPr>
          <p:nvPr/>
        </p:nvSpPr>
        <p:spPr bwMode="auto">
          <a:xfrm>
            <a:off x="2547938" y="5683250"/>
            <a:ext cx="1016000" cy="3984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anose="020B0606020202030204" pitchFamily="34" charset="0"/>
              </a:rPr>
              <a:t>Thread 1</a:t>
            </a:r>
          </a:p>
        </p:txBody>
      </p:sp>
      <p:sp>
        <p:nvSpPr>
          <p:cNvPr id="271429" name="Text Box 261"/>
          <p:cNvSpPr txBox="1">
            <a:spLocks noChangeArrowheads="1"/>
          </p:cNvSpPr>
          <p:nvPr/>
        </p:nvSpPr>
        <p:spPr bwMode="auto">
          <a:xfrm>
            <a:off x="2554288" y="6080125"/>
            <a:ext cx="1016000" cy="3984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anose="020B0606020202030204" pitchFamily="34" charset="0"/>
              </a:rPr>
              <a:t>Thread 2</a:t>
            </a:r>
          </a:p>
        </p:txBody>
      </p:sp>
      <p:sp>
        <p:nvSpPr>
          <p:cNvPr id="271430" name="Text Box 262"/>
          <p:cNvSpPr txBox="1">
            <a:spLocks noChangeArrowheads="1"/>
          </p:cNvSpPr>
          <p:nvPr/>
        </p:nvSpPr>
        <p:spPr bwMode="auto">
          <a:xfrm>
            <a:off x="4849813" y="5699125"/>
            <a:ext cx="1016000" cy="3984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anose="020B0606020202030204" pitchFamily="34" charset="0"/>
              </a:rPr>
              <a:t>Thread 3</a:t>
            </a:r>
          </a:p>
        </p:txBody>
      </p:sp>
      <p:sp>
        <p:nvSpPr>
          <p:cNvPr id="271431" name="Text Box 263"/>
          <p:cNvSpPr txBox="1">
            <a:spLocks noChangeArrowheads="1"/>
          </p:cNvSpPr>
          <p:nvPr/>
        </p:nvSpPr>
        <p:spPr bwMode="auto">
          <a:xfrm>
            <a:off x="4849813" y="6080125"/>
            <a:ext cx="1016000" cy="3984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anose="020B0606020202030204" pitchFamily="34" charset="0"/>
              </a:rPr>
              <a:t>Thread 4</a:t>
            </a:r>
          </a:p>
        </p:txBody>
      </p:sp>
      <p:sp>
        <p:nvSpPr>
          <p:cNvPr id="271432" name="Text Box 264"/>
          <p:cNvSpPr txBox="1">
            <a:spLocks noChangeArrowheads="1"/>
          </p:cNvSpPr>
          <p:nvPr/>
        </p:nvSpPr>
        <p:spPr bwMode="auto">
          <a:xfrm>
            <a:off x="6831013" y="5699125"/>
            <a:ext cx="1016000" cy="3984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anose="020B0606020202030204" pitchFamily="34" charset="0"/>
              </a:rPr>
              <a:t>Thread 5</a:t>
            </a:r>
          </a:p>
        </p:txBody>
      </p:sp>
      <p:sp>
        <p:nvSpPr>
          <p:cNvPr id="271433" name="Text Box 265"/>
          <p:cNvSpPr txBox="1">
            <a:spLocks noChangeArrowheads="1"/>
          </p:cNvSpPr>
          <p:nvPr/>
        </p:nvSpPr>
        <p:spPr bwMode="auto">
          <a:xfrm>
            <a:off x="6831013" y="6080125"/>
            <a:ext cx="896937" cy="398463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Arial Narrow" panose="020B0606020202030204" pitchFamily="34" charset="0"/>
              </a:rPr>
              <a:t>Idle slot</a:t>
            </a:r>
          </a:p>
        </p:txBody>
      </p:sp>
      <p:sp>
        <p:nvSpPr>
          <p:cNvPr id="271434" name="Text Box 266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1C07A4F-2715-4FB2-BC4B-04D8FD9369E8}" type="datetime1">
              <a:rPr lang="zh-CN" altLang="zh-CN" sz="1200">
                <a:solidFill>
                  <a:srgbClr val="898989"/>
                </a:solidFill>
              </a:rPr>
              <a:t>2021/6/25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1435" name="Text Box 267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1200">
                <a:solidFill>
                  <a:srgbClr val="898989"/>
                </a:solidFill>
              </a:rPr>
              <a:t>计算机体系结构</a:t>
            </a:r>
          </a:p>
        </p:txBody>
      </p:sp>
      <p:sp>
        <p:nvSpPr>
          <p:cNvPr id="271436" name="Text Box 268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6EF146-23A2-4EE7-BE80-49BCB33A482E}" type="slidenum">
              <a:rPr lang="zh-CN" altLang="zh-CN" sz="1200">
                <a:solidFill>
                  <a:srgbClr val="898989"/>
                </a:solidFill>
              </a:rPr>
              <a:t>16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Multithreaded Categories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2715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</a:t>
            </a:r>
          </a:p>
        </p:txBody>
      </p:sp>
      <p:sp>
        <p:nvSpPr>
          <p:cNvPr id="210947" name="内容占位符 2"/>
          <p:cNvSpPr>
            <a:spLocks noGrp="1"/>
          </p:cNvSpPr>
          <p:nvPr>
            <p:ph idx="1"/>
          </p:nvPr>
        </p:nvSpPr>
        <p:spPr>
          <a:xfrm>
            <a:off x="457200" y="1118511"/>
            <a:ext cx="8229600" cy="505183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向量处理机模型、ＧＰＵ</a:t>
            </a:r>
          </a:p>
          <a:p>
            <a:endParaRPr lang="zh-CN" altLang="en-US" dirty="0"/>
          </a:p>
          <a:p>
            <a:r>
              <a:rPr lang="zh-CN" altLang="en-US" dirty="0"/>
              <a:t>向量处理机基本概念</a:t>
            </a:r>
            <a:endParaRPr lang="en-US" altLang="zh-CN" dirty="0"/>
          </a:p>
          <a:p>
            <a:pPr lvl="1"/>
            <a:r>
              <a:rPr lang="zh-CN" altLang="en-US" dirty="0"/>
              <a:t>基本思想：两个向量的对应分量进行运算，产生一个结果向量</a:t>
            </a:r>
            <a:endParaRPr lang="en-US" altLang="zh-CN" dirty="0"/>
          </a:p>
          <a:p>
            <a:r>
              <a:rPr lang="zh-CN" altLang="en-US" dirty="0"/>
              <a:t>向量处理机基本特征</a:t>
            </a:r>
            <a:endParaRPr lang="en-US" altLang="zh-CN" dirty="0"/>
          </a:p>
          <a:p>
            <a:pPr lvl="1"/>
            <a:r>
              <a:rPr lang="en-US" altLang="zh-CN" dirty="0"/>
              <a:t>VSIW-</a:t>
            </a:r>
            <a:r>
              <a:rPr lang="zh-CN" altLang="en-US" dirty="0"/>
              <a:t>一条指令包含多个操作</a:t>
            </a:r>
            <a:endParaRPr lang="en-US" altLang="zh-CN" dirty="0"/>
          </a:p>
          <a:p>
            <a:pPr lvl="1"/>
            <a:r>
              <a:rPr lang="zh-CN" altLang="en-US" dirty="0"/>
              <a:t>单条向量指令内所包含的操作相互独立</a:t>
            </a:r>
            <a:endParaRPr lang="en-US" altLang="zh-CN" dirty="0"/>
          </a:p>
          <a:p>
            <a:pPr lvl="1"/>
            <a:r>
              <a:rPr lang="zh-CN" altLang="en-US" dirty="0"/>
              <a:t>以已知模式访问存储器</a:t>
            </a:r>
            <a:r>
              <a:rPr lang="en-US" altLang="zh-CN" dirty="0"/>
              <a:t>-</a:t>
            </a:r>
            <a:r>
              <a:rPr lang="zh-CN" altLang="en-US" dirty="0"/>
              <a:t>多体交叉存储系统</a:t>
            </a:r>
            <a:endParaRPr lang="en-US" altLang="zh-CN" dirty="0"/>
          </a:p>
          <a:p>
            <a:pPr lvl="1"/>
            <a:r>
              <a:rPr lang="zh-CN" altLang="en-US" dirty="0"/>
              <a:t>控制相关少</a:t>
            </a:r>
            <a:endParaRPr lang="en-US" altLang="zh-CN" dirty="0"/>
          </a:p>
          <a:p>
            <a:r>
              <a:rPr lang="zh-CN" altLang="en-US" dirty="0"/>
              <a:t>向量处理机基本结构</a:t>
            </a:r>
            <a:endParaRPr lang="en-US" altLang="zh-CN" dirty="0"/>
          </a:p>
          <a:p>
            <a:pPr lvl="1"/>
            <a:r>
              <a:rPr lang="zh-CN" altLang="en-US" dirty="0"/>
              <a:t>向量指令并行执行</a:t>
            </a:r>
            <a:endParaRPr lang="en-US" altLang="zh-CN" dirty="0"/>
          </a:p>
          <a:p>
            <a:pPr lvl="1"/>
            <a:r>
              <a:rPr lang="zh-CN" altLang="en-US" dirty="0"/>
              <a:t>向量运算部件的执行方式</a:t>
            </a:r>
            <a:r>
              <a:rPr lang="en-US" altLang="zh-CN" dirty="0"/>
              <a:t>-</a:t>
            </a:r>
            <a:r>
              <a:rPr lang="zh-CN" altLang="en-US" dirty="0"/>
              <a:t>流水线方式</a:t>
            </a:r>
            <a:endParaRPr lang="en-US" altLang="zh-CN" dirty="0"/>
          </a:p>
          <a:p>
            <a:pPr lvl="1"/>
            <a:r>
              <a:rPr lang="zh-CN" altLang="en-US" dirty="0"/>
              <a:t>向量部件结构</a:t>
            </a:r>
            <a:r>
              <a:rPr lang="en-US" altLang="zh-CN" dirty="0"/>
              <a:t>-</a:t>
            </a:r>
            <a:r>
              <a:rPr lang="zh-CN" altLang="en-US" dirty="0"/>
              <a:t>多“道”结构</a:t>
            </a:r>
            <a:r>
              <a:rPr lang="en-US" altLang="zh-CN" dirty="0"/>
              <a:t>-</a:t>
            </a:r>
            <a:r>
              <a:rPr lang="zh-CN" altLang="en-US" dirty="0"/>
              <a:t>多条运算流水线</a:t>
            </a:r>
            <a:endParaRPr lang="en-US" altLang="zh-CN" dirty="0"/>
          </a:p>
          <a:p>
            <a:r>
              <a:rPr lang="zh-CN" altLang="en-US" dirty="0"/>
              <a:t>向量处理机性能评估</a:t>
            </a:r>
            <a:endParaRPr lang="en-US" altLang="zh-CN" dirty="0"/>
          </a:p>
          <a:p>
            <a:pPr lvl="1"/>
            <a:r>
              <a:rPr lang="zh-CN" altLang="en-US" dirty="0"/>
              <a:t>向量指令流执行时间</a:t>
            </a:r>
            <a:r>
              <a:rPr lang="en-US" altLang="zh-CN" dirty="0"/>
              <a:t>: Convey, Chimes, Start-up time</a:t>
            </a:r>
          </a:p>
          <a:p>
            <a:pPr lvl="1"/>
            <a:r>
              <a:rPr lang="zh-CN" altLang="en-US" dirty="0"/>
              <a:t>其他指标：</a:t>
            </a:r>
            <a:r>
              <a:rPr lang="en-US" altLang="zh-CN" dirty="0"/>
              <a:t> R</a:t>
            </a:r>
            <a:r>
              <a:rPr lang="en-US" altLang="zh-CN" baseline="-25000" dirty="0">
                <a:sym typeface="Symbol" panose="05050102010706020507" pitchFamily="18" charset="2"/>
              </a:rPr>
              <a:t></a:t>
            </a:r>
            <a:r>
              <a:rPr lang="en-US" altLang="zh-CN" dirty="0"/>
              <a:t> , N</a:t>
            </a:r>
            <a:r>
              <a:rPr lang="en-US" altLang="zh-CN" baseline="-25000" dirty="0"/>
              <a:t>1/2</a:t>
            </a:r>
            <a:r>
              <a:rPr lang="en-US" altLang="zh-CN" dirty="0"/>
              <a:t> , N</a:t>
            </a:r>
            <a:r>
              <a:rPr lang="en-US" altLang="zh-CN" baseline="-25000" dirty="0"/>
              <a:t>V</a:t>
            </a:r>
          </a:p>
          <a:p>
            <a:endParaRPr lang="en-US" altLang="zh-CN" dirty="0"/>
          </a:p>
          <a:p>
            <a:r>
              <a:rPr lang="zh-CN" altLang="en-US" dirty="0"/>
              <a:t>两个问题</a:t>
            </a:r>
            <a:endParaRPr lang="en-US" altLang="zh-CN" dirty="0"/>
          </a:p>
          <a:p>
            <a:pPr lvl="1"/>
            <a:r>
              <a:rPr lang="zh-CN" altLang="en-US" dirty="0"/>
              <a:t>向量处理机中的存储器访问</a:t>
            </a:r>
            <a:endParaRPr lang="en-US" altLang="zh-CN" dirty="0"/>
          </a:p>
          <a:p>
            <a:pPr lvl="1"/>
            <a:r>
              <a:rPr lang="zh-CN" altLang="en-US" dirty="0"/>
              <a:t>向量处理机中的优化技术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BE2-86BF-4141-AD11-C055E086625E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4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向量机的存储器访问</a:t>
            </a:r>
            <a:endParaRPr lang="en-US" altLang="zh-CN" dirty="0"/>
          </a:p>
          <a:p>
            <a:pPr lvl="1"/>
            <a:r>
              <a:rPr lang="zh-CN" altLang="en-US" dirty="0"/>
              <a:t>存储器组织：独立存储体、多体交叉方式</a:t>
            </a:r>
            <a:endParaRPr lang="en-US" altLang="zh-CN" dirty="0"/>
          </a:p>
          <a:p>
            <a:pPr lvl="1"/>
            <a:r>
              <a:rPr lang="en-US" altLang="zh-CN" dirty="0"/>
              <a:t>Stride : </a:t>
            </a:r>
            <a:r>
              <a:rPr lang="zh-CN" altLang="en-US" dirty="0"/>
              <a:t>固定步长（</a:t>
            </a:r>
            <a:r>
              <a:rPr lang="en-US" altLang="zh-CN" dirty="0"/>
              <a:t>1 or </a:t>
            </a:r>
            <a:r>
              <a:rPr lang="zh-CN" altLang="en-US" dirty="0"/>
              <a:t>常数）</a:t>
            </a:r>
            <a:r>
              <a:rPr lang="en-US" altLang="zh-CN" dirty="0"/>
              <a:t>, </a:t>
            </a:r>
            <a:r>
              <a:rPr lang="zh-CN" altLang="en-US" dirty="0"/>
              <a:t>非固定步长（</a:t>
            </a:r>
            <a:r>
              <a:rPr lang="en-US" altLang="zh-CN" dirty="0"/>
              <a:t>index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分段开采技术</a:t>
            </a:r>
          </a:p>
          <a:p>
            <a:r>
              <a:rPr lang="zh-CN" altLang="en-US" dirty="0"/>
              <a:t>基于向量机模型的优化</a:t>
            </a:r>
            <a:endParaRPr lang="en-US" altLang="zh-CN" dirty="0"/>
          </a:p>
          <a:p>
            <a:pPr lvl="1"/>
            <a:r>
              <a:rPr lang="zh-CN" altLang="en-US" dirty="0"/>
              <a:t>链接技术</a:t>
            </a:r>
            <a:endParaRPr lang="en-US" altLang="zh-CN" dirty="0"/>
          </a:p>
          <a:p>
            <a:pPr lvl="1"/>
            <a:r>
              <a:rPr lang="zh-CN" altLang="en-US" dirty="0"/>
              <a:t>有条件执行</a:t>
            </a:r>
            <a:endParaRPr lang="en-US" altLang="zh-CN" dirty="0"/>
          </a:p>
          <a:p>
            <a:pPr lvl="1"/>
            <a:r>
              <a:rPr lang="zh-CN" altLang="en-US" dirty="0"/>
              <a:t>稀疏矩阵的操作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3DC5EBA8-0AD5-4737-ACC0-02F842A86AC6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54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ＧＰＵ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：多线程协处理器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编程模型：</a:t>
            </a:r>
            <a:r>
              <a:rPr lang="en-US" altLang="zh-CN" dirty="0"/>
              <a:t>SPMD (Single Program Multiple Data)</a:t>
            </a:r>
          </a:p>
          <a:p>
            <a:pPr lvl="1"/>
            <a:r>
              <a:rPr lang="zh-CN" altLang="en-US" dirty="0"/>
              <a:t>使用线程</a:t>
            </a:r>
            <a:r>
              <a:rPr lang="en-US" altLang="zh-CN" dirty="0"/>
              <a:t> (SPMD </a:t>
            </a:r>
            <a:r>
              <a:rPr lang="zh-CN" altLang="en-US" dirty="0"/>
              <a:t>编程模型</a:t>
            </a:r>
            <a:r>
              <a:rPr lang="en-US" altLang="zh-CN" dirty="0"/>
              <a:t>)</a:t>
            </a:r>
            <a:r>
              <a:rPr lang="zh-CN" altLang="en-US" dirty="0"/>
              <a:t>，不是用</a:t>
            </a:r>
            <a:r>
              <a:rPr lang="en-US" altLang="zh-CN" dirty="0"/>
              <a:t>SIMD</a:t>
            </a:r>
            <a:r>
              <a:rPr lang="zh-CN" altLang="en-US" dirty="0"/>
              <a:t>指令编程</a:t>
            </a:r>
            <a:endParaRPr lang="en-US" altLang="zh-CN" dirty="0"/>
          </a:p>
          <a:p>
            <a:pPr lvl="2"/>
            <a:r>
              <a:rPr lang="zh-CN" altLang="en-US" dirty="0"/>
              <a:t>每个线程执行同样的代码，但操作不同的数据元素</a:t>
            </a:r>
            <a:endParaRPr lang="en-US" altLang="zh-CN" dirty="0"/>
          </a:p>
          <a:p>
            <a:pPr lvl="2"/>
            <a:r>
              <a:rPr lang="zh-CN" altLang="en-US" dirty="0"/>
              <a:t>每个线程有自己的上下文</a:t>
            </a:r>
            <a:r>
              <a:rPr lang="en-US" altLang="zh-CN" dirty="0"/>
              <a:t>(</a:t>
            </a:r>
            <a:r>
              <a:rPr lang="zh-CN" altLang="en-US" dirty="0"/>
              <a:t>即可以独立地启动</a:t>
            </a:r>
            <a:r>
              <a:rPr lang="en-US" altLang="zh-CN" dirty="0"/>
              <a:t>/</a:t>
            </a:r>
            <a:r>
              <a:rPr lang="zh-CN" altLang="en-US" dirty="0"/>
              <a:t>执行等）</a:t>
            </a:r>
            <a:endParaRPr lang="en-US" altLang="zh-CN" dirty="0"/>
          </a:p>
          <a:p>
            <a:pPr lvl="1"/>
            <a:r>
              <a:rPr lang="zh-CN" altLang="en-US" dirty="0"/>
              <a:t>计算由大量的相互独立的线程</a:t>
            </a:r>
            <a:r>
              <a:rPr lang="en-US" altLang="zh-CN" dirty="0"/>
              <a:t>(CUDA threads or </a:t>
            </a:r>
            <a:r>
              <a:rPr lang="en-US" altLang="zh-CN" dirty="0" err="1"/>
              <a:t>microthreads</a:t>
            </a:r>
            <a:r>
              <a:rPr lang="en-US" altLang="zh-CN" dirty="0"/>
              <a:t>) </a:t>
            </a:r>
            <a:r>
              <a:rPr lang="zh-CN" altLang="en-US" dirty="0"/>
              <a:t>完成，这些线程组合成线程块（</a:t>
            </a:r>
            <a:r>
              <a:rPr lang="en-US" altLang="zh-CN" dirty="0"/>
              <a:t>thread blocks</a:t>
            </a:r>
            <a:r>
              <a:rPr lang="zh-CN" altLang="en-US" dirty="0"/>
              <a:t>） 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执行模型：</a:t>
            </a:r>
            <a:r>
              <a:rPr lang="en-US" altLang="zh-CN" dirty="0"/>
              <a:t>SIMT (Single Instruction Multiple Thread)</a:t>
            </a:r>
          </a:p>
          <a:p>
            <a:pPr lvl="1"/>
            <a:r>
              <a:rPr lang="zh-CN" altLang="en-US" dirty="0"/>
              <a:t>一组执行相同指令的线程由硬件动态组织成</a:t>
            </a:r>
            <a:r>
              <a:rPr lang="en-US" altLang="zh-CN" dirty="0"/>
              <a:t>warp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warp</a:t>
            </a:r>
            <a:r>
              <a:rPr lang="zh-CN" altLang="en-US" dirty="0"/>
              <a:t>是由硬件形成的</a:t>
            </a:r>
            <a:r>
              <a:rPr lang="en-US" altLang="zh-CN" dirty="0"/>
              <a:t>SIMD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存储器组织 </a:t>
            </a:r>
            <a:endParaRPr lang="en-US" altLang="zh-CN" dirty="0"/>
          </a:p>
          <a:p>
            <a:pPr lvl="1"/>
            <a:r>
              <a:rPr lang="en-US" altLang="zh-CN" dirty="0"/>
              <a:t>Local Memory</a:t>
            </a:r>
            <a:r>
              <a:rPr lang="zh-CN" altLang="en-US" dirty="0"/>
              <a:t>， </a:t>
            </a:r>
            <a:r>
              <a:rPr lang="en-US" altLang="zh-CN" dirty="0"/>
              <a:t>Shared Memory, Global Memory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分支处理（发散与汇聚）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415E12F-1C69-4C2A-B34C-9F5E52E90C99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中国科学技术大学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0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</a:p>
        </p:txBody>
      </p:sp>
      <p:sp>
        <p:nvSpPr>
          <p:cNvPr id="175107" name="内容占位符 2"/>
          <p:cNvSpPr>
            <a:spLocks noGrp="1" noChangeArrowheads="1"/>
          </p:cNvSpPr>
          <p:nvPr>
            <p:ph idx="1"/>
          </p:nvPr>
        </p:nvSpPr>
        <p:spPr>
          <a:xfrm>
            <a:off x="188843" y="1073427"/>
            <a:ext cx="8686799" cy="5148470"/>
          </a:xfrm>
        </p:spPr>
        <p:txBody>
          <a:bodyPr>
            <a:normAutofit fontScale="60000" lnSpcReduction="20000"/>
          </a:bodyPr>
          <a:lstStyle/>
          <a:p>
            <a:r>
              <a:rPr lang="zh-CN" altLang="en-US" dirty="0"/>
              <a:t>重点关注：  与性能度量、功耗（能耗）有关的问题</a:t>
            </a:r>
          </a:p>
          <a:p>
            <a:endParaRPr lang="zh-CN" altLang="en-US" dirty="0"/>
          </a:p>
          <a:p>
            <a:r>
              <a:rPr lang="zh-CN" altLang="en-US" dirty="0"/>
              <a:t>性能度量</a:t>
            </a:r>
            <a:endParaRPr lang="en-US" altLang="zh-CN" dirty="0"/>
          </a:p>
          <a:p>
            <a:pPr lvl="1"/>
            <a:r>
              <a:rPr lang="zh-CN" altLang="en-US" dirty="0"/>
              <a:t>响应时间</a:t>
            </a:r>
            <a:r>
              <a:rPr lang="en-US" altLang="zh-CN" dirty="0"/>
              <a:t> (response time)</a:t>
            </a:r>
          </a:p>
          <a:p>
            <a:pPr lvl="1"/>
            <a:r>
              <a:rPr lang="zh-CN" altLang="en-US" dirty="0"/>
              <a:t>吞吐率 </a:t>
            </a:r>
            <a:r>
              <a:rPr lang="en-US" altLang="zh-CN" dirty="0"/>
              <a:t>(Throughput)</a:t>
            </a:r>
          </a:p>
          <a:p>
            <a:r>
              <a:rPr lang="en-US" altLang="zh-CN" dirty="0"/>
              <a:t>CPU </a:t>
            </a:r>
            <a:r>
              <a:rPr lang="zh-CN" altLang="en-US" dirty="0"/>
              <a:t>执行时间 </a:t>
            </a:r>
            <a:r>
              <a:rPr lang="en-US" altLang="zh-CN" dirty="0"/>
              <a:t>= IC × CPI × T</a:t>
            </a:r>
          </a:p>
          <a:p>
            <a:pPr lvl="1"/>
            <a:r>
              <a:rPr lang="en-US" altLang="zh-CN" dirty="0"/>
              <a:t>CPI  ( Cycles per Instruction)</a:t>
            </a:r>
          </a:p>
          <a:p>
            <a:r>
              <a:rPr lang="en-US" altLang="zh-CN" dirty="0"/>
              <a:t>MIPS = Millions of Instructions Per Second</a:t>
            </a:r>
          </a:p>
          <a:p>
            <a:r>
              <a:rPr lang="en-US" altLang="zh-CN" dirty="0"/>
              <a:t>Latency  versus Bandwidth</a:t>
            </a:r>
          </a:p>
          <a:p>
            <a:pPr lvl="1"/>
            <a:r>
              <a:rPr lang="en-US" altLang="zh-CN" dirty="0"/>
              <a:t>Latency</a:t>
            </a:r>
            <a:r>
              <a:rPr lang="zh-CN" altLang="en-US" dirty="0"/>
              <a:t>指单个任务的执行时间，</a:t>
            </a:r>
            <a:r>
              <a:rPr lang="en-US" altLang="zh-CN" dirty="0"/>
              <a:t>Bandwidth </a:t>
            </a:r>
            <a:r>
              <a:rPr lang="zh-CN" altLang="en-US" dirty="0"/>
              <a:t>指单位时间完成的任务量（</a:t>
            </a:r>
            <a:r>
              <a:rPr lang="en-US" altLang="zh-CN" dirty="0"/>
              <a:t>rate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Latency </a:t>
            </a:r>
            <a:r>
              <a:rPr lang="zh-CN" altLang="en-US" dirty="0"/>
              <a:t>的提升滞后于带宽的提升</a:t>
            </a:r>
            <a:r>
              <a:rPr lang="en-US" altLang="zh-CN" dirty="0"/>
              <a:t> (</a:t>
            </a:r>
            <a:r>
              <a:rPr lang="zh-CN" altLang="en-US" dirty="0"/>
              <a:t>在过去的</a:t>
            </a:r>
            <a:r>
              <a:rPr lang="en-US" altLang="zh-CN" dirty="0"/>
              <a:t>30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en-US" altLang="zh-CN" dirty="0"/>
              <a:t>Amdahl’s Law </a:t>
            </a:r>
            <a:r>
              <a:rPr lang="zh-CN" altLang="en-US" dirty="0"/>
              <a:t>用来度量加速比（</a:t>
            </a:r>
            <a:r>
              <a:rPr lang="en-US" altLang="zh-CN" dirty="0"/>
              <a:t>speedup)</a:t>
            </a:r>
          </a:p>
          <a:p>
            <a:pPr lvl="1"/>
            <a:r>
              <a:rPr lang="zh-CN" altLang="en-US" dirty="0"/>
              <a:t>性能提升受限于任务中可加速部分所占的比例</a:t>
            </a:r>
            <a:endParaRPr lang="en-US" altLang="zh-CN" dirty="0"/>
          </a:p>
          <a:p>
            <a:pPr lvl="1"/>
            <a:r>
              <a:rPr lang="zh-CN" altLang="en-US" dirty="0"/>
              <a:t>应用于多处理器系统的基本假设：在给定的问题规模下，研究随着处理器数目的增加性能的变化</a:t>
            </a:r>
            <a:endParaRPr lang="en-US" altLang="zh-CN" dirty="0"/>
          </a:p>
          <a:p>
            <a:r>
              <a:rPr lang="en-US" altLang="zh-CN" dirty="0"/>
              <a:t>Benchmarks</a:t>
            </a:r>
            <a:r>
              <a:rPr lang="zh-CN" altLang="en-US" dirty="0"/>
              <a:t>：指一组用于测试的程序</a:t>
            </a:r>
            <a:endParaRPr lang="en-US" altLang="zh-CN" dirty="0"/>
          </a:p>
          <a:p>
            <a:pPr lvl="1"/>
            <a:r>
              <a:rPr lang="zh-CN" altLang="en-US" dirty="0"/>
              <a:t>比较计算机系统的性能</a:t>
            </a:r>
            <a:endParaRPr lang="en-US" altLang="zh-CN" dirty="0"/>
          </a:p>
          <a:p>
            <a:pPr lvl="1"/>
            <a:r>
              <a:rPr lang="en-US" altLang="zh-CN" dirty="0"/>
              <a:t>SPEC benchmark :  </a:t>
            </a:r>
            <a:r>
              <a:rPr lang="zh-CN" altLang="en-US" dirty="0"/>
              <a:t>针对一组应用综合性能值采用</a:t>
            </a:r>
            <a:r>
              <a:rPr lang="en-US" altLang="zh-CN" dirty="0"/>
              <a:t>SPEC ratios </a:t>
            </a:r>
            <a:r>
              <a:rPr lang="zh-CN" altLang="en-US" dirty="0"/>
              <a:t>的几何平均</a:t>
            </a:r>
          </a:p>
        </p:txBody>
      </p:sp>
      <p:sp>
        <p:nvSpPr>
          <p:cNvPr id="175108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875A7462-A2CF-458F-A311-D0909496E5FF}" type="datetime1">
              <a:rPr lang="zh-CN" altLang="en-US" smtClean="0"/>
              <a:t>2021/6/25</a:t>
            </a:fld>
            <a:endParaRPr lang="en-US" altLang="zh-CN"/>
          </a:p>
        </p:txBody>
      </p:sp>
      <p:sp>
        <p:nvSpPr>
          <p:cNvPr id="175110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2FD37E1-DE2E-467B-8F9C-74CC011603B5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3365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第７章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重点关注：</a:t>
            </a:r>
            <a:r>
              <a:rPr lang="en-US" altLang="zh-CN"/>
              <a:t>Coherence</a:t>
            </a:r>
            <a:r>
              <a:rPr lang="zh-CN" altLang="en-US"/>
              <a:t>、</a:t>
            </a:r>
            <a:r>
              <a:rPr lang="en-US" altLang="zh-CN"/>
              <a:t>Consistency</a:t>
            </a:r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28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Acknowledgements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600200"/>
            <a:ext cx="7559675" cy="45767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/>
              <a:t>These slides contain material developed and copyright by:</a:t>
            </a:r>
          </a:p>
          <a:p>
            <a:pPr lvl="1" eaLnBrk="1" hangingPunct="1"/>
            <a:r>
              <a:rPr lang="en-US" altLang="zh-CN"/>
              <a:t>John Kubiatowicz (UCB)</a:t>
            </a:r>
          </a:p>
          <a:p>
            <a:pPr lvl="1" eaLnBrk="1" hangingPunct="1"/>
            <a:r>
              <a:rPr lang="en-US" altLang="zh-CN"/>
              <a:t>Krste Asanovic (UCB)</a:t>
            </a:r>
          </a:p>
          <a:p>
            <a:pPr lvl="1" eaLnBrk="1" hangingPunct="1"/>
            <a:r>
              <a:rPr lang="en-US" altLang="zh-CN"/>
              <a:t>David Patterson (UCB)</a:t>
            </a:r>
          </a:p>
          <a:p>
            <a:pPr lvl="1" eaLnBrk="1" hangingPunct="1"/>
            <a:r>
              <a:rPr lang="en-US" altLang="zh-CN"/>
              <a:t>Chenxi Zhang (Tongji)</a:t>
            </a:r>
          </a:p>
          <a:p>
            <a:pPr eaLnBrk="1" hangingPunct="1"/>
            <a:r>
              <a:rPr lang="en-US" altLang="zh-CN"/>
              <a:t>UCB material derived from course CS152</a:t>
            </a:r>
            <a:r>
              <a:rPr lang="zh-CN" altLang="en-US"/>
              <a:t>、</a:t>
            </a:r>
            <a:r>
              <a:rPr lang="en-US" altLang="zh-CN"/>
              <a:t>CS252</a:t>
            </a:r>
            <a:r>
              <a:rPr lang="zh-CN" altLang="en-US"/>
              <a:t>、</a:t>
            </a:r>
            <a:r>
              <a:rPr lang="en-US" altLang="zh-CN"/>
              <a:t>CS61C</a:t>
            </a:r>
          </a:p>
          <a:p>
            <a:pPr eaLnBrk="1" hangingPunct="1"/>
            <a:r>
              <a:rPr lang="en-US" altLang="zh-CN"/>
              <a:t>KFUPM material derived from course COE501</a:t>
            </a:r>
            <a:r>
              <a:rPr lang="zh-CN" altLang="en-US"/>
              <a:t>、</a:t>
            </a:r>
            <a:r>
              <a:rPr lang="en-US" altLang="zh-CN"/>
              <a:t>COE502</a:t>
            </a:r>
          </a:p>
          <a:p>
            <a:pPr eaLnBrk="1" hangingPunct="1"/>
            <a:endParaRPr lang="en-US" altLang="zh-CN"/>
          </a:p>
        </p:txBody>
      </p:sp>
      <p:sp>
        <p:nvSpPr>
          <p:cNvPr id="185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50C395EB-FCE5-4F57-849D-B3E1ABDF345D}" type="slidenum"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3541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C4197-531A-4680-BFFC-B4EE200F4B9B}" type="datetime1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2021/6/25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3542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计算机体系结构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Power &amp; Energy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8139"/>
            <a:ext cx="8229600" cy="5051833"/>
          </a:xfrm>
        </p:spPr>
        <p:txBody>
          <a:bodyPr>
            <a:normAutofit/>
          </a:bodyPr>
          <a:lstStyle/>
          <a:p>
            <a:r>
              <a:rPr lang="en-US" altLang="zh-CN" dirty="0"/>
              <a:t>Dynamic Energy ∝ </a:t>
            </a:r>
          </a:p>
          <a:p>
            <a:pPr marL="0" indent="0">
              <a:buNone/>
            </a:pPr>
            <a:r>
              <a:rPr lang="en-US" altLang="zh-CN" sz="2400" dirty="0"/>
              <a:t>                       Capacitive Load × Voltage</a:t>
            </a:r>
            <a:r>
              <a:rPr lang="en-US" altLang="zh-CN" sz="2400" baseline="30000" dirty="0"/>
              <a:t>2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0-1-0 </a:t>
            </a:r>
            <a:r>
              <a:rPr lang="zh-CN" altLang="en-US" dirty="0"/>
              <a:t>或</a:t>
            </a:r>
            <a:r>
              <a:rPr lang="en-US" altLang="zh-CN" dirty="0"/>
              <a:t> 1-0-1</a:t>
            </a:r>
            <a:r>
              <a:rPr lang="zh-CN" altLang="en-US" dirty="0"/>
              <a:t>逻辑跃迁的脉冲能量</a:t>
            </a:r>
            <a:endParaRPr lang="en-US" altLang="zh-CN" dirty="0"/>
          </a:p>
          <a:p>
            <a:pPr lvl="1"/>
            <a:r>
              <a:rPr lang="en-US" altLang="zh-CN" dirty="0"/>
              <a:t>Capacitive Load =</a:t>
            </a:r>
            <a:r>
              <a:rPr lang="zh-CN" altLang="en-US" dirty="0"/>
              <a:t>输出晶体管和导线的电容负载</a:t>
            </a:r>
            <a:endParaRPr lang="en-US" altLang="zh-CN" dirty="0"/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年来晶体管供电电压已经从</a:t>
            </a:r>
            <a:r>
              <a:rPr lang="en-US" altLang="zh-CN" dirty="0"/>
              <a:t>5V</a:t>
            </a:r>
            <a:r>
              <a:rPr lang="zh-CN" altLang="en-US" dirty="0"/>
              <a:t>降到</a:t>
            </a:r>
            <a:r>
              <a:rPr lang="en-US" altLang="zh-CN" dirty="0"/>
              <a:t>1V</a:t>
            </a:r>
          </a:p>
          <a:p>
            <a:r>
              <a:rPr lang="en-US" altLang="zh-CN" dirty="0"/>
              <a:t>Dynamic Power ∝ 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400" dirty="0"/>
              <a:t>Capacitive Load × Voltage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× Frequency Switched</a:t>
            </a:r>
          </a:p>
        </p:txBody>
      </p:sp>
      <p:sp>
        <p:nvSpPr>
          <p:cNvPr id="106498" name="日期占位符 3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91D49A3-FAA6-465B-8F9D-BC66B3916391}" type="datetime1">
              <a:rPr lang="en-US" altLang="zh-CN" smtClean="0"/>
              <a:t>6/25/21</a:t>
            </a:fld>
            <a:endParaRPr lang="en-US" altLang="zh-CN"/>
          </a:p>
        </p:txBody>
      </p:sp>
      <p:sp>
        <p:nvSpPr>
          <p:cNvPr id="106505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DACEC-3456-40BE-BA1D-5A3FAF197FB2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106501" name="Rectangle 3"/>
          <p:cNvSpPr>
            <a:spLocks noChangeArrowheads="1"/>
          </p:cNvSpPr>
          <p:nvPr/>
        </p:nvSpPr>
        <p:spPr bwMode="auto">
          <a:xfrm>
            <a:off x="0" y="3091934"/>
            <a:ext cx="184731" cy="36933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6503" name="Rectangle 5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5522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指令集架构</a:t>
            </a:r>
            <a:endParaRPr lang="en-US" altLang="zh-CN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446183" y="1156772"/>
            <a:ext cx="8229600" cy="5230612"/>
          </a:xfrm>
        </p:spPr>
        <p:txBody>
          <a:bodyPr>
            <a:normAutofit fontScale="72500" lnSpcReduction="20000"/>
          </a:bodyPr>
          <a:lstStyle/>
          <a:p>
            <a:r>
              <a:rPr lang="zh-CN" altLang="en-US" dirty="0"/>
              <a:t>重点关注：</a:t>
            </a:r>
            <a:r>
              <a:rPr lang="en-US" altLang="zh-CN" dirty="0"/>
              <a:t>ISA</a:t>
            </a:r>
            <a:r>
              <a:rPr lang="zh-CN" altLang="en-US" dirty="0"/>
              <a:t>设计的基本方法、</a:t>
            </a:r>
            <a:r>
              <a:rPr lang="en-US" altLang="zh-CN" dirty="0"/>
              <a:t>RISC </a:t>
            </a:r>
          </a:p>
          <a:p>
            <a:endParaRPr lang="en-US" altLang="zh-CN" dirty="0"/>
          </a:p>
          <a:p>
            <a:r>
              <a:rPr lang="en-US" altLang="zh-CN" dirty="0"/>
              <a:t>ISA</a:t>
            </a:r>
            <a:r>
              <a:rPr lang="zh-CN" altLang="en-US" dirty="0"/>
              <a:t>需考虑的问题：</a:t>
            </a:r>
          </a:p>
          <a:p>
            <a:pPr lvl="1"/>
            <a:r>
              <a:rPr lang="en-US" altLang="zh-CN" dirty="0"/>
              <a:t>Class of ISA; Memory addressing; Types and sizes of operands ; Operations ; Control flow instructions ; Encoding an ISA</a:t>
            </a:r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  <a:p>
            <a:r>
              <a:rPr lang="en-US" altLang="zh-CN" dirty="0"/>
              <a:t>ISA</a:t>
            </a:r>
            <a:r>
              <a:rPr lang="zh-CN" altLang="en-US" dirty="0"/>
              <a:t>的类型</a:t>
            </a:r>
          </a:p>
          <a:p>
            <a:pPr lvl="1"/>
            <a:r>
              <a:rPr lang="zh-CN" altLang="en-US" dirty="0"/>
              <a:t>通用寄存器型占主导地位</a:t>
            </a:r>
          </a:p>
          <a:p>
            <a:r>
              <a:rPr lang="zh-CN" altLang="en-US" dirty="0"/>
              <a:t>寻址方式</a:t>
            </a:r>
          </a:p>
          <a:p>
            <a:pPr lvl="1"/>
            <a:r>
              <a:rPr lang="zh-CN" altLang="en-US" dirty="0"/>
              <a:t>重要的寻址方式</a:t>
            </a:r>
            <a:r>
              <a:rPr lang="en-US" altLang="zh-CN" dirty="0"/>
              <a:t>: </a:t>
            </a:r>
            <a:r>
              <a:rPr lang="zh-CN" altLang="en-US" dirty="0"/>
              <a:t>偏移寻址方式, 立即数寻址方式</a:t>
            </a:r>
            <a:r>
              <a:rPr lang="en-US" altLang="zh-CN" dirty="0"/>
              <a:t>, </a:t>
            </a:r>
            <a:r>
              <a:rPr lang="zh-CN" altLang="en-US" dirty="0"/>
              <a:t>寄存器间址方式</a:t>
            </a:r>
          </a:p>
          <a:p>
            <a:pPr lvl="2"/>
            <a:r>
              <a:rPr lang="en-US" altLang="zh-CN" dirty="0"/>
              <a:t>SPEC</a:t>
            </a:r>
            <a:r>
              <a:rPr lang="zh-CN" altLang="en-US" dirty="0"/>
              <a:t>测试表明，使用频度达到 </a:t>
            </a:r>
            <a:r>
              <a:rPr lang="en-US" altLang="zh-CN" dirty="0"/>
              <a:t>75%--99%</a:t>
            </a:r>
          </a:p>
          <a:p>
            <a:pPr lvl="1"/>
            <a:r>
              <a:rPr lang="zh-CN" altLang="en-US" dirty="0"/>
              <a:t>偏移字段的大小应该在</a:t>
            </a:r>
            <a:r>
              <a:rPr lang="en-US" altLang="zh-CN" dirty="0"/>
              <a:t> 12 - 16 bits, </a:t>
            </a:r>
            <a:r>
              <a:rPr lang="zh-CN" altLang="en-US" dirty="0"/>
              <a:t>可满足</a:t>
            </a:r>
            <a:r>
              <a:rPr lang="en-US" altLang="zh-CN" dirty="0"/>
              <a:t>75%-99%</a:t>
            </a:r>
            <a:r>
              <a:rPr lang="zh-CN" altLang="en-US" dirty="0"/>
              <a:t>的需求</a:t>
            </a:r>
          </a:p>
          <a:p>
            <a:pPr lvl="1"/>
            <a:r>
              <a:rPr lang="zh-CN" altLang="en-US" dirty="0"/>
              <a:t>立即数字段的大小应该在</a:t>
            </a:r>
            <a:r>
              <a:rPr lang="en-US" altLang="zh-CN" dirty="0"/>
              <a:t> 8 -16 bits, </a:t>
            </a:r>
            <a:r>
              <a:rPr lang="zh-CN" altLang="en-US" dirty="0"/>
              <a:t>可满足</a:t>
            </a:r>
            <a:r>
              <a:rPr lang="en-US" altLang="zh-CN" dirty="0"/>
              <a:t>50%-80%</a:t>
            </a:r>
            <a:r>
              <a:rPr lang="zh-CN" altLang="en-US" dirty="0"/>
              <a:t>的需求</a:t>
            </a:r>
            <a:endParaRPr lang="en-US" altLang="zh-CN" dirty="0"/>
          </a:p>
          <a:p>
            <a:r>
              <a:rPr lang="zh-CN" altLang="en-US" dirty="0"/>
              <a:t>操作数的类型和大小</a:t>
            </a:r>
            <a:endParaRPr lang="en-US" altLang="zh-CN" dirty="0"/>
          </a:p>
          <a:p>
            <a:pPr lvl="1"/>
            <a:r>
              <a:rPr lang="zh-CN" altLang="en-US" dirty="0"/>
              <a:t>对单字、双字的数据访问具有较高的频率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64</a:t>
            </a:r>
            <a:r>
              <a:rPr lang="zh-CN" altLang="en-US" dirty="0"/>
              <a:t>位双字操作，更具有一般性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403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4F526-B720-447C-93DF-84D8EC2179A1}" type="datetime1">
              <a:rPr lang="zh-CN" altLang="en-US" smtClean="0"/>
              <a:t>2021/6/25</a:t>
            </a:fld>
            <a:endParaRPr lang="en-US" altLang="zh-CN"/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485412-A505-45D6-BE18-AD12AA5E3ED2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4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93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ISA</a:t>
            </a:r>
            <a:r>
              <a:rPr lang="zh-CN" altLang="en-US" dirty="0"/>
              <a:t>的功能设计：任务为确定硬件支持哪些操作。方法是统计的方法。存在</a:t>
            </a:r>
            <a:r>
              <a:rPr lang="en-US" altLang="zh-CN" dirty="0"/>
              <a:t>CISC</a:t>
            </a:r>
            <a:r>
              <a:rPr lang="zh-CN" altLang="en-US" dirty="0"/>
              <a:t>和</a:t>
            </a:r>
            <a:r>
              <a:rPr lang="en-US" altLang="zh-CN" dirty="0"/>
              <a:t>RISC</a:t>
            </a:r>
            <a:r>
              <a:rPr lang="zh-CN" altLang="en-US" dirty="0"/>
              <a:t>两种类型</a:t>
            </a:r>
            <a:endParaRPr lang="en-US" altLang="zh-CN" dirty="0"/>
          </a:p>
          <a:p>
            <a:pPr lvl="1"/>
            <a:r>
              <a:rPr lang="en-US" altLang="zh-CN" dirty="0"/>
              <a:t>CISC</a:t>
            </a:r>
            <a:r>
              <a:rPr lang="zh-CN" altLang="en-US" dirty="0"/>
              <a:t>（</a:t>
            </a:r>
            <a:r>
              <a:rPr lang="en-US" altLang="zh-CN" dirty="0"/>
              <a:t>Complex Instruction Set Computer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目标：强化指令功能，减少指令的指令条数，以提高系统性能</a:t>
            </a:r>
          </a:p>
          <a:p>
            <a:pPr lvl="2"/>
            <a:r>
              <a:rPr lang="zh-CN" altLang="en-US" dirty="0"/>
              <a:t>基本方法：面向目标程序的优化，面向高级语言和编译器的优化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RISC</a:t>
            </a:r>
            <a:r>
              <a:rPr lang="zh-CN" altLang="en-US" dirty="0"/>
              <a:t>（</a:t>
            </a:r>
            <a:r>
              <a:rPr lang="en-US" altLang="zh-CN" dirty="0"/>
              <a:t>Reduced Instruction Set Computer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目标：通过简化指令系统，用最高效的方法实现最常用的指令</a:t>
            </a:r>
          </a:p>
          <a:p>
            <a:pPr lvl="2"/>
            <a:r>
              <a:rPr lang="zh-CN" altLang="en-US" dirty="0"/>
              <a:t>主要手段：充分发挥流水线的效率，降低（优化）</a:t>
            </a:r>
            <a:r>
              <a:rPr lang="en-US" altLang="zh-CN" dirty="0"/>
              <a:t>CPI</a:t>
            </a:r>
          </a:p>
          <a:p>
            <a:r>
              <a:rPr lang="zh-CN" altLang="en-US" dirty="0"/>
              <a:t>控制转移类指令</a:t>
            </a:r>
            <a:endParaRPr lang="en-US" altLang="zh-CN" dirty="0"/>
          </a:p>
          <a:p>
            <a:r>
              <a:rPr lang="zh-CN" altLang="en-US" dirty="0"/>
              <a:t>指令编码（指令格式）</a:t>
            </a:r>
            <a:endParaRPr lang="en-US" altLang="zh-CN" dirty="0"/>
          </a:p>
          <a:p>
            <a:r>
              <a:rPr lang="en-US" altLang="zh-CN" dirty="0"/>
              <a:t>MIPS ISA</a:t>
            </a:r>
          </a:p>
          <a:p>
            <a:r>
              <a:rPr lang="en-US" altLang="zh-CN" dirty="0"/>
              <a:t>RISC-V ISA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93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5EC7-D2BB-418E-B436-EBE090518AAA}" type="datetime1">
              <a:rPr lang="zh-CN" altLang="en-US" smtClean="0"/>
              <a:t>2021/6/25</a:t>
            </a:fld>
            <a:endParaRPr lang="en-US" altLang="zh-CN"/>
          </a:p>
        </p:txBody>
      </p:sp>
      <p:sp>
        <p:nvSpPr>
          <p:cNvPr id="993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AE5E-D540-4DB1-A261-E6ED130719E3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0799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流水线性能评估和优化技术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>
                <a:sym typeface="+mn-ea"/>
              </a:rPr>
              <a:t>实际吞吐率：假设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段，完成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个任务，单位时间所实际完成的任务数。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加速比: 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段流水线的速度与等功能的非流水线的速度之比。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效率：流水线的设备利用率。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342-566D-4D2E-B025-45161A5A88C7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4F407-B401-4F27-B84C-F4D1FCFDF36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39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chapter3.</a:t>
            </a:r>
            <a:fld id="{B9D4B8D4-451F-4CFB-8507-715C61484C3D}" type="slidenum">
              <a:rPr lang="en-US" altLang="zh-CN">
                <a:latin typeface="Times New Roman" panose="02020603050405020304" pitchFamily="18" charset="0"/>
              </a:rPr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49413" y="836613"/>
          <a:ext cx="3209925" cy="5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4" imgW="2057400" imgH="3467100" progId="">
                  <p:embed/>
                </p:oleObj>
              </mc:Choice>
              <mc:Fallback>
                <p:oleObj name="公式" r:id="rId4" imgW="2057400" imgH="3467100" progId="">
                  <p:embed/>
                  <p:pic>
                    <p:nvPicPr>
                      <p:cNvPr id="1843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836613"/>
                        <a:ext cx="3209925" cy="540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865-B88B-4FBC-AD23-5858B7E2E284}" type="datetime1">
              <a:rPr lang="en-US" altLang="zh-CN" smtClean="0"/>
              <a:t>6/25/21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6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指令流水线通过指令重叠减小</a:t>
            </a:r>
            <a:r>
              <a:rPr lang="en-US" altLang="zh-CN" dirty="0"/>
              <a:t> CPI</a:t>
            </a:r>
          </a:p>
          <a:p>
            <a:r>
              <a:rPr lang="zh-CN" altLang="en-US" dirty="0"/>
              <a:t>充分利用数据通路</a:t>
            </a:r>
            <a:endParaRPr lang="en-US" altLang="zh-CN" dirty="0"/>
          </a:p>
          <a:p>
            <a:pPr lvl="1"/>
            <a:r>
              <a:rPr lang="zh-CN" altLang="en-US" dirty="0"/>
              <a:t>当前指令执行时，启动下一条指令</a:t>
            </a:r>
            <a:endParaRPr lang="en-US" altLang="zh-CN" dirty="0"/>
          </a:p>
          <a:p>
            <a:pPr lvl="1"/>
            <a:r>
              <a:rPr lang="zh-CN" altLang="en-US" dirty="0"/>
              <a:t>其性能受限于花费时间最长的段</a:t>
            </a:r>
            <a:endParaRPr lang="en-US" altLang="zh-CN" dirty="0"/>
          </a:p>
          <a:p>
            <a:pPr lvl="1"/>
            <a:r>
              <a:rPr lang="zh-CN" altLang="en-US" dirty="0"/>
              <a:t>检测和消除相关</a:t>
            </a:r>
            <a:endParaRPr lang="en-US" altLang="zh-CN" dirty="0"/>
          </a:p>
          <a:p>
            <a:r>
              <a:rPr lang="zh-CN" altLang="en-US" dirty="0"/>
              <a:t>如何有利于流水线技术的应用</a:t>
            </a:r>
            <a:endParaRPr lang="en-US" altLang="zh-CN" dirty="0"/>
          </a:p>
          <a:p>
            <a:pPr lvl="1"/>
            <a:r>
              <a:rPr lang="zh-CN" altLang="en-US" dirty="0"/>
              <a:t>所有的指令都等长</a:t>
            </a:r>
            <a:endParaRPr lang="en-US" altLang="zh-CN" dirty="0"/>
          </a:p>
          <a:p>
            <a:pPr lvl="1"/>
            <a:r>
              <a:rPr lang="zh-CN" altLang="en-US" dirty="0"/>
              <a:t>只有很少的指令格式</a:t>
            </a:r>
          </a:p>
          <a:p>
            <a:pPr lvl="1"/>
            <a:r>
              <a:rPr lang="zh-CN" altLang="en-US" dirty="0"/>
              <a:t>只用</a:t>
            </a:r>
            <a:r>
              <a:rPr lang="en-US" altLang="zh-CN" dirty="0"/>
              <a:t>Load/Store</a:t>
            </a:r>
            <a:r>
              <a:rPr lang="zh-CN" altLang="en-US" dirty="0"/>
              <a:t>来进行存储器访问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1D47-CE2A-4022-9837-2D220761D833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chapter3.</a:t>
            </a:r>
            <a:fld id="{805FE076-911E-4357-8C43-F7447E39904D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8235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流水线的加速比计算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CD5B-BC44-455C-86B5-73C103D288C6}" type="datetime1">
              <a:rPr lang="en-US" altLang="zh-CN" smtClean="0"/>
              <a:t>6/25/21</a:t>
            </a:fld>
            <a:endParaRPr lang="zh-CN" altLang="en-US"/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chapter3.</a:t>
            </a:r>
            <a:fld id="{35D76B70-91FD-443A-9FAD-F45BDE37F50F}" type="slidenum">
              <a:rPr lang="en-US" altLang="zh-CN" smtClean="0"/>
              <a:t>9</a:t>
            </a:fld>
            <a:endParaRPr lang="en-US" altLang="zh-CN"/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609600" y="1905000"/>
          <a:ext cx="8269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8267700" imgH="838200" progId="">
                  <p:embed/>
                </p:oleObj>
              </mc:Choice>
              <mc:Fallback>
                <p:oleObj name="Equation" r:id="rId4" imgW="8267700" imgH="838200" progId="">
                  <p:embed/>
                  <p:pic>
                    <p:nvPicPr>
                      <p:cNvPr id="19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8269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609600" y="4038600"/>
          <a:ext cx="7100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7099300" imgH="838200" progId="">
                  <p:embed/>
                </p:oleObj>
              </mc:Choice>
              <mc:Fallback>
                <p:oleObj name="Equation" r:id="rId6" imgW="7099300" imgH="838200" progId="">
                  <p:embed/>
                  <p:pic>
                    <p:nvPicPr>
                      <p:cNvPr id="194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1008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685800" y="1371600"/>
          <a:ext cx="729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8" imgW="7289800" imgH="406400" progId="">
                  <p:embed/>
                </p:oleObj>
              </mc:Choice>
              <mc:Fallback>
                <p:oleObj name="Equation" r:id="rId8" imgW="7289800" imgH="406400" progId="">
                  <p:embed/>
                  <p:pic>
                    <p:nvPicPr>
                      <p:cNvPr id="194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29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33400" y="3200400"/>
            <a:ext cx="535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simple RISC pipeline, CPI = 1:</a:t>
            </a:r>
          </a:p>
        </p:txBody>
      </p:sp>
    </p:spTree>
    <p:extLst>
      <p:ext uri="{BB962C8B-B14F-4D97-AF65-F5344CB8AC3E}">
        <p14:creationId xmlns:p14="http://schemas.microsoft.com/office/powerpoint/2010/main" val="10074484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5883fac-1874-4a79-b349-4b2608b09756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1622</Words>
  <Application>Microsoft Macintosh PowerPoint</Application>
  <PresentationFormat>全屏显示(4:3)</PresentationFormat>
  <Paragraphs>272</Paragraphs>
  <Slides>21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微软雅黑</vt:lpstr>
      <vt:lpstr>Arial</vt:lpstr>
      <vt:lpstr>Arial Narrow</vt:lpstr>
      <vt:lpstr>Calibri</vt:lpstr>
      <vt:lpstr>Comic Sans MS</vt:lpstr>
      <vt:lpstr>Franklin Gothic Book</vt:lpstr>
      <vt:lpstr>Times New Roman</vt:lpstr>
      <vt:lpstr>自定义设计方案</vt:lpstr>
      <vt:lpstr>公式</vt:lpstr>
      <vt:lpstr>Equation</vt:lpstr>
      <vt:lpstr>本课程主要内容</vt:lpstr>
      <vt:lpstr>第1章</vt:lpstr>
      <vt:lpstr>Power &amp; Energy</vt:lpstr>
      <vt:lpstr>第2章 指令集架构</vt:lpstr>
      <vt:lpstr>PowerPoint 演示文稿</vt:lpstr>
      <vt:lpstr>第3章</vt:lpstr>
      <vt:lpstr>PowerPoint 演示文稿</vt:lpstr>
      <vt:lpstr>PowerPoint 演示文稿</vt:lpstr>
      <vt:lpstr>流水线的加速比计算 </vt:lpstr>
      <vt:lpstr>PowerPoint 演示文稿</vt:lpstr>
      <vt:lpstr> 第4章</vt:lpstr>
      <vt:lpstr>Cache优化</vt:lpstr>
      <vt:lpstr>第５章 </vt:lpstr>
      <vt:lpstr>PowerPoint 演示文稿</vt:lpstr>
      <vt:lpstr>Memory Disambiguation                                   </vt:lpstr>
      <vt:lpstr>Multithreaded Categories</vt:lpstr>
      <vt:lpstr>第6章</vt:lpstr>
      <vt:lpstr>PowerPoint 演示文稿</vt:lpstr>
      <vt:lpstr>ＧＰＵ</vt:lpstr>
      <vt:lpstr>第７章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</dc:title>
  <dc:creator>zhou</dc:creator>
  <cp:lastModifiedBy>You Guoliang</cp:lastModifiedBy>
  <cp:revision>363</cp:revision>
  <dcterms:created xsi:type="dcterms:W3CDTF">2018-12-10T01:16:00Z</dcterms:created>
  <dcterms:modified xsi:type="dcterms:W3CDTF">2021-06-25T02:17:01Z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