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3" r:id="rId8"/>
    <p:sldId id="264" r:id="rId9"/>
    <p:sldId id="259" r:id="rId10"/>
    <p:sldId id="262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12DCC-9174-4FC3-BBED-96134E528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6A5AD3-0D79-4596-A62C-C2AB65557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50BD9-FA9C-422A-BDC9-6E419654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4BA-A0A7-4601-B928-928BB8E15AB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147AE-B51F-4088-B6C6-5F933456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3F7F1-1DE8-4361-94E4-8DF1CE91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7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CACCA-C73F-4A97-B65D-9408DD9E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BB8912-FC0E-4A29-8C1F-D8BFDE625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99B70-8DB2-41D5-966F-E7C007DE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4BA-A0A7-4601-B928-928BB8E15AB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D90C5-2FE8-4DD7-8DE8-37F9E895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C5CF8-9011-4CAD-A951-DA2F10DF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6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0FE98E-0930-4E38-B9BA-75DE1FC07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C1932E-4B05-41C3-993A-6C0CFA49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59FE3-34CD-4D7A-92D7-A9443EAC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4BA-A0A7-4601-B928-928BB8E15AB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CB3FB-5E7A-40F4-9C84-715D154E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2DDF7-DA80-4CC3-B559-EBF0BFF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1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20447-0A57-408E-8599-779EE201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CFA99-A688-4934-9F4B-CB7160F83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E9892-2362-439F-AED2-7816E514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4BA-A0A7-4601-B928-928BB8E15AB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177A7-A7C7-4BD9-B392-429E3A92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59384-4BFA-4431-A1F1-3C2B71F1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82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2C1F2-D14F-4697-B607-289CA741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C1D48-562F-4426-9D69-2A27B5928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ED0FA-D28C-4AF7-AEDB-E7AF1612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4BA-A0A7-4601-B928-928BB8E15AB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631C0-D67D-4FB6-AED6-1F6FE858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6F2F9-1735-48E9-AA0C-F4CEDEDA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F7B88-5392-41E9-8AF6-5AF31BF0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0763F-B595-4EA2-AA73-40E05B8B1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934F6C-9013-4EF4-912C-167A285EA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7446D0-5FDC-4A72-A366-E825BBFE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4BA-A0A7-4601-B928-928BB8E15AB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5798D7-D41E-40A7-B828-79BA4B71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F8CB43-790B-4683-A965-B49D6BAA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40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59F4B-3526-4149-8FE1-D4555210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FB752-2BF8-454C-A779-FA4831B50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5ABA9D-E514-4AEF-B8C1-6BCB5C264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FDCED4-30DF-41CD-8743-E15A19F90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00A3EE-5F8D-4077-BD31-B1BFF63B4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20E719-2541-4B74-A56B-75E724A1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4BA-A0A7-4601-B928-928BB8E15AB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6C5311-1407-4A06-BDEC-22535BE9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DBA270-5416-4C60-8BE6-2CD4361E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BBF43-D400-49E1-83B4-6AB6A5B9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7CD151-6FBC-4D4B-9369-6A26595E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4BA-A0A7-4601-B928-928BB8E15AB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0CD428-C945-451A-A79F-F405D15C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D1B1DE-AD36-43D0-A207-700EDDCB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1DFC55-9177-4493-8AED-FEC138F8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4BA-A0A7-4601-B928-928BB8E15AB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BCC3CC-0F03-47FB-8BD8-E4B7AEBE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C4F08E-A612-4A9B-8B05-F6E0B1DD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1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A81E1-755D-40CC-A0EB-5C221E53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25154-0CFE-46E9-9E27-6ADEF1F57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87AF7B-1C1A-4C33-BA0A-8A825D9D6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5C06AD-E7E7-4CAC-9741-DC9BCCFE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4BA-A0A7-4601-B928-928BB8E15AB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0CAA74-2600-484A-9132-C2793933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E1980-6BE4-4A26-B03A-8CEE241C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4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2019E-3429-44EC-A656-E32B943E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440932-900D-4614-BA61-906C50350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3546C-35E1-4396-8B71-E26EB8907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DDB2F-E285-4F57-AFB6-26FF2C63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4BA-A0A7-4601-B928-928BB8E15AB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FE3EB-29BA-469A-AA16-7126D69B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CD188-D2F4-4CD0-B4F8-62598D50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2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91826E-7AEE-4263-A696-C64D1769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2B524-31B2-4CC2-90FC-6422212D4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6C938-651F-41E1-A060-4B10EBCF4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B4BA-A0A7-4601-B928-928BB8E15AB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A84E2-2E4E-4934-80B1-BB02A2AE3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AC532-F919-40D2-857F-F50D6F788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44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EB2B7-9A71-4365-AAA6-F84345020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第三次作业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71034C-DD8F-4650-A639-FE1E5904A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助教：李浩然</a:t>
            </a:r>
          </a:p>
        </p:txBody>
      </p:sp>
    </p:spTree>
    <p:extLst>
      <p:ext uri="{BB962C8B-B14F-4D97-AF65-F5344CB8AC3E}">
        <p14:creationId xmlns:p14="http://schemas.microsoft.com/office/powerpoint/2010/main" val="133354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3650" y="379260"/>
            <a:ext cx="1362075" cy="1325563"/>
          </a:xfrm>
        </p:spPr>
        <p:txBody>
          <a:bodyPr/>
          <a:lstStyle/>
          <a:p>
            <a:r>
              <a:rPr lang="en-US" altLang="zh-CN" b="1" dirty="0"/>
              <a:t>LRU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1E5CB0-5751-4039-A247-FFC7DFA5F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9" t="50248" r="20543" b="41536"/>
          <a:stretch/>
        </p:blipFill>
        <p:spPr>
          <a:xfrm>
            <a:off x="942975" y="688348"/>
            <a:ext cx="8867775" cy="6843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3204B0-957D-4EE9-A605-2EFCFD787CEC}"/>
              </a:ext>
            </a:extLst>
          </p:cNvPr>
          <p:cNvSpPr txBox="1"/>
          <p:nvPr/>
        </p:nvSpPr>
        <p:spPr>
          <a:xfrm>
            <a:off x="942975" y="1553259"/>
            <a:ext cx="931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</a:t>
            </a:r>
            <a:r>
              <a:rPr lang="zh-CN" altLang="en-US" dirty="0"/>
              <a:t>字节循环（</a:t>
            </a:r>
            <a:r>
              <a:rPr lang="en-US" altLang="zh-CN" dirty="0"/>
              <a:t>16</a:t>
            </a:r>
            <a:r>
              <a:rPr lang="zh-CN" altLang="en-US" dirty="0"/>
              <a:t>条指令）：</a:t>
            </a:r>
            <a:endParaRPr lang="en-US" altLang="zh-CN" dirty="0"/>
          </a:p>
          <a:p>
            <a:r>
              <a:rPr lang="zh-CN" altLang="en-US" dirty="0"/>
              <a:t>第一次循环</a:t>
            </a:r>
            <a:r>
              <a:rPr lang="en-US" altLang="zh-CN" dirty="0"/>
              <a:t>16</a:t>
            </a:r>
            <a:r>
              <a:rPr lang="zh-CN" altLang="en-US" dirty="0"/>
              <a:t>条指令缺失，之后的每一次循环均命中，因此渐进缺失率为</a:t>
            </a:r>
            <a:r>
              <a:rPr lang="en-US" altLang="zh-CN" dirty="0"/>
              <a:t>0%</a:t>
            </a:r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8C1815B-2276-40A3-8F71-B2C773525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162748"/>
              </p:ext>
            </p:extLst>
          </p:nvPr>
        </p:nvGraphicFramePr>
        <p:xfrm>
          <a:off x="1012824" y="2199590"/>
          <a:ext cx="1034099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3156">
                  <a:extLst>
                    <a:ext uri="{9D8B030D-6E8A-4147-A177-3AD203B41FA5}">
                      <a16:colId xmlns:a16="http://schemas.microsoft.com/office/drawing/2014/main" val="18668362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88040073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058653564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22146669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788269181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023834079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412466502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736582359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59449848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00727483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868268516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469676238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404349771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22843865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56129675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4027535586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875592830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70005141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55225972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739916481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28245780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61404745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71054652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884385788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410704039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808996089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53513136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32180152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87424952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43362964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7046702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216638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1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2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3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4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5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6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7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8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9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10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11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12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13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14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15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16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85897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348BCE2-73A2-416C-9896-483D9DCB1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36031"/>
              </p:ext>
            </p:extLst>
          </p:nvPr>
        </p:nvGraphicFramePr>
        <p:xfrm>
          <a:off x="1012824" y="3429000"/>
          <a:ext cx="10340992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3156">
                  <a:extLst>
                    <a:ext uri="{9D8B030D-6E8A-4147-A177-3AD203B41FA5}">
                      <a16:colId xmlns:a16="http://schemas.microsoft.com/office/drawing/2014/main" val="18668362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88040073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058653564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22146669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788269181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023834079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412466502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736582359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59449848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00727483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868268516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469676238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404349771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22843865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56129675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4027535586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875592830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70005141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55225972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739916481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28245780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61404745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71054652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884385788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410704039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808996089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53513136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32180152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87424952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43362964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7046702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216638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85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91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11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1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9299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C8BF986-BC99-4B2D-BE4F-A0FC2EB0F654}"/>
              </a:ext>
            </a:extLst>
          </p:cNvPr>
          <p:cNvSpPr txBox="1"/>
          <p:nvPr/>
        </p:nvSpPr>
        <p:spPr>
          <a:xfrm>
            <a:off x="1012808" y="2782669"/>
            <a:ext cx="931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192</a:t>
            </a:r>
            <a:r>
              <a:rPr lang="zh-CN" altLang="en-US" dirty="0"/>
              <a:t>字节循环（</a:t>
            </a:r>
            <a:r>
              <a:rPr lang="en-US" altLang="zh-CN" dirty="0"/>
              <a:t>48</a:t>
            </a:r>
            <a:r>
              <a:rPr lang="zh-CN" altLang="en-US" dirty="0"/>
              <a:t>条指令）：</a:t>
            </a:r>
            <a:endParaRPr lang="en-US" altLang="zh-CN" dirty="0"/>
          </a:p>
          <a:p>
            <a:r>
              <a:rPr lang="zh-CN" altLang="en-US" dirty="0"/>
              <a:t>没有命中的情况，因此缺失率为</a:t>
            </a:r>
            <a:r>
              <a:rPr lang="en-US" altLang="zh-CN" dirty="0"/>
              <a:t>100%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8EA5B5-5F43-4D4E-9CB5-A3C87F347F01}"/>
              </a:ext>
            </a:extLst>
          </p:cNvPr>
          <p:cNvSpPr txBox="1"/>
          <p:nvPr/>
        </p:nvSpPr>
        <p:spPr>
          <a:xfrm>
            <a:off x="1012808" y="6024880"/>
            <a:ext cx="931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320</a:t>
            </a:r>
            <a:r>
              <a:rPr lang="zh-CN" altLang="en-US" dirty="0"/>
              <a:t>字节循环（</a:t>
            </a:r>
            <a:r>
              <a:rPr lang="en-US" altLang="zh-CN" dirty="0"/>
              <a:t>80</a:t>
            </a:r>
            <a:r>
              <a:rPr lang="zh-CN" altLang="en-US" dirty="0"/>
              <a:t>条指令）：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192</a:t>
            </a:r>
            <a:r>
              <a:rPr lang="zh-CN" altLang="en-US" dirty="0"/>
              <a:t>字节情况相似，缺失率为</a:t>
            </a:r>
            <a:r>
              <a:rPr lang="en-US" altLang="zh-CN" dirty="0"/>
              <a:t>100%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42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0" y="398427"/>
            <a:ext cx="1524000" cy="1325563"/>
          </a:xfrm>
        </p:spPr>
        <p:txBody>
          <a:bodyPr/>
          <a:lstStyle/>
          <a:p>
            <a:r>
              <a:rPr lang="en-US" altLang="zh-CN" b="1" dirty="0"/>
              <a:t>MRU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EA4675-B515-46CA-9FD8-E9BDCE073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20" t="58797" r="8125" b="28194"/>
          <a:stretch/>
        </p:blipFill>
        <p:spPr>
          <a:xfrm>
            <a:off x="934453" y="438940"/>
            <a:ext cx="8700631" cy="876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F3BD70-5629-49FF-89CE-D7C106A634AD}"/>
              </a:ext>
            </a:extLst>
          </p:cNvPr>
          <p:cNvSpPr txBox="1"/>
          <p:nvPr/>
        </p:nvSpPr>
        <p:spPr>
          <a:xfrm>
            <a:off x="1171573" y="1355753"/>
            <a:ext cx="9172575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64B</a:t>
            </a:r>
            <a:r>
              <a:rPr lang="zh-CN" altLang="en-US" dirty="0"/>
              <a:t>的情形，仍旧不会产生块的替换，因此渐进缺失率为</a:t>
            </a:r>
            <a:r>
              <a:rPr lang="en-US" altLang="zh-CN" dirty="0"/>
              <a:t>0%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192B</a:t>
            </a:r>
            <a:r>
              <a:rPr lang="zh-CN" altLang="en-US" dirty="0"/>
              <a:t>（</a:t>
            </a:r>
            <a:r>
              <a:rPr lang="en-US" altLang="zh-CN" dirty="0"/>
              <a:t>48</a:t>
            </a:r>
            <a:r>
              <a:rPr lang="zh-CN" altLang="en-US" dirty="0"/>
              <a:t>指令）和</a:t>
            </a:r>
            <a:r>
              <a:rPr lang="en-US" altLang="zh-CN" dirty="0"/>
              <a:t>320B</a:t>
            </a:r>
            <a:r>
              <a:rPr lang="zh-CN" altLang="en-US" dirty="0"/>
              <a:t>（</a:t>
            </a:r>
            <a:r>
              <a:rPr lang="en-US" altLang="zh-CN" dirty="0"/>
              <a:t>80</a:t>
            </a:r>
            <a:r>
              <a:rPr lang="zh-CN" altLang="en-US" dirty="0"/>
              <a:t>指令）的情形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D3305CB-DC37-479B-AABB-B409086F0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81967"/>
              </p:ext>
            </p:extLst>
          </p:nvPr>
        </p:nvGraphicFramePr>
        <p:xfrm>
          <a:off x="1171573" y="2294393"/>
          <a:ext cx="10340992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3156">
                  <a:extLst>
                    <a:ext uri="{9D8B030D-6E8A-4147-A177-3AD203B41FA5}">
                      <a16:colId xmlns:a16="http://schemas.microsoft.com/office/drawing/2014/main" val="18668362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88040073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058653564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22146669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788269181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023834079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412466502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736582359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59449848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00727483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868268516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469676238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404349771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22843865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56129675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4027535586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875592830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70005141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55225972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739916481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28245780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61404745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71054652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884385788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410704039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808996089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53513136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32180152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87424952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43362964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7046702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216638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85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11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93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5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8214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479F7D3-5126-46C4-BF87-2D29B870B2CA}"/>
              </a:ext>
            </a:extLst>
          </p:cNvPr>
          <p:cNvSpPr txBox="1"/>
          <p:nvPr/>
        </p:nvSpPr>
        <p:spPr>
          <a:xfrm>
            <a:off x="1171573" y="4853928"/>
            <a:ext cx="9172575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从第二次循环开始，前</a:t>
            </a:r>
            <a:r>
              <a:rPr lang="en-US" altLang="zh-CN" dirty="0"/>
              <a:t>31</a:t>
            </a:r>
            <a:r>
              <a:rPr lang="zh-CN" altLang="en-US" dirty="0"/>
              <a:t>条指令命中，后续指令不命中，因此：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192B</a:t>
            </a:r>
            <a:r>
              <a:rPr lang="zh-CN" altLang="en-US" dirty="0"/>
              <a:t>循环的渐进缺失率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( 48 – 31 ) / 48 = 35.42%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320B</a:t>
            </a:r>
            <a:r>
              <a:rPr lang="zh-CN" altLang="en-US" dirty="0"/>
              <a:t>循环的渐进缺失率：</a:t>
            </a:r>
            <a:r>
              <a:rPr lang="en-US" altLang="zh-CN" dirty="0">
                <a:sym typeface="Wingdings" panose="05000000000000000000" pitchFamily="2" charset="2"/>
              </a:rPr>
              <a:t>( 80 – 31 ) / 80 = 61.25%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(d) </a:t>
            </a:r>
            <a:r>
              <a:rPr lang="zh-CN" altLang="en-US" dirty="0">
                <a:sym typeface="Wingdings" panose="05000000000000000000" pitchFamily="2" charset="2"/>
              </a:rPr>
              <a:t>自由发挥，例如：随机替换。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942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2.11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56B34D-5E0E-46C9-BD62-64953AA14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32" t="33684" r="10158" b="25755"/>
          <a:stretch/>
        </p:blipFill>
        <p:spPr>
          <a:xfrm>
            <a:off x="838200" y="1395663"/>
            <a:ext cx="9596387" cy="2781702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D59A966-C7EF-42C3-9141-D00AC37B1BE8}"/>
              </a:ext>
            </a:extLst>
          </p:cNvPr>
          <p:cNvGrpSpPr/>
          <p:nvPr/>
        </p:nvGrpSpPr>
        <p:grpSpPr>
          <a:xfrm>
            <a:off x="7633636" y="4314435"/>
            <a:ext cx="2800951" cy="702644"/>
            <a:chOff x="7401828" y="4331369"/>
            <a:chExt cx="2800951" cy="70264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311FF8E-3B1D-4EB6-A95F-317746A794B6}"/>
                </a:ext>
              </a:extLst>
            </p:cNvPr>
            <p:cNvSpPr/>
            <p:nvPr/>
          </p:nvSpPr>
          <p:spPr>
            <a:xfrm>
              <a:off x="7401828" y="4331369"/>
              <a:ext cx="702644" cy="702644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16B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6F2531C-944B-4818-9FB5-A9181D54EBE1}"/>
                </a:ext>
              </a:extLst>
            </p:cNvPr>
            <p:cNvSpPr/>
            <p:nvPr/>
          </p:nvSpPr>
          <p:spPr>
            <a:xfrm>
              <a:off x="8104472" y="4331369"/>
              <a:ext cx="702644" cy="702644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16B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C7268BB-0D2B-467D-9CD7-6C3F7BEE6B31}"/>
                </a:ext>
              </a:extLst>
            </p:cNvPr>
            <p:cNvSpPr/>
            <p:nvPr/>
          </p:nvSpPr>
          <p:spPr>
            <a:xfrm>
              <a:off x="8807116" y="4331369"/>
              <a:ext cx="702644" cy="702644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16B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212416F-F1AF-4E64-AD20-157043524FB8}"/>
                </a:ext>
              </a:extLst>
            </p:cNvPr>
            <p:cNvSpPr/>
            <p:nvPr/>
          </p:nvSpPr>
          <p:spPr>
            <a:xfrm>
              <a:off x="9500135" y="4331369"/>
              <a:ext cx="702644" cy="702644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16B</a:t>
              </a:r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16BAED4-EFC2-44EF-93B1-84D1BCE0DAB6}"/>
              </a:ext>
            </a:extLst>
          </p:cNvPr>
          <p:cNvSpPr txBox="1"/>
          <p:nvPr/>
        </p:nvSpPr>
        <p:spPr>
          <a:xfrm>
            <a:off x="1520792" y="4427621"/>
            <a:ext cx="5650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zh-CN" altLang="en-US" dirty="0"/>
              <a:t>使用：</a:t>
            </a:r>
            <a:r>
              <a:rPr lang="en-US" altLang="zh-CN" dirty="0"/>
              <a:t>120</a:t>
            </a:r>
            <a:r>
              <a:rPr lang="zh-CN" altLang="en-US" dirty="0"/>
              <a:t>周期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不使用：</a:t>
            </a:r>
            <a:r>
              <a:rPr lang="en-US" altLang="zh-CN" dirty="0"/>
              <a:t>120 + 3 × 16 = 168</a:t>
            </a:r>
            <a:r>
              <a:rPr lang="zh-CN" altLang="en-US" dirty="0"/>
              <a:t>周期</a:t>
            </a:r>
            <a:endParaRPr lang="en-US" altLang="zh-CN" dirty="0"/>
          </a:p>
          <a:p>
            <a:r>
              <a:rPr lang="en-US" altLang="zh-CN" dirty="0"/>
              <a:t>(b) </a:t>
            </a:r>
            <a:r>
              <a:rPr lang="zh-CN" altLang="en-US" dirty="0"/>
              <a:t>缓存块越大，收益越明显；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空间局部性越弱，收益越明显。</a:t>
            </a:r>
          </a:p>
        </p:txBody>
      </p:sp>
    </p:spTree>
    <p:extLst>
      <p:ext uri="{BB962C8B-B14F-4D97-AF65-F5344CB8AC3E}">
        <p14:creationId xmlns:p14="http://schemas.microsoft.com/office/powerpoint/2010/main" val="19745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2.12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C61E9-A653-4F09-9A39-35FD5A1E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481"/>
            <a:ext cx="10515600" cy="225948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(a) 16B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(b) </a:t>
            </a:r>
            <a:r>
              <a:rPr lang="zh-CN" altLang="en-US" dirty="0"/>
              <a:t>一次</a:t>
            </a:r>
            <a:r>
              <a:rPr lang="en-US" altLang="zh-CN" dirty="0"/>
              <a:t>store</a:t>
            </a:r>
            <a:r>
              <a:rPr lang="zh-CN" altLang="en-US" dirty="0"/>
              <a:t>写</a:t>
            </a:r>
            <a:r>
              <a:rPr lang="en-US" altLang="zh-CN" dirty="0"/>
              <a:t>8B(64bit)</a:t>
            </a:r>
            <a:r>
              <a:rPr lang="zh-CN" altLang="en-US" dirty="0"/>
              <a:t>，利用合并写实现二合一，得到两倍加速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(c) </a:t>
            </a:r>
            <a:r>
              <a:rPr lang="zh-CN" altLang="en-US" dirty="0"/>
              <a:t>非阻塞缓存需要更少的写缓冲区项目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85546B-7DDB-44D5-A979-4BECA831D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53" t="38737" r="9763" b="25193"/>
          <a:stretch/>
        </p:blipFill>
        <p:spPr>
          <a:xfrm>
            <a:off x="838200" y="1366788"/>
            <a:ext cx="9654139" cy="247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59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第一次小测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C61E9-A653-4F09-9A39-35FD5A1E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244"/>
            <a:ext cx="10515600" cy="218811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1. </a:t>
            </a:r>
            <a:r>
              <a:rPr lang="zh-CN" altLang="en-US" dirty="0"/>
              <a:t>假设软件实现乘法一次需要 </a:t>
            </a:r>
            <a:r>
              <a:rPr lang="en-US" altLang="zh-CN" dirty="0"/>
              <a:t>200 </a:t>
            </a:r>
            <a:r>
              <a:rPr lang="zh-CN" altLang="en-US" dirty="0"/>
              <a:t>个时钟周期，而硬件实现只需要 </a:t>
            </a:r>
            <a:r>
              <a:rPr lang="en-US" altLang="zh-CN" dirty="0"/>
              <a:t>4 </a:t>
            </a:r>
            <a:r>
              <a:rPr lang="zh-CN" altLang="en-US" dirty="0"/>
              <a:t>个时钟周期。假设某 程序中乘法操作占 </a:t>
            </a:r>
            <a:r>
              <a:rPr lang="en-US" altLang="zh-CN" dirty="0"/>
              <a:t>10%</a:t>
            </a:r>
            <a:r>
              <a:rPr lang="zh-CN" altLang="en-US" dirty="0"/>
              <a:t>，问整个程序的加速比是多少？若占 </a:t>
            </a:r>
            <a:r>
              <a:rPr lang="en-US" altLang="zh-CN" dirty="0"/>
              <a:t>40%</a:t>
            </a:r>
            <a:r>
              <a:rPr lang="zh-CN" altLang="en-US" dirty="0"/>
              <a:t>，整个程序的加速比 又是多少？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2C29C1-D829-4E5B-B95A-08D1ABE7F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8" t="26621" r="12684" b="17474"/>
          <a:stretch/>
        </p:blipFill>
        <p:spPr>
          <a:xfrm>
            <a:off x="943276" y="3741688"/>
            <a:ext cx="6593306" cy="287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9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C61E9-A653-4F09-9A39-35FD5A1E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269"/>
            <a:ext cx="10515600" cy="294533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2. </a:t>
            </a:r>
            <a:r>
              <a:rPr lang="zh-CN" altLang="en-US" dirty="0"/>
              <a:t>假设某计算机运行某程序，</a:t>
            </a:r>
            <a:r>
              <a:rPr lang="en-US" altLang="zh-CN" dirty="0"/>
              <a:t>90%</a:t>
            </a:r>
            <a:r>
              <a:rPr lang="zh-CN" altLang="en-US" dirty="0"/>
              <a:t>的时间用于处理某一类特定计算，现在将用于该类计算 的部件性能提高到原来的 </a:t>
            </a:r>
            <a:r>
              <a:rPr lang="en-US" altLang="zh-CN" dirty="0"/>
              <a:t>10 </a:t>
            </a:r>
            <a:r>
              <a:rPr lang="zh-CN" altLang="en-US" dirty="0"/>
              <a:t>倍，问：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若原来需要运行 </a:t>
            </a:r>
            <a:r>
              <a:rPr lang="en-US" altLang="zh-CN" dirty="0"/>
              <a:t>100 </a:t>
            </a:r>
            <a:r>
              <a:rPr lang="zh-CN" altLang="en-US" dirty="0"/>
              <a:t>秒，那么改进后需要运行多少秒？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新系统相对于原系统的加速比是多少？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在新系统中，该类特定计算占整个计算的比例是多少？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AAB2E9-C5A6-496C-8CDF-B847DD8F6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79" t="34667" r="43868" b="31649"/>
          <a:stretch/>
        </p:blipFill>
        <p:spPr>
          <a:xfrm>
            <a:off x="1010653" y="3753853"/>
            <a:ext cx="4090738" cy="231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30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9501C8-9E9E-47E0-A389-5FF1A8D5DE32}"/>
              </a:ext>
            </a:extLst>
          </p:cNvPr>
          <p:cNvSpPr txBox="1"/>
          <p:nvPr/>
        </p:nvSpPr>
        <p:spPr>
          <a:xfrm>
            <a:off x="5248275" y="3013501"/>
            <a:ext cx="1695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84547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88DCA6-FD18-4A01-BFF7-C7FD68CB9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3" t="29722" r="10546" b="7963"/>
          <a:stretch/>
        </p:blipFill>
        <p:spPr>
          <a:xfrm>
            <a:off x="276225" y="1287128"/>
            <a:ext cx="9791700" cy="506287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050233-6342-4AA8-A24E-D3343F06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327025"/>
            <a:ext cx="10515600" cy="1325563"/>
          </a:xfrm>
        </p:spPr>
        <p:txBody>
          <a:bodyPr/>
          <a:lstStyle/>
          <a:p>
            <a:r>
              <a:rPr lang="en-US" altLang="zh-CN" b="1" dirty="0"/>
              <a:t>B.5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24A895-92BB-47C9-9C38-9DF8C1C03DF0}"/>
              </a:ext>
            </a:extLst>
          </p:cNvPr>
          <p:cNvSpPr/>
          <p:nvPr/>
        </p:nvSpPr>
        <p:spPr>
          <a:xfrm>
            <a:off x="7524750" y="2009775"/>
            <a:ext cx="1990725" cy="276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7B7D51-DD37-4E82-86C5-700999AADBEB}"/>
              </a:ext>
            </a:extLst>
          </p:cNvPr>
          <p:cNvSpPr/>
          <p:nvPr/>
        </p:nvSpPr>
        <p:spPr>
          <a:xfrm>
            <a:off x="3238500" y="2286000"/>
            <a:ext cx="1638300" cy="326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6FACAE-BD4C-4277-B1EF-C3C8CB0716C1}"/>
              </a:ext>
            </a:extLst>
          </p:cNvPr>
          <p:cNvSpPr/>
          <p:nvPr/>
        </p:nvSpPr>
        <p:spPr>
          <a:xfrm>
            <a:off x="7953375" y="3009900"/>
            <a:ext cx="1990725" cy="276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413126-0128-4E27-96B7-44846803866F}"/>
              </a:ext>
            </a:extLst>
          </p:cNvPr>
          <p:cNvSpPr/>
          <p:nvPr/>
        </p:nvSpPr>
        <p:spPr>
          <a:xfrm>
            <a:off x="1228725" y="4371975"/>
            <a:ext cx="971550" cy="276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8DEFF5B-B97E-4265-BDEF-0B5F5BFA9F2C}"/>
              </a:ext>
            </a:extLst>
          </p:cNvPr>
          <p:cNvSpPr/>
          <p:nvPr/>
        </p:nvSpPr>
        <p:spPr>
          <a:xfrm>
            <a:off x="1647825" y="5067300"/>
            <a:ext cx="97155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A94EB2D-DD16-4167-96D5-5F0398E0E2E0}"/>
              </a:ext>
            </a:extLst>
          </p:cNvPr>
          <p:cNvSpPr/>
          <p:nvPr/>
        </p:nvSpPr>
        <p:spPr>
          <a:xfrm>
            <a:off x="4010026" y="6065837"/>
            <a:ext cx="952500" cy="284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D47098F-891B-4CEB-AA56-79D7EAEF526F}"/>
              </a:ext>
            </a:extLst>
          </p:cNvPr>
          <p:cNvSpPr txBox="1"/>
          <p:nvPr/>
        </p:nvSpPr>
        <p:spPr>
          <a:xfrm>
            <a:off x="5931693" y="5907872"/>
            <a:ext cx="603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平均访问时间</a:t>
            </a:r>
            <a:r>
              <a:rPr lang="en-US" altLang="zh-CN" sz="2400" b="1" dirty="0">
                <a:solidFill>
                  <a:schemeClr val="accent1"/>
                </a:solidFill>
              </a:rPr>
              <a:t>=</a:t>
            </a:r>
            <a:r>
              <a:rPr lang="zh-CN" altLang="en-US" sz="2400" b="1" dirty="0">
                <a:solidFill>
                  <a:schemeClr val="accent1"/>
                </a:solidFill>
              </a:rPr>
              <a:t>命中时间</a:t>
            </a:r>
            <a:r>
              <a:rPr lang="en-US" altLang="zh-CN" sz="2400" b="1" dirty="0">
                <a:solidFill>
                  <a:schemeClr val="accent1"/>
                </a:solidFill>
              </a:rPr>
              <a:t>+</a:t>
            </a:r>
            <a:r>
              <a:rPr lang="zh-CN" altLang="en-US" sz="2400" b="1" dirty="0">
                <a:solidFill>
                  <a:schemeClr val="accent1"/>
                </a:solidFill>
              </a:rPr>
              <a:t>失效率</a:t>
            </a:r>
            <a:r>
              <a:rPr lang="en-US" altLang="zh-CN" sz="2400" b="1" dirty="0">
                <a:solidFill>
                  <a:schemeClr val="accent1"/>
                </a:solidFill>
              </a:rPr>
              <a:t>×</a:t>
            </a:r>
            <a:r>
              <a:rPr lang="zh-CN" altLang="en-US" sz="2400" b="1" dirty="0">
                <a:solidFill>
                  <a:schemeClr val="accent1"/>
                </a:solidFill>
              </a:rPr>
              <a:t>失效开销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563FFB-3C0D-4B85-A9C7-67133A2B0FCA}"/>
              </a:ext>
            </a:extLst>
          </p:cNvPr>
          <p:cNvSpPr/>
          <p:nvPr/>
        </p:nvSpPr>
        <p:spPr>
          <a:xfrm>
            <a:off x="7839075" y="2686050"/>
            <a:ext cx="2128838" cy="260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831A159-6FB4-4A3C-8789-8FCDDE85D032}"/>
              </a:ext>
            </a:extLst>
          </p:cNvPr>
          <p:cNvSpPr/>
          <p:nvPr/>
        </p:nvSpPr>
        <p:spPr>
          <a:xfrm>
            <a:off x="316706" y="3009900"/>
            <a:ext cx="721519" cy="301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61C387F-DA75-4983-A52E-D24F38649D78}"/>
              </a:ext>
            </a:extLst>
          </p:cNvPr>
          <p:cNvGrpSpPr/>
          <p:nvPr/>
        </p:nvGrpSpPr>
        <p:grpSpPr>
          <a:xfrm>
            <a:off x="10283428" y="1386886"/>
            <a:ext cx="1682353" cy="3522252"/>
            <a:chOff x="10239375" y="1891632"/>
            <a:chExt cx="1682353" cy="352225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9D466FA-B177-4BCE-96D5-C01971969EDE}"/>
                </a:ext>
              </a:extLst>
            </p:cNvPr>
            <p:cNvSpPr/>
            <p:nvPr/>
          </p:nvSpPr>
          <p:spPr>
            <a:xfrm>
              <a:off x="10239375" y="1891632"/>
              <a:ext cx="1676400" cy="5384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69063B3-6382-4913-9299-4FC8A6B53D26}"/>
                </a:ext>
              </a:extLst>
            </p:cNvPr>
            <p:cNvSpPr/>
            <p:nvPr/>
          </p:nvSpPr>
          <p:spPr>
            <a:xfrm>
              <a:off x="10239375" y="2890502"/>
              <a:ext cx="700088" cy="5384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L1-I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56F61BF-B1AD-4456-82E3-173A5E88300F}"/>
                </a:ext>
              </a:extLst>
            </p:cNvPr>
            <p:cNvSpPr/>
            <p:nvPr/>
          </p:nvSpPr>
          <p:spPr>
            <a:xfrm>
              <a:off x="11210925" y="2890503"/>
              <a:ext cx="700088" cy="5384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L1-D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E434750-DF74-48ED-B404-2B497EEB5A79}"/>
                </a:ext>
              </a:extLst>
            </p:cNvPr>
            <p:cNvSpPr/>
            <p:nvPr/>
          </p:nvSpPr>
          <p:spPr>
            <a:xfrm>
              <a:off x="10245328" y="3798393"/>
              <a:ext cx="1676400" cy="5384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8DE7EA6-C414-49C2-A8EA-08BDF57A4BD4}"/>
                </a:ext>
              </a:extLst>
            </p:cNvPr>
            <p:cNvSpPr/>
            <p:nvPr/>
          </p:nvSpPr>
          <p:spPr>
            <a:xfrm>
              <a:off x="10240566" y="4875387"/>
              <a:ext cx="1676400" cy="5384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MEM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04161BA-DE47-4896-8F7B-2389DD42491D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10589419" y="2430129"/>
              <a:ext cx="21431" cy="4603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A2EE93B-4E85-49C4-98CB-1BD4D91BB4D6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11560969" y="2430129"/>
              <a:ext cx="2381" cy="4603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0B0BCBB-4646-4D8A-88C5-6F1D5489DC76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10589419" y="3428999"/>
              <a:ext cx="1191" cy="3895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32AC447-2C5E-446E-BEA7-5D0E961C43AC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 flipH="1">
              <a:off x="11078766" y="4336890"/>
              <a:ext cx="4762" cy="5384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796C298-6D28-49A4-BA9E-32F2302EEF85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11560969" y="3429000"/>
              <a:ext cx="1191" cy="3693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19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6" grpId="0" animBg="1"/>
      <p:bldP spid="27" grpId="0" animBg="1"/>
      <p:bldP spid="28" grpId="0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DB336-71F6-4300-89CE-0AA6090F1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487742"/>
              </p:ext>
            </p:extLst>
          </p:nvPr>
        </p:nvGraphicFramePr>
        <p:xfrm>
          <a:off x="952499" y="4116722"/>
          <a:ext cx="102965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932">
                  <a:extLst>
                    <a:ext uri="{9D8B030D-6E8A-4147-A177-3AD203B41FA5}">
                      <a16:colId xmlns:a16="http://schemas.microsoft.com/office/drawing/2014/main" val="1195209392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232684863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381906574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611915287"/>
                    </a:ext>
                  </a:extLst>
                </a:gridCol>
                <a:gridCol w="1145723">
                  <a:extLst>
                    <a:ext uri="{9D8B030D-6E8A-4147-A177-3AD203B41FA5}">
                      <a16:colId xmlns:a16="http://schemas.microsoft.com/office/drawing/2014/main" val="3413770407"/>
                    </a:ext>
                  </a:extLst>
                </a:gridCol>
                <a:gridCol w="1796141">
                  <a:extLst>
                    <a:ext uri="{9D8B030D-6E8A-4147-A177-3AD203B41FA5}">
                      <a16:colId xmlns:a16="http://schemas.microsoft.com/office/drawing/2014/main" val="2164880004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08147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块缺失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传输次数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传输周期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缺失代价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I-cache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9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D-cache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1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 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9309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B096CB72-8234-40E5-8EBA-B90C12042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3" t="29722" r="10546" b="24103"/>
          <a:stretch/>
        </p:blipFill>
        <p:spPr>
          <a:xfrm>
            <a:off x="952500" y="221122"/>
            <a:ext cx="9791700" cy="375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8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DB336-71F6-4300-89CE-0AA6090F17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2499" y="4116722"/>
          <a:ext cx="102965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932">
                  <a:extLst>
                    <a:ext uri="{9D8B030D-6E8A-4147-A177-3AD203B41FA5}">
                      <a16:colId xmlns:a16="http://schemas.microsoft.com/office/drawing/2014/main" val="1195209392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232684863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381906574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611915287"/>
                    </a:ext>
                  </a:extLst>
                </a:gridCol>
                <a:gridCol w="1145723">
                  <a:extLst>
                    <a:ext uri="{9D8B030D-6E8A-4147-A177-3AD203B41FA5}">
                      <a16:colId xmlns:a16="http://schemas.microsoft.com/office/drawing/2014/main" val="3413770407"/>
                    </a:ext>
                  </a:extLst>
                </a:gridCol>
                <a:gridCol w="1796141">
                  <a:extLst>
                    <a:ext uri="{9D8B030D-6E8A-4147-A177-3AD203B41FA5}">
                      <a16:colId xmlns:a16="http://schemas.microsoft.com/office/drawing/2014/main" val="2164880004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08147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块缺失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传输次数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传输周期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缺失代价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I-cache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9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D-cache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1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 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9309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B096CB72-8234-40E5-8EBA-B90C12042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3" t="29722" r="10546" b="24103"/>
          <a:stretch/>
        </p:blipFill>
        <p:spPr>
          <a:xfrm>
            <a:off x="952500" y="221122"/>
            <a:ext cx="9791700" cy="3751597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BC77842-3C15-4382-A715-48C1BF5B8C7B}"/>
              </a:ext>
            </a:extLst>
          </p:cNvPr>
          <p:cNvCxnSpPr/>
          <p:nvPr/>
        </p:nvCxnSpPr>
        <p:spPr>
          <a:xfrm>
            <a:off x="8639175" y="1581150"/>
            <a:ext cx="19240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3E80E4A-3149-408F-96DA-B045115A7F3F}"/>
              </a:ext>
            </a:extLst>
          </p:cNvPr>
          <p:cNvCxnSpPr/>
          <p:nvPr/>
        </p:nvCxnSpPr>
        <p:spPr>
          <a:xfrm>
            <a:off x="1028700" y="1914525"/>
            <a:ext cx="7315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E261EF6-EBB0-474B-9CE9-E80725C89CA1}"/>
              </a:ext>
            </a:extLst>
          </p:cNvPr>
          <p:cNvCxnSpPr>
            <a:cxnSpLocks/>
          </p:cNvCxnSpPr>
          <p:nvPr/>
        </p:nvCxnSpPr>
        <p:spPr>
          <a:xfrm>
            <a:off x="1028700" y="2590800"/>
            <a:ext cx="20859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10ED4E6-942D-4586-BF55-9C6F840C1931}"/>
              </a:ext>
            </a:extLst>
          </p:cNvPr>
          <p:cNvCxnSpPr/>
          <p:nvPr/>
        </p:nvCxnSpPr>
        <p:spPr>
          <a:xfrm>
            <a:off x="9886950" y="2257425"/>
            <a:ext cx="7524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5C0596F-70E4-4AE9-9CB9-E2BF5A685A01}"/>
              </a:ext>
            </a:extLst>
          </p:cNvPr>
          <p:cNvCxnSpPr>
            <a:cxnSpLocks/>
          </p:cNvCxnSpPr>
          <p:nvPr/>
        </p:nvCxnSpPr>
        <p:spPr>
          <a:xfrm>
            <a:off x="2238375" y="3257550"/>
            <a:ext cx="30289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4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DB336-71F6-4300-89CE-0AA6090F1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152694"/>
              </p:ext>
            </p:extLst>
          </p:nvPr>
        </p:nvGraphicFramePr>
        <p:xfrm>
          <a:off x="952499" y="4116722"/>
          <a:ext cx="102965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932">
                  <a:extLst>
                    <a:ext uri="{9D8B030D-6E8A-4147-A177-3AD203B41FA5}">
                      <a16:colId xmlns:a16="http://schemas.microsoft.com/office/drawing/2014/main" val="1195209392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232684863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381906574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611915287"/>
                    </a:ext>
                  </a:extLst>
                </a:gridCol>
                <a:gridCol w="1145723">
                  <a:extLst>
                    <a:ext uri="{9D8B030D-6E8A-4147-A177-3AD203B41FA5}">
                      <a16:colId xmlns:a16="http://schemas.microsoft.com/office/drawing/2014/main" val="3413770407"/>
                    </a:ext>
                  </a:extLst>
                </a:gridCol>
                <a:gridCol w="1796141">
                  <a:extLst>
                    <a:ext uri="{9D8B030D-6E8A-4147-A177-3AD203B41FA5}">
                      <a16:colId xmlns:a16="http://schemas.microsoft.com/office/drawing/2014/main" val="2164880004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08147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块缺失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传输次数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传输周期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缺失代价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I-cache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32÷16=2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9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D-cache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16÷16=1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1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 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64÷16=4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9309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B096CB72-8234-40E5-8EBA-B90C12042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3" t="29722" r="10546" b="24103"/>
          <a:stretch/>
        </p:blipFill>
        <p:spPr>
          <a:xfrm>
            <a:off x="952500" y="221122"/>
            <a:ext cx="9791700" cy="3751597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91F64E2-9480-4516-BC54-7F4D953A46ED}"/>
              </a:ext>
            </a:extLst>
          </p:cNvPr>
          <p:cNvCxnSpPr>
            <a:cxnSpLocks/>
          </p:cNvCxnSpPr>
          <p:nvPr/>
        </p:nvCxnSpPr>
        <p:spPr>
          <a:xfrm>
            <a:off x="5114925" y="2590800"/>
            <a:ext cx="37242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A8EA77C-7723-4C48-9E85-F1BC6EE5E689}"/>
              </a:ext>
            </a:extLst>
          </p:cNvPr>
          <p:cNvCxnSpPr>
            <a:cxnSpLocks/>
          </p:cNvCxnSpPr>
          <p:nvPr/>
        </p:nvCxnSpPr>
        <p:spPr>
          <a:xfrm>
            <a:off x="1962150" y="3629025"/>
            <a:ext cx="26860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7182569-9EA7-44D7-BC3E-39B99DDE43F6}"/>
              </a:ext>
            </a:extLst>
          </p:cNvPr>
          <p:cNvSpPr txBox="1"/>
          <p:nvPr/>
        </p:nvSpPr>
        <p:spPr>
          <a:xfrm>
            <a:off x="952499" y="6248400"/>
            <a:ext cx="328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数据总线：</a:t>
            </a:r>
            <a:r>
              <a:rPr lang="en-US" altLang="zh-CN" dirty="0"/>
              <a:t>128 ÷ 8 = 16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99502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DB336-71F6-4300-89CE-0AA6090F1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805196"/>
              </p:ext>
            </p:extLst>
          </p:nvPr>
        </p:nvGraphicFramePr>
        <p:xfrm>
          <a:off x="952499" y="4116722"/>
          <a:ext cx="102965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932">
                  <a:extLst>
                    <a:ext uri="{9D8B030D-6E8A-4147-A177-3AD203B41FA5}">
                      <a16:colId xmlns:a16="http://schemas.microsoft.com/office/drawing/2014/main" val="1195209392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232684863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381906574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611915287"/>
                    </a:ext>
                  </a:extLst>
                </a:gridCol>
                <a:gridCol w="1145723">
                  <a:extLst>
                    <a:ext uri="{9D8B030D-6E8A-4147-A177-3AD203B41FA5}">
                      <a16:colId xmlns:a16="http://schemas.microsoft.com/office/drawing/2014/main" val="3413770407"/>
                    </a:ext>
                  </a:extLst>
                </a:gridCol>
                <a:gridCol w="1796141">
                  <a:extLst>
                    <a:ext uri="{9D8B030D-6E8A-4147-A177-3AD203B41FA5}">
                      <a16:colId xmlns:a16="http://schemas.microsoft.com/office/drawing/2014/main" val="2164880004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08147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块缺失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传输次数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传输周期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缺失代价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I-cache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32÷16=2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1/266M=3.75ns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9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D-cache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16÷16=1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1/266M=3.75ns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1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 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64÷16=4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1/133M=7.5ns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9309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B096CB72-8234-40E5-8EBA-B90C12042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3" t="29722" r="10546" b="24103"/>
          <a:stretch/>
        </p:blipFill>
        <p:spPr>
          <a:xfrm>
            <a:off x="952500" y="221122"/>
            <a:ext cx="9791700" cy="3751597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91F64E2-9480-4516-BC54-7F4D953A46ED}"/>
              </a:ext>
            </a:extLst>
          </p:cNvPr>
          <p:cNvCxnSpPr>
            <a:cxnSpLocks/>
          </p:cNvCxnSpPr>
          <p:nvPr/>
        </p:nvCxnSpPr>
        <p:spPr>
          <a:xfrm>
            <a:off x="3248025" y="2590800"/>
            <a:ext cx="1790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A8EA77C-7723-4C48-9E85-F1BC6EE5E689}"/>
              </a:ext>
            </a:extLst>
          </p:cNvPr>
          <p:cNvCxnSpPr>
            <a:cxnSpLocks/>
          </p:cNvCxnSpPr>
          <p:nvPr/>
        </p:nvCxnSpPr>
        <p:spPr>
          <a:xfrm>
            <a:off x="4752975" y="3629025"/>
            <a:ext cx="1724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BBF1F6E-B002-43F4-883D-322267439A25}"/>
              </a:ext>
            </a:extLst>
          </p:cNvPr>
          <p:cNvCxnSpPr>
            <a:cxnSpLocks/>
          </p:cNvCxnSpPr>
          <p:nvPr/>
        </p:nvCxnSpPr>
        <p:spPr>
          <a:xfrm flipV="1">
            <a:off x="9048750" y="2600325"/>
            <a:ext cx="1514475" cy="9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24A494E-D825-4C52-AD28-99403E6D455D}"/>
              </a:ext>
            </a:extLst>
          </p:cNvPr>
          <p:cNvCxnSpPr>
            <a:cxnSpLocks/>
          </p:cNvCxnSpPr>
          <p:nvPr/>
        </p:nvCxnSpPr>
        <p:spPr>
          <a:xfrm>
            <a:off x="1028700" y="2903705"/>
            <a:ext cx="419100" cy="10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D1EBD4B-E84D-40D9-A09F-C6D7369ACCC3}"/>
              </a:ext>
            </a:extLst>
          </p:cNvPr>
          <p:cNvCxnSpPr>
            <a:cxnSpLocks/>
          </p:cNvCxnSpPr>
          <p:nvPr/>
        </p:nvCxnSpPr>
        <p:spPr>
          <a:xfrm flipV="1">
            <a:off x="1028700" y="3924300"/>
            <a:ext cx="1114425" cy="190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BDC41B0-A4E7-4073-8CE2-5D3C93FF5C2A}"/>
              </a:ext>
            </a:extLst>
          </p:cNvPr>
          <p:cNvCxnSpPr>
            <a:cxnSpLocks/>
          </p:cNvCxnSpPr>
          <p:nvPr/>
        </p:nvCxnSpPr>
        <p:spPr>
          <a:xfrm flipV="1">
            <a:off x="10125075" y="3656013"/>
            <a:ext cx="514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38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DB336-71F6-4300-89CE-0AA6090F1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18003"/>
              </p:ext>
            </p:extLst>
          </p:nvPr>
        </p:nvGraphicFramePr>
        <p:xfrm>
          <a:off x="947739" y="814388"/>
          <a:ext cx="102965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932">
                  <a:extLst>
                    <a:ext uri="{9D8B030D-6E8A-4147-A177-3AD203B41FA5}">
                      <a16:colId xmlns:a16="http://schemas.microsoft.com/office/drawing/2014/main" val="1195209392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232684863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381906574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611915287"/>
                    </a:ext>
                  </a:extLst>
                </a:gridCol>
                <a:gridCol w="1145723">
                  <a:extLst>
                    <a:ext uri="{9D8B030D-6E8A-4147-A177-3AD203B41FA5}">
                      <a16:colId xmlns:a16="http://schemas.microsoft.com/office/drawing/2014/main" val="3413770407"/>
                    </a:ext>
                  </a:extLst>
                </a:gridCol>
                <a:gridCol w="1796141">
                  <a:extLst>
                    <a:ext uri="{9D8B030D-6E8A-4147-A177-3AD203B41FA5}">
                      <a16:colId xmlns:a16="http://schemas.microsoft.com/office/drawing/2014/main" val="2164880004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08147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块缺失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传输次数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传输周期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缺失代价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I-cache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3.75ns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9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D-cache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3.75ns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1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 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9309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7CDFE70-731D-4ED8-98F2-22B01DDA18D4}"/>
              </a:ext>
            </a:extLst>
          </p:cNvPr>
          <p:cNvSpPr txBox="1"/>
          <p:nvPr/>
        </p:nvSpPr>
        <p:spPr>
          <a:xfrm>
            <a:off x="1133475" y="2867025"/>
            <a:ext cx="9401175" cy="3464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缺失代价：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/>
              <a:t>	L1 I-</a:t>
            </a:r>
            <a:r>
              <a:rPr lang="en-US" altLang="zh-CN" sz="3200" dirty="0" err="1"/>
              <a:t>chache</a:t>
            </a:r>
            <a:r>
              <a:rPr lang="zh-CN" altLang="en-US" sz="3200" dirty="0"/>
              <a:t>：</a:t>
            </a:r>
            <a:r>
              <a:rPr lang="en-US" altLang="zh-CN" sz="3200" dirty="0"/>
              <a:t>15+2×3.75 = 22.5(ns)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	L1 D-cache</a:t>
            </a:r>
            <a:r>
              <a:rPr lang="zh-CN" altLang="en-US" sz="3200" dirty="0"/>
              <a:t>：</a:t>
            </a:r>
            <a:r>
              <a:rPr lang="en-US" altLang="zh-CN" sz="3200" dirty="0"/>
              <a:t>15+1×3.75 = 18.75(ns)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	L2</a:t>
            </a:r>
            <a:r>
              <a:rPr lang="zh-CN" altLang="en-US" sz="3200" dirty="0"/>
              <a:t> </a:t>
            </a:r>
            <a:r>
              <a:rPr lang="en-US" altLang="zh-CN" sz="3200" dirty="0"/>
              <a:t>cache(1</a:t>
            </a:r>
            <a:r>
              <a:rPr lang="zh-CN" altLang="en-US" sz="3200" dirty="0"/>
              <a:t>次访存</a:t>
            </a:r>
            <a:r>
              <a:rPr lang="en-US" altLang="zh-CN" sz="3200" dirty="0"/>
              <a:t>)</a:t>
            </a:r>
            <a:r>
              <a:rPr lang="zh-CN" altLang="en-US" sz="3200" dirty="0"/>
              <a:t>：</a:t>
            </a:r>
            <a:r>
              <a:rPr lang="en-US" altLang="zh-CN" sz="3200" dirty="0"/>
              <a:t>60+4×7.5 = 90(ns)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	L2 cache(</a:t>
            </a:r>
            <a:r>
              <a:rPr lang="zh-CN" altLang="en-US" sz="3200" dirty="0"/>
              <a:t>考虑</a:t>
            </a:r>
            <a:r>
              <a:rPr lang="en-US" altLang="zh-CN" sz="3200" dirty="0"/>
              <a:t>50%</a:t>
            </a:r>
            <a:r>
              <a:rPr lang="zh-CN" altLang="en-US" sz="3200" dirty="0"/>
              <a:t>脏块</a:t>
            </a:r>
            <a:r>
              <a:rPr lang="en-US" altLang="zh-CN" sz="3200" dirty="0"/>
              <a:t>)</a:t>
            </a:r>
            <a:r>
              <a:rPr lang="zh-CN" altLang="en-US" sz="3200" dirty="0"/>
              <a:t>：</a:t>
            </a:r>
            <a:r>
              <a:rPr lang="en-US" altLang="zh-CN" sz="3200" dirty="0"/>
              <a:t>90×(1+50%) = 135(ns)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577A3D-37D7-4B7F-AD1E-6E8CDE1510CF}"/>
              </a:ext>
            </a:extLst>
          </p:cNvPr>
          <p:cNvSpPr txBox="1"/>
          <p:nvPr/>
        </p:nvSpPr>
        <p:spPr>
          <a:xfrm>
            <a:off x="10067924" y="1425522"/>
            <a:ext cx="1176337" cy="1141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b="1" dirty="0"/>
              <a:t>22.5ns</a:t>
            </a:r>
          </a:p>
          <a:p>
            <a:pPr>
              <a:lnSpc>
                <a:spcPts val="2800"/>
              </a:lnSpc>
            </a:pPr>
            <a:r>
              <a:rPr lang="en-US" altLang="zh-CN" b="1" dirty="0"/>
              <a:t>18.75ns</a:t>
            </a:r>
          </a:p>
          <a:p>
            <a:pPr>
              <a:lnSpc>
                <a:spcPts val="2800"/>
              </a:lnSpc>
            </a:pPr>
            <a:r>
              <a:rPr lang="en-US" altLang="zh-CN" b="1" dirty="0"/>
              <a:t>135ns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8246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DB336-71F6-4300-89CE-0AA6090F1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130479"/>
              </p:ext>
            </p:extLst>
          </p:nvPr>
        </p:nvGraphicFramePr>
        <p:xfrm>
          <a:off x="838200" y="365125"/>
          <a:ext cx="102965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932">
                  <a:extLst>
                    <a:ext uri="{9D8B030D-6E8A-4147-A177-3AD203B41FA5}">
                      <a16:colId xmlns:a16="http://schemas.microsoft.com/office/drawing/2014/main" val="1195209392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232684863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381906574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611915287"/>
                    </a:ext>
                  </a:extLst>
                </a:gridCol>
                <a:gridCol w="1145723">
                  <a:extLst>
                    <a:ext uri="{9D8B030D-6E8A-4147-A177-3AD203B41FA5}">
                      <a16:colId xmlns:a16="http://schemas.microsoft.com/office/drawing/2014/main" val="3413770407"/>
                    </a:ext>
                  </a:extLst>
                </a:gridCol>
                <a:gridCol w="1796141">
                  <a:extLst>
                    <a:ext uri="{9D8B030D-6E8A-4147-A177-3AD203B41FA5}">
                      <a16:colId xmlns:a16="http://schemas.microsoft.com/office/drawing/2014/main" val="2164880004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08147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块缺失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传输次数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传输周期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缺失代价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I-cache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32/16=2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1/266M=3.75ns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22.5ns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9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D-cache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16/16=1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1/266M=3.75ns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18.75ns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1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 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64/16=4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1/133M=7.5ns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135ns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9309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C75147E-88D0-4AC8-A305-57315FC01B55}"/>
              </a:ext>
            </a:extLst>
          </p:cNvPr>
          <p:cNvSpPr txBox="1"/>
          <p:nvPr/>
        </p:nvSpPr>
        <p:spPr>
          <a:xfrm>
            <a:off x="1247775" y="2305050"/>
            <a:ext cx="9696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计算公式：</a:t>
            </a:r>
            <a:r>
              <a:rPr lang="en-US" altLang="zh-CN" dirty="0"/>
              <a:t>L1</a:t>
            </a:r>
            <a:r>
              <a:rPr lang="zh-CN" altLang="en-US" dirty="0"/>
              <a:t>缺失率</a:t>
            </a:r>
            <a:r>
              <a:rPr lang="en-US" altLang="zh-CN" dirty="0"/>
              <a:t>×</a:t>
            </a:r>
            <a:r>
              <a:rPr lang="zh-CN" altLang="en-US" dirty="0"/>
              <a:t>（</a:t>
            </a:r>
            <a:r>
              <a:rPr lang="en-US" altLang="zh-CN" dirty="0"/>
              <a:t>L1</a:t>
            </a:r>
            <a:r>
              <a:rPr lang="zh-CN" altLang="en-US" dirty="0"/>
              <a:t>缺失代价</a:t>
            </a:r>
            <a:r>
              <a:rPr lang="en-US" altLang="zh-CN" dirty="0"/>
              <a:t>+L2</a:t>
            </a:r>
            <a:r>
              <a:rPr lang="zh-CN" altLang="en-US" dirty="0"/>
              <a:t>缺失率</a:t>
            </a:r>
            <a:r>
              <a:rPr lang="en-US" altLang="zh-CN" dirty="0"/>
              <a:t>×L2</a:t>
            </a:r>
            <a:r>
              <a:rPr lang="zh-CN" altLang="en-US" dirty="0"/>
              <a:t>缺失代价）</a:t>
            </a:r>
            <a:endParaRPr lang="en-US" altLang="zh-CN" dirty="0"/>
          </a:p>
          <a:p>
            <a:r>
              <a:rPr lang="en-US" altLang="zh-CN" dirty="0"/>
              <a:t>(a) </a:t>
            </a:r>
            <a:r>
              <a:rPr lang="zh-CN" altLang="en-US" dirty="0"/>
              <a:t>指令访问的存储器平均访问时间：</a:t>
            </a:r>
            <a:endParaRPr lang="en-US" altLang="zh-CN" dirty="0"/>
          </a:p>
          <a:p>
            <a:r>
              <a:rPr lang="en-US" altLang="zh-CN" dirty="0"/>
              <a:t>2% × ( 22.5 + 20% × 135 ) = 0.99(ns) = 1.09(CPU</a:t>
            </a:r>
            <a:r>
              <a:rPr lang="zh-CN" altLang="en-US" dirty="0"/>
              <a:t>周期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(b) </a:t>
            </a:r>
            <a:r>
              <a:rPr lang="zh-CN" altLang="en-US" dirty="0"/>
              <a:t>数据读取的存储器平均访问时间：</a:t>
            </a:r>
            <a:endParaRPr lang="en-US" altLang="zh-CN" dirty="0"/>
          </a:p>
          <a:p>
            <a:r>
              <a:rPr lang="en-US" altLang="zh-CN" dirty="0"/>
              <a:t>5% × ( 18.75 + 20% × 135 )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2.29(ns) = 2.52(CPU</a:t>
            </a:r>
            <a:r>
              <a:rPr lang="zh-CN" altLang="en-US" dirty="0"/>
              <a:t>周期</a:t>
            </a:r>
            <a:r>
              <a:rPr lang="en-US" altLang="zh-CN" dirty="0"/>
              <a:t>)</a:t>
            </a:r>
          </a:p>
          <a:p>
            <a:endParaRPr lang="zh-CN" altLang="en-US" dirty="0"/>
          </a:p>
          <a:p>
            <a:r>
              <a:rPr lang="en-US" altLang="zh-CN" dirty="0"/>
              <a:t>(c) </a:t>
            </a:r>
            <a:r>
              <a:rPr lang="zh-CN" altLang="en-US" dirty="0"/>
              <a:t>数据写入的存储器平均访问时间：</a:t>
            </a:r>
            <a:endParaRPr lang="en-US" altLang="zh-CN" dirty="0"/>
          </a:p>
          <a:p>
            <a:r>
              <a:rPr lang="en-US" altLang="zh-CN" dirty="0"/>
              <a:t>( 1 – 95% ) × ( 18.75 + 20% × 135 ) = 2.29(ns) = 2.52(CPU</a:t>
            </a:r>
            <a:r>
              <a:rPr lang="zh-CN" altLang="en-US" dirty="0"/>
              <a:t>周期</a:t>
            </a:r>
            <a:r>
              <a:rPr lang="en-US" altLang="zh-CN" dirty="0"/>
              <a:t>)</a:t>
            </a:r>
          </a:p>
          <a:p>
            <a:endParaRPr lang="zh-CN" altLang="en-US" dirty="0"/>
          </a:p>
          <a:p>
            <a:r>
              <a:rPr lang="en-US" altLang="zh-CN" dirty="0"/>
              <a:t>(d) </a:t>
            </a:r>
            <a:r>
              <a:rPr lang="zh-CN" altLang="en-US" dirty="0"/>
              <a:t>整体</a:t>
            </a:r>
            <a:r>
              <a:rPr lang="en-US" altLang="zh-CN" dirty="0"/>
              <a:t>CPI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sz="1800" dirty="0"/>
              <a:t>total CPI 	= base CPI + Inst fetch CPI + read CPI + write CPI</a:t>
            </a:r>
            <a:endParaRPr lang="en-US" altLang="zh-CN" dirty="0"/>
          </a:p>
          <a:p>
            <a:r>
              <a:rPr lang="en-US" altLang="zh-CN" dirty="0"/>
              <a:t>	= 0.7 + 1.09 + 20% × 2.52 + 5% × 2.52 </a:t>
            </a:r>
          </a:p>
          <a:p>
            <a:r>
              <a:rPr lang="en-US" altLang="zh-CN" dirty="0"/>
              <a:t>	= 2.42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41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B.8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80AE05-48B4-4028-BE22-816E43989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32" t="32778" r="8126" b="28194"/>
          <a:stretch/>
        </p:blipFill>
        <p:spPr>
          <a:xfrm>
            <a:off x="276226" y="1552575"/>
            <a:ext cx="11343192" cy="32575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BBA7C4-A856-4BDD-A785-8DEBB69BEB5D}"/>
              </a:ext>
            </a:extLst>
          </p:cNvPr>
          <p:cNvSpPr txBox="1"/>
          <p:nvPr/>
        </p:nvSpPr>
        <p:spPr>
          <a:xfrm>
            <a:off x="1481137" y="5256996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128B ÷ 4B = 32</a:t>
            </a:r>
            <a:r>
              <a:rPr lang="zh-CN" altLang="en-US" sz="2800" b="1" dirty="0">
                <a:solidFill>
                  <a:srgbClr val="FF0000"/>
                </a:solidFill>
              </a:rPr>
              <a:t>块（可容纳</a:t>
            </a:r>
            <a:r>
              <a:rPr lang="en-US" altLang="zh-CN" sz="2800" b="1" dirty="0">
                <a:solidFill>
                  <a:srgbClr val="FF0000"/>
                </a:solidFill>
              </a:rPr>
              <a:t>32</a:t>
            </a:r>
            <a:r>
              <a:rPr lang="zh-CN" altLang="en-US" sz="2800" b="1" dirty="0">
                <a:solidFill>
                  <a:srgbClr val="FF0000"/>
                </a:solidFill>
              </a:rPr>
              <a:t>条指令）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C5CB667-33A4-4DF4-AD0F-A0B68FCEABA4}"/>
              </a:ext>
            </a:extLst>
          </p:cNvPr>
          <p:cNvCxnSpPr/>
          <p:nvPr/>
        </p:nvCxnSpPr>
        <p:spPr>
          <a:xfrm>
            <a:off x="8667750" y="2609850"/>
            <a:ext cx="2867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D5906C5-2E6F-4E1B-A2B2-0B1F2EAAEA9D}"/>
              </a:ext>
            </a:extLst>
          </p:cNvPr>
          <p:cNvCxnSpPr>
            <a:cxnSpLocks/>
          </p:cNvCxnSpPr>
          <p:nvPr/>
        </p:nvCxnSpPr>
        <p:spPr>
          <a:xfrm>
            <a:off x="981075" y="2962275"/>
            <a:ext cx="72485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1118667-9D9A-4961-B8DE-8BA770B5E793}"/>
              </a:ext>
            </a:extLst>
          </p:cNvPr>
          <p:cNvCxnSpPr>
            <a:cxnSpLocks/>
          </p:cNvCxnSpPr>
          <p:nvPr/>
        </p:nvCxnSpPr>
        <p:spPr>
          <a:xfrm>
            <a:off x="5305425" y="3333750"/>
            <a:ext cx="13620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37085B0-CF5C-4D82-883E-D5B9A7765D7F}"/>
              </a:ext>
            </a:extLst>
          </p:cNvPr>
          <p:cNvCxnSpPr>
            <a:cxnSpLocks/>
          </p:cNvCxnSpPr>
          <p:nvPr/>
        </p:nvCxnSpPr>
        <p:spPr>
          <a:xfrm>
            <a:off x="3762375" y="3695700"/>
            <a:ext cx="3086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555BDE6-7B75-48C1-9A90-598B6D7C28B5}"/>
              </a:ext>
            </a:extLst>
          </p:cNvPr>
          <p:cNvSpPr txBox="1"/>
          <p:nvPr/>
        </p:nvSpPr>
        <p:spPr>
          <a:xfrm>
            <a:off x="6323518" y="5145980"/>
            <a:ext cx="5295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64B ÷ 4B = 16</a:t>
            </a:r>
            <a:r>
              <a:rPr lang="zh-CN" altLang="en-US" sz="2800" b="1" dirty="0">
                <a:solidFill>
                  <a:srgbClr val="FF0000"/>
                </a:solidFill>
              </a:rPr>
              <a:t>块（</a:t>
            </a:r>
            <a:r>
              <a:rPr lang="en-US" altLang="zh-CN" sz="2800" b="1" dirty="0">
                <a:solidFill>
                  <a:srgbClr val="FF0000"/>
                </a:solidFill>
              </a:rPr>
              <a:t>16</a:t>
            </a:r>
            <a:r>
              <a:rPr lang="zh-CN" altLang="en-US" sz="2800" b="1" dirty="0">
                <a:solidFill>
                  <a:srgbClr val="FF0000"/>
                </a:solidFill>
              </a:rPr>
              <a:t>条指令）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192B ÷ 4B = 48</a:t>
            </a:r>
            <a:r>
              <a:rPr lang="zh-CN" altLang="en-US" sz="2800" b="1" dirty="0">
                <a:solidFill>
                  <a:srgbClr val="FF0000"/>
                </a:solidFill>
              </a:rPr>
              <a:t>块（</a:t>
            </a:r>
            <a:r>
              <a:rPr lang="en-US" altLang="zh-CN" sz="2800" b="1" dirty="0">
                <a:solidFill>
                  <a:srgbClr val="FF0000"/>
                </a:solidFill>
              </a:rPr>
              <a:t>48</a:t>
            </a:r>
            <a:r>
              <a:rPr lang="zh-CN" altLang="en-US" sz="2800" b="1" dirty="0">
                <a:solidFill>
                  <a:srgbClr val="FF0000"/>
                </a:solidFill>
              </a:rPr>
              <a:t>条指令）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320B ÷ 4B = 80</a:t>
            </a:r>
            <a:r>
              <a:rPr lang="zh-CN" altLang="en-US" sz="2800" b="1" dirty="0">
                <a:solidFill>
                  <a:srgbClr val="FF0000"/>
                </a:solidFill>
              </a:rPr>
              <a:t>块（</a:t>
            </a:r>
            <a:r>
              <a:rPr lang="en-US" altLang="zh-CN" sz="2800" b="1" dirty="0">
                <a:solidFill>
                  <a:srgbClr val="FF0000"/>
                </a:solidFill>
              </a:rPr>
              <a:t>80</a:t>
            </a:r>
            <a:r>
              <a:rPr lang="zh-CN" altLang="en-US" sz="2800" b="1" dirty="0">
                <a:solidFill>
                  <a:srgbClr val="FF0000"/>
                </a:solidFill>
              </a:rPr>
              <a:t>条指令）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4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1258</Words>
  <Application>Microsoft Office PowerPoint</Application>
  <PresentationFormat>宽屏</PresentationFormat>
  <Paragraphs>533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第三次作业</vt:lpstr>
      <vt:lpstr>B.5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B.8</vt:lpstr>
      <vt:lpstr>LRU</vt:lpstr>
      <vt:lpstr>MRU</vt:lpstr>
      <vt:lpstr>2.11</vt:lpstr>
      <vt:lpstr>2.12</vt:lpstr>
      <vt:lpstr>第一次小测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第三次作业</dc:title>
  <dc:creator>浩然</dc:creator>
  <cp:lastModifiedBy>浩然</cp:lastModifiedBy>
  <cp:revision>47</cp:revision>
  <dcterms:created xsi:type="dcterms:W3CDTF">2021-05-06T00:15:50Z</dcterms:created>
  <dcterms:modified xsi:type="dcterms:W3CDTF">2021-05-06T08:54:07Z</dcterms:modified>
</cp:coreProperties>
</file>