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8288000" cy="10287000"/>
  <p:notesSz cx="6858000" cy="9144000"/>
  <p:embeddedFontLst>
    <p:embeddedFont>
      <p:font typeface="阿里巴巴普惠体 Bold" panose="00020600040101010101" charset="-122"/>
      <p:bold r:id="rId28"/>
    </p:embeddedFont>
    <p:embeddedFont>
      <p:font typeface="阿里巴巴普惠体" panose="00020600040101010101" charset="-122"/>
      <p:regular r:id="rId29"/>
    </p:embeddedFont>
    <p:embeddedFont>
      <p:font typeface="Calibri" panose="020F0502020204030204"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0.sv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jpe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0.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854488"/>
            <a:ext cx="1320083" cy="2230190"/>
            <a:chOff x="0" y="0"/>
            <a:chExt cx="347676" cy="587375"/>
          </a:xfrm>
        </p:grpSpPr>
        <p:sp>
          <p:nvSpPr>
            <p:cNvPr id="9" name="Freeform 9"/>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0" name="TextBox 10"/>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865373"/>
            <a:ext cx="1320083" cy="2230190"/>
            <a:chOff x="0" y="0"/>
            <a:chExt cx="347676" cy="587375"/>
          </a:xfrm>
        </p:grpSpPr>
        <p:sp>
          <p:nvSpPr>
            <p:cNvPr id="12" name="Freeform 12"/>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3" name="TextBox 13"/>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526270"/>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558030" y="9531483"/>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17500723"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6" name="Freeform 26"/>
          <p:cNvSpPr/>
          <p:nvPr/>
        </p:nvSpPr>
        <p:spPr>
          <a:xfrm>
            <a:off x="8171418" y="1702274"/>
            <a:ext cx="1945165" cy="1191413"/>
          </a:xfrm>
          <a:custGeom>
            <a:avLst/>
            <a:gdLst/>
            <a:ahLst/>
            <a:cxnLst/>
            <a:rect l="l" t="t" r="r" b="b"/>
            <a:pathLst>
              <a:path w="1945165" h="1191413">
                <a:moveTo>
                  <a:pt x="0" y="0"/>
                </a:moveTo>
                <a:lnTo>
                  <a:pt x="1945164" y="0"/>
                </a:lnTo>
                <a:lnTo>
                  <a:pt x="1945164" y="1191413"/>
                </a:lnTo>
                <a:lnTo>
                  <a:pt x="0" y="119141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7" name="Group 27"/>
          <p:cNvGrpSpPr/>
          <p:nvPr/>
        </p:nvGrpSpPr>
        <p:grpSpPr>
          <a:xfrm rot="0">
            <a:off x="5179908" y="7559746"/>
            <a:ext cx="3706971" cy="648047"/>
            <a:chOff x="0" y="0"/>
            <a:chExt cx="976321" cy="170679"/>
          </a:xfrm>
        </p:grpSpPr>
        <p:sp>
          <p:nvSpPr>
            <p:cNvPr id="28" name="Freeform 28"/>
            <p:cNvSpPr/>
            <p:nvPr/>
          </p:nvSpPr>
          <p:spPr>
            <a:xfrm>
              <a:off x="0" y="0"/>
              <a:ext cx="976322" cy="170679"/>
            </a:xfrm>
            <a:custGeom>
              <a:avLst/>
              <a:gdLst/>
              <a:ahLst/>
              <a:cxnLst/>
              <a:rect l="l" t="t" r="r" b="b"/>
              <a:pathLst>
                <a:path w="976322" h="170679">
                  <a:moveTo>
                    <a:pt x="14619" y="0"/>
                  </a:moveTo>
                  <a:lnTo>
                    <a:pt x="961702" y="0"/>
                  </a:lnTo>
                  <a:cubicBezTo>
                    <a:pt x="969776" y="0"/>
                    <a:pt x="976322" y="6545"/>
                    <a:pt x="976322" y="14619"/>
                  </a:cubicBezTo>
                  <a:lnTo>
                    <a:pt x="976322" y="156060"/>
                  </a:lnTo>
                  <a:cubicBezTo>
                    <a:pt x="976322" y="159937"/>
                    <a:pt x="974781" y="163656"/>
                    <a:pt x="972040" y="166397"/>
                  </a:cubicBezTo>
                  <a:cubicBezTo>
                    <a:pt x="969298" y="169139"/>
                    <a:pt x="965579" y="170679"/>
                    <a:pt x="961702" y="170679"/>
                  </a:cubicBezTo>
                  <a:lnTo>
                    <a:pt x="14619" y="170679"/>
                  </a:lnTo>
                  <a:cubicBezTo>
                    <a:pt x="10742" y="170679"/>
                    <a:pt x="7024" y="169139"/>
                    <a:pt x="4282" y="166397"/>
                  </a:cubicBezTo>
                  <a:cubicBezTo>
                    <a:pt x="1540" y="163656"/>
                    <a:pt x="0" y="159937"/>
                    <a:pt x="0" y="156060"/>
                  </a:cubicBezTo>
                  <a:lnTo>
                    <a:pt x="0" y="14619"/>
                  </a:lnTo>
                  <a:cubicBezTo>
                    <a:pt x="0" y="10742"/>
                    <a:pt x="1540" y="7024"/>
                    <a:pt x="4282" y="4282"/>
                  </a:cubicBezTo>
                  <a:cubicBezTo>
                    <a:pt x="7024" y="1540"/>
                    <a:pt x="10742" y="0"/>
                    <a:pt x="14619" y="0"/>
                  </a:cubicBezTo>
                  <a:close/>
                </a:path>
              </a:pathLst>
            </a:custGeom>
            <a:solidFill>
              <a:srgbClr val="446C47"/>
            </a:solidFill>
          </p:spPr>
        </p:sp>
        <p:sp>
          <p:nvSpPr>
            <p:cNvPr id="29" name="TextBox 29"/>
            <p:cNvSpPr txBox="1"/>
            <p:nvPr/>
          </p:nvSpPr>
          <p:spPr>
            <a:xfrm>
              <a:off x="0" y="-28575"/>
              <a:ext cx="976321" cy="199254"/>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9401121" y="7559746"/>
            <a:ext cx="4395846" cy="648047"/>
            <a:chOff x="0" y="0"/>
            <a:chExt cx="1157754" cy="170679"/>
          </a:xfrm>
        </p:grpSpPr>
        <p:sp>
          <p:nvSpPr>
            <p:cNvPr id="31" name="Freeform 31"/>
            <p:cNvSpPr/>
            <p:nvPr/>
          </p:nvSpPr>
          <p:spPr>
            <a:xfrm>
              <a:off x="0" y="0"/>
              <a:ext cx="1157754" cy="170679"/>
            </a:xfrm>
            <a:custGeom>
              <a:avLst/>
              <a:gdLst/>
              <a:ahLst/>
              <a:cxnLst/>
              <a:rect l="l" t="t" r="r" b="b"/>
              <a:pathLst>
                <a:path w="1157754" h="170679">
                  <a:moveTo>
                    <a:pt x="12328" y="0"/>
                  </a:moveTo>
                  <a:lnTo>
                    <a:pt x="1145425" y="0"/>
                  </a:lnTo>
                  <a:cubicBezTo>
                    <a:pt x="1148695" y="0"/>
                    <a:pt x="1151831" y="1299"/>
                    <a:pt x="1154143" y="3611"/>
                  </a:cubicBezTo>
                  <a:cubicBezTo>
                    <a:pt x="1156455" y="5923"/>
                    <a:pt x="1157754" y="9059"/>
                    <a:pt x="1157754" y="12328"/>
                  </a:cubicBezTo>
                  <a:lnTo>
                    <a:pt x="1157754" y="158351"/>
                  </a:lnTo>
                  <a:cubicBezTo>
                    <a:pt x="1157754" y="165159"/>
                    <a:pt x="1152234" y="170679"/>
                    <a:pt x="1145425" y="170679"/>
                  </a:cubicBezTo>
                  <a:lnTo>
                    <a:pt x="12328" y="170679"/>
                  </a:lnTo>
                  <a:cubicBezTo>
                    <a:pt x="5520" y="170679"/>
                    <a:pt x="0" y="165159"/>
                    <a:pt x="0" y="158351"/>
                  </a:cubicBezTo>
                  <a:lnTo>
                    <a:pt x="0" y="12328"/>
                  </a:lnTo>
                  <a:cubicBezTo>
                    <a:pt x="0" y="9059"/>
                    <a:pt x="1299" y="5923"/>
                    <a:pt x="3611" y="3611"/>
                  </a:cubicBezTo>
                  <a:cubicBezTo>
                    <a:pt x="5923" y="1299"/>
                    <a:pt x="9059" y="0"/>
                    <a:pt x="12328" y="0"/>
                  </a:cubicBezTo>
                  <a:close/>
                </a:path>
              </a:pathLst>
            </a:custGeom>
            <a:solidFill>
              <a:srgbClr val="446C47"/>
            </a:solidFill>
          </p:spPr>
        </p:sp>
        <p:sp>
          <p:nvSpPr>
            <p:cNvPr id="32" name="TextBox 32"/>
            <p:cNvSpPr txBox="1"/>
            <p:nvPr/>
          </p:nvSpPr>
          <p:spPr>
            <a:xfrm>
              <a:off x="0" y="-28575"/>
              <a:ext cx="1157754" cy="199254"/>
            </a:xfrm>
            <a:prstGeom prst="rect">
              <a:avLst/>
            </a:prstGeom>
          </p:spPr>
          <p:txBody>
            <a:bodyPr lIns="50800" tIns="50800" rIns="50800" bIns="50800" rtlCol="0" anchor="ctr"/>
            <a:lstStyle/>
            <a:p>
              <a:pPr algn="ctr">
                <a:lnSpc>
                  <a:spcPts val="2660"/>
                </a:lnSpc>
              </a:pPr>
            </a:p>
          </p:txBody>
        </p:sp>
      </p:grpSp>
      <p:sp>
        <p:nvSpPr>
          <p:cNvPr id="33" name="Freeform 33"/>
          <p:cNvSpPr/>
          <p:nvPr/>
        </p:nvSpPr>
        <p:spPr>
          <a:xfrm rot="748581">
            <a:off x="-929221" y="4063018"/>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4" name="TextBox 34"/>
          <p:cNvSpPr txBox="1"/>
          <p:nvPr/>
        </p:nvSpPr>
        <p:spPr>
          <a:xfrm>
            <a:off x="2303299" y="3413709"/>
            <a:ext cx="13681401" cy="2082163"/>
          </a:xfrm>
          <a:prstGeom prst="rect">
            <a:avLst/>
          </a:prstGeom>
        </p:spPr>
        <p:txBody>
          <a:bodyPr lIns="0" tIns="0" rIns="0" bIns="0" rtlCol="0" anchor="t">
            <a:spAutoFit/>
          </a:bodyPr>
          <a:lstStyle/>
          <a:p>
            <a:pPr algn="ctr">
              <a:lnSpc>
                <a:spcPts val="17010"/>
              </a:lnSpc>
            </a:pPr>
            <a:r>
              <a:rPr lang="en-US" sz="12150" spc="1008">
                <a:solidFill>
                  <a:srgbClr val="446C47"/>
                </a:solidFill>
                <a:ea typeface="字由文艺黑" panose="00020600040101010101" charset="-122"/>
              </a:rPr>
              <a:t>项目进展汇报</a:t>
            </a:r>
            <a:endParaRPr lang="en-US" sz="12150" spc="1008">
              <a:solidFill>
                <a:srgbClr val="446C47"/>
              </a:solidFill>
              <a:ea typeface="字由文艺黑" panose="00020600040101010101" charset="-122"/>
            </a:endParaRPr>
          </a:p>
        </p:txBody>
      </p:sp>
      <p:sp>
        <p:nvSpPr>
          <p:cNvPr id="35" name="TextBox 35"/>
          <p:cNvSpPr txBox="1"/>
          <p:nvPr/>
        </p:nvSpPr>
        <p:spPr>
          <a:xfrm>
            <a:off x="5179908" y="7610556"/>
            <a:ext cx="3706971" cy="489275"/>
          </a:xfrm>
          <a:prstGeom prst="rect">
            <a:avLst/>
          </a:prstGeom>
        </p:spPr>
        <p:txBody>
          <a:bodyPr lIns="0" tIns="0" rIns="0" bIns="0" rtlCol="0" anchor="t">
            <a:spAutoFit/>
          </a:bodyPr>
          <a:lstStyle/>
          <a:p>
            <a:pPr algn="ctr">
              <a:lnSpc>
                <a:spcPts val="4005"/>
              </a:lnSpc>
            </a:pPr>
            <a:r>
              <a:rPr lang="en-US" sz="2860" spc="105">
                <a:solidFill>
                  <a:srgbClr val="FFFFFF"/>
                </a:solidFill>
                <a:ea typeface="字由文艺黑" panose="00020600040101010101" charset="-122"/>
              </a:rPr>
              <a:t>汇报人：祁子暘</a:t>
            </a:r>
            <a:endParaRPr lang="en-US" sz="2860" spc="105">
              <a:solidFill>
                <a:srgbClr val="FFFFFF"/>
              </a:solidFill>
              <a:ea typeface="字由文艺黑" panose="00020600040101010101" charset="-122"/>
            </a:endParaRPr>
          </a:p>
        </p:txBody>
      </p:sp>
      <p:sp>
        <p:nvSpPr>
          <p:cNvPr id="36" name="TextBox 36"/>
          <p:cNvSpPr txBox="1"/>
          <p:nvPr/>
        </p:nvSpPr>
        <p:spPr>
          <a:xfrm>
            <a:off x="9401121" y="7610556"/>
            <a:ext cx="4285893" cy="489275"/>
          </a:xfrm>
          <a:prstGeom prst="rect">
            <a:avLst/>
          </a:prstGeom>
        </p:spPr>
        <p:txBody>
          <a:bodyPr lIns="0" tIns="0" rIns="0" bIns="0" rtlCol="0" anchor="t">
            <a:spAutoFit/>
          </a:bodyPr>
          <a:lstStyle/>
          <a:p>
            <a:pPr algn="ctr">
              <a:lnSpc>
                <a:spcPts val="4005"/>
              </a:lnSpc>
            </a:pPr>
            <a:r>
              <a:rPr lang="en-US" sz="2860" spc="105">
                <a:solidFill>
                  <a:srgbClr val="FFFFFF"/>
                </a:solidFill>
                <a:latin typeface="字由文艺黑" panose="00020600040101010101" charset="-122"/>
                <a:ea typeface="字由文艺黑" panose="00020600040101010101" charset="-122"/>
              </a:rPr>
              <a:t>时间：2024.6.12-6.18</a:t>
            </a:r>
            <a:endParaRPr lang="en-US" sz="2860" spc="105">
              <a:solidFill>
                <a:srgbClr val="FFFFFF"/>
              </a:solidFill>
              <a:latin typeface="字由文艺黑" panose="00020600040101010101" charset="-122"/>
              <a:ea typeface="字由文艺黑" panose="00020600040101010101" charset="-122"/>
            </a:endParaRPr>
          </a:p>
        </p:txBody>
      </p:sp>
      <p:sp>
        <p:nvSpPr>
          <p:cNvPr id="37" name="Freeform 37"/>
          <p:cNvSpPr/>
          <p:nvPr/>
        </p:nvSpPr>
        <p:spPr>
          <a:xfrm rot="-819781" flipH="1">
            <a:off x="17135080" y="4074634"/>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533562" y="245148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168861"/>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3813952"/>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2530176" y="6697083"/>
            <a:ext cx="256998" cy="244952"/>
            <a:chOff x="0" y="0"/>
            <a:chExt cx="812800" cy="774700"/>
          </a:xfrm>
        </p:grpSpPr>
        <p:sp>
          <p:nvSpPr>
            <p:cNvPr id="31" name="Freeform 31"/>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32" name="TextBox 32"/>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33" name="Freeform 33"/>
          <p:cNvSpPr/>
          <p:nvPr/>
        </p:nvSpPr>
        <p:spPr>
          <a:xfrm>
            <a:off x="10845708" y="4214929"/>
            <a:ext cx="6002262" cy="2254285"/>
          </a:xfrm>
          <a:custGeom>
            <a:avLst/>
            <a:gdLst/>
            <a:ahLst/>
            <a:cxnLst/>
            <a:rect l="l" t="t" r="r" b="b"/>
            <a:pathLst>
              <a:path w="6002262" h="2254285">
                <a:moveTo>
                  <a:pt x="0" y="0"/>
                </a:moveTo>
                <a:lnTo>
                  <a:pt x="6002262" y="0"/>
                </a:lnTo>
                <a:lnTo>
                  <a:pt x="6002262" y="2254284"/>
                </a:lnTo>
                <a:lnTo>
                  <a:pt x="0" y="2254284"/>
                </a:lnTo>
                <a:lnTo>
                  <a:pt x="0" y="0"/>
                </a:lnTo>
                <a:close/>
              </a:path>
            </a:pathLst>
          </a:custGeom>
          <a:blipFill>
            <a:blip r:embed="rId3"/>
            <a:stretch>
              <a:fillRect/>
            </a:stretch>
          </a:blipFill>
        </p:spPr>
      </p:sp>
      <p:sp>
        <p:nvSpPr>
          <p:cNvPr id="34" name="TextBox 34"/>
          <p:cNvSpPr txBox="1"/>
          <p:nvPr/>
        </p:nvSpPr>
        <p:spPr>
          <a:xfrm>
            <a:off x="1668945" y="2540181"/>
            <a:ext cx="360013" cy="405765"/>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03</a:t>
            </a:r>
            <a:endParaRPr lang="en-US" sz="2400">
              <a:solidFill>
                <a:srgbClr val="446C47"/>
              </a:solidFill>
              <a:latin typeface="阿里巴巴普惠体 Bold" panose="00020600040101010101" charset="-122"/>
            </a:endParaRPr>
          </a:p>
        </p:txBody>
      </p:sp>
      <p:sp>
        <p:nvSpPr>
          <p:cNvPr id="35" name="TextBox 35"/>
          <p:cNvSpPr txBox="1"/>
          <p:nvPr/>
        </p:nvSpPr>
        <p:spPr>
          <a:xfrm>
            <a:off x="2530176" y="2417308"/>
            <a:ext cx="3467065"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S：相似性测量</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36" name="TextBox 36"/>
          <p:cNvSpPr txBox="1"/>
          <p:nvPr/>
        </p:nvSpPr>
        <p:spPr>
          <a:xfrm>
            <a:off x="3052019" y="3102186"/>
            <a:ext cx="7623426" cy="33894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欧几里得距离</a:t>
            </a:r>
            <a:r>
              <a:rPr lang="en-US" sz="1805">
                <a:solidFill>
                  <a:srgbClr val="605F5F"/>
                </a:solidFill>
                <a:ea typeface="阿里巴巴普惠体" panose="00020600040101010101" charset="-122"/>
              </a:rPr>
              <a:t>：基于两个向量的直线距离进行测量，但会受到维度的影响。</a:t>
            </a:r>
            <a:endParaRPr lang="en-US" sz="1805">
              <a:solidFill>
                <a:srgbClr val="605F5F"/>
              </a:solidFill>
              <a:ea typeface="阿里巴巴普惠体" panose="00020600040101010101" charset="-122"/>
            </a:endParaRPr>
          </a:p>
        </p:txBody>
      </p:sp>
      <p:sp>
        <p:nvSpPr>
          <p:cNvPr id="37" name="TextBox 37"/>
          <p:cNvSpPr txBox="1"/>
          <p:nvPr/>
        </p:nvSpPr>
        <p:spPr>
          <a:xfrm>
            <a:off x="3052019" y="6630408"/>
            <a:ext cx="7623426" cy="139622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皮尔逊相关系数</a:t>
            </a:r>
            <a:r>
              <a:rPr lang="en-US" sz="1805">
                <a:solidFill>
                  <a:srgbClr val="605F5F"/>
                </a:solidFill>
                <a:ea typeface="阿里巴巴普惠体" panose="00020600040101010101" charset="-122"/>
              </a:rPr>
              <a:t>：来衡量每个单词向量的元素匹配程度。 它与余弦度量之间的唯一区别在于每个向量的平均值包含在相似性度量中。 这不仅可以抵消不同向量元素大小的影响，而且可以将所有计算置于常规统计框架中。但相关系数与对数比值的统计意义仍有待解决。</a:t>
            </a:r>
            <a:endParaRPr lang="en-US" sz="1805">
              <a:solidFill>
                <a:srgbClr val="605F5F"/>
              </a:solidFill>
              <a:ea typeface="阿里巴巴普惠体" panose="00020600040101010101" charset="-122"/>
            </a:endParaRPr>
          </a:p>
        </p:txBody>
      </p:sp>
      <p:sp>
        <p:nvSpPr>
          <p:cNvPr id="38" name="TextBox 38"/>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39" name="TextBox 39"/>
          <p:cNvSpPr txBox="1"/>
          <p:nvPr/>
        </p:nvSpPr>
        <p:spPr>
          <a:xfrm>
            <a:off x="3052019" y="3747277"/>
            <a:ext cx="7623426" cy="139622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余弦值：</a:t>
            </a:r>
            <a:r>
              <a:rPr lang="en-US" sz="1805">
                <a:solidFill>
                  <a:srgbClr val="605F5F"/>
                </a:solidFill>
                <a:latin typeface="阿里巴巴普惠体" panose="00020600040101010101" charset="-122"/>
                <a:ea typeface="阿里巴巴普惠体" panose="00020600040101010101" charset="-122"/>
              </a:rPr>
              <a:t>它的范围在-1和 1之间，因此消除了由 A 的范围和 B 中的元素数量引起的任何任意缩放（不受长度影响）。当 A 是简单共现时，余弦也比欧几里得距离更不敏感。 尽管 A 的良好选择应该避免这个问题，但基本元素频率差异很大会引起极端值。</a:t>
            </a:r>
            <a:endParaRPr lang="en-US" sz="1805">
              <a:solidFill>
                <a:srgbClr val="605F5F"/>
              </a:solidFill>
              <a:latin typeface="阿里巴巴普惠体" panose="00020600040101010101" charset="-122"/>
              <a:ea typeface="阿里巴巴普惠体" panose="00020600040101010101" charset="-122"/>
            </a:endParaRPr>
          </a:p>
        </p:txBody>
      </p:sp>
      <p:sp>
        <p:nvSpPr>
          <p:cNvPr id="40" name="TextBox 40"/>
          <p:cNvSpPr txBox="1"/>
          <p:nvPr/>
        </p:nvSpPr>
        <p:spPr>
          <a:xfrm>
            <a:off x="11831762" y="3747277"/>
            <a:ext cx="3588585" cy="33894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欧几里得距离和余弦值之间的关系</a:t>
            </a:r>
            <a:endParaRPr lang="en-US" sz="1805">
              <a:solidFill>
                <a:srgbClr val="605F5F"/>
              </a:solidFill>
              <a:ea typeface="阿里巴巴普惠体 Bold" panose="0002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45148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168861"/>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3969977"/>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2530176" y="5203259"/>
            <a:ext cx="256998" cy="244952"/>
            <a:chOff x="0" y="0"/>
            <a:chExt cx="812800" cy="774700"/>
          </a:xfrm>
        </p:grpSpPr>
        <p:sp>
          <p:nvSpPr>
            <p:cNvPr id="31" name="Freeform 31"/>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32" name="TextBox 32"/>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33" name="TextBox 33"/>
          <p:cNvSpPr txBox="1"/>
          <p:nvPr/>
        </p:nvSpPr>
        <p:spPr>
          <a:xfrm>
            <a:off x="1668945" y="2540181"/>
            <a:ext cx="360013" cy="405765"/>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04</a:t>
            </a:r>
            <a:endParaRPr lang="en-US" sz="2400">
              <a:solidFill>
                <a:srgbClr val="446C47"/>
              </a:solidFill>
              <a:latin typeface="阿里巴巴普惠体 Bold" panose="00020600040101010101" charset="-122"/>
            </a:endParaRPr>
          </a:p>
        </p:txBody>
      </p:sp>
      <p:sp>
        <p:nvSpPr>
          <p:cNvPr id="34" name="TextBox 34"/>
          <p:cNvSpPr txBox="1"/>
          <p:nvPr/>
        </p:nvSpPr>
        <p:spPr>
          <a:xfrm>
            <a:off x="2530176" y="2417308"/>
            <a:ext cx="3467065"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M：转换</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35" name="TextBox 35"/>
          <p:cNvSpPr txBox="1"/>
          <p:nvPr/>
        </p:nvSpPr>
        <p:spPr>
          <a:xfrm>
            <a:off x="3052019" y="3102186"/>
            <a:ext cx="7623426" cy="691373"/>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panose="00020600040101010101" charset="-122"/>
                <a:ea typeface="阿里巴巴普惠体" panose="00020600040101010101" charset="-122"/>
              </a:rPr>
              <a:t>当指定了 B、A 和 S 时，语义空间就具有完全功能。 然而，可以建立更加结构化的数学或统计模型。</a:t>
            </a:r>
            <a:endParaRPr lang="en-US" sz="1805">
              <a:solidFill>
                <a:srgbClr val="605F5F"/>
              </a:solidFill>
              <a:latin typeface="阿里巴巴普惠体" panose="00020600040101010101" charset="-122"/>
              <a:ea typeface="阿里巴巴普惠体" panose="00020600040101010101" charset="-122"/>
            </a:endParaRPr>
          </a:p>
        </p:txBody>
      </p:sp>
      <p:sp>
        <p:nvSpPr>
          <p:cNvPr id="36" name="TextBox 36"/>
          <p:cNvSpPr txBox="1"/>
          <p:nvPr/>
        </p:nvSpPr>
        <p:spPr>
          <a:xfrm>
            <a:off x="3052019" y="5136584"/>
            <a:ext cx="7623426" cy="139622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重新映射：</a:t>
            </a:r>
            <a:r>
              <a:rPr lang="en-US" sz="1805">
                <a:solidFill>
                  <a:srgbClr val="605F5F"/>
                </a:solidFill>
                <a:latin typeface="阿里巴巴普惠体" panose="00020600040101010101" charset="-122"/>
                <a:ea typeface="阿里巴巴普惠体" panose="00020600040101010101" charset="-122"/>
              </a:rPr>
              <a:t>在潜在语义分析中，将原始向量投影到低维子空间后，有时会选择将这些点“重新膨胀”回原始的高维空间。这可以通过在低维空间中计算余弦相似度，然后将其映射回高维空间来完成。</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p:txBody>
      </p:sp>
      <p:sp>
        <p:nvSpPr>
          <p:cNvPr id="37" name="TextBox 3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38" name="TextBox 38"/>
          <p:cNvSpPr txBox="1"/>
          <p:nvPr/>
        </p:nvSpPr>
        <p:spPr>
          <a:xfrm>
            <a:off x="3052019" y="3945848"/>
            <a:ext cx="7623426" cy="1396223"/>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Bold" panose="00020600040101010101" charset="-122"/>
                <a:ea typeface="阿里巴巴普惠体 Bold" panose="00020600040101010101" charset="-122"/>
              </a:rPr>
              <a:t>潜在语义分析（LSA) :</a:t>
            </a:r>
            <a:r>
              <a:rPr lang="en-US" sz="1805">
                <a:solidFill>
                  <a:srgbClr val="605F5F"/>
                </a:solidFill>
                <a:latin typeface="阿里巴巴普惠体" panose="00020600040101010101" charset="-122"/>
                <a:ea typeface="阿里巴巴普惠体" panose="00020600040101010101" charset="-122"/>
              </a:rPr>
              <a:t>LSA使用奇异值分解（SVD）来将原始的高维语义空间映射到一个低维子空间中。这个子空间的维度是原始空间中主要方差的线性组合。(降维的思想）</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14434129" cy="5115043"/>
            <a:chOff x="0" y="0"/>
            <a:chExt cx="3801581" cy="1347172"/>
          </a:xfrm>
        </p:grpSpPr>
        <p:sp>
          <p:nvSpPr>
            <p:cNvPr id="22" name="Freeform 22"/>
            <p:cNvSpPr/>
            <p:nvPr/>
          </p:nvSpPr>
          <p:spPr>
            <a:xfrm>
              <a:off x="0" y="0"/>
              <a:ext cx="3801582" cy="1347172"/>
            </a:xfrm>
            <a:custGeom>
              <a:avLst/>
              <a:gdLst/>
              <a:ahLst/>
              <a:cxnLst/>
              <a:rect l="l" t="t" r="r" b="b"/>
              <a:pathLst>
                <a:path w="3801582" h="1347172">
                  <a:moveTo>
                    <a:pt x="4827" y="0"/>
                  </a:moveTo>
                  <a:lnTo>
                    <a:pt x="3796754" y="0"/>
                  </a:lnTo>
                  <a:cubicBezTo>
                    <a:pt x="3798034" y="0"/>
                    <a:pt x="3799262" y="509"/>
                    <a:pt x="3800168" y="1414"/>
                  </a:cubicBezTo>
                  <a:cubicBezTo>
                    <a:pt x="3801073" y="2319"/>
                    <a:pt x="3801582" y="3547"/>
                    <a:pt x="3801582" y="4827"/>
                  </a:cubicBezTo>
                  <a:lnTo>
                    <a:pt x="3801582" y="1342345"/>
                  </a:lnTo>
                  <a:cubicBezTo>
                    <a:pt x="3801582" y="1345011"/>
                    <a:pt x="3799420" y="1347172"/>
                    <a:pt x="3796754" y="1347172"/>
                  </a:cubicBezTo>
                  <a:lnTo>
                    <a:pt x="4827" y="1347172"/>
                  </a:lnTo>
                  <a:cubicBezTo>
                    <a:pt x="2161" y="1347172"/>
                    <a:pt x="0" y="1345011"/>
                    <a:pt x="0" y="1342345"/>
                  </a:cubicBezTo>
                  <a:lnTo>
                    <a:pt x="0" y="4827"/>
                  </a:lnTo>
                  <a:cubicBezTo>
                    <a:pt x="0" y="2161"/>
                    <a:pt x="2161" y="0"/>
                    <a:pt x="4827"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801581" cy="1375747"/>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290143" y="4561713"/>
            <a:ext cx="5115043" cy="676598"/>
            <a:chOff x="0" y="0"/>
            <a:chExt cx="1347172" cy="178199"/>
          </a:xfrm>
        </p:grpSpPr>
        <p:sp>
          <p:nvSpPr>
            <p:cNvPr id="25" name="Freeform 25"/>
            <p:cNvSpPr/>
            <p:nvPr/>
          </p:nvSpPr>
          <p:spPr>
            <a:xfrm>
              <a:off x="0" y="0"/>
              <a:ext cx="1347172" cy="178199"/>
            </a:xfrm>
            <a:custGeom>
              <a:avLst/>
              <a:gdLst/>
              <a:ahLst/>
              <a:cxnLst/>
              <a:rect l="l" t="t" r="r" b="b"/>
              <a:pathLst>
                <a:path w="1347172" h="178199">
                  <a:moveTo>
                    <a:pt x="1347172" y="0"/>
                  </a:moveTo>
                  <a:lnTo>
                    <a:pt x="1347172" y="63899"/>
                  </a:lnTo>
                  <a:lnTo>
                    <a:pt x="673586" y="178199"/>
                  </a:lnTo>
                  <a:lnTo>
                    <a:pt x="0" y="63899"/>
                  </a:lnTo>
                  <a:lnTo>
                    <a:pt x="0" y="0"/>
                  </a:lnTo>
                  <a:lnTo>
                    <a:pt x="1347172" y="0"/>
                  </a:lnTo>
                  <a:close/>
                </a:path>
              </a:pathLst>
            </a:custGeom>
            <a:solidFill>
              <a:srgbClr val="446C47"/>
            </a:solidFill>
          </p:spPr>
        </p:sp>
        <p:sp>
          <p:nvSpPr>
            <p:cNvPr id="26" name="TextBox 26"/>
            <p:cNvSpPr txBox="1"/>
            <p:nvPr/>
          </p:nvSpPr>
          <p:spPr>
            <a:xfrm>
              <a:off x="0" y="-28575"/>
              <a:ext cx="1347172" cy="9247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3012130" y="2800867"/>
            <a:ext cx="12670960" cy="523875"/>
          </a:xfrm>
          <a:prstGeom prst="rect">
            <a:avLst/>
          </a:prstGeom>
        </p:spPr>
        <p:txBody>
          <a:bodyPr lIns="0" tIns="0" rIns="0" bIns="0" rtlCol="0" anchor="t">
            <a:spAutoFit/>
          </a:bodyPr>
          <a:lstStyle/>
          <a:p>
            <a:pPr algn="l">
              <a:lnSpc>
                <a:spcPts val="4200"/>
              </a:lnSpc>
            </a:pPr>
            <a:r>
              <a:rPr lang="en-US" sz="3000">
                <a:solidFill>
                  <a:srgbClr val="446C47"/>
                </a:solidFill>
                <a:latin typeface="阿里巴巴普惠体 Bold" panose="00020600040101010101" charset="-122"/>
                <a:ea typeface="阿里巴巴普惠体 Bold" panose="00020600040101010101" charset="-122"/>
              </a:rPr>
              <a:t>二、Semantic Space Theory: A Computational Approach to Emotion</a:t>
            </a:r>
            <a:endParaRPr lang="en-US" sz="3000">
              <a:solidFill>
                <a:srgbClr val="446C47"/>
              </a:solidFill>
              <a:latin typeface="阿里巴巴普惠体 Bold" panose="00020600040101010101" charset="-122"/>
              <a:ea typeface="阿里巴巴普惠体 Bold" panose="00020600040101010101" charset="-122"/>
            </a:endParaRPr>
          </a:p>
        </p:txBody>
      </p:sp>
      <p:sp>
        <p:nvSpPr>
          <p:cNvPr id="29" name="TextBox 29"/>
          <p:cNvSpPr txBox="1"/>
          <p:nvPr/>
        </p:nvSpPr>
        <p:spPr>
          <a:xfrm>
            <a:off x="3012130" y="3377829"/>
            <a:ext cx="12999069" cy="3101833"/>
          </a:xfrm>
          <a:prstGeom prst="rect">
            <a:avLst/>
          </a:prstGeom>
        </p:spPr>
        <p:txBody>
          <a:bodyPr lIns="0" tIns="0" rIns="0" bIns="0" rtlCol="0" anchor="t">
            <a:spAutoFit/>
          </a:bodyPr>
          <a:lstStyle/>
          <a:p>
            <a:pPr algn="l">
              <a:lnSpc>
                <a:spcPts val="3105"/>
              </a:lnSpc>
            </a:pPr>
            <a:r>
              <a:rPr lang="en-US" sz="2005">
                <a:solidFill>
                  <a:srgbClr val="605F5F"/>
                </a:solidFill>
                <a:latin typeface="阿里巴巴普惠体" panose="00020600040101010101" charset="-122"/>
                <a:ea typeface="阿里巴巴普惠体" panose="00020600040101010101" charset="-122"/>
              </a:rPr>
              <a:t>在情感科学领域，基本情绪理论（BET）和建构主义是两种主要的理论框架，它们都试图解释情绪如何与主观体验、典型表情和大脑状态一一对应。然而，这些理论在情绪的生物学准备性、概念化方式以及如何组织行为方面存在分歧。</a:t>
            </a:r>
            <a:endParaRPr lang="en-US" sz="2005">
              <a:solidFill>
                <a:srgbClr val="605F5F"/>
              </a:solidFill>
              <a:latin typeface="阿里巴巴普惠体" panose="00020600040101010101" charset="-122"/>
              <a:ea typeface="阿里巴巴普惠体" panose="00020600040101010101" charset="-122"/>
            </a:endParaRPr>
          </a:p>
          <a:p>
            <a:pPr algn="l">
              <a:lnSpc>
                <a:spcPts val="3105"/>
              </a:lnSpc>
            </a:pPr>
          </a:p>
          <a:p>
            <a:pPr algn="l">
              <a:lnSpc>
                <a:spcPts val="3105"/>
              </a:lnSpc>
            </a:pPr>
            <a:r>
              <a:rPr lang="en-US" sz="2005">
                <a:solidFill>
                  <a:srgbClr val="605F5F"/>
                </a:solidFill>
                <a:latin typeface="阿里巴巴普惠体" panose="00020600040101010101" charset="-122"/>
                <a:ea typeface="阿里巴巴普惠体" panose="00020600040101010101" charset="-122"/>
              </a:rPr>
              <a:t>提出了一种新的视角——语义空间理论。这种计算方法使用广泛的自然刺激和开放式统计技术来捕获情绪相关行为的系统变化。 该理论认为，至少有25种不同的情绪体验具有各自独特的前因和表达方式。 这些情绪是高维的、明确的，而且常常是混合的。 这种方法还揭示了特定的情绪（不仅仅是效价）组织着情绪体验、表达和神经处理。 总的来说，超越传统模型来研究更广泛的情感语义空间可以丰富我们对人类经验的理解。</a:t>
            </a:r>
            <a:endParaRPr lang="en-US" sz="2005">
              <a:solidFill>
                <a:srgbClr val="605F5F"/>
              </a:solidFill>
              <a:latin typeface="阿里巴巴普惠体" panose="00020600040101010101" charset="-122"/>
              <a:ea typeface="阿里巴巴普惠体" panose="00020600040101010101" charset="-122"/>
            </a:endParaRPr>
          </a:p>
          <a:p>
            <a:pPr algn="l">
              <a:lnSpc>
                <a:spcPts val="3105"/>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1"/>
            <a:stretch>
              <a:fillRect t="-11648" r="-82831"/>
            </a:stretch>
          </a:blipFill>
        </p:spPr>
      </p:sp>
      <p:sp>
        <p:nvSpPr>
          <p:cNvPr id="30" name="Freeform 30"/>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1"/>
            <a:stretch>
              <a:fillRect t="-11648" r="-82831"/>
            </a:stretch>
          </a:blipFill>
        </p:spPr>
      </p:sp>
      <p:sp>
        <p:nvSpPr>
          <p:cNvPr id="31" name="Freeform 31"/>
          <p:cNvSpPr/>
          <p:nvPr/>
        </p:nvSpPr>
        <p:spPr>
          <a:xfrm>
            <a:off x="1621844" y="2425213"/>
            <a:ext cx="15048657" cy="5438144"/>
          </a:xfrm>
          <a:custGeom>
            <a:avLst/>
            <a:gdLst/>
            <a:ahLst/>
            <a:cxnLst/>
            <a:rect l="l" t="t" r="r" b="b"/>
            <a:pathLst>
              <a:path w="15048657" h="5438144">
                <a:moveTo>
                  <a:pt x="0" y="0"/>
                </a:moveTo>
                <a:lnTo>
                  <a:pt x="15048657" y="0"/>
                </a:lnTo>
                <a:lnTo>
                  <a:pt x="15048657" y="5438144"/>
                </a:lnTo>
                <a:lnTo>
                  <a:pt x="0" y="5438144"/>
                </a:lnTo>
                <a:lnTo>
                  <a:pt x="0" y="0"/>
                </a:lnTo>
                <a:close/>
              </a:path>
            </a:pathLst>
          </a:custGeom>
          <a:blipFill>
            <a:blip r:embed="rId2"/>
            <a:stretch>
              <a:fillRect/>
            </a:stretch>
          </a:blipFill>
        </p:spPr>
      </p:sp>
      <p:sp>
        <p:nvSpPr>
          <p:cNvPr id="32" name="TextBox 32"/>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028700" y="2926801"/>
            <a:ext cx="10863189" cy="3709240"/>
            <a:chOff x="0" y="0"/>
            <a:chExt cx="2861087" cy="976919"/>
          </a:xfrm>
        </p:grpSpPr>
        <p:sp>
          <p:nvSpPr>
            <p:cNvPr id="21" name="Freeform 21"/>
            <p:cNvSpPr/>
            <p:nvPr/>
          </p:nvSpPr>
          <p:spPr>
            <a:xfrm>
              <a:off x="0" y="0"/>
              <a:ext cx="2861087" cy="976919"/>
            </a:xfrm>
            <a:custGeom>
              <a:avLst/>
              <a:gdLst/>
              <a:ahLst/>
              <a:cxnLst/>
              <a:rect l="l" t="t" r="r" b="b"/>
              <a:pathLst>
                <a:path w="2861087" h="976919">
                  <a:moveTo>
                    <a:pt x="9265" y="0"/>
                  </a:moveTo>
                  <a:lnTo>
                    <a:pt x="2851822" y="0"/>
                  </a:lnTo>
                  <a:cubicBezTo>
                    <a:pt x="2854279" y="0"/>
                    <a:pt x="2856636" y="976"/>
                    <a:pt x="2858373" y="2714"/>
                  </a:cubicBezTo>
                  <a:cubicBezTo>
                    <a:pt x="2860111" y="4451"/>
                    <a:pt x="2861087" y="6808"/>
                    <a:pt x="2861087" y="9265"/>
                  </a:cubicBezTo>
                  <a:lnTo>
                    <a:pt x="2861087" y="967654"/>
                  </a:lnTo>
                  <a:cubicBezTo>
                    <a:pt x="2861087" y="972771"/>
                    <a:pt x="2856939" y="976919"/>
                    <a:pt x="2851822" y="976919"/>
                  </a:cubicBezTo>
                  <a:lnTo>
                    <a:pt x="9265" y="976919"/>
                  </a:lnTo>
                  <a:cubicBezTo>
                    <a:pt x="4148" y="976919"/>
                    <a:pt x="0" y="972771"/>
                    <a:pt x="0" y="967654"/>
                  </a:cubicBezTo>
                  <a:lnTo>
                    <a:pt x="0" y="9265"/>
                  </a:lnTo>
                  <a:cubicBezTo>
                    <a:pt x="0" y="4148"/>
                    <a:pt x="4148" y="0"/>
                    <a:pt x="9265" y="0"/>
                  </a:cubicBezTo>
                  <a:close/>
                </a:path>
              </a:pathLst>
            </a:custGeom>
            <a:solidFill>
              <a:srgbClr val="FFFFFF"/>
            </a:solidFill>
            <a:ln w="28575" cap="sq">
              <a:solidFill>
                <a:srgbClr val="446C47"/>
              </a:solidFill>
              <a:prstDash val="solid"/>
              <a:miter/>
            </a:ln>
          </p:spPr>
        </p:sp>
        <p:sp>
          <p:nvSpPr>
            <p:cNvPr id="22" name="TextBox 22"/>
            <p:cNvSpPr txBox="1"/>
            <p:nvPr/>
          </p:nvSpPr>
          <p:spPr>
            <a:xfrm>
              <a:off x="0" y="-28575"/>
              <a:ext cx="2861087" cy="1005494"/>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5400000">
            <a:off x="1424052" y="3632051"/>
            <a:ext cx="436013" cy="208186"/>
            <a:chOff x="0" y="0"/>
            <a:chExt cx="987323" cy="471424"/>
          </a:xfrm>
        </p:grpSpPr>
        <p:sp>
          <p:nvSpPr>
            <p:cNvPr id="24" name="Freeform 24"/>
            <p:cNvSpPr/>
            <p:nvPr/>
          </p:nvSpPr>
          <p:spPr>
            <a:xfrm>
              <a:off x="0" y="0"/>
              <a:ext cx="987323" cy="471424"/>
            </a:xfrm>
            <a:custGeom>
              <a:avLst/>
              <a:gdLst/>
              <a:ahLst/>
              <a:cxnLst/>
              <a:rect l="l" t="t" r="r" b="b"/>
              <a:pathLst>
                <a:path w="987323" h="471424">
                  <a:moveTo>
                    <a:pt x="987323" y="0"/>
                  </a:moveTo>
                  <a:lnTo>
                    <a:pt x="987323" y="471424"/>
                  </a:lnTo>
                  <a:lnTo>
                    <a:pt x="493661" y="344424"/>
                  </a:lnTo>
                  <a:lnTo>
                    <a:pt x="0" y="471424"/>
                  </a:lnTo>
                  <a:lnTo>
                    <a:pt x="0" y="0"/>
                  </a:lnTo>
                  <a:lnTo>
                    <a:pt x="987323" y="0"/>
                  </a:lnTo>
                  <a:close/>
                </a:path>
              </a:pathLst>
            </a:custGeom>
            <a:solidFill>
              <a:srgbClr val="000000">
                <a:alpha val="0"/>
              </a:srgbClr>
            </a:solidFill>
            <a:ln w="19050" cap="sq">
              <a:solidFill>
                <a:srgbClr val="446C47"/>
              </a:solidFill>
              <a:prstDash val="solid"/>
              <a:miter/>
            </a:ln>
          </p:spPr>
        </p:sp>
        <p:sp>
          <p:nvSpPr>
            <p:cNvPr id="25" name="TextBox 25"/>
            <p:cNvSpPr txBox="1"/>
            <p:nvPr/>
          </p:nvSpPr>
          <p:spPr>
            <a:xfrm>
              <a:off x="0" y="-28575"/>
              <a:ext cx="987323" cy="372999"/>
            </a:xfrm>
            <a:prstGeom prst="rect">
              <a:avLst/>
            </a:prstGeom>
          </p:spPr>
          <p:txBody>
            <a:bodyPr lIns="50800" tIns="50800" rIns="50800" bIns="50800" rtlCol="0" anchor="ctr"/>
            <a:lstStyle/>
            <a:p>
              <a:pPr algn="ctr">
                <a:lnSpc>
                  <a:spcPts val="2660"/>
                </a:lnSpc>
              </a:pPr>
            </a:p>
          </p:txBody>
        </p:sp>
      </p:grpSp>
      <p:sp>
        <p:nvSpPr>
          <p:cNvPr id="26" name="Freeform 26"/>
          <p:cNvSpPr/>
          <p:nvPr/>
        </p:nvSpPr>
        <p:spPr>
          <a:xfrm>
            <a:off x="11410983" y="2710342"/>
            <a:ext cx="5710471" cy="4352648"/>
          </a:xfrm>
          <a:custGeom>
            <a:avLst/>
            <a:gdLst/>
            <a:ahLst/>
            <a:cxnLst/>
            <a:rect l="l" t="t" r="r" b="b"/>
            <a:pathLst>
              <a:path w="5710471" h="4352648">
                <a:moveTo>
                  <a:pt x="0" y="0"/>
                </a:moveTo>
                <a:lnTo>
                  <a:pt x="5710471" y="0"/>
                </a:lnTo>
                <a:lnTo>
                  <a:pt x="5710471" y="4352648"/>
                </a:lnTo>
                <a:lnTo>
                  <a:pt x="0" y="4352648"/>
                </a:lnTo>
                <a:lnTo>
                  <a:pt x="0" y="0"/>
                </a:lnTo>
                <a:close/>
              </a:path>
            </a:pathLst>
          </a:custGeom>
          <a:blipFill>
            <a:blip r:embed="rId1"/>
            <a:stretch>
              <a:fillRect/>
            </a:stretch>
          </a:blipFill>
        </p:spPr>
      </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1998579" y="3386576"/>
            <a:ext cx="4412510"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情感的语义空间</a:t>
            </a:r>
            <a:endParaRPr lang="en-US" sz="3600">
              <a:solidFill>
                <a:srgbClr val="446C47"/>
              </a:solidFill>
              <a:ea typeface="阿里巴巴普惠体 Bold" panose="00020600040101010101" charset="-122"/>
            </a:endParaRPr>
          </a:p>
        </p:txBody>
      </p:sp>
      <p:sp>
        <p:nvSpPr>
          <p:cNvPr id="29" name="TextBox 29"/>
          <p:cNvSpPr txBox="1"/>
          <p:nvPr/>
        </p:nvSpPr>
        <p:spPr>
          <a:xfrm>
            <a:off x="1537966" y="4059626"/>
            <a:ext cx="9746246" cy="210107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情感的语义空间由三个属性定义。 </a:t>
            </a:r>
            <a:endParaRPr lang="en-US" sz="1805">
              <a:solidFill>
                <a:srgbClr val="605F5F"/>
              </a:solidFill>
              <a:ea typeface="阿里巴巴普惠体" panose="00020600040101010101" charset="-122"/>
            </a:endParaRPr>
          </a:p>
          <a:p>
            <a:pPr algn="l">
              <a:lnSpc>
                <a:spcPts val="2795"/>
              </a:lnSpc>
            </a:pPr>
            <a:r>
              <a:rPr lang="en-US" sz="1805">
                <a:solidFill>
                  <a:srgbClr val="605F5F"/>
                </a:solidFill>
                <a:ea typeface="阿里巴巴普惠体" panose="00020600040101010101" charset="-122"/>
              </a:rPr>
              <a:t>一、维度：空间内区分了多少种不同的情感？ </a:t>
            </a:r>
            <a:endParaRPr lang="en-US" sz="1805">
              <a:solidFill>
                <a:srgbClr val="605F5F"/>
              </a:solidFill>
              <a:ea typeface="阿里巴巴普惠体" panose="00020600040101010101" charset="-122"/>
            </a:endParaRPr>
          </a:p>
          <a:p>
            <a:pPr algn="l">
              <a:lnSpc>
                <a:spcPts val="2795"/>
              </a:lnSpc>
            </a:pPr>
            <a:r>
              <a:rPr lang="en-US" sz="1805">
                <a:solidFill>
                  <a:srgbClr val="605F5F"/>
                </a:solidFill>
                <a:ea typeface="阿里巴巴普惠体" panose="00020600040101010101" charset="-122"/>
              </a:rPr>
              <a:t>二、空间内状态的分布：情感类别之间是否存在离散边界，或者是否存在重叠？ </a:t>
            </a:r>
            <a:endParaRPr lang="en-US" sz="1805">
              <a:solidFill>
                <a:srgbClr val="605F5F"/>
              </a:solidFill>
              <a:ea typeface="阿里巴巴普惠体" panose="00020600040101010101" charset="-122"/>
            </a:endParaRPr>
          </a:p>
          <a:p>
            <a:pPr algn="l">
              <a:lnSpc>
                <a:spcPts val="2795"/>
              </a:lnSpc>
            </a:pPr>
            <a:r>
              <a:rPr lang="en-US" sz="1805">
                <a:solidFill>
                  <a:srgbClr val="605F5F"/>
                </a:solidFill>
                <a:ea typeface="阿里巴巴普惠体" panose="00020600040101010101" charset="-122"/>
              </a:rPr>
              <a:t>三、是情感的概念化：什么概念最能准确地捕捉人们对主观体验和表达行为的隐性或显性的区分？ 体验和表达是否对应于特定的情绪（例如兴趣、悲伤和快乐）或更广泛的情感和评价评估，例如效价、唤醒度和确定性，如评价和建构主义理论中所假设的那样？</a:t>
            </a:r>
            <a:endParaRPr lang="en-US" sz="1805">
              <a:solidFill>
                <a:srgbClr val="605F5F"/>
              </a:solidFill>
              <a:ea typeface="阿里巴巴普惠体" panose="0002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300276"/>
            <a:ext cx="697095" cy="1094198"/>
          </a:xfrm>
          <a:custGeom>
            <a:avLst/>
            <a:gdLst/>
            <a:ahLst/>
            <a:cxnLst/>
            <a:rect l="l" t="t" r="r" b="b"/>
            <a:pathLst>
              <a:path w="697095" h="1094198">
                <a:moveTo>
                  <a:pt x="0" y="0"/>
                </a:moveTo>
                <a:lnTo>
                  <a:pt x="697095" y="0"/>
                </a:lnTo>
                <a:lnTo>
                  <a:pt x="697095" y="1094198"/>
                </a:lnTo>
                <a:lnTo>
                  <a:pt x="0" y="1094198"/>
                </a:lnTo>
                <a:lnTo>
                  <a:pt x="0" y="0"/>
                </a:lnTo>
                <a:close/>
              </a:path>
            </a:pathLst>
          </a:custGeom>
          <a:blipFill>
            <a:blip r:embed="rId1"/>
            <a:stretch>
              <a:fillRect/>
            </a:stretch>
          </a:blipFill>
        </p:spPr>
      </p:sp>
      <p:grpSp>
        <p:nvGrpSpPr>
          <p:cNvPr id="21" name="Group 21"/>
          <p:cNvGrpSpPr/>
          <p:nvPr/>
        </p:nvGrpSpPr>
        <p:grpSpPr>
          <a:xfrm rot="0">
            <a:off x="6877052" y="3152710"/>
            <a:ext cx="3981581" cy="398158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a:ln w="19050" cap="sq">
              <a:solidFill>
                <a:srgbClr val="446C47"/>
              </a:solidFill>
              <a:prstDash val="lgDash"/>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6986247" y="3261904"/>
            <a:ext cx="3763191" cy="376319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lgDash"/>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背景概述</a:t>
            </a:r>
            <a:endParaRPr lang="en-US" sz="6000" spc="497">
              <a:solidFill>
                <a:srgbClr val="446C47"/>
              </a:solidFill>
              <a:ea typeface="字由文艺黑" panose="00020600040101010101" charset="-122"/>
            </a:endParaRPr>
          </a:p>
        </p:txBody>
      </p:sp>
      <p:sp>
        <p:nvSpPr>
          <p:cNvPr id="28" name="TextBox 28"/>
          <p:cNvSpPr txBox="1"/>
          <p:nvPr/>
        </p:nvSpPr>
        <p:spPr>
          <a:xfrm>
            <a:off x="7723693" y="4027787"/>
            <a:ext cx="2392985" cy="2537460"/>
          </a:xfrm>
          <a:prstGeom prst="rect">
            <a:avLst/>
          </a:prstGeom>
        </p:spPr>
        <p:txBody>
          <a:bodyPr lIns="0" tIns="0" rIns="0" bIns="0" rtlCol="0" anchor="t">
            <a:spAutoFit/>
          </a:bodyPr>
          <a:lstStyle/>
          <a:p>
            <a:pPr algn="ctr">
              <a:lnSpc>
                <a:spcPts val="5040"/>
              </a:lnSpc>
            </a:pPr>
            <a:r>
              <a:rPr lang="en-US" sz="3600">
                <a:solidFill>
                  <a:srgbClr val="FFFFFF"/>
                </a:solidFill>
                <a:ea typeface="阿里巴巴普惠体 Bold" panose="00020600040101010101" charset="-122"/>
              </a:rPr>
              <a:t>其他理论情绪分类和语义空间的区别</a:t>
            </a:r>
            <a:endParaRPr lang="en-US" sz="3600">
              <a:solidFill>
                <a:srgbClr val="FFFFFF"/>
              </a:solidFill>
              <a:ea typeface="阿里巴巴普惠体 Bold" panose="00020600040101010101" charset="-122"/>
            </a:endParaRPr>
          </a:p>
        </p:txBody>
      </p:sp>
      <p:sp>
        <p:nvSpPr>
          <p:cNvPr id="29" name="TextBox 29"/>
          <p:cNvSpPr txBox="1"/>
          <p:nvPr/>
        </p:nvSpPr>
        <p:spPr>
          <a:xfrm>
            <a:off x="1809426" y="2802661"/>
            <a:ext cx="3699653"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传统情绪理论</a:t>
            </a:r>
            <a:endParaRPr lang="en-US" sz="3600">
              <a:solidFill>
                <a:srgbClr val="446C47"/>
              </a:solidFill>
              <a:ea typeface="阿里巴巴普惠体 Bold" panose="00020600040101010101" charset="-122"/>
            </a:endParaRPr>
          </a:p>
        </p:txBody>
      </p:sp>
      <p:sp>
        <p:nvSpPr>
          <p:cNvPr id="30" name="TextBox 30"/>
          <p:cNvSpPr txBox="1"/>
          <p:nvPr/>
        </p:nvSpPr>
        <p:spPr>
          <a:xfrm>
            <a:off x="1809426" y="3585969"/>
            <a:ext cx="4400788" cy="174864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人们普遍关注</a:t>
            </a:r>
            <a:r>
              <a:rPr lang="en-US" sz="1805">
                <a:solidFill>
                  <a:srgbClr val="605F5F"/>
                </a:solidFill>
                <a:ea typeface="阿里巴巴普惠体 Bold" panose="00020600040101010101" charset="-122"/>
              </a:rPr>
              <a:t>有限数量的情绪和原型刺激</a:t>
            </a:r>
            <a:r>
              <a:rPr lang="en-US" sz="1805">
                <a:solidFill>
                  <a:srgbClr val="605F5F"/>
                </a:solidFill>
                <a:latin typeface="阿里巴巴普惠体" panose="00020600040101010101" charset="-122"/>
                <a:ea typeface="阿里巴巴普惠体" panose="00020600040101010101" charset="-122"/>
              </a:rPr>
              <a:t>，这些大约只占自我报告和表达行为中传达的信息的30%。并且认为与预设情绪相关的行为和离散情绪标签（例如愤怒）或位置之间的是沿着几个广泛的响应维度</a:t>
            </a:r>
            <a:r>
              <a:rPr lang="en-US" sz="1805">
                <a:solidFill>
                  <a:srgbClr val="605F5F"/>
                </a:solidFill>
                <a:ea typeface="阿里巴巴普惠体 Bold" panose="00020600040101010101" charset="-122"/>
              </a:rPr>
              <a:t>一对一</a:t>
            </a:r>
            <a:r>
              <a:rPr lang="en-US" sz="1805">
                <a:solidFill>
                  <a:srgbClr val="605F5F"/>
                </a:solidFill>
                <a:ea typeface="阿里巴巴普惠体" panose="00020600040101010101" charset="-122"/>
              </a:rPr>
              <a:t>映射。</a:t>
            </a:r>
            <a:endParaRPr lang="en-US" sz="1805">
              <a:solidFill>
                <a:srgbClr val="605F5F"/>
              </a:solidFill>
              <a:ea typeface="阿里巴巴普惠体" panose="00020600040101010101" charset="-122"/>
            </a:endParaRPr>
          </a:p>
        </p:txBody>
      </p:sp>
      <p:sp>
        <p:nvSpPr>
          <p:cNvPr id="31" name="TextBox 31"/>
          <p:cNvSpPr txBox="1"/>
          <p:nvPr/>
        </p:nvSpPr>
        <p:spPr>
          <a:xfrm>
            <a:off x="11630158" y="2802661"/>
            <a:ext cx="3699653"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语义空间理论</a:t>
            </a:r>
            <a:endParaRPr lang="en-US" sz="3600">
              <a:solidFill>
                <a:srgbClr val="446C47"/>
              </a:solidFill>
              <a:ea typeface="阿里巴巴普惠体 Bold" panose="00020600040101010101" charset="-122"/>
            </a:endParaRPr>
          </a:p>
        </p:txBody>
      </p:sp>
      <p:sp>
        <p:nvSpPr>
          <p:cNvPr id="32" name="TextBox 32"/>
          <p:cNvSpPr txBox="1"/>
          <p:nvPr/>
        </p:nvSpPr>
        <p:spPr>
          <a:xfrm>
            <a:off x="11630158" y="3585969"/>
            <a:ext cx="4400788" cy="280592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语义空间体现了一个更广泛的目标：将信号与噪声分开。 为了携带有关情绪的信号，特定行为（例如微笑）的</a:t>
            </a:r>
            <a:r>
              <a:rPr lang="en-US" sz="1805">
                <a:solidFill>
                  <a:srgbClr val="605F5F"/>
                </a:solidFill>
                <a:ea typeface="阿里巴巴普惠体 Bold" panose="00020600040101010101" charset="-122"/>
              </a:rPr>
              <a:t>所有实例不需要映射到相同的情绪状态</a:t>
            </a:r>
            <a:r>
              <a:rPr lang="en-US" sz="1805">
                <a:solidFill>
                  <a:srgbClr val="605F5F"/>
                </a:solidFill>
                <a:ea typeface="阿里巴巴普惠体" panose="00020600040101010101" charset="-122"/>
              </a:rPr>
              <a:t>，只要它们携带有关情绪体验的信息价值即可。与识别准确性和因素分析相反，此类方法既</a:t>
            </a:r>
            <a:r>
              <a:rPr lang="en-US" sz="1805">
                <a:solidFill>
                  <a:srgbClr val="605F5F"/>
                </a:solidFill>
                <a:ea typeface="阿里巴巴普惠体 Bold" panose="00020600040101010101" charset="-122"/>
              </a:rPr>
              <a:t>不假设经验和表达之间的一对一映射</a:t>
            </a:r>
            <a:r>
              <a:rPr lang="en-US" sz="1805">
                <a:solidFill>
                  <a:srgbClr val="605F5F"/>
                </a:solidFill>
                <a:ea typeface="阿里巴巴普惠体" panose="00020600040101010101" charset="-122"/>
              </a:rPr>
              <a:t>，也不忽略微妙但可靠的意义维度。</a:t>
            </a:r>
            <a:endParaRPr lang="en-US" sz="1805">
              <a:solidFill>
                <a:srgbClr val="605F5F"/>
              </a:solidFill>
              <a:ea typeface="阿里巴巴普惠体" panose="0002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14171701" cy="6915809"/>
            <a:chOff x="0" y="0"/>
            <a:chExt cx="3732464" cy="1821448"/>
          </a:xfrm>
        </p:grpSpPr>
        <p:sp>
          <p:nvSpPr>
            <p:cNvPr id="22" name="Freeform 22"/>
            <p:cNvSpPr/>
            <p:nvPr/>
          </p:nvSpPr>
          <p:spPr>
            <a:xfrm>
              <a:off x="0" y="0"/>
              <a:ext cx="3732464" cy="1821448"/>
            </a:xfrm>
            <a:custGeom>
              <a:avLst/>
              <a:gdLst/>
              <a:ahLst/>
              <a:cxnLst/>
              <a:rect l="l" t="t" r="r" b="b"/>
              <a:pathLst>
                <a:path w="3732464" h="1821448">
                  <a:moveTo>
                    <a:pt x="4917" y="0"/>
                  </a:moveTo>
                  <a:lnTo>
                    <a:pt x="3727548" y="0"/>
                  </a:lnTo>
                  <a:cubicBezTo>
                    <a:pt x="3728852" y="0"/>
                    <a:pt x="3730102" y="518"/>
                    <a:pt x="3731024" y="1440"/>
                  </a:cubicBezTo>
                  <a:cubicBezTo>
                    <a:pt x="3731946" y="2362"/>
                    <a:pt x="3732464" y="3613"/>
                    <a:pt x="3732464" y="4917"/>
                  </a:cubicBezTo>
                  <a:lnTo>
                    <a:pt x="3732464" y="1816531"/>
                  </a:lnTo>
                  <a:cubicBezTo>
                    <a:pt x="3732464" y="1819246"/>
                    <a:pt x="3730263" y="1821448"/>
                    <a:pt x="3727548" y="1821448"/>
                  </a:cubicBezTo>
                  <a:lnTo>
                    <a:pt x="4917" y="1821448"/>
                  </a:lnTo>
                  <a:cubicBezTo>
                    <a:pt x="2201" y="1821448"/>
                    <a:pt x="0" y="1819246"/>
                    <a:pt x="0" y="1816531"/>
                  </a:cubicBezTo>
                  <a:lnTo>
                    <a:pt x="0" y="4917"/>
                  </a:lnTo>
                  <a:cubicBezTo>
                    <a:pt x="0" y="2201"/>
                    <a:pt x="2201" y="0"/>
                    <a:pt x="4917"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732464" cy="1850023"/>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1190526" y="5462096"/>
            <a:ext cx="6915809" cy="676598"/>
            <a:chOff x="0" y="0"/>
            <a:chExt cx="1821448" cy="178199"/>
          </a:xfrm>
        </p:grpSpPr>
        <p:sp>
          <p:nvSpPr>
            <p:cNvPr id="25" name="Freeform 25"/>
            <p:cNvSpPr/>
            <p:nvPr/>
          </p:nvSpPr>
          <p:spPr>
            <a:xfrm>
              <a:off x="0" y="0"/>
              <a:ext cx="1821448" cy="178199"/>
            </a:xfrm>
            <a:custGeom>
              <a:avLst/>
              <a:gdLst/>
              <a:ahLst/>
              <a:cxnLst/>
              <a:rect l="l" t="t" r="r" b="b"/>
              <a:pathLst>
                <a:path w="1821448" h="178199">
                  <a:moveTo>
                    <a:pt x="1821448" y="0"/>
                  </a:moveTo>
                  <a:lnTo>
                    <a:pt x="1821448" y="63899"/>
                  </a:lnTo>
                  <a:lnTo>
                    <a:pt x="910724" y="178199"/>
                  </a:lnTo>
                  <a:lnTo>
                    <a:pt x="0" y="63899"/>
                  </a:lnTo>
                  <a:lnTo>
                    <a:pt x="0" y="0"/>
                  </a:lnTo>
                  <a:lnTo>
                    <a:pt x="1821448" y="0"/>
                  </a:lnTo>
                  <a:close/>
                </a:path>
              </a:pathLst>
            </a:custGeom>
            <a:solidFill>
              <a:srgbClr val="446C47"/>
            </a:solidFill>
          </p:spPr>
        </p:sp>
        <p:sp>
          <p:nvSpPr>
            <p:cNvPr id="26" name="TextBox 26"/>
            <p:cNvSpPr txBox="1"/>
            <p:nvPr/>
          </p:nvSpPr>
          <p:spPr>
            <a:xfrm>
              <a:off x="0" y="-28575"/>
              <a:ext cx="1821448" cy="9247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3012130" y="2791342"/>
            <a:ext cx="7668887"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情感是高维的、明确的、混合的</a:t>
            </a:r>
            <a:endParaRPr lang="en-US" sz="3600">
              <a:solidFill>
                <a:srgbClr val="446C47"/>
              </a:solidFill>
              <a:ea typeface="阿里巴巴普惠体 Bold" panose="00020600040101010101" charset="-122"/>
            </a:endParaRPr>
          </a:p>
        </p:txBody>
      </p:sp>
      <p:sp>
        <p:nvSpPr>
          <p:cNvPr id="29" name="TextBox 29"/>
          <p:cNvSpPr txBox="1"/>
          <p:nvPr/>
        </p:nvSpPr>
        <p:spPr>
          <a:xfrm>
            <a:off x="3012130" y="3656660"/>
            <a:ext cx="11801738" cy="5977748"/>
          </a:xfrm>
          <a:prstGeom prst="rect">
            <a:avLst/>
          </a:prstGeom>
        </p:spPr>
        <p:txBody>
          <a:bodyPr lIns="0" tIns="0" rIns="0" bIns="0" rtlCol="0" anchor="t">
            <a:spAutoFit/>
          </a:bodyPr>
          <a:lstStyle/>
          <a:p>
            <a:pPr marL="389255" lvl="1" indent="-194945" algn="l">
              <a:lnSpc>
                <a:spcPts val="2795"/>
              </a:lnSpc>
              <a:buFont typeface="Arial" panose="020B0604020202020204"/>
              <a:buChar char="•"/>
            </a:pPr>
            <a:r>
              <a:rPr lang="en-US" sz="1805">
                <a:solidFill>
                  <a:srgbClr val="605F5F"/>
                </a:solidFill>
                <a:ea typeface="阿里巴巴普惠体 Bold" panose="00020600040101010101" charset="-122"/>
              </a:rPr>
              <a:t>高维度</a:t>
            </a:r>
            <a:endParaRPr lang="en-US" sz="1805">
              <a:solidFill>
                <a:srgbClr val="605F5F"/>
              </a:solidFill>
              <a:ea typeface="阿里巴巴普惠体 Bold"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研究表明，人们能够区分至少27种与视频相关的不同主观体验、24种不同的非言语声音表达的情感，以及28种不同的面部和身体表达的情感。</a:t>
            </a:r>
            <a:endParaRPr lang="en-US" sz="1805">
              <a:solidFill>
                <a:srgbClr val="605F5F"/>
              </a:solidFill>
              <a:latin typeface="阿里巴巴普惠体" panose="00020600040101010101" charset="-122"/>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这些发现挑战了基本情绪理论（BET）的假设，即情感可以被简化为六种基本情绪。相反，情感体验至少比传统研究中的六种情绪复杂四倍以上。</a:t>
            </a:r>
            <a:endParaRPr lang="en-US" sz="1805">
              <a:solidFill>
                <a:srgbClr val="605F5F"/>
              </a:solidFill>
              <a:latin typeface="阿里巴巴普惠体" panose="00020600040101010101" charset="-122"/>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Bold" panose="00020600040101010101" charset="-122"/>
                <a:ea typeface="阿里巴巴普惠体 Bold" panose="00020600040101010101" charset="-122"/>
              </a:rPr>
              <a:t>明确性/稳定性</a:t>
            </a:r>
            <a:endParaRPr lang="en-US" sz="1805">
              <a:solidFill>
                <a:srgbClr val="605F5F"/>
              </a:solidFill>
              <a:latin typeface="阿里巴巴普惠体 Bold" panose="00020600040101010101" charset="-122"/>
              <a:ea typeface="阿里巴巴普惠体 Bold" panose="00020600040101010101" charset="-122"/>
            </a:endParaRPr>
          </a:p>
          <a:p>
            <a:pPr marL="389255" lvl="1" indent="-194945" algn="l">
              <a:lnSpc>
                <a:spcPts val="2795"/>
              </a:lnSpc>
              <a:buFont typeface="Arial" panose="020B0604020202020204"/>
              <a:buChar char="•"/>
            </a:pPr>
            <a:r>
              <a:rPr lang="en-US" sz="1805">
                <a:solidFill>
                  <a:srgbClr val="605F5F"/>
                </a:solidFill>
                <a:ea typeface="阿里巴巴普惠体" panose="00020600040101010101" charset="-122"/>
              </a:rPr>
              <a:t>跨文化研究揭示了特定情绪类别（如娱乐或尴尬）在不同文化中的一致性，这比效价和唤醒度的判断更为稳定。</a:t>
            </a:r>
            <a:endParaRPr lang="en-US" sz="1805">
              <a:solidFill>
                <a:srgbClr val="605F5F"/>
              </a:solidFill>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ea typeface="阿里巴巴普惠体" panose="00020600040101010101" charset="-122"/>
              </a:rPr>
              <a:t>特定情绪类别（如愤怒）在不同文化中的声音表达评价比价值评价更为一致。</a:t>
            </a:r>
            <a:endParaRPr lang="en-US" sz="1805">
              <a:solidFill>
                <a:srgbClr val="605F5F"/>
              </a:solidFill>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ea typeface="阿里巴巴普惠体 Bold" panose="00020600040101010101" charset="-122"/>
              </a:rPr>
              <a:t>混合度</a:t>
            </a:r>
            <a:endParaRPr lang="en-US" sz="1805">
              <a:solidFill>
                <a:srgbClr val="605F5F"/>
              </a:solidFill>
              <a:ea typeface="阿里巴巴普惠体 Bold" panose="00020600040101010101" charset="-122"/>
            </a:endParaRPr>
          </a:p>
          <a:p>
            <a:pPr marL="389255" lvl="1" indent="-194945" algn="l">
              <a:lnSpc>
                <a:spcPts val="2795"/>
              </a:lnSpc>
              <a:buFont typeface="Arial" panose="020B0604020202020204"/>
              <a:buChar char="•"/>
            </a:pPr>
            <a:r>
              <a:rPr lang="en-US" sz="1805">
                <a:solidFill>
                  <a:srgbClr val="605F5F"/>
                </a:solidFill>
                <a:ea typeface="阿里巴巴普惠体" panose="00020600040101010101" charset="-122"/>
              </a:rPr>
              <a:t>传统上被视为离散的情绪类别（例如，愤怒和厌恶）之间存在着渐变的混合体验和表达。</a:t>
            </a:r>
            <a:endParaRPr lang="en-US" sz="1805">
              <a:solidFill>
                <a:srgbClr val="605F5F"/>
              </a:solidFill>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例如，恐惧、惊讶和敬畏的纯粹表情通过渐变的复合面部-身体和声音展示相互连接，这些展示可靠地传递了中间的含义。</a:t>
            </a:r>
            <a:endParaRPr lang="en-US" sz="1805">
              <a:solidFill>
                <a:srgbClr val="605F5F"/>
              </a:solidFill>
              <a:latin typeface="阿里巴巴普惠体" panose="00020600040101010101" charset="-122"/>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研究通过分析面部-身体和声音表达、音乐和视频引发的情感来映射不同的心理状态。</a:t>
            </a:r>
            <a:endParaRPr lang="en-US" sz="1805">
              <a:solidFill>
                <a:srgbClr val="605F5F"/>
              </a:solidFill>
              <a:latin typeface="阿里巴巴普惠体" panose="00020600040101010101" charset="-122"/>
              <a:ea typeface="阿里巴巴普惠体" panose="00020600040101010101" charset="-122"/>
            </a:endParaRPr>
          </a:p>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发现至少有18种情感可以在面部-身体和声音表达中可靠地区分，并且可以通过不同的视频或音乐样本引发。</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a:p>
            <a:pPr algn="l">
              <a:lnSpc>
                <a:spcPts val="2795"/>
              </a:lnSpc>
            </a:pPr>
          </a:p>
          <a:p>
            <a:pPr algn="l">
              <a:lnSpc>
                <a:spcPts val="2795"/>
              </a:lnSpc>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1"/>
            <a:stretch>
              <a:fillRect t="-11648" r="-82831"/>
            </a:stretch>
          </a:blipFill>
        </p:spPr>
      </p:sp>
      <p:sp>
        <p:nvSpPr>
          <p:cNvPr id="30" name="Freeform 30"/>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1"/>
            <a:stretch>
              <a:fillRect t="-11648" r="-82831"/>
            </a:stretch>
          </a:blipFill>
        </p:spPr>
      </p:sp>
      <p:sp>
        <p:nvSpPr>
          <p:cNvPr id="31" name="Freeform 31"/>
          <p:cNvSpPr/>
          <p:nvPr/>
        </p:nvSpPr>
        <p:spPr>
          <a:xfrm>
            <a:off x="2246054" y="2000700"/>
            <a:ext cx="4559373" cy="3565003"/>
          </a:xfrm>
          <a:custGeom>
            <a:avLst/>
            <a:gdLst/>
            <a:ahLst/>
            <a:cxnLst/>
            <a:rect l="l" t="t" r="r" b="b"/>
            <a:pathLst>
              <a:path w="4559373" h="3565003">
                <a:moveTo>
                  <a:pt x="0" y="0"/>
                </a:moveTo>
                <a:lnTo>
                  <a:pt x="4559373" y="0"/>
                </a:lnTo>
                <a:lnTo>
                  <a:pt x="4559373" y="3565002"/>
                </a:lnTo>
                <a:lnTo>
                  <a:pt x="0" y="3565002"/>
                </a:lnTo>
                <a:lnTo>
                  <a:pt x="0" y="0"/>
                </a:lnTo>
                <a:close/>
              </a:path>
            </a:pathLst>
          </a:custGeom>
          <a:blipFill>
            <a:blip r:embed="rId2"/>
            <a:stretch>
              <a:fillRect/>
            </a:stretch>
          </a:blipFill>
        </p:spPr>
      </p:sp>
      <p:sp>
        <p:nvSpPr>
          <p:cNvPr id="32" name="Freeform 32"/>
          <p:cNvSpPr/>
          <p:nvPr/>
        </p:nvSpPr>
        <p:spPr>
          <a:xfrm>
            <a:off x="7415027" y="3783201"/>
            <a:ext cx="3160530" cy="4142275"/>
          </a:xfrm>
          <a:custGeom>
            <a:avLst/>
            <a:gdLst/>
            <a:ahLst/>
            <a:cxnLst/>
            <a:rect l="l" t="t" r="r" b="b"/>
            <a:pathLst>
              <a:path w="3160530" h="4142275">
                <a:moveTo>
                  <a:pt x="0" y="0"/>
                </a:moveTo>
                <a:lnTo>
                  <a:pt x="3160530" y="0"/>
                </a:lnTo>
                <a:lnTo>
                  <a:pt x="3160530" y="4142275"/>
                </a:lnTo>
                <a:lnTo>
                  <a:pt x="0" y="4142275"/>
                </a:lnTo>
                <a:lnTo>
                  <a:pt x="0" y="0"/>
                </a:lnTo>
                <a:close/>
              </a:path>
            </a:pathLst>
          </a:custGeom>
          <a:blipFill>
            <a:blip r:embed="rId3"/>
            <a:stretch>
              <a:fillRect/>
            </a:stretch>
          </a:blipFill>
        </p:spPr>
      </p:sp>
      <p:sp>
        <p:nvSpPr>
          <p:cNvPr id="33" name="Freeform 33"/>
          <p:cNvSpPr/>
          <p:nvPr/>
        </p:nvSpPr>
        <p:spPr>
          <a:xfrm>
            <a:off x="11605670" y="2025143"/>
            <a:ext cx="4452414" cy="3658690"/>
          </a:xfrm>
          <a:custGeom>
            <a:avLst/>
            <a:gdLst/>
            <a:ahLst/>
            <a:cxnLst/>
            <a:rect l="l" t="t" r="r" b="b"/>
            <a:pathLst>
              <a:path w="4452414" h="3658690">
                <a:moveTo>
                  <a:pt x="0" y="0"/>
                </a:moveTo>
                <a:lnTo>
                  <a:pt x="4452414" y="0"/>
                </a:lnTo>
                <a:lnTo>
                  <a:pt x="4452414" y="3658690"/>
                </a:lnTo>
                <a:lnTo>
                  <a:pt x="0" y="3658690"/>
                </a:lnTo>
                <a:lnTo>
                  <a:pt x="0" y="0"/>
                </a:lnTo>
                <a:close/>
              </a:path>
            </a:pathLst>
          </a:custGeom>
          <a:blipFill>
            <a:blip r:embed="rId4"/>
            <a:stretch>
              <a:fillRect/>
            </a:stretch>
          </a:blipFill>
        </p:spPr>
      </p:sp>
      <p:sp>
        <p:nvSpPr>
          <p:cNvPr id="34" name="Freeform 34"/>
          <p:cNvSpPr/>
          <p:nvPr/>
        </p:nvSpPr>
        <p:spPr>
          <a:xfrm>
            <a:off x="2678151" y="6460638"/>
            <a:ext cx="3695178" cy="2797662"/>
          </a:xfrm>
          <a:custGeom>
            <a:avLst/>
            <a:gdLst/>
            <a:ahLst/>
            <a:cxnLst/>
            <a:rect l="l" t="t" r="r" b="b"/>
            <a:pathLst>
              <a:path w="3695178" h="2797662">
                <a:moveTo>
                  <a:pt x="0" y="0"/>
                </a:moveTo>
                <a:lnTo>
                  <a:pt x="3695178" y="0"/>
                </a:lnTo>
                <a:lnTo>
                  <a:pt x="3695178" y="2797662"/>
                </a:lnTo>
                <a:lnTo>
                  <a:pt x="0" y="2797662"/>
                </a:lnTo>
                <a:lnTo>
                  <a:pt x="0" y="0"/>
                </a:lnTo>
                <a:close/>
              </a:path>
            </a:pathLst>
          </a:custGeom>
          <a:blipFill>
            <a:blip r:embed="rId5"/>
            <a:stretch>
              <a:fillRect/>
            </a:stretch>
          </a:blipFill>
        </p:spPr>
      </p:sp>
      <p:sp>
        <p:nvSpPr>
          <p:cNvPr id="35" name="Freeform 35"/>
          <p:cNvSpPr/>
          <p:nvPr/>
        </p:nvSpPr>
        <p:spPr>
          <a:xfrm>
            <a:off x="10884256" y="6266612"/>
            <a:ext cx="6185673" cy="3185714"/>
          </a:xfrm>
          <a:custGeom>
            <a:avLst/>
            <a:gdLst/>
            <a:ahLst/>
            <a:cxnLst/>
            <a:rect l="l" t="t" r="r" b="b"/>
            <a:pathLst>
              <a:path w="6185673" h="3185714">
                <a:moveTo>
                  <a:pt x="0" y="0"/>
                </a:moveTo>
                <a:lnTo>
                  <a:pt x="6185672" y="0"/>
                </a:lnTo>
                <a:lnTo>
                  <a:pt x="6185672" y="3185714"/>
                </a:lnTo>
                <a:lnTo>
                  <a:pt x="0" y="3185714"/>
                </a:lnTo>
                <a:lnTo>
                  <a:pt x="0" y="0"/>
                </a:lnTo>
                <a:close/>
              </a:path>
            </a:pathLst>
          </a:custGeom>
          <a:blipFill>
            <a:blip r:embed="rId6"/>
            <a:stretch>
              <a:fillRect/>
            </a:stretch>
          </a:blipFill>
        </p:spPr>
      </p:sp>
      <p:sp>
        <p:nvSpPr>
          <p:cNvPr id="36" name="TextBox 36"/>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028700" y="2926801"/>
            <a:ext cx="8757766" cy="6054696"/>
            <a:chOff x="0" y="0"/>
            <a:chExt cx="2306572" cy="1594653"/>
          </a:xfrm>
        </p:grpSpPr>
        <p:sp>
          <p:nvSpPr>
            <p:cNvPr id="21" name="Freeform 21"/>
            <p:cNvSpPr/>
            <p:nvPr/>
          </p:nvSpPr>
          <p:spPr>
            <a:xfrm>
              <a:off x="0" y="0"/>
              <a:ext cx="2306572" cy="1594653"/>
            </a:xfrm>
            <a:custGeom>
              <a:avLst/>
              <a:gdLst/>
              <a:ahLst/>
              <a:cxnLst/>
              <a:rect l="l" t="t" r="r" b="b"/>
              <a:pathLst>
                <a:path w="2306572" h="1594653">
                  <a:moveTo>
                    <a:pt x="11492" y="0"/>
                  </a:moveTo>
                  <a:lnTo>
                    <a:pt x="2295080" y="0"/>
                  </a:lnTo>
                  <a:cubicBezTo>
                    <a:pt x="2298128" y="0"/>
                    <a:pt x="2301051" y="1211"/>
                    <a:pt x="2303206" y="3366"/>
                  </a:cubicBezTo>
                  <a:cubicBezTo>
                    <a:pt x="2305361" y="5521"/>
                    <a:pt x="2306572" y="8444"/>
                    <a:pt x="2306572" y="11492"/>
                  </a:cubicBezTo>
                  <a:lnTo>
                    <a:pt x="2306572" y="1583160"/>
                  </a:lnTo>
                  <a:cubicBezTo>
                    <a:pt x="2306572" y="1589507"/>
                    <a:pt x="2301427" y="1594653"/>
                    <a:pt x="2295080" y="1594653"/>
                  </a:cubicBezTo>
                  <a:lnTo>
                    <a:pt x="11492" y="1594653"/>
                  </a:lnTo>
                  <a:cubicBezTo>
                    <a:pt x="8444" y="1594653"/>
                    <a:pt x="5521" y="1593442"/>
                    <a:pt x="3366" y="1591287"/>
                  </a:cubicBezTo>
                  <a:cubicBezTo>
                    <a:pt x="1211" y="1589131"/>
                    <a:pt x="0" y="1586208"/>
                    <a:pt x="0" y="1583160"/>
                  </a:cubicBezTo>
                  <a:lnTo>
                    <a:pt x="0" y="11492"/>
                  </a:lnTo>
                  <a:cubicBezTo>
                    <a:pt x="0" y="8444"/>
                    <a:pt x="1211" y="5521"/>
                    <a:pt x="3366" y="3366"/>
                  </a:cubicBezTo>
                  <a:cubicBezTo>
                    <a:pt x="5521" y="1211"/>
                    <a:pt x="8444" y="0"/>
                    <a:pt x="11492" y="0"/>
                  </a:cubicBezTo>
                  <a:close/>
                </a:path>
              </a:pathLst>
            </a:custGeom>
            <a:solidFill>
              <a:srgbClr val="FFFFFF"/>
            </a:solidFill>
            <a:ln w="28575" cap="sq">
              <a:solidFill>
                <a:srgbClr val="446C47"/>
              </a:solidFill>
              <a:prstDash val="solid"/>
              <a:miter/>
            </a:ln>
          </p:spPr>
        </p:sp>
        <p:sp>
          <p:nvSpPr>
            <p:cNvPr id="22" name="TextBox 22"/>
            <p:cNvSpPr txBox="1"/>
            <p:nvPr/>
          </p:nvSpPr>
          <p:spPr>
            <a:xfrm>
              <a:off x="0" y="-28575"/>
              <a:ext cx="2306572" cy="1623228"/>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5400000">
            <a:off x="1424052" y="3632051"/>
            <a:ext cx="436013" cy="208186"/>
            <a:chOff x="0" y="0"/>
            <a:chExt cx="987323" cy="471424"/>
          </a:xfrm>
        </p:grpSpPr>
        <p:sp>
          <p:nvSpPr>
            <p:cNvPr id="24" name="Freeform 24"/>
            <p:cNvSpPr/>
            <p:nvPr/>
          </p:nvSpPr>
          <p:spPr>
            <a:xfrm>
              <a:off x="0" y="0"/>
              <a:ext cx="987323" cy="471424"/>
            </a:xfrm>
            <a:custGeom>
              <a:avLst/>
              <a:gdLst/>
              <a:ahLst/>
              <a:cxnLst/>
              <a:rect l="l" t="t" r="r" b="b"/>
              <a:pathLst>
                <a:path w="987323" h="471424">
                  <a:moveTo>
                    <a:pt x="987323" y="0"/>
                  </a:moveTo>
                  <a:lnTo>
                    <a:pt x="987323" y="471424"/>
                  </a:lnTo>
                  <a:lnTo>
                    <a:pt x="493661" y="344424"/>
                  </a:lnTo>
                  <a:lnTo>
                    <a:pt x="0" y="471424"/>
                  </a:lnTo>
                  <a:lnTo>
                    <a:pt x="0" y="0"/>
                  </a:lnTo>
                  <a:lnTo>
                    <a:pt x="987323" y="0"/>
                  </a:lnTo>
                  <a:close/>
                </a:path>
              </a:pathLst>
            </a:custGeom>
            <a:solidFill>
              <a:srgbClr val="000000">
                <a:alpha val="0"/>
              </a:srgbClr>
            </a:solidFill>
            <a:ln w="19050" cap="sq">
              <a:solidFill>
                <a:srgbClr val="446C47"/>
              </a:solidFill>
              <a:prstDash val="solid"/>
              <a:miter/>
            </a:ln>
          </p:spPr>
        </p:sp>
        <p:sp>
          <p:nvSpPr>
            <p:cNvPr id="25" name="TextBox 25"/>
            <p:cNvSpPr txBox="1"/>
            <p:nvPr/>
          </p:nvSpPr>
          <p:spPr>
            <a:xfrm>
              <a:off x="0" y="-28575"/>
              <a:ext cx="987323" cy="372999"/>
            </a:xfrm>
            <a:prstGeom prst="rect">
              <a:avLst/>
            </a:prstGeom>
          </p:spPr>
          <p:txBody>
            <a:bodyPr lIns="50800" tIns="50800" rIns="50800" bIns="50800" rtlCol="0" anchor="ctr"/>
            <a:lstStyle/>
            <a:p>
              <a:pPr algn="ctr">
                <a:lnSpc>
                  <a:spcPts val="2660"/>
                </a:lnSpc>
              </a:pPr>
            </a:p>
          </p:txBody>
        </p:sp>
      </p:grpSp>
      <p:sp>
        <p:nvSpPr>
          <p:cNvPr id="26" name="Freeform 26"/>
          <p:cNvSpPr/>
          <p:nvPr/>
        </p:nvSpPr>
        <p:spPr>
          <a:xfrm>
            <a:off x="9925863" y="3954150"/>
            <a:ext cx="7085971" cy="3339031"/>
          </a:xfrm>
          <a:custGeom>
            <a:avLst/>
            <a:gdLst/>
            <a:ahLst/>
            <a:cxnLst/>
            <a:rect l="l" t="t" r="r" b="b"/>
            <a:pathLst>
              <a:path w="7085971" h="3339031">
                <a:moveTo>
                  <a:pt x="0" y="0"/>
                </a:moveTo>
                <a:lnTo>
                  <a:pt x="7085970" y="0"/>
                </a:lnTo>
                <a:lnTo>
                  <a:pt x="7085970" y="3339031"/>
                </a:lnTo>
                <a:lnTo>
                  <a:pt x="0" y="3339031"/>
                </a:lnTo>
                <a:lnTo>
                  <a:pt x="0" y="0"/>
                </a:lnTo>
                <a:close/>
              </a:path>
            </a:pathLst>
          </a:custGeom>
          <a:blipFill>
            <a:blip r:embed="rId1"/>
            <a:stretch>
              <a:fillRect/>
            </a:stretch>
          </a:blipFill>
        </p:spPr>
      </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1998579" y="3386576"/>
            <a:ext cx="6134698"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与BET和唤醒理论进行比较</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29" name="TextBox 29"/>
          <p:cNvSpPr txBox="1"/>
          <p:nvPr/>
        </p:nvSpPr>
        <p:spPr>
          <a:xfrm>
            <a:off x="1537966" y="4059626"/>
            <a:ext cx="8248500" cy="3101471"/>
          </a:xfrm>
          <a:prstGeom prst="rect">
            <a:avLst/>
          </a:prstGeom>
        </p:spPr>
        <p:txBody>
          <a:bodyPr lIns="0" tIns="0" rIns="0" bIns="0" rtlCol="0" anchor="t">
            <a:spAutoFit/>
          </a:bodyPr>
          <a:lstStyle/>
          <a:p>
            <a:pPr algn="l">
              <a:lnSpc>
                <a:spcPts val="3115"/>
              </a:lnSpc>
            </a:pPr>
            <a:r>
              <a:rPr lang="en-US" sz="2010">
                <a:solidFill>
                  <a:srgbClr val="605F5F"/>
                </a:solidFill>
                <a:latin typeface="阿里巴巴普惠体" panose="00020600040101010101" charset="-122"/>
                <a:ea typeface="阿里巴巴普惠体" panose="00020600040101010101" charset="-122"/>
              </a:rPr>
              <a:t>维恩图表示BET和唤醒理论捕获的情绪行为中可靠方差的比例。 通过将报告的情绪体验和面部表情映射到高维空间，我们可以在很大程度上预测如何根据BET和唤醒理论来识别它们。 然而，BET只捕捉到了面部表情、声音表达和对视频的情绪体验自我报告所可靠传达的信息的一小部分——分别为28%、30.8%和30.2%。 效价/唤醒度分别仅占28.5%、21.3%和29.1%。 总而言之，基于BET以及唤醒理论的传统模型在很大程度上无法捕捉情感表达所传达的含义以及在对唤起刺激的主观反应中出现的丰富而多样的含义。</a:t>
            </a:r>
            <a:endParaRPr lang="en-US" sz="2010">
              <a:solidFill>
                <a:srgbClr val="605F5F"/>
              </a:solidFill>
              <a:latin typeface="阿里巴巴普惠体" panose="00020600040101010101" charset="-122"/>
              <a:ea typeface="阿里巴巴普惠体" panose="0002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6561268" cy="6915809"/>
            <a:chOff x="0" y="0"/>
            <a:chExt cx="1728071" cy="1821448"/>
          </a:xfrm>
        </p:grpSpPr>
        <p:sp>
          <p:nvSpPr>
            <p:cNvPr id="22" name="Freeform 22"/>
            <p:cNvSpPr/>
            <p:nvPr/>
          </p:nvSpPr>
          <p:spPr>
            <a:xfrm>
              <a:off x="0" y="0"/>
              <a:ext cx="1728071" cy="1821448"/>
            </a:xfrm>
            <a:custGeom>
              <a:avLst/>
              <a:gdLst/>
              <a:ahLst/>
              <a:cxnLst/>
              <a:rect l="l" t="t" r="r" b="b"/>
              <a:pathLst>
                <a:path w="1728071" h="1821448">
                  <a:moveTo>
                    <a:pt x="10619" y="0"/>
                  </a:moveTo>
                  <a:lnTo>
                    <a:pt x="1717451" y="0"/>
                  </a:lnTo>
                  <a:cubicBezTo>
                    <a:pt x="1723316" y="0"/>
                    <a:pt x="1728071" y="4755"/>
                    <a:pt x="1728071" y="10619"/>
                  </a:cubicBezTo>
                  <a:lnTo>
                    <a:pt x="1728071" y="1810828"/>
                  </a:lnTo>
                  <a:cubicBezTo>
                    <a:pt x="1728071" y="1816693"/>
                    <a:pt x="1723316" y="1821448"/>
                    <a:pt x="1717451" y="1821448"/>
                  </a:cubicBezTo>
                  <a:lnTo>
                    <a:pt x="10619" y="1821448"/>
                  </a:lnTo>
                  <a:cubicBezTo>
                    <a:pt x="4755" y="1821448"/>
                    <a:pt x="0" y="1816693"/>
                    <a:pt x="0" y="1810828"/>
                  </a:cubicBezTo>
                  <a:lnTo>
                    <a:pt x="0" y="10619"/>
                  </a:lnTo>
                  <a:cubicBezTo>
                    <a:pt x="0" y="4755"/>
                    <a:pt x="4755" y="0"/>
                    <a:pt x="10619"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1728071" cy="1850023"/>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1190526" y="5462096"/>
            <a:ext cx="6915809" cy="676598"/>
            <a:chOff x="0" y="0"/>
            <a:chExt cx="1821448" cy="178199"/>
          </a:xfrm>
        </p:grpSpPr>
        <p:sp>
          <p:nvSpPr>
            <p:cNvPr id="25" name="Freeform 25"/>
            <p:cNvSpPr/>
            <p:nvPr/>
          </p:nvSpPr>
          <p:spPr>
            <a:xfrm>
              <a:off x="0" y="0"/>
              <a:ext cx="1821448" cy="178199"/>
            </a:xfrm>
            <a:custGeom>
              <a:avLst/>
              <a:gdLst/>
              <a:ahLst/>
              <a:cxnLst/>
              <a:rect l="l" t="t" r="r" b="b"/>
              <a:pathLst>
                <a:path w="1821448" h="178199">
                  <a:moveTo>
                    <a:pt x="1821448" y="0"/>
                  </a:moveTo>
                  <a:lnTo>
                    <a:pt x="1821448" y="63899"/>
                  </a:lnTo>
                  <a:lnTo>
                    <a:pt x="910724" y="178199"/>
                  </a:lnTo>
                  <a:lnTo>
                    <a:pt x="0" y="63899"/>
                  </a:lnTo>
                  <a:lnTo>
                    <a:pt x="0" y="0"/>
                  </a:lnTo>
                  <a:lnTo>
                    <a:pt x="1821448" y="0"/>
                  </a:lnTo>
                  <a:close/>
                </a:path>
              </a:pathLst>
            </a:custGeom>
            <a:solidFill>
              <a:srgbClr val="446C47"/>
            </a:solidFill>
          </p:spPr>
        </p:sp>
        <p:sp>
          <p:nvSpPr>
            <p:cNvPr id="26" name="TextBox 26"/>
            <p:cNvSpPr txBox="1"/>
            <p:nvPr/>
          </p:nvSpPr>
          <p:spPr>
            <a:xfrm>
              <a:off x="0" y="-28575"/>
              <a:ext cx="1821448" cy="92474"/>
            </a:xfrm>
            <a:prstGeom prst="rect">
              <a:avLst/>
            </a:prstGeom>
          </p:spPr>
          <p:txBody>
            <a:bodyPr lIns="50800" tIns="50800" rIns="50800" bIns="50800" rtlCol="0" anchor="ctr"/>
            <a:lstStyle/>
            <a:p>
              <a:pPr algn="ctr">
                <a:lnSpc>
                  <a:spcPts val="2660"/>
                </a:lnSpc>
              </a:pPr>
            </a:p>
          </p:txBody>
        </p:sp>
      </p:grpSp>
      <p:sp>
        <p:nvSpPr>
          <p:cNvPr id="27" name="Freeform 27"/>
          <p:cNvSpPr/>
          <p:nvPr/>
        </p:nvSpPr>
        <p:spPr>
          <a:xfrm>
            <a:off x="8490347" y="3066357"/>
            <a:ext cx="8791499" cy="4154285"/>
          </a:xfrm>
          <a:custGeom>
            <a:avLst/>
            <a:gdLst/>
            <a:ahLst/>
            <a:cxnLst/>
            <a:rect l="l" t="t" r="r" b="b"/>
            <a:pathLst>
              <a:path w="8791499" h="4154285">
                <a:moveTo>
                  <a:pt x="0" y="0"/>
                </a:moveTo>
                <a:lnTo>
                  <a:pt x="8791499" y="0"/>
                </a:lnTo>
                <a:lnTo>
                  <a:pt x="8791499" y="4154286"/>
                </a:lnTo>
                <a:lnTo>
                  <a:pt x="0" y="4154286"/>
                </a:lnTo>
                <a:lnTo>
                  <a:pt x="0" y="0"/>
                </a:lnTo>
                <a:close/>
              </a:path>
            </a:pathLst>
          </a:custGeom>
          <a:blipFill>
            <a:blip r:embed="rId2"/>
            <a:stretch>
              <a:fillRect/>
            </a:stretch>
          </a:blipFill>
        </p:spPr>
      </p:sp>
      <p:sp>
        <p:nvSpPr>
          <p:cNvPr id="28" name="TextBox 28"/>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9" name="TextBox 29"/>
          <p:cNvSpPr txBox="1"/>
          <p:nvPr/>
        </p:nvSpPr>
        <p:spPr>
          <a:xfrm>
            <a:off x="3012130" y="2791342"/>
            <a:ext cx="7668887"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大脑对情绪的表征</a:t>
            </a:r>
            <a:endParaRPr lang="en-US" sz="3600">
              <a:solidFill>
                <a:srgbClr val="446C47"/>
              </a:solidFill>
              <a:ea typeface="阿里巴巴普惠体 Bold" panose="00020600040101010101" charset="-122"/>
            </a:endParaRPr>
          </a:p>
        </p:txBody>
      </p:sp>
      <p:sp>
        <p:nvSpPr>
          <p:cNvPr id="30" name="TextBox 30"/>
          <p:cNvSpPr txBox="1"/>
          <p:nvPr/>
        </p:nvSpPr>
        <p:spPr>
          <a:xfrm>
            <a:off x="3012130" y="3656660"/>
            <a:ext cx="5175413" cy="6330173"/>
          </a:xfrm>
          <a:prstGeom prst="rect">
            <a:avLst/>
          </a:prstGeom>
        </p:spPr>
        <p:txBody>
          <a:bodyPr lIns="0" tIns="0" rIns="0" bIns="0" rtlCol="0" anchor="t">
            <a:spAutoFit/>
          </a:bodyPr>
          <a:lstStyle/>
          <a:p>
            <a:pPr marL="389255" lvl="1" indent="-194945" algn="l">
              <a:lnSpc>
                <a:spcPts val="2795"/>
              </a:lnSpc>
              <a:buFont typeface="Arial" panose="020B0604020202020204"/>
              <a:buChar char="•"/>
            </a:pPr>
            <a:r>
              <a:rPr lang="en-US" sz="1805">
                <a:solidFill>
                  <a:srgbClr val="605F5F"/>
                </a:solidFill>
                <a:latin typeface="阿里巴巴普惠体" panose="00020600040101010101" charset="-122"/>
                <a:ea typeface="阿里巴巴普惠体" panose="00020600040101010101" charset="-122"/>
              </a:rPr>
              <a:t>在通过对特定情绪的大脑活动影响的研究中发现，通过收集对2000多个不同的情感唤起视频的全脑 fMRI 反应并使用经过充分验证的统计建模方法来区分各种情绪的神经表征，克服了广泛的情感特征，例如效价和唤醒度，以及语义和视觉特征这些局限性。结果发现，可以通过大脑活动模式准确区分多种情绪体验，这些模式不是简单的情绪与特定脑区的一对一映射（例如，恐惧与杏仁核），而是跨多个脑网络的复杂配置。最具代表性的是默认模式网络（DMN）附近的跨模式大脑区域，例如前额叶皮层和角回。 这些发现建立在充分重复的观察基础上，即 DMN 在情绪体验期间的活跃程度存在差异。这也支持了情感是高维的复杂的，不是BET中所说的只有六种情绪。</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a:p>
            <a:pPr algn="l">
              <a:lnSpc>
                <a:spcPts val="2795"/>
              </a:lnSpc>
            </a:pPr>
          </a:p>
          <a:p>
            <a:pPr algn="l">
              <a:lnSpc>
                <a:spcPts val="2795"/>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2865411" y="2602585"/>
            <a:ext cx="1939246" cy="4815130"/>
          </a:xfrm>
          <a:prstGeom prst="rect">
            <a:avLst/>
          </a:prstGeom>
        </p:spPr>
        <p:txBody>
          <a:bodyPr lIns="0" tIns="0" rIns="0" bIns="0" rtlCol="0" anchor="t">
            <a:spAutoFit/>
          </a:bodyPr>
          <a:lstStyle/>
          <a:p>
            <a:pPr algn="l">
              <a:lnSpc>
                <a:spcPts val="19305"/>
              </a:lnSpc>
            </a:pPr>
            <a:r>
              <a:rPr lang="en-US" sz="13790" spc="1144">
                <a:solidFill>
                  <a:srgbClr val="446C47"/>
                </a:solidFill>
                <a:ea typeface="字由文艺黑" panose="00020600040101010101" charset="-122"/>
              </a:rPr>
              <a:t>目录</a:t>
            </a:r>
            <a:endParaRPr lang="en-US" sz="13790" spc="1144">
              <a:solidFill>
                <a:srgbClr val="446C47"/>
              </a:solidFill>
              <a:ea typeface="字由文艺黑" panose="00020600040101010101" charset="-122"/>
            </a:endParaRPr>
          </a:p>
        </p:txBody>
      </p:sp>
      <p:sp>
        <p:nvSpPr>
          <p:cNvPr id="9" name="Freeform 9"/>
          <p:cNvSpPr/>
          <p:nvPr/>
        </p:nvSpPr>
        <p:spPr>
          <a:xfrm>
            <a:off x="6852636" y="1468320"/>
            <a:ext cx="2442320" cy="7326959"/>
          </a:xfrm>
          <a:custGeom>
            <a:avLst/>
            <a:gdLst/>
            <a:ahLst/>
            <a:cxnLst/>
            <a:rect l="l" t="t" r="r" b="b"/>
            <a:pathLst>
              <a:path w="2442320" h="7326959">
                <a:moveTo>
                  <a:pt x="0" y="0"/>
                </a:moveTo>
                <a:lnTo>
                  <a:pt x="2442320" y="0"/>
                </a:lnTo>
                <a:lnTo>
                  <a:pt x="2442320" y="7326959"/>
                </a:lnTo>
                <a:lnTo>
                  <a:pt x="0" y="73269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TextBox 10"/>
          <p:cNvSpPr txBox="1"/>
          <p:nvPr/>
        </p:nvSpPr>
        <p:spPr>
          <a:xfrm>
            <a:off x="11342935" y="1856655"/>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主要内容</a:t>
            </a:r>
            <a:endParaRPr lang="en-US" sz="6420" spc="1213">
              <a:solidFill>
                <a:srgbClr val="446C47"/>
              </a:solidFill>
              <a:ea typeface="字由文艺黑" panose="00020600040101010101" charset="-122"/>
            </a:endParaRPr>
          </a:p>
        </p:txBody>
      </p:sp>
      <p:sp>
        <p:nvSpPr>
          <p:cNvPr id="11" name="TextBox 11"/>
          <p:cNvSpPr txBox="1"/>
          <p:nvPr/>
        </p:nvSpPr>
        <p:spPr>
          <a:xfrm>
            <a:off x="11342935" y="4533915"/>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文献梳理</a:t>
            </a:r>
            <a:endParaRPr lang="en-US" sz="6420" spc="1213">
              <a:solidFill>
                <a:srgbClr val="446C47"/>
              </a:solidFill>
              <a:ea typeface="字由文艺黑" panose="00020600040101010101" charset="-122"/>
            </a:endParaRPr>
          </a:p>
        </p:txBody>
      </p:sp>
      <p:sp>
        <p:nvSpPr>
          <p:cNvPr id="12" name="TextBox 12"/>
          <p:cNvSpPr txBox="1"/>
          <p:nvPr/>
        </p:nvSpPr>
        <p:spPr>
          <a:xfrm>
            <a:off x="11342935" y="7306459"/>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总结</a:t>
            </a:r>
            <a:endParaRPr lang="en-US" sz="6420" spc="1213">
              <a:solidFill>
                <a:srgbClr val="446C47"/>
              </a:solidFill>
              <a:ea typeface="字由文艺黑" panose="00020600040101010101" charset="-122"/>
            </a:endParaRPr>
          </a:p>
        </p:txBody>
      </p:sp>
      <p:sp>
        <p:nvSpPr>
          <p:cNvPr id="13" name="AutoShape 13"/>
          <p:cNvSpPr/>
          <p:nvPr/>
        </p:nvSpPr>
        <p:spPr>
          <a:xfrm>
            <a:off x="9450713" y="2454540"/>
            <a:ext cx="1819484" cy="0"/>
          </a:xfrm>
          <a:prstGeom prst="line">
            <a:avLst/>
          </a:prstGeom>
          <a:ln w="19050" cap="flat">
            <a:solidFill>
              <a:srgbClr val="89A88B"/>
            </a:solidFill>
            <a:prstDash val="sysDash"/>
            <a:headEnd type="none" w="sm" len="sm"/>
            <a:tailEnd type="none" w="sm" len="sm"/>
          </a:ln>
        </p:spPr>
      </p:sp>
      <p:sp>
        <p:nvSpPr>
          <p:cNvPr id="14" name="AutoShape 14"/>
          <p:cNvSpPr/>
          <p:nvPr/>
        </p:nvSpPr>
        <p:spPr>
          <a:xfrm>
            <a:off x="9144000" y="5131800"/>
            <a:ext cx="2126197" cy="0"/>
          </a:xfrm>
          <a:prstGeom prst="line">
            <a:avLst/>
          </a:prstGeom>
          <a:ln w="19050" cap="flat">
            <a:solidFill>
              <a:srgbClr val="89A88B"/>
            </a:solidFill>
            <a:prstDash val="sysDash"/>
            <a:headEnd type="none" w="sm" len="sm"/>
            <a:tailEnd type="none" w="sm" len="sm"/>
          </a:ln>
        </p:spPr>
      </p:sp>
      <p:sp>
        <p:nvSpPr>
          <p:cNvPr id="15" name="AutoShape 15"/>
          <p:cNvSpPr/>
          <p:nvPr/>
        </p:nvSpPr>
        <p:spPr>
          <a:xfrm>
            <a:off x="7918375" y="8081400"/>
            <a:ext cx="3424560" cy="0"/>
          </a:xfrm>
          <a:prstGeom prst="line">
            <a:avLst/>
          </a:prstGeom>
          <a:ln w="19050" cap="flat">
            <a:solidFill>
              <a:srgbClr val="89A88B"/>
            </a:solidFill>
            <a:prstDash val="sysDash"/>
            <a:headEnd type="none" w="sm" len="sm"/>
            <a:tailEnd type="none" w="sm" len="sm"/>
          </a:ln>
        </p:spPr>
      </p:sp>
      <p:grpSp>
        <p:nvGrpSpPr>
          <p:cNvPr id="16" name="Group 16"/>
          <p:cNvGrpSpPr/>
          <p:nvPr/>
        </p:nvGrpSpPr>
        <p:grpSpPr>
          <a:xfrm rot="0">
            <a:off x="17069928" y="4854488"/>
            <a:ext cx="1320083" cy="2230190"/>
            <a:chOff x="0" y="0"/>
            <a:chExt cx="347676" cy="587375"/>
          </a:xfrm>
        </p:grpSpPr>
        <p:sp>
          <p:nvSpPr>
            <p:cNvPr id="17" name="Freeform 17"/>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8" name="TextBox 18"/>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9" name="Group 19"/>
          <p:cNvGrpSpPr/>
          <p:nvPr/>
        </p:nvGrpSpPr>
        <p:grpSpPr>
          <a:xfrm rot="0">
            <a:off x="0" y="4865373"/>
            <a:ext cx="1320083" cy="2230190"/>
            <a:chOff x="0" y="0"/>
            <a:chExt cx="347676" cy="587375"/>
          </a:xfrm>
        </p:grpSpPr>
        <p:sp>
          <p:nvSpPr>
            <p:cNvPr id="20" name="Freeform 20"/>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21" name="TextBox 21"/>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22" name="Group 22"/>
          <p:cNvGrpSpPr/>
          <p:nvPr/>
        </p:nvGrpSpPr>
        <p:grpSpPr>
          <a:xfrm rot="0">
            <a:off x="558030" y="526270"/>
            <a:ext cx="229246" cy="229246"/>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4" name="TextBox 24"/>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5" name="Group 25"/>
          <p:cNvGrpSpPr/>
          <p:nvPr/>
        </p:nvGrpSpPr>
        <p:grpSpPr>
          <a:xfrm rot="0">
            <a:off x="17500723" y="526270"/>
            <a:ext cx="229246" cy="229246"/>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7" name="TextBox 27"/>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8" name="Group 28"/>
          <p:cNvGrpSpPr/>
          <p:nvPr/>
        </p:nvGrpSpPr>
        <p:grpSpPr>
          <a:xfrm rot="0">
            <a:off x="558030" y="9531483"/>
            <a:ext cx="229246" cy="229246"/>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30" name="TextBox 3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31" name="Group 31"/>
          <p:cNvGrpSpPr/>
          <p:nvPr/>
        </p:nvGrpSpPr>
        <p:grpSpPr>
          <a:xfrm rot="0">
            <a:off x="17500723" y="9531483"/>
            <a:ext cx="229246" cy="229246"/>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33" name="TextBox 3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34" name="Freeform 34"/>
          <p:cNvSpPr/>
          <p:nvPr/>
        </p:nvSpPr>
        <p:spPr>
          <a:xfrm rot="748581">
            <a:off x="-929221" y="4063018"/>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5" name="Freeform 35"/>
          <p:cNvSpPr/>
          <p:nvPr/>
        </p:nvSpPr>
        <p:spPr>
          <a:xfrm rot="-819781" flipH="1">
            <a:off x="17135080" y="4074634"/>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6561268" cy="6915809"/>
            <a:chOff x="0" y="0"/>
            <a:chExt cx="1728071" cy="1821448"/>
          </a:xfrm>
        </p:grpSpPr>
        <p:sp>
          <p:nvSpPr>
            <p:cNvPr id="22" name="Freeform 22"/>
            <p:cNvSpPr/>
            <p:nvPr/>
          </p:nvSpPr>
          <p:spPr>
            <a:xfrm>
              <a:off x="0" y="0"/>
              <a:ext cx="1728071" cy="1821448"/>
            </a:xfrm>
            <a:custGeom>
              <a:avLst/>
              <a:gdLst/>
              <a:ahLst/>
              <a:cxnLst/>
              <a:rect l="l" t="t" r="r" b="b"/>
              <a:pathLst>
                <a:path w="1728071" h="1821448">
                  <a:moveTo>
                    <a:pt x="10619" y="0"/>
                  </a:moveTo>
                  <a:lnTo>
                    <a:pt x="1717451" y="0"/>
                  </a:lnTo>
                  <a:cubicBezTo>
                    <a:pt x="1723316" y="0"/>
                    <a:pt x="1728071" y="4755"/>
                    <a:pt x="1728071" y="10619"/>
                  </a:cubicBezTo>
                  <a:lnTo>
                    <a:pt x="1728071" y="1810828"/>
                  </a:lnTo>
                  <a:cubicBezTo>
                    <a:pt x="1728071" y="1816693"/>
                    <a:pt x="1723316" y="1821448"/>
                    <a:pt x="1717451" y="1821448"/>
                  </a:cubicBezTo>
                  <a:lnTo>
                    <a:pt x="10619" y="1821448"/>
                  </a:lnTo>
                  <a:cubicBezTo>
                    <a:pt x="4755" y="1821448"/>
                    <a:pt x="0" y="1816693"/>
                    <a:pt x="0" y="1810828"/>
                  </a:cubicBezTo>
                  <a:lnTo>
                    <a:pt x="0" y="10619"/>
                  </a:lnTo>
                  <a:cubicBezTo>
                    <a:pt x="0" y="4755"/>
                    <a:pt x="4755" y="0"/>
                    <a:pt x="10619"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1728071" cy="1850023"/>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1190526" y="5462096"/>
            <a:ext cx="6915809" cy="676598"/>
            <a:chOff x="0" y="0"/>
            <a:chExt cx="1821448" cy="178199"/>
          </a:xfrm>
        </p:grpSpPr>
        <p:sp>
          <p:nvSpPr>
            <p:cNvPr id="25" name="Freeform 25"/>
            <p:cNvSpPr/>
            <p:nvPr/>
          </p:nvSpPr>
          <p:spPr>
            <a:xfrm>
              <a:off x="0" y="0"/>
              <a:ext cx="1821448" cy="178199"/>
            </a:xfrm>
            <a:custGeom>
              <a:avLst/>
              <a:gdLst/>
              <a:ahLst/>
              <a:cxnLst/>
              <a:rect l="l" t="t" r="r" b="b"/>
              <a:pathLst>
                <a:path w="1821448" h="178199">
                  <a:moveTo>
                    <a:pt x="1821448" y="0"/>
                  </a:moveTo>
                  <a:lnTo>
                    <a:pt x="1821448" y="63899"/>
                  </a:lnTo>
                  <a:lnTo>
                    <a:pt x="910724" y="178199"/>
                  </a:lnTo>
                  <a:lnTo>
                    <a:pt x="0" y="63899"/>
                  </a:lnTo>
                  <a:lnTo>
                    <a:pt x="0" y="0"/>
                  </a:lnTo>
                  <a:lnTo>
                    <a:pt x="1821448" y="0"/>
                  </a:lnTo>
                  <a:close/>
                </a:path>
              </a:pathLst>
            </a:custGeom>
            <a:solidFill>
              <a:srgbClr val="446C47"/>
            </a:solidFill>
          </p:spPr>
        </p:sp>
        <p:sp>
          <p:nvSpPr>
            <p:cNvPr id="26" name="TextBox 26"/>
            <p:cNvSpPr txBox="1"/>
            <p:nvPr/>
          </p:nvSpPr>
          <p:spPr>
            <a:xfrm>
              <a:off x="0" y="-28575"/>
              <a:ext cx="1821448" cy="92474"/>
            </a:xfrm>
            <a:prstGeom prst="rect">
              <a:avLst/>
            </a:prstGeom>
          </p:spPr>
          <p:txBody>
            <a:bodyPr lIns="50800" tIns="50800" rIns="50800" bIns="50800" rtlCol="0" anchor="ctr"/>
            <a:lstStyle/>
            <a:p>
              <a:pPr algn="ctr">
                <a:lnSpc>
                  <a:spcPts val="2660"/>
                </a:lnSpc>
              </a:pPr>
            </a:p>
          </p:txBody>
        </p:sp>
      </p:grpSp>
      <p:sp>
        <p:nvSpPr>
          <p:cNvPr id="27" name="Freeform 27"/>
          <p:cNvSpPr/>
          <p:nvPr/>
        </p:nvSpPr>
        <p:spPr>
          <a:xfrm>
            <a:off x="10312299" y="1976235"/>
            <a:ext cx="5853848" cy="7418239"/>
          </a:xfrm>
          <a:custGeom>
            <a:avLst/>
            <a:gdLst/>
            <a:ahLst/>
            <a:cxnLst/>
            <a:rect l="l" t="t" r="r" b="b"/>
            <a:pathLst>
              <a:path w="5853848" h="7418239">
                <a:moveTo>
                  <a:pt x="0" y="0"/>
                </a:moveTo>
                <a:lnTo>
                  <a:pt x="5853848" y="0"/>
                </a:lnTo>
                <a:lnTo>
                  <a:pt x="5853848" y="7418239"/>
                </a:lnTo>
                <a:lnTo>
                  <a:pt x="0" y="7418239"/>
                </a:lnTo>
                <a:lnTo>
                  <a:pt x="0" y="0"/>
                </a:lnTo>
                <a:close/>
              </a:path>
            </a:pathLst>
          </a:custGeom>
          <a:blipFill>
            <a:blip r:embed="rId2"/>
            <a:stretch>
              <a:fillRect/>
            </a:stretch>
          </a:blipFill>
        </p:spPr>
      </p:sp>
      <p:sp>
        <p:nvSpPr>
          <p:cNvPr id="28" name="TextBox 28"/>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9" name="TextBox 29"/>
          <p:cNvSpPr txBox="1"/>
          <p:nvPr/>
        </p:nvSpPr>
        <p:spPr>
          <a:xfrm>
            <a:off x="3012130" y="2791342"/>
            <a:ext cx="7668887"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哺乳动物行为的相似性</a:t>
            </a:r>
            <a:endParaRPr lang="en-US" sz="3600">
              <a:solidFill>
                <a:srgbClr val="446C47"/>
              </a:solidFill>
              <a:ea typeface="阿里巴巴普惠体 Bold" panose="00020600040101010101" charset="-122"/>
            </a:endParaRPr>
          </a:p>
        </p:txBody>
      </p:sp>
      <p:sp>
        <p:nvSpPr>
          <p:cNvPr id="30" name="TextBox 30"/>
          <p:cNvSpPr txBox="1"/>
          <p:nvPr/>
        </p:nvSpPr>
        <p:spPr>
          <a:xfrm>
            <a:off x="3012130" y="3656660"/>
            <a:ext cx="5175413" cy="315834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在进化论中，假设灵长类动物和其他哺乳动物表现出的表现行为在形式、情境发生和功能（例如，对附近个体的影响）方面与人类情感表达相似。</a:t>
            </a:r>
            <a:endParaRPr lang="en-US" sz="1805">
              <a:solidFill>
                <a:srgbClr val="605F5F"/>
              </a:solidFill>
              <a:ea typeface="阿里巴巴普惠体" panose="00020600040101010101" charset="-122"/>
            </a:endParaRPr>
          </a:p>
          <a:p>
            <a:pPr algn="l">
              <a:lnSpc>
                <a:spcPts val="2795"/>
              </a:lnSpc>
            </a:pPr>
            <a:r>
              <a:rPr lang="en-US" sz="1805">
                <a:solidFill>
                  <a:srgbClr val="605F5F"/>
                </a:solidFill>
                <a:ea typeface="阿里巴巴普惠体" panose="00020600040101010101" charset="-122"/>
              </a:rPr>
              <a:t>例如，考虑一下其他哺乳动物的安慰行为的相似之处（可能与人类的同情心同源）、玩耍时张嘴微笑和大笑的话语（开心）以及逃跑行为（焦虑）。</a:t>
            </a:r>
            <a:endParaRPr lang="en-US" sz="1805">
              <a:solidFill>
                <a:srgbClr val="605F5F"/>
              </a:solidFill>
              <a:ea typeface="阿里巴巴普惠体" panose="00020600040101010101" charset="-122"/>
            </a:endParaRPr>
          </a:p>
          <a:p>
            <a:pPr algn="l">
              <a:lnSpc>
                <a:spcPts val="2795"/>
              </a:lnSpc>
            </a:pPr>
            <a:r>
              <a:rPr lang="en-US" sz="1805">
                <a:solidFill>
                  <a:srgbClr val="605F5F"/>
                </a:solidFill>
                <a:ea typeface="阿里巴巴普惠体" panose="00020600040101010101" charset="-122"/>
              </a:rPr>
              <a:t>这些发现支持了进化在高维语义空间内组织情感相关行为的神经生理学基础中的作用。</a:t>
            </a:r>
            <a:endParaRPr lang="en-US" sz="1805">
              <a:solidFill>
                <a:srgbClr val="605F5F"/>
              </a:solidFill>
              <a:ea typeface="阿里巴巴普惠体" panose="00020600040101010101" charset="-122"/>
            </a:endParaRPr>
          </a:p>
          <a:p>
            <a:pPr algn="l">
              <a:lnSpc>
                <a:spcPts val="2795"/>
              </a:lnSpc>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总结</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03</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2"/>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2"/>
            <a:stretch>
              <a:fillRect t="-11648" r="-82831"/>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13807741" cy="6915809"/>
            <a:chOff x="0" y="0"/>
            <a:chExt cx="3636607" cy="1821448"/>
          </a:xfrm>
        </p:grpSpPr>
        <p:sp>
          <p:nvSpPr>
            <p:cNvPr id="22" name="Freeform 22"/>
            <p:cNvSpPr/>
            <p:nvPr/>
          </p:nvSpPr>
          <p:spPr>
            <a:xfrm>
              <a:off x="0" y="0"/>
              <a:ext cx="3636607" cy="1821448"/>
            </a:xfrm>
            <a:custGeom>
              <a:avLst/>
              <a:gdLst/>
              <a:ahLst/>
              <a:cxnLst/>
              <a:rect l="l" t="t" r="r" b="b"/>
              <a:pathLst>
                <a:path w="3636607" h="1821448">
                  <a:moveTo>
                    <a:pt x="5046" y="0"/>
                  </a:moveTo>
                  <a:lnTo>
                    <a:pt x="3631561" y="0"/>
                  </a:lnTo>
                  <a:cubicBezTo>
                    <a:pt x="3634348" y="0"/>
                    <a:pt x="3636607" y="2259"/>
                    <a:pt x="3636607" y="5046"/>
                  </a:cubicBezTo>
                  <a:lnTo>
                    <a:pt x="3636607" y="1816401"/>
                  </a:lnTo>
                  <a:cubicBezTo>
                    <a:pt x="3636607" y="1819188"/>
                    <a:pt x="3634348" y="1821448"/>
                    <a:pt x="3631561" y="1821448"/>
                  </a:cubicBezTo>
                  <a:lnTo>
                    <a:pt x="5046" y="1821448"/>
                  </a:lnTo>
                  <a:cubicBezTo>
                    <a:pt x="2259" y="1821448"/>
                    <a:pt x="0" y="1819188"/>
                    <a:pt x="0" y="1816401"/>
                  </a:cubicBezTo>
                  <a:lnTo>
                    <a:pt x="0" y="5046"/>
                  </a:lnTo>
                  <a:cubicBezTo>
                    <a:pt x="0" y="2259"/>
                    <a:pt x="2259" y="0"/>
                    <a:pt x="5046"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636607" cy="1850023"/>
            </a:xfrm>
            <a:prstGeom prst="rect">
              <a:avLst/>
            </a:prstGeom>
          </p:spPr>
          <p:txBody>
            <a:bodyPr lIns="50800" tIns="50800" rIns="50800" bIns="50800" rtlCol="0" anchor="ctr"/>
            <a:lstStyle/>
            <a:p>
              <a:pPr algn="ctr">
                <a:lnSpc>
                  <a:spcPts val="2660"/>
                </a:lnSpc>
              </a:pPr>
            </a:p>
          </p:txBody>
        </p:sp>
      </p:grpSp>
      <p:sp>
        <p:nvSpPr>
          <p:cNvPr id="24" name="TextBox 24"/>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总结</a:t>
            </a:r>
            <a:endParaRPr lang="en-US" sz="6000" spc="497">
              <a:solidFill>
                <a:srgbClr val="446C47"/>
              </a:solidFill>
              <a:ea typeface="字由文艺黑" panose="00020600040101010101" charset="-122"/>
            </a:endParaRPr>
          </a:p>
        </p:txBody>
      </p:sp>
      <p:sp>
        <p:nvSpPr>
          <p:cNvPr id="25" name="TextBox 25"/>
          <p:cNvSpPr txBox="1"/>
          <p:nvPr/>
        </p:nvSpPr>
        <p:spPr>
          <a:xfrm>
            <a:off x="1929079" y="2390629"/>
            <a:ext cx="13807741" cy="4612640"/>
          </a:xfrm>
          <a:prstGeom prst="rect">
            <a:avLst/>
          </a:prstGeom>
        </p:spPr>
        <p:txBody>
          <a:bodyPr lIns="0" tIns="0" rIns="0" bIns="0" rtlCol="0" anchor="t">
            <a:spAutoFit/>
          </a:bodyPr>
          <a:lstStyle/>
          <a:p>
            <a:pPr marL="455295" lvl="1" indent="-227965" algn="l">
              <a:lnSpc>
                <a:spcPts val="3270"/>
              </a:lnSpc>
              <a:buFont typeface="Arial" panose="020B0604020202020204"/>
              <a:buChar char="•"/>
            </a:pPr>
            <a:r>
              <a:rPr lang="en-US" sz="2110">
                <a:solidFill>
                  <a:srgbClr val="605F5F"/>
                </a:solidFill>
                <a:latin typeface="阿里巴巴普惠体" panose="00020600040101010101" charset="-122"/>
                <a:ea typeface="阿里巴巴普惠体" panose="00020600040101010101" charset="-122"/>
              </a:rPr>
              <a:t>语义空间理论通过潜在语义分析（LSA）和降维的方式发现词语之间的“距离”。可以通过搭建的语义空间模型来解决这些问题。</a:t>
            </a:r>
            <a:endParaRPr lang="en-US" sz="2110">
              <a:solidFill>
                <a:srgbClr val="605F5F"/>
              </a:solidFill>
              <a:latin typeface="阿里巴巴普惠体" panose="00020600040101010101" charset="-122"/>
              <a:ea typeface="阿里巴巴普惠体" panose="00020600040101010101" charset="-122"/>
            </a:endParaRPr>
          </a:p>
          <a:p>
            <a:pPr marL="455295" lvl="1" indent="-227965" algn="l">
              <a:lnSpc>
                <a:spcPts val="3270"/>
              </a:lnSpc>
              <a:buFont typeface="Arial" panose="020B0604020202020204"/>
              <a:buChar char="•"/>
            </a:pPr>
            <a:r>
              <a:rPr lang="en-US" sz="2110">
                <a:solidFill>
                  <a:srgbClr val="605F5F"/>
                </a:solidFill>
                <a:ea typeface="阿里巴巴普惠体" panose="00020600040101010101" charset="-122"/>
              </a:rPr>
              <a:t>情感的语义空间是研究者通过大量的刺激材料来构建出的一个语义空间，其对情感的预测和诱发效果都比原先的基础情感理论和建构主义理论要好。</a:t>
            </a:r>
            <a:endParaRPr 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sz="2110" b="1">
                <a:solidFill>
                  <a:srgbClr val="605F5F"/>
                </a:solidFill>
                <a:ea typeface="阿里巴巴普惠体" panose="00020600040101010101" charset="-122"/>
              </a:rPr>
              <a:t>启发</a:t>
            </a:r>
            <a:r>
              <a:rPr lang="en-US" sz="2110">
                <a:solidFill>
                  <a:srgbClr val="605F5F"/>
                </a:solidFill>
                <a:ea typeface="阿里巴巴普惠体" panose="00020600040101010101" charset="-122"/>
              </a:rPr>
              <a:t>：</a:t>
            </a:r>
            <a:endParaRPr 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altLang="zh-CN" sz="2110">
                <a:solidFill>
                  <a:srgbClr val="605F5F"/>
                </a:solidFill>
                <a:ea typeface="阿里巴巴普惠体" panose="00020600040101010101" charset="-122"/>
              </a:rPr>
              <a:t>1. </a:t>
            </a:r>
            <a:r>
              <a:rPr lang="zh-CN" altLang="en-US" sz="2110">
                <a:solidFill>
                  <a:srgbClr val="605F5F"/>
                </a:solidFill>
                <a:ea typeface="阿里巴巴普惠体" panose="00020600040101010101" charset="-122"/>
              </a:rPr>
              <a:t>以大量诗句作为刺激，通过语义空间模型这种方式来计算出个体的行为反应的系统变化。从而更加精确</a:t>
            </a:r>
            <a:r>
              <a:rPr lang="zh-CN" altLang="en-US" sz="2110">
                <a:solidFill>
                  <a:srgbClr val="605F5F"/>
                </a:solidFill>
                <a:ea typeface="阿里巴巴普惠体" panose="00020600040101010101" charset="-122"/>
              </a:rPr>
              <a:t>的诱发出不同的情感</a:t>
            </a:r>
            <a:r>
              <a:rPr lang="zh-CN" altLang="en-US" sz="2110">
                <a:solidFill>
                  <a:srgbClr val="605F5F"/>
                </a:solidFill>
                <a:ea typeface="阿里巴巴普惠体" panose="00020600040101010101" charset="-122"/>
              </a:rPr>
              <a:t>体验。</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altLang="zh-CN" sz="2110">
                <a:solidFill>
                  <a:srgbClr val="605F5F"/>
                </a:solidFill>
                <a:ea typeface="阿里巴巴普惠体" panose="00020600040101010101" charset="-122"/>
              </a:rPr>
              <a:t>2. </a:t>
            </a:r>
            <a:r>
              <a:rPr lang="zh-CN" altLang="en-US" sz="2110">
                <a:solidFill>
                  <a:srgbClr val="605F5F"/>
                </a:solidFill>
                <a:ea typeface="阿里巴巴普惠体" panose="00020600040101010101" charset="-122"/>
              </a:rPr>
              <a:t>构建以诗句为基础的语料库。方便以后来生成诗句进行情感诱发。</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zh-CN" altLang="en-US" sz="2110" b="1">
                <a:solidFill>
                  <a:srgbClr val="605F5F"/>
                </a:solidFill>
                <a:ea typeface="阿里巴巴普惠体" panose="00020600040101010101" charset="-122"/>
              </a:rPr>
              <a:t>问题</a:t>
            </a:r>
            <a:r>
              <a:rPr lang="zh-CN" altLang="en-US" sz="2110">
                <a:solidFill>
                  <a:srgbClr val="605F5F"/>
                </a:solidFill>
                <a:ea typeface="阿里巴巴普惠体" panose="00020600040101010101" charset="-122"/>
              </a:rPr>
              <a:t>：</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altLang="zh-CN" sz="2110">
                <a:solidFill>
                  <a:srgbClr val="605F5F"/>
                </a:solidFill>
                <a:ea typeface="阿里巴巴普惠体" panose="00020600040101010101" charset="-122"/>
              </a:rPr>
              <a:t>1. </a:t>
            </a:r>
            <a:r>
              <a:rPr lang="zh-CN" altLang="en-US" sz="2110">
                <a:solidFill>
                  <a:srgbClr val="605F5F"/>
                </a:solidFill>
                <a:ea typeface="阿里巴巴普惠体" panose="00020600040101010101" charset="-122"/>
              </a:rPr>
              <a:t>前期收</a:t>
            </a:r>
            <a:r>
              <a:rPr lang="zh-CN" altLang="en-US" sz="2110">
                <a:solidFill>
                  <a:srgbClr val="605F5F"/>
                </a:solidFill>
                <a:ea typeface="阿里巴巴普惠体" panose="00020600040101010101" charset="-122"/>
              </a:rPr>
              <a:t>集诗句刺激材料时是更关注古诗句还是现代</a:t>
            </a:r>
            <a:r>
              <a:rPr lang="zh-CN" altLang="en-US" sz="2110">
                <a:solidFill>
                  <a:srgbClr val="605F5F"/>
                </a:solidFill>
                <a:ea typeface="阿里巴巴普惠体" panose="00020600040101010101" charset="-122"/>
              </a:rPr>
              <a:t>诗歌。</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altLang="zh-CN" sz="2110">
                <a:solidFill>
                  <a:srgbClr val="605F5F"/>
                </a:solidFill>
                <a:ea typeface="阿里巴巴普惠体" panose="00020600040101010101" charset="-122"/>
              </a:rPr>
              <a:t>2. </a:t>
            </a:r>
            <a:r>
              <a:rPr lang="zh-CN" altLang="en-US" sz="2110">
                <a:solidFill>
                  <a:srgbClr val="605F5F"/>
                </a:solidFill>
                <a:ea typeface="阿里巴巴普惠体" panose="00020600040101010101" charset="-122"/>
              </a:rPr>
              <a:t>相比之下中文是否比英文在维度确定上效率更高。</a:t>
            </a:r>
            <a:endParaRPr lang="zh-CN" altLang="en-US" sz="2110">
              <a:solidFill>
                <a:srgbClr val="605F5F"/>
              </a:solidFill>
              <a:ea typeface="阿里巴巴普惠体"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主要内容</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01</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300276"/>
            <a:ext cx="697095" cy="1094198"/>
          </a:xfrm>
          <a:custGeom>
            <a:avLst/>
            <a:gdLst/>
            <a:ahLst/>
            <a:cxnLst/>
            <a:rect l="l" t="t" r="r" b="b"/>
            <a:pathLst>
              <a:path w="697095" h="1094198">
                <a:moveTo>
                  <a:pt x="0" y="0"/>
                </a:moveTo>
                <a:lnTo>
                  <a:pt x="697095" y="0"/>
                </a:lnTo>
                <a:lnTo>
                  <a:pt x="697095" y="1094198"/>
                </a:lnTo>
                <a:lnTo>
                  <a:pt x="0" y="109419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6877052" y="3152710"/>
            <a:ext cx="3981581" cy="398158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a:ln w="19050" cap="sq">
              <a:solidFill>
                <a:srgbClr val="446C47"/>
              </a:solidFill>
              <a:prstDash val="lgDash"/>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6986247" y="3261904"/>
            <a:ext cx="3763191" cy="376319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lgDash"/>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sp>
        <p:nvSpPr>
          <p:cNvPr id="27" name="Freeform 27"/>
          <p:cNvSpPr/>
          <p:nvPr/>
        </p:nvSpPr>
        <p:spPr>
          <a:xfrm>
            <a:off x="8281813" y="4106739"/>
            <a:ext cx="1172059" cy="789675"/>
          </a:xfrm>
          <a:custGeom>
            <a:avLst/>
            <a:gdLst/>
            <a:ahLst/>
            <a:cxnLst/>
            <a:rect l="l" t="t" r="r" b="b"/>
            <a:pathLst>
              <a:path w="1172059" h="789675">
                <a:moveTo>
                  <a:pt x="0" y="0"/>
                </a:moveTo>
                <a:lnTo>
                  <a:pt x="1172059" y="0"/>
                </a:lnTo>
                <a:lnTo>
                  <a:pt x="1172059" y="789675"/>
                </a:lnTo>
                <a:lnTo>
                  <a:pt x="0" y="7896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8" name="Group 28"/>
          <p:cNvGrpSpPr/>
          <p:nvPr/>
        </p:nvGrpSpPr>
        <p:grpSpPr>
          <a:xfrm rot="0">
            <a:off x="1809426" y="5563217"/>
            <a:ext cx="1769644" cy="294941"/>
            <a:chOff x="0" y="0"/>
            <a:chExt cx="2359525" cy="393254"/>
          </a:xfrm>
        </p:grpSpPr>
        <p:grpSp>
          <p:nvGrpSpPr>
            <p:cNvPr id="29" name="Group 29"/>
            <p:cNvGrpSpPr/>
            <p:nvPr/>
          </p:nvGrpSpPr>
          <p:grpSpPr>
            <a:xfrm rot="0">
              <a:off x="0" y="0"/>
              <a:ext cx="786508" cy="393254"/>
              <a:chOff x="0" y="0"/>
              <a:chExt cx="812800" cy="406400"/>
            </a:xfrm>
          </p:grpSpPr>
          <p:sp>
            <p:nvSpPr>
              <p:cNvPr id="30" name="Freeform 30"/>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1" name="TextBox 31"/>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32" name="Group 32"/>
            <p:cNvGrpSpPr/>
            <p:nvPr/>
          </p:nvGrpSpPr>
          <p:grpSpPr>
            <a:xfrm rot="0">
              <a:off x="786508" y="0"/>
              <a:ext cx="786508" cy="393254"/>
              <a:chOff x="0" y="0"/>
              <a:chExt cx="812800" cy="406400"/>
            </a:xfrm>
          </p:grpSpPr>
          <p:sp>
            <p:nvSpPr>
              <p:cNvPr id="33" name="Freeform 33"/>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4" name="TextBox 34"/>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35" name="Group 35"/>
            <p:cNvGrpSpPr/>
            <p:nvPr/>
          </p:nvGrpSpPr>
          <p:grpSpPr>
            <a:xfrm rot="0">
              <a:off x="1573017" y="0"/>
              <a:ext cx="786508" cy="393254"/>
              <a:chOff x="0" y="0"/>
              <a:chExt cx="812800" cy="406400"/>
            </a:xfrm>
          </p:grpSpPr>
          <p:sp>
            <p:nvSpPr>
              <p:cNvPr id="36" name="Freeform 36"/>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7" name="TextBox 37"/>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grpSp>
        <p:nvGrpSpPr>
          <p:cNvPr id="38" name="Group 38"/>
          <p:cNvGrpSpPr/>
          <p:nvPr/>
        </p:nvGrpSpPr>
        <p:grpSpPr>
          <a:xfrm rot="0">
            <a:off x="11630158" y="5563217"/>
            <a:ext cx="1769644" cy="294941"/>
            <a:chOff x="0" y="0"/>
            <a:chExt cx="2359525" cy="393254"/>
          </a:xfrm>
        </p:grpSpPr>
        <p:grpSp>
          <p:nvGrpSpPr>
            <p:cNvPr id="39" name="Group 39"/>
            <p:cNvGrpSpPr/>
            <p:nvPr/>
          </p:nvGrpSpPr>
          <p:grpSpPr>
            <a:xfrm rot="0">
              <a:off x="0" y="0"/>
              <a:ext cx="786508" cy="393254"/>
              <a:chOff x="0" y="0"/>
              <a:chExt cx="812800" cy="406400"/>
            </a:xfrm>
          </p:grpSpPr>
          <p:sp>
            <p:nvSpPr>
              <p:cNvPr id="40" name="Freeform 40"/>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1" name="TextBox 41"/>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42" name="Group 42"/>
            <p:cNvGrpSpPr/>
            <p:nvPr/>
          </p:nvGrpSpPr>
          <p:grpSpPr>
            <a:xfrm rot="0">
              <a:off x="786508" y="0"/>
              <a:ext cx="786508" cy="393254"/>
              <a:chOff x="0" y="0"/>
              <a:chExt cx="812800" cy="406400"/>
            </a:xfrm>
          </p:grpSpPr>
          <p:sp>
            <p:nvSpPr>
              <p:cNvPr id="43" name="Freeform 43"/>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4" name="TextBox 44"/>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45" name="Group 45"/>
            <p:cNvGrpSpPr/>
            <p:nvPr/>
          </p:nvGrpSpPr>
          <p:grpSpPr>
            <a:xfrm rot="0">
              <a:off x="1573017" y="0"/>
              <a:ext cx="786508" cy="393254"/>
              <a:chOff x="0" y="0"/>
              <a:chExt cx="812800" cy="406400"/>
            </a:xfrm>
          </p:grpSpPr>
          <p:sp>
            <p:nvSpPr>
              <p:cNvPr id="46" name="Freeform 46"/>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7" name="TextBox 47"/>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sp>
        <p:nvSpPr>
          <p:cNvPr id="48" name="Freeform 48"/>
          <p:cNvSpPr/>
          <p:nvPr/>
        </p:nvSpPr>
        <p:spPr>
          <a:xfrm>
            <a:off x="1616600" y="6439183"/>
            <a:ext cx="5260452" cy="1786790"/>
          </a:xfrm>
          <a:custGeom>
            <a:avLst/>
            <a:gdLst/>
            <a:ahLst/>
            <a:cxnLst/>
            <a:rect l="l" t="t" r="r" b="b"/>
            <a:pathLst>
              <a:path w="5260452" h="1786790">
                <a:moveTo>
                  <a:pt x="0" y="0"/>
                </a:moveTo>
                <a:lnTo>
                  <a:pt x="5260452" y="0"/>
                </a:lnTo>
                <a:lnTo>
                  <a:pt x="5260452" y="1786790"/>
                </a:lnTo>
                <a:lnTo>
                  <a:pt x="0" y="1786790"/>
                </a:lnTo>
                <a:lnTo>
                  <a:pt x="0" y="0"/>
                </a:lnTo>
                <a:close/>
              </a:path>
            </a:pathLst>
          </a:custGeom>
          <a:blipFill>
            <a:blip r:embed="rId5"/>
            <a:stretch>
              <a:fillRect/>
            </a:stretch>
          </a:blipFill>
        </p:spPr>
      </p:sp>
      <p:sp>
        <p:nvSpPr>
          <p:cNvPr id="49" name="Freeform 49"/>
          <p:cNvSpPr/>
          <p:nvPr/>
        </p:nvSpPr>
        <p:spPr>
          <a:xfrm>
            <a:off x="10607490" y="6596689"/>
            <a:ext cx="6446124" cy="1471778"/>
          </a:xfrm>
          <a:custGeom>
            <a:avLst/>
            <a:gdLst/>
            <a:ahLst/>
            <a:cxnLst/>
            <a:rect l="l" t="t" r="r" b="b"/>
            <a:pathLst>
              <a:path w="6446124" h="1471778">
                <a:moveTo>
                  <a:pt x="0" y="0"/>
                </a:moveTo>
                <a:lnTo>
                  <a:pt x="6446124" y="0"/>
                </a:lnTo>
                <a:lnTo>
                  <a:pt x="6446124" y="1471778"/>
                </a:lnTo>
                <a:lnTo>
                  <a:pt x="0" y="1471778"/>
                </a:lnTo>
                <a:lnTo>
                  <a:pt x="0" y="0"/>
                </a:lnTo>
                <a:close/>
              </a:path>
            </a:pathLst>
          </a:custGeom>
          <a:blipFill>
            <a:blip r:embed="rId6"/>
            <a:stretch>
              <a:fillRect/>
            </a:stretch>
          </a:blipFill>
        </p:spPr>
      </p:sp>
      <p:sp>
        <p:nvSpPr>
          <p:cNvPr id="50" name="TextBox 50"/>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主要内容</a:t>
            </a:r>
            <a:endParaRPr lang="en-US" sz="6000" spc="497">
              <a:solidFill>
                <a:srgbClr val="446C47"/>
              </a:solidFill>
              <a:ea typeface="字由文艺黑" panose="00020600040101010101" charset="-122"/>
            </a:endParaRPr>
          </a:p>
        </p:txBody>
      </p:sp>
      <p:sp>
        <p:nvSpPr>
          <p:cNvPr id="51" name="TextBox 51"/>
          <p:cNvSpPr txBox="1"/>
          <p:nvPr/>
        </p:nvSpPr>
        <p:spPr>
          <a:xfrm>
            <a:off x="7671350" y="5133975"/>
            <a:ext cx="2392985" cy="622935"/>
          </a:xfrm>
          <a:prstGeom prst="rect">
            <a:avLst/>
          </a:prstGeom>
        </p:spPr>
        <p:txBody>
          <a:bodyPr lIns="0" tIns="0" rIns="0" bIns="0" rtlCol="0" anchor="t">
            <a:spAutoFit/>
          </a:bodyPr>
          <a:lstStyle/>
          <a:p>
            <a:pPr algn="ctr">
              <a:lnSpc>
                <a:spcPts val="5040"/>
              </a:lnSpc>
            </a:pPr>
            <a:r>
              <a:rPr lang="en-US" sz="3600">
                <a:solidFill>
                  <a:srgbClr val="FFFFFF"/>
                </a:solidFill>
                <a:ea typeface="阿里巴巴普惠体 Bold" panose="00020600040101010101" charset="-122"/>
              </a:rPr>
              <a:t>内容介绍</a:t>
            </a:r>
            <a:endParaRPr lang="en-US" sz="3600">
              <a:solidFill>
                <a:srgbClr val="FFFFFF"/>
              </a:solidFill>
              <a:ea typeface="阿里巴巴普惠体 Bold" panose="00020600040101010101" charset="-122"/>
            </a:endParaRPr>
          </a:p>
        </p:txBody>
      </p:sp>
      <p:sp>
        <p:nvSpPr>
          <p:cNvPr id="52" name="TextBox 52"/>
          <p:cNvSpPr txBox="1"/>
          <p:nvPr/>
        </p:nvSpPr>
        <p:spPr>
          <a:xfrm>
            <a:off x="1809426" y="2802661"/>
            <a:ext cx="3699653"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语义空间理论</a:t>
            </a:r>
            <a:endParaRPr lang="en-US" sz="3600">
              <a:solidFill>
                <a:srgbClr val="446C47"/>
              </a:solidFill>
              <a:ea typeface="阿里巴巴普惠体 Bold" panose="00020600040101010101" charset="-122"/>
            </a:endParaRPr>
          </a:p>
        </p:txBody>
      </p:sp>
      <p:sp>
        <p:nvSpPr>
          <p:cNvPr id="53" name="TextBox 53"/>
          <p:cNvSpPr txBox="1"/>
          <p:nvPr/>
        </p:nvSpPr>
        <p:spPr>
          <a:xfrm>
            <a:off x="1809426" y="3585969"/>
            <a:ext cx="4400788" cy="1396223"/>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panose="00020600040101010101" charset="-122"/>
                <a:ea typeface="阿里巴巴普惠体" panose="00020600040101010101" charset="-122"/>
              </a:rPr>
              <a:t>通过对Will Lowe对语义空间理论的研究中，了解到了有关语义空间理论的理论框架以及模型构成。同时通过统计特性来减少语义空间模型中的频率偏差。</a:t>
            </a:r>
            <a:endParaRPr lang="en-US" sz="1805">
              <a:solidFill>
                <a:srgbClr val="605F5F"/>
              </a:solidFill>
              <a:latin typeface="阿里巴巴普惠体" panose="00020600040101010101" charset="-122"/>
              <a:ea typeface="阿里巴巴普惠体" panose="00020600040101010101" charset="-122"/>
            </a:endParaRPr>
          </a:p>
        </p:txBody>
      </p:sp>
      <p:sp>
        <p:nvSpPr>
          <p:cNvPr id="54" name="TextBox 54"/>
          <p:cNvSpPr txBox="1"/>
          <p:nvPr/>
        </p:nvSpPr>
        <p:spPr>
          <a:xfrm>
            <a:off x="11119083" y="2801109"/>
            <a:ext cx="5870566"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语义空间理论在情感上的应用</a:t>
            </a:r>
            <a:endParaRPr lang="en-US" sz="3600">
              <a:solidFill>
                <a:srgbClr val="446C47"/>
              </a:solidFill>
              <a:ea typeface="阿里巴巴普惠体 Bold" panose="00020600040101010101" charset="-122"/>
            </a:endParaRPr>
          </a:p>
        </p:txBody>
      </p:sp>
      <p:sp>
        <p:nvSpPr>
          <p:cNvPr id="55" name="TextBox 55"/>
          <p:cNvSpPr txBox="1"/>
          <p:nvPr/>
        </p:nvSpPr>
        <p:spPr>
          <a:xfrm>
            <a:off x="11630158" y="3585969"/>
            <a:ext cx="4400788" cy="1748648"/>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panose="00020600040101010101" charset="-122"/>
                <a:ea typeface="阿里巴巴普惠体" panose="00020600040101010101" charset="-122"/>
              </a:rPr>
              <a:t>通过对Alan S. Cowen和Dacher Keltner从语义空间理论的角度对情感进行的研究中，了解到语义空间理论站在更高维的角度去考虑情感问题，而不是从基础情感理论和建构主义假设这样低维的方式来研究情感。</a:t>
            </a:r>
            <a:endParaRPr lang="en-US" sz="1805">
              <a:solidFill>
                <a:srgbClr val="605F5F"/>
              </a:solidFill>
              <a:latin typeface="阿里巴巴普惠体" panose="00020600040101010101" charset="-122"/>
              <a:ea typeface="阿里巴巴普惠体"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文献梳理</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02</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929079" y="2342491"/>
            <a:ext cx="14434129" cy="5115043"/>
            <a:chOff x="0" y="0"/>
            <a:chExt cx="3801581" cy="1347172"/>
          </a:xfrm>
        </p:grpSpPr>
        <p:sp>
          <p:nvSpPr>
            <p:cNvPr id="22" name="Freeform 22"/>
            <p:cNvSpPr/>
            <p:nvPr/>
          </p:nvSpPr>
          <p:spPr>
            <a:xfrm>
              <a:off x="0" y="0"/>
              <a:ext cx="3801582" cy="1347172"/>
            </a:xfrm>
            <a:custGeom>
              <a:avLst/>
              <a:gdLst/>
              <a:ahLst/>
              <a:cxnLst/>
              <a:rect l="l" t="t" r="r" b="b"/>
              <a:pathLst>
                <a:path w="3801582" h="1347172">
                  <a:moveTo>
                    <a:pt x="4827" y="0"/>
                  </a:moveTo>
                  <a:lnTo>
                    <a:pt x="3796754" y="0"/>
                  </a:lnTo>
                  <a:cubicBezTo>
                    <a:pt x="3798034" y="0"/>
                    <a:pt x="3799262" y="509"/>
                    <a:pt x="3800168" y="1414"/>
                  </a:cubicBezTo>
                  <a:cubicBezTo>
                    <a:pt x="3801073" y="2319"/>
                    <a:pt x="3801582" y="3547"/>
                    <a:pt x="3801582" y="4827"/>
                  </a:cubicBezTo>
                  <a:lnTo>
                    <a:pt x="3801582" y="1342345"/>
                  </a:lnTo>
                  <a:cubicBezTo>
                    <a:pt x="3801582" y="1345011"/>
                    <a:pt x="3799420" y="1347172"/>
                    <a:pt x="3796754" y="1347172"/>
                  </a:cubicBezTo>
                  <a:lnTo>
                    <a:pt x="4827" y="1347172"/>
                  </a:lnTo>
                  <a:cubicBezTo>
                    <a:pt x="2161" y="1347172"/>
                    <a:pt x="0" y="1345011"/>
                    <a:pt x="0" y="1342345"/>
                  </a:cubicBezTo>
                  <a:lnTo>
                    <a:pt x="0" y="4827"/>
                  </a:lnTo>
                  <a:cubicBezTo>
                    <a:pt x="0" y="2161"/>
                    <a:pt x="2161" y="0"/>
                    <a:pt x="4827"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801581" cy="1375747"/>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290143" y="4561713"/>
            <a:ext cx="5115043" cy="676598"/>
            <a:chOff x="0" y="0"/>
            <a:chExt cx="1347172" cy="178199"/>
          </a:xfrm>
        </p:grpSpPr>
        <p:sp>
          <p:nvSpPr>
            <p:cNvPr id="25" name="Freeform 25"/>
            <p:cNvSpPr/>
            <p:nvPr/>
          </p:nvSpPr>
          <p:spPr>
            <a:xfrm>
              <a:off x="0" y="0"/>
              <a:ext cx="1347172" cy="178199"/>
            </a:xfrm>
            <a:custGeom>
              <a:avLst/>
              <a:gdLst/>
              <a:ahLst/>
              <a:cxnLst/>
              <a:rect l="l" t="t" r="r" b="b"/>
              <a:pathLst>
                <a:path w="1347172" h="178199">
                  <a:moveTo>
                    <a:pt x="1347172" y="0"/>
                  </a:moveTo>
                  <a:lnTo>
                    <a:pt x="1347172" y="63899"/>
                  </a:lnTo>
                  <a:lnTo>
                    <a:pt x="673586" y="178199"/>
                  </a:lnTo>
                  <a:lnTo>
                    <a:pt x="0" y="63899"/>
                  </a:lnTo>
                  <a:lnTo>
                    <a:pt x="0" y="0"/>
                  </a:lnTo>
                  <a:lnTo>
                    <a:pt x="1347172" y="0"/>
                  </a:lnTo>
                  <a:close/>
                </a:path>
              </a:pathLst>
            </a:custGeom>
            <a:solidFill>
              <a:srgbClr val="446C47"/>
            </a:solidFill>
          </p:spPr>
        </p:sp>
        <p:sp>
          <p:nvSpPr>
            <p:cNvPr id="26" name="TextBox 26"/>
            <p:cNvSpPr txBox="1"/>
            <p:nvPr/>
          </p:nvSpPr>
          <p:spPr>
            <a:xfrm>
              <a:off x="0" y="-28575"/>
              <a:ext cx="1347172" cy="9247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3012130" y="2791342"/>
            <a:ext cx="10456718"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一、Towards a Theory of Semantic Space</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29" name="TextBox 29"/>
          <p:cNvSpPr txBox="1"/>
          <p:nvPr/>
        </p:nvSpPr>
        <p:spPr>
          <a:xfrm>
            <a:off x="3012130" y="3574651"/>
            <a:ext cx="12999069" cy="3882883"/>
          </a:xfrm>
          <a:prstGeom prst="rect">
            <a:avLst/>
          </a:prstGeom>
        </p:spPr>
        <p:txBody>
          <a:bodyPr lIns="0" tIns="0" rIns="0" bIns="0" rtlCol="0" anchor="t">
            <a:spAutoFit/>
          </a:bodyPr>
          <a:lstStyle/>
          <a:p>
            <a:pPr algn="l">
              <a:lnSpc>
                <a:spcPts val="3105"/>
              </a:lnSpc>
            </a:pPr>
            <a:r>
              <a:rPr lang="en-US" sz="2005">
                <a:solidFill>
                  <a:srgbClr val="605F5F"/>
                </a:solidFill>
                <a:ea typeface="阿里巴巴普惠体" panose="00020600040101010101" charset="-122"/>
              </a:rPr>
              <a:t>语义空间理论：通过数学建模和统计方法，将词语的分布属性和共现频率转化为高维空间中的向量表示，从而量化词语之间的语义相似性和关联性。</a:t>
            </a:r>
            <a:endParaRPr lang="en-US" sz="2005">
              <a:solidFill>
                <a:srgbClr val="605F5F"/>
              </a:solidFill>
              <a:ea typeface="阿里巴巴普惠体" panose="00020600040101010101" charset="-122"/>
            </a:endParaRPr>
          </a:p>
          <a:p>
            <a:pPr algn="l">
              <a:lnSpc>
                <a:spcPts val="3105"/>
              </a:lnSpc>
            </a:pPr>
            <a:r>
              <a:rPr lang="en-US" sz="2005">
                <a:solidFill>
                  <a:srgbClr val="605F5F"/>
                </a:solidFill>
                <a:ea typeface="阿里巴巴普惠体" panose="00020600040101010101" charset="-122"/>
              </a:rPr>
              <a:t>文章指出，我们对单词的解释需要该单词所在句子的上下文（句法特征）以及与之相关和不相关的单词（语义特征）。</a:t>
            </a:r>
            <a:endParaRPr lang="en-US" sz="2005">
              <a:solidFill>
                <a:srgbClr val="605F5F"/>
              </a:solidFill>
              <a:ea typeface="阿里巴巴普惠体" panose="00020600040101010101" charset="-122"/>
            </a:endParaRPr>
          </a:p>
          <a:p>
            <a:pPr algn="l">
              <a:lnSpc>
                <a:spcPts val="3105"/>
              </a:lnSpc>
            </a:pPr>
            <a:r>
              <a:rPr lang="en-US" sz="2005">
                <a:solidFill>
                  <a:srgbClr val="605F5F"/>
                </a:solidFill>
                <a:latin typeface="阿里巴巴普惠体" panose="00020600040101010101" charset="-122"/>
                <a:ea typeface="阿里巴巴普惠体" panose="00020600040101010101" charset="-122"/>
              </a:rPr>
              <a:t>词频的分布遵循齐普夫定律(ZIpf‘s Law)，即词频与其在词频表中的排序成反比，但这也导致语言统计数据的分布高度倾斜，大多数词出现的频率不高，最常出现的词构成了语料库的主体，而一些较少使用的大多数词出现的频率不高，这就导致了数据稀疏的现象。</a:t>
            </a:r>
            <a:endParaRPr lang="en-US" sz="2005">
              <a:solidFill>
                <a:srgbClr val="605F5F"/>
              </a:solidFill>
              <a:latin typeface="阿里巴巴普惠体" panose="00020600040101010101" charset="-122"/>
              <a:ea typeface="阿里巴巴普惠体" panose="00020600040101010101" charset="-122"/>
            </a:endParaRPr>
          </a:p>
          <a:p>
            <a:pPr algn="l">
              <a:lnSpc>
                <a:spcPts val="3105"/>
              </a:lnSpc>
            </a:pPr>
          </a:p>
          <a:p>
            <a:pPr algn="l">
              <a:lnSpc>
                <a:spcPts val="3105"/>
              </a:lnSpc>
            </a:pPr>
            <a:r>
              <a:rPr lang="en-US" sz="2005">
                <a:solidFill>
                  <a:srgbClr val="605F5F"/>
                </a:solidFill>
                <a:latin typeface="阿里巴巴普惠体" panose="00020600040101010101" charset="-122"/>
                <a:ea typeface="阿里巴巴普惠体" panose="00020600040101010101" charset="-122"/>
              </a:rPr>
              <a:t>语义空间模型是将语言中的每个单词分配给多维向量空间中的点的方法。 形式上它是四个部分 A、B、S、M。</a:t>
            </a:r>
            <a:endParaRPr lang="en-US" sz="2005">
              <a:solidFill>
                <a:srgbClr val="605F5F"/>
              </a:solidFill>
              <a:latin typeface="阿里巴巴普惠体" panose="00020600040101010101" charset="-122"/>
              <a:ea typeface="阿里巴巴普惠体" panose="00020600040101010101" charset="-122"/>
            </a:endParaRPr>
          </a:p>
          <a:p>
            <a:pPr algn="l">
              <a:lnSpc>
                <a:spcPts val="3105"/>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276926"/>
            <a:ext cx="711971" cy="1117548"/>
          </a:xfrm>
          <a:custGeom>
            <a:avLst/>
            <a:gdLst/>
            <a:ahLst/>
            <a:cxnLst/>
            <a:rect l="l" t="t" r="r" b="b"/>
            <a:pathLst>
              <a:path w="711971" h="1117548">
                <a:moveTo>
                  <a:pt x="0" y="0"/>
                </a:moveTo>
                <a:lnTo>
                  <a:pt x="711971" y="0"/>
                </a:lnTo>
                <a:lnTo>
                  <a:pt x="711971" y="1117548"/>
                </a:lnTo>
                <a:lnTo>
                  <a:pt x="0" y="111754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6425885" y="2633944"/>
            <a:ext cx="5436837" cy="543683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46C47">
                  <a:alpha val="43922"/>
                </a:srgbClr>
              </a:solidFill>
              <a:prstDash val="lgDash"/>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6877928" y="3137466"/>
            <a:ext cx="4532749" cy="453274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446C47">
                  <a:alpha val="10980"/>
                </a:srgbClr>
              </a:solidFill>
              <a:prstDash val="lgDash"/>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7671806" y="3836360"/>
            <a:ext cx="195700" cy="195700"/>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p:spPr>
        </p:sp>
        <p:sp>
          <p:nvSpPr>
            <p:cNvPr id="29" name="TextBox 29"/>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11180804" y="7028578"/>
            <a:ext cx="87768" cy="87768"/>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p:spPr>
        </p:sp>
        <p:sp>
          <p:nvSpPr>
            <p:cNvPr id="32" name="TextBox 32"/>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33" name="Group 33"/>
          <p:cNvGrpSpPr/>
          <p:nvPr/>
        </p:nvGrpSpPr>
        <p:grpSpPr>
          <a:xfrm rot="0">
            <a:off x="1478890" y="2723534"/>
            <a:ext cx="4604398" cy="2419966"/>
            <a:chOff x="0" y="0"/>
            <a:chExt cx="1212681" cy="637357"/>
          </a:xfrm>
        </p:grpSpPr>
        <p:sp>
          <p:nvSpPr>
            <p:cNvPr id="34" name="Freeform 34"/>
            <p:cNvSpPr/>
            <p:nvPr/>
          </p:nvSpPr>
          <p:spPr>
            <a:xfrm>
              <a:off x="0" y="0"/>
              <a:ext cx="1212681" cy="637357"/>
            </a:xfrm>
            <a:custGeom>
              <a:avLst/>
              <a:gdLst/>
              <a:ahLst/>
              <a:cxnLst/>
              <a:rect l="l" t="t" r="r" b="b"/>
              <a:pathLst>
                <a:path w="1212681" h="637357">
                  <a:moveTo>
                    <a:pt x="21858" y="0"/>
                  </a:moveTo>
                  <a:lnTo>
                    <a:pt x="1190823" y="0"/>
                  </a:lnTo>
                  <a:cubicBezTo>
                    <a:pt x="1196620" y="0"/>
                    <a:pt x="1202180" y="2303"/>
                    <a:pt x="1206279" y="6402"/>
                  </a:cubicBezTo>
                  <a:cubicBezTo>
                    <a:pt x="1210378" y="10501"/>
                    <a:pt x="1212681" y="16061"/>
                    <a:pt x="1212681" y="21858"/>
                  </a:cubicBezTo>
                  <a:lnTo>
                    <a:pt x="1212681" y="615499"/>
                  </a:lnTo>
                  <a:cubicBezTo>
                    <a:pt x="1212681" y="621296"/>
                    <a:pt x="1210378" y="626856"/>
                    <a:pt x="1206279" y="630955"/>
                  </a:cubicBezTo>
                  <a:cubicBezTo>
                    <a:pt x="1202180" y="635054"/>
                    <a:pt x="1196620" y="637357"/>
                    <a:pt x="1190823" y="637357"/>
                  </a:cubicBezTo>
                  <a:lnTo>
                    <a:pt x="21858" y="637357"/>
                  </a:lnTo>
                  <a:cubicBezTo>
                    <a:pt x="16061" y="637357"/>
                    <a:pt x="10501" y="635054"/>
                    <a:pt x="6402" y="630955"/>
                  </a:cubicBezTo>
                  <a:cubicBezTo>
                    <a:pt x="2303" y="626856"/>
                    <a:pt x="0" y="621296"/>
                    <a:pt x="0" y="615499"/>
                  </a:cubicBezTo>
                  <a:lnTo>
                    <a:pt x="0" y="21858"/>
                  </a:lnTo>
                  <a:cubicBezTo>
                    <a:pt x="0" y="16061"/>
                    <a:pt x="2303" y="10501"/>
                    <a:pt x="6402" y="6402"/>
                  </a:cubicBezTo>
                  <a:cubicBezTo>
                    <a:pt x="10501" y="2303"/>
                    <a:pt x="16061" y="0"/>
                    <a:pt x="21858" y="0"/>
                  </a:cubicBezTo>
                  <a:close/>
                </a:path>
              </a:pathLst>
            </a:custGeom>
            <a:solidFill>
              <a:srgbClr val="000000">
                <a:alpha val="0"/>
              </a:srgbClr>
            </a:solidFill>
            <a:ln w="19050" cap="sq">
              <a:solidFill>
                <a:srgbClr val="446C47"/>
              </a:solidFill>
              <a:prstDash val="solid"/>
              <a:miter/>
            </a:ln>
          </p:spPr>
        </p:sp>
        <p:sp>
          <p:nvSpPr>
            <p:cNvPr id="35" name="TextBox 35"/>
            <p:cNvSpPr txBox="1"/>
            <p:nvPr/>
          </p:nvSpPr>
          <p:spPr>
            <a:xfrm>
              <a:off x="0" y="-28575"/>
              <a:ext cx="1212681" cy="665932"/>
            </a:xfrm>
            <a:prstGeom prst="rect">
              <a:avLst/>
            </a:prstGeom>
          </p:spPr>
          <p:txBody>
            <a:bodyPr lIns="50800" tIns="50800" rIns="50800" bIns="50800" rtlCol="0" anchor="ctr"/>
            <a:lstStyle/>
            <a:p>
              <a:pPr algn="ctr">
                <a:lnSpc>
                  <a:spcPts val="2660"/>
                </a:lnSpc>
              </a:pPr>
            </a:p>
          </p:txBody>
        </p:sp>
      </p:grpSp>
      <p:sp>
        <p:nvSpPr>
          <p:cNvPr id="36" name="TextBox 36"/>
          <p:cNvSpPr txBox="1"/>
          <p:nvPr/>
        </p:nvSpPr>
        <p:spPr>
          <a:xfrm>
            <a:off x="1820426" y="3000964"/>
            <a:ext cx="3699653"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A：映射函数</a:t>
            </a:r>
            <a:endParaRPr lang="en-US" sz="3600">
              <a:solidFill>
                <a:srgbClr val="446C47"/>
              </a:solidFill>
              <a:latin typeface="阿里巴巴普惠体 Bold" panose="00020600040101010101" charset="-122"/>
              <a:ea typeface="阿里巴巴普惠体 Bold" panose="00020600040101010101" charset="-122"/>
            </a:endParaRPr>
          </a:p>
        </p:txBody>
      </p:sp>
      <p:grpSp>
        <p:nvGrpSpPr>
          <p:cNvPr id="37" name="Group 37"/>
          <p:cNvGrpSpPr/>
          <p:nvPr/>
        </p:nvGrpSpPr>
        <p:grpSpPr>
          <a:xfrm rot="0">
            <a:off x="5426476" y="2723534"/>
            <a:ext cx="656812" cy="657095"/>
            <a:chOff x="0" y="0"/>
            <a:chExt cx="172988" cy="173062"/>
          </a:xfrm>
        </p:grpSpPr>
        <p:sp>
          <p:nvSpPr>
            <p:cNvPr id="38" name="Freeform 38"/>
            <p:cNvSpPr/>
            <p:nvPr/>
          </p:nvSpPr>
          <p:spPr>
            <a:xfrm>
              <a:off x="0" y="0"/>
              <a:ext cx="172988" cy="173062"/>
            </a:xfrm>
            <a:custGeom>
              <a:avLst/>
              <a:gdLst/>
              <a:ahLst/>
              <a:cxnLst/>
              <a:rect l="l" t="t" r="r" b="b"/>
              <a:pathLst>
                <a:path w="172988" h="173062">
                  <a:moveTo>
                    <a:pt x="70723" y="0"/>
                  </a:moveTo>
                  <a:lnTo>
                    <a:pt x="102265" y="0"/>
                  </a:lnTo>
                  <a:cubicBezTo>
                    <a:pt x="141324" y="0"/>
                    <a:pt x="172988" y="31664"/>
                    <a:pt x="172988" y="70723"/>
                  </a:cubicBezTo>
                  <a:lnTo>
                    <a:pt x="172988" y="102339"/>
                  </a:lnTo>
                  <a:cubicBezTo>
                    <a:pt x="172988" y="141399"/>
                    <a:pt x="141324" y="173062"/>
                    <a:pt x="102265" y="173062"/>
                  </a:cubicBezTo>
                  <a:lnTo>
                    <a:pt x="70723" y="173062"/>
                  </a:lnTo>
                  <a:cubicBezTo>
                    <a:pt x="31664" y="173062"/>
                    <a:pt x="0" y="141399"/>
                    <a:pt x="0" y="102339"/>
                  </a:cubicBezTo>
                  <a:lnTo>
                    <a:pt x="0" y="70723"/>
                  </a:lnTo>
                  <a:cubicBezTo>
                    <a:pt x="0" y="31664"/>
                    <a:pt x="31664" y="0"/>
                    <a:pt x="70723" y="0"/>
                  </a:cubicBezTo>
                  <a:close/>
                </a:path>
              </a:pathLst>
            </a:custGeom>
            <a:solidFill>
              <a:srgbClr val="446C47"/>
            </a:solidFill>
            <a:ln w="19050" cap="sq">
              <a:solidFill>
                <a:srgbClr val="446C47"/>
              </a:solidFill>
              <a:prstDash val="solid"/>
              <a:miter/>
            </a:ln>
          </p:spPr>
        </p:sp>
        <p:sp>
          <p:nvSpPr>
            <p:cNvPr id="39" name="TextBox 39"/>
            <p:cNvSpPr txBox="1"/>
            <p:nvPr/>
          </p:nvSpPr>
          <p:spPr>
            <a:xfrm>
              <a:off x="0" y="-19050"/>
              <a:ext cx="172988" cy="192112"/>
            </a:xfrm>
            <a:prstGeom prst="rect">
              <a:avLst/>
            </a:prstGeom>
          </p:spPr>
          <p:txBody>
            <a:bodyPr lIns="50800" tIns="50800" rIns="50800" bIns="50800" rtlCol="0" anchor="ctr"/>
            <a:lstStyle/>
            <a:p>
              <a:pPr algn="ctr">
                <a:lnSpc>
                  <a:spcPts val="1960"/>
                </a:lnSpc>
              </a:pPr>
              <a:r>
                <a:rPr lang="en-US" sz="1400">
                  <a:solidFill>
                    <a:srgbClr val="FFFFFF"/>
                  </a:solidFill>
                  <a:latin typeface="思源黑体" panose="020B0500000000000000" charset="-122"/>
                </a:rPr>
                <a:t>01</a:t>
              </a:r>
              <a:endParaRPr lang="en-US" sz="1400">
                <a:solidFill>
                  <a:srgbClr val="FFFFFF"/>
                </a:solidFill>
                <a:latin typeface="思源黑体" panose="020B0500000000000000" charset="-122"/>
              </a:endParaRPr>
            </a:p>
          </p:txBody>
        </p:sp>
      </p:grpSp>
      <p:grpSp>
        <p:nvGrpSpPr>
          <p:cNvPr id="40" name="Group 40"/>
          <p:cNvGrpSpPr/>
          <p:nvPr/>
        </p:nvGrpSpPr>
        <p:grpSpPr>
          <a:xfrm rot="0">
            <a:off x="1478890" y="5561225"/>
            <a:ext cx="4604398" cy="2419966"/>
            <a:chOff x="0" y="0"/>
            <a:chExt cx="1212681" cy="637357"/>
          </a:xfrm>
        </p:grpSpPr>
        <p:sp>
          <p:nvSpPr>
            <p:cNvPr id="41" name="Freeform 41"/>
            <p:cNvSpPr/>
            <p:nvPr/>
          </p:nvSpPr>
          <p:spPr>
            <a:xfrm>
              <a:off x="0" y="0"/>
              <a:ext cx="1212681" cy="637357"/>
            </a:xfrm>
            <a:custGeom>
              <a:avLst/>
              <a:gdLst/>
              <a:ahLst/>
              <a:cxnLst/>
              <a:rect l="l" t="t" r="r" b="b"/>
              <a:pathLst>
                <a:path w="1212681" h="637357">
                  <a:moveTo>
                    <a:pt x="21858" y="0"/>
                  </a:moveTo>
                  <a:lnTo>
                    <a:pt x="1190823" y="0"/>
                  </a:lnTo>
                  <a:cubicBezTo>
                    <a:pt x="1196620" y="0"/>
                    <a:pt x="1202180" y="2303"/>
                    <a:pt x="1206279" y="6402"/>
                  </a:cubicBezTo>
                  <a:cubicBezTo>
                    <a:pt x="1210378" y="10501"/>
                    <a:pt x="1212681" y="16061"/>
                    <a:pt x="1212681" y="21858"/>
                  </a:cubicBezTo>
                  <a:lnTo>
                    <a:pt x="1212681" y="615499"/>
                  </a:lnTo>
                  <a:cubicBezTo>
                    <a:pt x="1212681" y="621296"/>
                    <a:pt x="1210378" y="626856"/>
                    <a:pt x="1206279" y="630955"/>
                  </a:cubicBezTo>
                  <a:cubicBezTo>
                    <a:pt x="1202180" y="635054"/>
                    <a:pt x="1196620" y="637357"/>
                    <a:pt x="1190823" y="637357"/>
                  </a:cubicBezTo>
                  <a:lnTo>
                    <a:pt x="21858" y="637357"/>
                  </a:lnTo>
                  <a:cubicBezTo>
                    <a:pt x="16061" y="637357"/>
                    <a:pt x="10501" y="635054"/>
                    <a:pt x="6402" y="630955"/>
                  </a:cubicBezTo>
                  <a:cubicBezTo>
                    <a:pt x="2303" y="626856"/>
                    <a:pt x="0" y="621296"/>
                    <a:pt x="0" y="615499"/>
                  </a:cubicBezTo>
                  <a:lnTo>
                    <a:pt x="0" y="21858"/>
                  </a:lnTo>
                  <a:cubicBezTo>
                    <a:pt x="0" y="16061"/>
                    <a:pt x="2303" y="10501"/>
                    <a:pt x="6402" y="6402"/>
                  </a:cubicBezTo>
                  <a:cubicBezTo>
                    <a:pt x="10501" y="2303"/>
                    <a:pt x="16061" y="0"/>
                    <a:pt x="21858" y="0"/>
                  </a:cubicBezTo>
                  <a:close/>
                </a:path>
              </a:pathLst>
            </a:custGeom>
            <a:solidFill>
              <a:srgbClr val="000000">
                <a:alpha val="0"/>
              </a:srgbClr>
            </a:solidFill>
            <a:ln w="19050" cap="sq">
              <a:solidFill>
                <a:srgbClr val="446C47"/>
              </a:solidFill>
              <a:prstDash val="solid"/>
              <a:miter/>
            </a:ln>
          </p:spPr>
        </p:sp>
        <p:sp>
          <p:nvSpPr>
            <p:cNvPr id="42" name="TextBox 42"/>
            <p:cNvSpPr txBox="1"/>
            <p:nvPr/>
          </p:nvSpPr>
          <p:spPr>
            <a:xfrm>
              <a:off x="0" y="-28575"/>
              <a:ext cx="1212681" cy="665932"/>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820426" y="5838655"/>
            <a:ext cx="3699653"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S：相似性测量</a:t>
            </a:r>
            <a:endParaRPr lang="en-US" sz="3600">
              <a:solidFill>
                <a:srgbClr val="446C47"/>
              </a:solidFill>
              <a:latin typeface="阿里巴巴普惠体 Bold" panose="00020600040101010101" charset="-122"/>
              <a:ea typeface="阿里巴巴普惠体 Bold" panose="00020600040101010101" charset="-122"/>
            </a:endParaRPr>
          </a:p>
        </p:txBody>
      </p:sp>
      <p:grpSp>
        <p:nvGrpSpPr>
          <p:cNvPr id="44" name="Group 44"/>
          <p:cNvGrpSpPr/>
          <p:nvPr/>
        </p:nvGrpSpPr>
        <p:grpSpPr>
          <a:xfrm rot="0">
            <a:off x="5426476" y="5561225"/>
            <a:ext cx="656812" cy="657095"/>
            <a:chOff x="0" y="0"/>
            <a:chExt cx="172988" cy="173062"/>
          </a:xfrm>
        </p:grpSpPr>
        <p:sp>
          <p:nvSpPr>
            <p:cNvPr id="45" name="Freeform 45"/>
            <p:cNvSpPr/>
            <p:nvPr/>
          </p:nvSpPr>
          <p:spPr>
            <a:xfrm>
              <a:off x="0" y="0"/>
              <a:ext cx="172988" cy="173062"/>
            </a:xfrm>
            <a:custGeom>
              <a:avLst/>
              <a:gdLst/>
              <a:ahLst/>
              <a:cxnLst/>
              <a:rect l="l" t="t" r="r" b="b"/>
              <a:pathLst>
                <a:path w="172988" h="173062">
                  <a:moveTo>
                    <a:pt x="70723" y="0"/>
                  </a:moveTo>
                  <a:lnTo>
                    <a:pt x="102265" y="0"/>
                  </a:lnTo>
                  <a:cubicBezTo>
                    <a:pt x="141324" y="0"/>
                    <a:pt x="172988" y="31664"/>
                    <a:pt x="172988" y="70723"/>
                  </a:cubicBezTo>
                  <a:lnTo>
                    <a:pt x="172988" y="102339"/>
                  </a:lnTo>
                  <a:cubicBezTo>
                    <a:pt x="172988" y="141399"/>
                    <a:pt x="141324" y="173062"/>
                    <a:pt x="102265" y="173062"/>
                  </a:cubicBezTo>
                  <a:lnTo>
                    <a:pt x="70723" y="173062"/>
                  </a:lnTo>
                  <a:cubicBezTo>
                    <a:pt x="31664" y="173062"/>
                    <a:pt x="0" y="141399"/>
                    <a:pt x="0" y="102339"/>
                  </a:cubicBezTo>
                  <a:lnTo>
                    <a:pt x="0" y="70723"/>
                  </a:lnTo>
                  <a:cubicBezTo>
                    <a:pt x="0" y="31664"/>
                    <a:pt x="31664" y="0"/>
                    <a:pt x="70723" y="0"/>
                  </a:cubicBezTo>
                  <a:close/>
                </a:path>
              </a:pathLst>
            </a:custGeom>
            <a:solidFill>
              <a:srgbClr val="446C47"/>
            </a:solidFill>
            <a:ln w="19050" cap="sq">
              <a:solidFill>
                <a:srgbClr val="446C47"/>
              </a:solidFill>
              <a:prstDash val="solid"/>
              <a:miter/>
            </a:ln>
          </p:spPr>
        </p:sp>
        <p:sp>
          <p:nvSpPr>
            <p:cNvPr id="46" name="TextBox 46"/>
            <p:cNvSpPr txBox="1"/>
            <p:nvPr/>
          </p:nvSpPr>
          <p:spPr>
            <a:xfrm>
              <a:off x="0" y="-19050"/>
              <a:ext cx="172988" cy="192112"/>
            </a:xfrm>
            <a:prstGeom prst="rect">
              <a:avLst/>
            </a:prstGeom>
          </p:spPr>
          <p:txBody>
            <a:bodyPr lIns="50800" tIns="50800" rIns="50800" bIns="50800" rtlCol="0" anchor="ctr"/>
            <a:lstStyle/>
            <a:p>
              <a:pPr algn="ctr">
                <a:lnSpc>
                  <a:spcPts val="1960"/>
                </a:lnSpc>
              </a:pPr>
              <a:r>
                <a:rPr lang="en-US" sz="1400">
                  <a:solidFill>
                    <a:srgbClr val="FFFFFF"/>
                  </a:solidFill>
                  <a:latin typeface="思源黑体" panose="020B0500000000000000" charset="-122"/>
                </a:rPr>
                <a:t>03</a:t>
              </a:r>
              <a:endParaRPr lang="en-US" sz="1400">
                <a:solidFill>
                  <a:srgbClr val="FFFFFF"/>
                </a:solidFill>
                <a:latin typeface="思源黑体" panose="020B0500000000000000" charset="-122"/>
              </a:endParaRPr>
            </a:p>
          </p:txBody>
        </p:sp>
      </p:grpSp>
      <p:grpSp>
        <p:nvGrpSpPr>
          <p:cNvPr id="47" name="Group 47"/>
          <p:cNvGrpSpPr/>
          <p:nvPr/>
        </p:nvGrpSpPr>
        <p:grpSpPr>
          <a:xfrm rot="0">
            <a:off x="12205319" y="2723534"/>
            <a:ext cx="4604398" cy="2419966"/>
            <a:chOff x="0" y="0"/>
            <a:chExt cx="1212681" cy="637357"/>
          </a:xfrm>
        </p:grpSpPr>
        <p:sp>
          <p:nvSpPr>
            <p:cNvPr id="48" name="Freeform 48"/>
            <p:cNvSpPr/>
            <p:nvPr/>
          </p:nvSpPr>
          <p:spPr>
            <a:xfrm>
              <a:off x="0" y="0"/>
              <a:ext cx="1212681" cy="637357"/>
            </a:xfrm>
            <a:custGeom>
              <a:avLst/>
              <a:gdLst/>
              <a:ahLst/>
              <a:cxnLst/>
              <a:rect l="l" t="t" r="r" b="b"/>
              <a:pathLst>
                <a:path w="1212681" h="637357">
                  <a:moveTo>
                    <a:pt x="21858" y="0"/>
                  </a:moveTo>
                  <a:lnTo>
                    <a:pt x="1190823" y="0"/>
                  </a:lnTo>
                  <a:cubicBezTo>
                    <a:pt x="1196620" y="0"/>
                    <a:pt x="1202180" y="2303"/>
                    <a:pt x="1206279" y="6402"/>
                  </a:cubicBezTo>
                  <a:cubicBezTo>
                    <a:pt x="1210378" y="10501"/>
                    <a:pt x="1212681" y="16061"/>
                    <a:pt x="1212681" y="21858"/>
                  </a:cubicBezTo>
                  <a:lnTo>
                    <a:pt x="1212681" y="615499"/>
                  </a:lnTo>
                  <a:cubicBezTo>
                    <a:pt x="1212681" y="621296"/>
                    <a:pt x="1210378" y="626856"/>
                    <a:pt x="1206279" y="630955"/>
                  </a:cubicBezTo>
                  <a:cubicBezTo>
                    <a:pt x="1202180" y="635054"/>
                    <a:pt x="1196620" y="637357"/>
                    <a:pt x="1190823" y="637357"/>
                  </a:cubicBezTo>
                  <a:lnTo>
                    <a:pt x="21858" y="637357"/>
                  </a:lnTo>
                  <a:cubicBezTo>
                    <a:pt x="16061" y="637357"/>
                    <a:pt x="10501" y="635054"/>
                    <a:pt x="6402" y="630955"/>
                  </a:cubicBezTo>
                  <a:cubicBezTo>
                    <a:pt x="2303" y="626856"/>
                    <a:pt x="0" y="621296"/>
                    <a:pt x="0" y="615499"/>
                  </a:cubicBezTo>
                  <a:lnTo>
                    <a:pt x="0" y="21858"/>
                  </a:lnTo>
                  <a:cubicBezTo>
                    <a:pt x="0" y="16061"/>
                    <a:pt x="2303" y="10501"/>
                    <a:pt x="6402" y="6402"/>
                  </a:cubicBezTo>
                  <a:cubicBezTo>
                    <a:pt x="10501" y="2303"/>
                    <a:pt x="16061" y="0"/>
                    <a:pt x="21858" y="0"/>
                  </a:cubicBezTo>
                  <a:close/>
                </a:path>
              </a:pathLst>
            </a:custGeom>
            <a:solidFill>
              <a:srgbClr val="000000">
                <a:alpha val="0"/>
              </a:srgbClr>
            </a:solidFill>
            <a:ln w="19050" cap="sq">
              <a:solidFill>
                <a:srgbClr val="446C47"/>
              </a:solidFill>
              <a:prstDash val="solid"/>
              <a:miter/>
            </a:ln>
          </p:spPr>
        </p:sp>
        <p:sp>
          <p:nvSpPr>
            <p:cNvPr id="49" name="TextBox 49"/>
            <p:cNvSpPr txBox="1"/>
            <p:nvPr/>
          </p:nvSpPr>
          <p:spPr>
            <a:xfrm>
              <a:off x="0" y="-28575"/>
              <a:ext cx="1212681" cy="665932"/>
            </a:xfrm>
            <a:prstGeom prst="rect">
              <a:avLst/>
            </a:prstGeom>
          </p:spPr>
          <p:txBody>
            <a:bodyPr lIns="50800" tIns="50800" rIns="50800" bIns="50800" rtlCol="0" anchor="ctr"/>
            <a:lstStyle/>
            <a:p>
              <a:pPr algn="ctr">
                <a:lnSpc>
                  <a:spcPts val="2660"/>
                </a:lnSpc>
              </a:pPr>
            </a:p>
          </p:txBody>
        </p:sp>
      </p:grpSp>
      <p:sp>
        <p:nvSpPr>
          <p:cNvPr id="50" name="TextBox 50"/>
          <p:cNvSpPr txBox="1"/>
          <p:nvPr/>
        </p:nvSpPr>
        <p:spPr>
          <a:xfrm>
            <a:off x="12546855" y="3000964"/>
            <a:ext cx="3699653"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B：基元素集</a:t>
            </a:r>
            <a:endParaRPr lang="en-US" sz="3600">
              <a:solidFill>
                <a:srgbClr val="446C47"/>
              </a:solidFill>
              <a:latin typeface="阿里巴巴普惠体 Bold" panose="00020600040101010101" charset="-122"/>
              <a:ea typeface="阿里巴巴普惠体 Bold" panose="00020600040101010101" charset="-122"/>
            </a:endParaRPr>
          </a:p>
        </p:txBody>
      </p:sp>
      <p:grpSp>
        <p:nvGrpSpPr>
          <p:cNvPr id="51" name="Group 51"/>
          <p:cNvGrpSpPr/>
          <p:nvPr/>
        </p:nvGrpSpPr>
        <p:grpSpPr>
          <a:xfrm rot="0">
            <a:off x="16152905" y="2723534"/>
            <a:ext cx="656812" cy="657095"/>
            <a:chOff x="0" y="0"/>
            <a:chExt cx="172988" cy="173062"/>
          </a:xfrm>
        </p:grpSpPr>
        <p:sp>
          <p:nvSpPr>
            <p:cNvPr id="52" name="Freeform 52"/>
            <p:cNvSpPr/>
            <p:nvPr/>
          </p:nvSpPr>
          <p:spPr>
            <a:xfrm>
              <a:off x="0" y="0"/>
              <a:ext cx="172988" cy="173062"/>
            </a:xfrm>
            <a:custGeom>
              <a:avLst/>
              <a:gdLst/>
              <a:ahLst/>
              <a:cxnLst/>
              <a:rect l="l" t="t" r="r" b="b"/>
              <a:pathLst>
                <a:path w="172988" h="173062">
                  <a:moveTo>
                    <a:pt x="70723" y="0"/>
                  </a:moveTo>
                  <a:lnTo>
                    <a:pt x="102265" y="0"/>
                  </a:lnTo>
                  <a:cubicBezTo>
                    <a:pt x="141324" y="0"/>
                    <a:pt x="172988" y="31664"/>
                    <a:pt x="172988" y="70723"/>
                  </a:cubicBezTo>
                  <a:lnTo>
                    <a:pt x="172988" y="102339"/>
                  </a:lnTo>
                  <a:cubicBezTo>
                    <a:pt x="172988" y="141399"/>
                    <a:pt x="141324" y="173062"/>
                    <a:pt x="102265" y="173062"/>
                  </a:cubicBezTo>
                  <a:lnTo>
                    <a:pt x="70723" y="173062"/>
                  </a:lnTo>
                  <a:cubicBezTo>
                    <a:pt x="31664" y="173062"/>
                    <a:pt x="0" y="141399"/>
                    <a:pt x="0" y="102339"/>
                  </a:cubicBezTo>
                  <a:lnTo>
                    <a:pt x="0" y="70723"/>
                  </a:lnTo>
                  <a:cubicBezTo>
                    <a:pt x="0" y="31664"/>
                    <a:pt x="31664" y="0"/>
                    <a:pt x="70723" y="0"/>
                  </a:cubicBezTo>
                  <a:close/>
                </a:path>
              </a:pathLst>
            </a:custGeom>
            <a:solidFill>
              <a:srgbClr val="446C47"/>
            </a:solidFill>
            <a:ln w="19050" cap="sq">
              <a:solidFill>
                <a:srgbClr val="446C47"/>
              </a:solidFill>
              <a:prstDash val="solid"/>
              <a:miter/>
            </a:ln>
          </p:spPr>
        </p:sp>
        <p:sp>
          <p:nvSpPr>
            <p:cNvPr id="53" name="TextBox 53"/>
            <p:cNvSpPr txBox="1"/>
            <p:nvPr/>
          </p:nvSpPr>
          <p:spPr>
            <a:xfrm>
              <a:off x="0" y="-19050"/>
              <a:ext cx="172988" cy="192112"/>
            </a:xfrm>
            <a:prstGeom prst="rect">
              <a:avLst/>
            </a:prstGeom>
          </p:spPr>
          <p:txBody>
            <a:bodyPr lIns="50800" tIns="50800" rIns="50800" bIns="50800" rtlCol="0" anchor="ctr"/>
            <a:lstStyle/>
            <a:p>
              <a:pPr algn="ctr">
                <a:lnSpc>
                  <a:spcPts val="1960"/>
                </a:lnSpc>
              </a:pPr>
              <a:r>
                <a:rPr lang="en-US" sz="1400">
                  <a:solidFill>
                    <a:srgbClr val="FFFFFF"/>
                  </a:solidFill>
                  <a:latin typeface="思源黑体" panose="020B0500000000000000" charset="-122"/>
                </a:rPr>
                <a:t>02</a:t>
              </a:r>
              <a:endParaRPr lang="en-US" sz="1400">
                <a:solidFill>
                  <a:srgbClr val="FFFFFF"/>
                </a:solidFill>
                <a:latin typeface="思源黑体" panose="020B0500000000000000" charset="-122"/>
              </a:endParaRPr>
            </a:p>
          </p:txBody>
        </p:sp>
      </p:grpSp>
      <p:grpSp>
        <p:nvGrpSpPr>
          <p:cNvPr id="54" name="Group 54"/>
          <p:cNvGrpSpPr/>
          <p:nvPr/>
        </p:nvGrpSpPr>
        <p:grpSpPr>
          <a:xfrm rot="0">
            <a:off x="12205319" y="5561225"/>
            <a:ext cx="4604398" cy="2419966"/>
            <a:chOff x="0" y="0"/>
            <a:chExt cx="1212681" cy="637357"/>
          </a:xfrm>
        </p:grpSpPr>
        <p:sp>
          <p:nvSpPr>
            <p:cNvPr id="55" name="Freeform 55"/>
            <p:cNvSpPr/>
            <p:nvPr/>
          </p:nvSpPr>
          <p:spPr>
            <a:xfrm>
              <a:off x="0" y="0"/>
              <a:ext cx="1212681" cy="637357"/>
            </a:xfrm>
            <a:custGeom>
              <a:avLst/>
              <a:gdLst/>
              <a:ahLst/>
              <a:cxnLst/>
              <a:rect l="l" t="t" r="r" b="b"/>
              <a:pathLst>
                <a:path w="1212681" h="637357">
                  <a:moveTo>
                    <a:pt x="21858" y="0"/>
                  </a:moveTo>
                  <a:lnTo>
                    <a:pt x="1190823" y="0"/>
                  </a:lnTo>
                  <a:cubicBezTo>
                    <a:pt x="1196620" y="0"/>
                    <a:pt x="1202180" y="2303"/>
                    <a:pt x="1206279" y="6402"/>
                  </a:cubicBezTo>
                  <a:cubicBezTo>
                    <a:pt x="1210378" y="10501"/>
                    <a:pt x="1212681" y="16061"/>
                    <a:pt x="1212681" y="21858"/>
                  </a:cubicBezTo>
                  <a:lnTo>
                    <a:pt x="1212681" y="615499"/>
                  </a:lnTo>
                  <a:cubicBezTo>
                    <a:pt x="1212681" y="621296"/>
                    <a:pt x="1210378" y="626856"/>
                    <a:pt x="1206279" y="630955"/>
                  </a:cubicBezTo>
                  <a:cubicBezTo>
                    <a:pt x="1202180" y="635054"/>
                    <a:pt x="1196620" y="637357"/>
                    <a:pt x="1190823" y="637357"/>
                  </a:cubicBezTo>
                  <a:lnTo>
                    <a:pt x="21858" y="637357"/>
                  </a:lnTo>
                  <a:cubicBezTo>
                    <a:pt x="16061" y="637357"/>
                    <a:pt x="10501" y="635054"/>
                    <a:pt x="6402" y="630955"/>
                  </a:cubicBezTo>
                  <a:cubicBezTo>
                    <a:pt x="2303" y="626856"/>
                    <a:pt x="0" y="621296"/>
                    <a:pt x="0" y="615499"/>
                  </a:cubicBezTo>
                  <a:lnTo>
                    <a:pt x="0" y="21858"/>
                  </a:lnTo>
                  <a:cubicBezTo>
                    <a:pt x="0" y="16061"/>
                    <a:pt x="2303" y="10501"/>
                    <a:pt x="6402" y="6402"/>
                  </a:cubicBezTo>
                  <a:cubicBezTo>
                    <a:pt x="10501" y="2303"/>
                    <a:pt x="16061" y="0"/>
                    <a:pt x="21858" y="0"/>
                  </a:cubicBezTo>
                  <a:close/>
                </a:path>
              </a:pathLst>
            </a:custGeom>
            <a:solidFill>
              <a:srgbClr val="000000">
                <a:alpha val="0"/>
              </a:srgbClr>
            </a:solidFill>
            <a:ln w="19050" cap="sq">
              <a:solidFill>
                <a:srgbClr val="446C47"/>
              </a:solidFill>
              <a:prstDash val="solid"/>
              <a:miter/>
            </a:ln>
          </p:spPr>
        </p:sp>
        <p:sp>
          <p:nvSpPr>
            <p:cNvPr id="56" name="TextBox 56"/>
            <p:cNvSpPr txBox="1"/>
            <p:nvPr/>
          </p:nvSpPr>
          <p:spPr>
            <a:xfrm>
              <a:off x="0" y="-28575"/>
              <a:ext cx="1212681" cy="665932"/>
            </a:xfrm>
            <a:prstGeom prst="rect">
              <a:avLst/>
            </a:prstGeom>
          </p:spPr>
          <p:txBody>
            <a:bodyPr lIns="50800" tIns="50800" rIns="50800" bIns="50800" rtlCol="0" anchor="ctr"/>
            <a:lstStyle/>
            <a:p>
              <a:pPr algn="ctr">
                <a:lnSpc>
                  <a:spcPts val="2660"/>
                </a:lnSpc>
              </a:pPr>
            </a:p>
          </p:txBody>
        </p:sp>
      </p:grpSp>
      <p:sp>
        <p:nvSpPr>
          <p:cNvPr id="57" name="TextBox 57"/>
          <p:cNvSpPr txBox="1"/>
          <p:nvPr/>
        </p:nvSpPr>
        <p:spPr>
          <a:xfrm>
            <a:off x="12546855" y="5838655"/>
            <a:ext cx="3699653"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M：转换</a:t>
            </a:r>
            <a:endParaRPr lang="en-US" sz="3600">
              <a:solidFill>
                <a:srgbClr val="446C47"/>
              </a:solidFill>
              <a:latin typeface="阿里巴巴普惠体 Bold" panose="00020600040101010101" charset="-122"/>
              <a:ea typeface="阿里巴巴普惠体 Bold" panose="00020600040101010101" charset="-122"/>
            </a:endParaRPr>
          </a:p>
        </p:txBody>
      </p:sp>
      <p:grpSp>
        <p:nvGrpSpPr>
          <p:cNvPr id="58" name="Group 58"/>
          <p:cNvGrpSpPr/>
          <p:nvPr/>
        </p:nvGrpSpPr>
        <p:grpSpPr>
          <a:xfrm rot="0">
            <a:off x="16152905" y="5561225"/>
            <a:ext cx="656812" cy="657095"/>
            <a:chOff x="0" y="0"/>
            <a:chExt cx="172988" cy="173062"/>
          </a:xfrm>
        </p:grpSpPr>
        <p:sp>
          <p:nvSpPr>
            <p:cNvPr id="59" name="Freeform 59"/>
            <p:cNvSpPr/>
            <p:nvPr/>
          </p:nvSpPr>
          <p:spPr>
            <a:xfrm>
              <a:off x="0" y="0"/>
              <a:ext cx="172988" cy="173062"/>
            </a:xfrm>
            <a:custGeom>
              <a:avLst/>
              <a:gdLst/>
              <a:ahLst/>
              <a:cxnLst/>
              <a:rect l="l" t="t" r="r" b="b"/>
              <a:pathLst>
                <a:path w="172988" h="173062">
                  <a:moveTo>
                    <a:pt x="70723" y="0"/>
                  </a:moveTo>
                  <a:lnTo>
                    <a:pt x="102265" y="0"/>
                  </a:lnTo>
                  <a:cubicBezTo>
                    <a:pt x="141324" y="0"/>
                    <a:pt x="172988" y="31664"/>
                    <a:pt x="172988" y="70723"/>
                  </a:cubicBezTo>
                  <a:lnTo>
                    <a:pt x="172988" y="102339"/>
                  </a:lnTo>
                  <a:cubicBezTo>
                    <a:pt x="172988" y="141399"/>
                    <a:pt x="141324" y="173062"/>
                    <a:pt x="102265" y="173062"/>
                  </a:cubicBezTo>
                  <a:lnTo>
                    <a:pt x="70723" y="173062"/>
                  </a:lnTo>
                  <a:cubicBezTo>
                    <a:pt x="31664" y="173062"/>
                    <a:pt x="0" y="141399"/>
                    <a:pt x="0" y="102339"/>
                  </a:cubicBezTo>
                  <a:lnTo>
                    <a:pt x="0" y="70723"/>
                  </a:lnTo>
                  <a:cubicBezTo>
                    <a:pt x="0" y="31664"/>
                    <a:pt x="31664" y="0"/>
                    <a:pt x="70723" y="0"/>
                  </a:cubicBezTo>
                  <a:close/>
                </a:path>
              </a:pathLst>
            </a:custGeom>
            <a:solidFill>
              <a:srgbClr val="446C47"/>
            </a:solidFill>
            <a:ln w="19050" cap="sq">
              <a:solidFill>
                <a:srgbClr val="446C47"/>
              </a:solidFill>
              <a:prstDash val="solid"/>
              <a:miter/>
            </a:ln>
          </p:spPr>
        </p:sp>
        <p:sp>
          <p:nvSpPr>
            <p:cNvPr id="60" name="TextBox 60"/>
            <p:cNvSpPr txBox="1"/>
            <p:nvPr/>
          </p:nvSpPr>
          <p:spPr>
            <a:xfrm>
              <a:off x="0" y="-19050"/>
              <a:ext cx="172988" cy="192112"/>
            </a:xfrm>
            <a:prstGeom prst="rect">
              <a:avLst/>
            </a:prstGeom>
          </p:spPr>
          <p:txBody>
            <a:bodyPr lIns="50800" tIns="50800" rIns="50800" bIns="50800" rtlCol="0" anchor="ctr"/>
            <a:lstStyle/>
            <a:p>
              <a:pPr algn="ctr">
                <a:lnSpc>
                  <a:spcPts val="1960"/>
                </a:lnSpc>
              </a:pPr>
              <a:r>
                <a:rPr lang="en-US" sz="1400">
                  <a:solidFill>
                    <a:srgbClr val="FFFFFF"/>
                  </a:solidFill>
                  <a:latin typeface="思源黑体" panose="020B0500000000000000" charset="-122"/>
                </a:rPr>
                <a:t>04</a:t>
              </a:r>
              <a:endParaRPr lang="en-US" sz="1400">
                <a:solidFill>
                  <a:srgbClr val="FFFFFF"/>
                </a:solidFill>
                <a:latin typeface="思源黑体" panose="020B0500000000000000" charset="-122"/>
              </a:endParaRPr>
            </a:p>
          </p:txBody>
        </p:sp>
      </p:grpSp>
      <p:sp>
        <p:nvSpPr>
          <p:cNvPr id="61" name="TextBox 61"/>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62" name="TextBox 62"/>
          <p:cNvSpPr txBox="1"/>
          <p:nvPr/>
        </p:nvSpPr>
        <p:spPr>
          <a:xfrm>
            <a:off x="1820426" y="3746072"/>
            <a:ext cx="3921326" cy="104379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将各个基元素和语言中每个词的共现频率之间的关系映射到向量上的函数形式。</a:t>
            </a:r>
            <a:endParaRPr lang="en-US" sz="1805">
              <a:solidFill>
                <a:srgbClr val="605F5F"/>
              </a:solidFill>
              <a:ea typeface="阿里巴巴普惠体" panose="00020600040101010101" charset="-122"/>
            </a:endParaRPr>
          </a:p>
        </p:txBody>
      </p:sp>
      <p:sp>
        <p:nvSpPr>
          <p:cNvPr id="63" name="TextBox 63"/>
          <p:cNvSpPr txBox="1"/>
          <p:nvPr/>
        </p:nvSpPr>
        <p:spPr>
          <a:xfrm>
            <a:off x="1820426" y="6583763"/>
            <a:ext cx="3921326" cy="69137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这个度量用于计算两个词向量之间的相似性。</a:t>
            </a:r>
            <a:endParaRPr lang="en-US" sz="1805">
              <a:solidFill>
                <a:srgbClr val="605F5F"/>
              </a:solidFill>
              <a:ea typeface="阿里巴巴普惠体" panose="00020600040101010101" charset="-122"/>
            </a:endParaRPr>
          </a:p>
        </p:txBody>
      </p:sp>
      <p:sp>
        <p:nvSpPr>
          <p:cNvPr id="64" name="TextBox 64"/>
          <p:cNvSpPr txBox="1"/>
          <p:nvPr/>
        </p:nvSpPr>
        <p:spPr>
          <a:xfrm>
            <a:off x="12546855" y="3746072"/>
            <a:ext cx="3921326" cy="1043798"/>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panose="00020600040101010101" charset="-122"/>
                <a:ea typeface="阿里巴巴普惠体" panose="00020600040101010101" charset="-122"/>
              </a:rPr>
              <a:t>这是构成语义空间的维度基础的元素集合。可以是一个词、词集、文档、百科全书......</a:t>
            </a:r>
            <a:endParaRPr lang="en-US" sz="1805">
              <a:solidFill>
                <a:srgbClr val="605F5F"/>
              </a:solidFill>
              <a:latin typeface="阿里巴巴普惠体" panose="00020600040101010101" charset="-122"/>
              <a:ea typeface="阿里巴巴普惠体" panose="00020600040101010101" charset="-122"/>
            </a:endParaRPr>
          </a:p>
        </p:txBody>
      </p:sp>
      <p:sp>
        <p:nvSpPr>
          <p:cNvPr id="65" name="TextBox 65"/>
          <p:cNvSpPr txBox="1"/>
          <p:nvPr/>
        </p:nvSpPr>
        <p:spPr>
          <a:xfrm>
            <a:off x="12546855" y="6583763"/>
            <a:ext cx="3921326" cy="104379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rPr>
              <a:t>这个转换可以改变语义空间的结构，例如通过降维技术来减少空间的维度，同时尽量保留词之间的语义关系</a:t>
            </a:r>
            <a:endParaRPr lang="en-US" sz="1805">
              <a:solidFill>
                <a:srgbClr val="605F5F"/>
              </a:solidFill>
              <a:ea typeface="阿里巴巴普惠体" panose="00020600040101010101" charset="-122"/>
            </a:endParaRPr>
          </a:p>
        </p:txBody>
      </p:sp>
      <p:sp>
        <p:nvSpPr>
          <p:cNvPr id="66" name="TextBox 66"/>
          <p:cNvSpPr txBox="1"/>
          <p:nvPr/>
        </p:nvSpPr>
        <p:spPr>
          <a:xfrm>
            <a:off x="6425844" y="4298728"/>
            <a:ext cx="5639197" cy="1517510"/>
          </a:xfrm>
          <a:prstGeom prst="rect">
            <a:avLst/>
          </a:prstGeom>
        </p:spPr>
        <p:txBody>
          <a:bodyPr lIns="0" tIns="0" rIns="0" bIns="0" rtlCol="0" anchor="t">
            <a:spAutoFit/>
          </a:bodyPr>
          <a:lstStyle/>
          <a:p>
            <a:pPr algn="ctr">
              <a:lnSpc>
                <a:spcPts val="12430"/>
              </a:lnSpc>
            </a:pPr>
            <a:r>
              <a:rPr lang="en-US" sz="8880">
                <a:solidFill>
                  <a:srgbClr val="446C47"/>
                </a:solidFill>
                <a:ea typeface="字由文艺黑" panose="00020600040101010101" charset="-122"/>
              </a:rPr>
              <a:t>四部分定义</a:t>
            </a:r>
            <a:endParaRPr lang="en-US" sz="8880">
              <a:solidFill>
                <a:srgbClr val="446C47"/>
              </a:solidFill>
              <a:ea typeface="字由文艺黑" panose="0002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2530176" y="5651834"/>
            <a:ext cx="256998" cy="244952"/>
            <a:chOff x="0" y="0"/>
            <a:chExt cx="812800" cy="774700"/>
          </a:xfrm>
        </p:grpSpPr>
        <p:sp>
          <p:nvSpPr>
            <p:cNvPr id="31" name="Freeform 31"/>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32" name="TextBox 32"/>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3" name="Group 33"/>
          <p:cNvGrpSpPr/>
          <p:nvPr/>
        </p:nvGrpSpPr>
        <p:grpSpPr>
          <a:xfrm rot="0">
            <a:off x="2530176" y="6839134"/>
            <a:ext cx="256998" cy="244952"/>
            <a:chOff x="0" y="0"/>
            <a:chExt cx="812800" cy="774700"/>
          </a:xfrm>
        </p:grpSpPr>
        <p:sp>
          <p:nvSpPr>
            <p:cNvPr id="34" name="Freeform 34"/>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35" name="TextBox 35"/>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36" name="Freeform 36"/>
          <p:cNvSpPr/>
          <p:nvPr/>
        </p:nvSpPr>
        <p:spPr>
          <a:xfrm>
            <a:off x="12096410" y="3489389"/>
            <a:ext cx="3158776" cy="383693"/>
          </a:xfrm>
          <a:custGeom>
            <a:avLst/>
            <a:gdLst/>
            <a:ahLst/>
            <a:cxnLst/>
            <a:rect l="l" t="t" r="r" b="b"/>
            <a:pathLst>
              <a:path w="3158776" h="383693">
                <a:moveTo>
                  <a:pt x="0" y="0"/>
                </a:moveTo>
                <a:lnTo>
                  <a:pt x="3158776" y="0"/>
                </a:lnTo>
                <a:lnTo>
                  <a:pt x="3158776" y="383693"/>
                </a:lnTo>
                <a:lnTo>
                  <a:pt x="0" y="383693"/>
                </a:lnTo>
                <a:lnTo>
                  <a:pt x="0" y="0"/>
                </a:lnTo>
                <a:close/>
              </a:path>
            </a:pathLst>
          </a:custGeom>
          <a:blipFill>
            <a:blip r:embed="rId3"/>
            <a:stretch>
              <a:fillRect/>
            </a:stretch>
          </a:blipFill>
        </p:spPr>
      </p:sp>
      <p:sp>
        <p:nvSpPr>
          <p:cNvPr id="37" name="AutoShape 37"/>
          <p:cNvSpPr/>
          <p:nvPr/>
        </p:nvSpPr>
        <p:spPr>
          <a:xfrm>
            <a:off x="10675445" y="3681235"/>
            <a:ext cx="1420965" cy="0"/>
          </a:xfrm>
          <a:prstGeom prst="line">
            <a:avLst/>
          </a:prstGeom>
          <a:ln w="38100" cap="flat">
            <a:solidFill>
              <a:srgbClr val="000000"/>
            </a:solidFill>
            <a:prstDash val="solid"/>
            <a:headEnd type="none" w="sm" len="sm"/>
            <a:tailEnd type="arrow" w="med" len="sm"/>
          </a:ln>
        </p:spPr>
      </p:sp>
      <p:sp>
        <p:nvSpPr>
          <p:cNvPr id="38" name="Freeform 38"/>
          <p:cNvSpPr/>
          <p:nvPr/>
        </p:nvSpPr>
        <p:spPr>
          <a:xfrm>
            <a:off x="12096410" y="4111743"/>
            <a:ext cx="3532046" cy="922774"/>
          </a:xfrm>
          <a:custGeom>
            <a:avLst/>
            <a:gdLst/>
            <a:ahLst/>
            <a:cxnLst/>
            <a:rect l="l" t="t" r="r" b="b"/>
            <a:pathLst>
              <a:path w="3532046" h="922774">
                <a:moveTo>
                  <a:pt x="0" y="0"/>
                </a:moveTo>
                <a:lnTo>
                  <a:pt x="3532046" y="0"/>
                </a:lnTo>
                <a:lnTo>
                  <a:pt x="3532046" y="922774"/>
                </a:lnTo>
                <a:lnTo>
                  <a:pt x="0" y="922774"/>
                </a:lnTo>
                <a:lnTo>
                  <a:pt x="0" y="0"/>
                </a:lnTo>
                <a:close/>
              </a:path>
            </a:pathLst>
          </a:custGeom>
          <a:blipFill>
            <a:blip r:embed="rId4"/>
            <a:stretch>
              <a:fillRect l="-8823"/>
            </a:stretch>
          </a:blipFill>
        </p:spPr>
      </p:sp>
      <p:sp>
        <p:nvSpPr>
          <p:cNvPr id="39" name="AutoShape 39"/>
          <p:cNvSpPr/>
          <p:nvPr/>
        </p:nvSpPr>
        <p:spPr>
          <a:xfrm>
            <a:off x="10675445" y="4573130"/>
            <a:ext cx="1420965" cy="0"/>
          </a:xfrm>
          <a:prstGeom prst="line">
            <a:avLst/>
          </a:prstGeom>
          <a:ln w="38100" cap="flat">
            <a:solidFill>
              <a:srgbClr val="000000"/>
            </a:solidFill>
            <a:prstDash val="solid"/>
            <a:headEnd type="none" w="sm" len="sm"/>
            <a:tailEnd type="arrow" w="med" len="sm"/>
          </a:ln>
        </p:spPr>
      </p:sp>
      <p:sp>
        <p:nvSpPr>
          <p:cNvPr id="40" name="Freeform 40"/>
          <p:cNvSpPr/>
          <p:nvPr/>
        </p:nvSpPr>
        <p:spPr>
          <a:xfrm>
            <a:off x="12096410" y="5473175"/>
            <a:ext cx="3005793" cy="847221"/>
          </a:xfrm>
          <a:custGeom>
            <a:avLst/>
            <a:gdLst/>
            <a:ahLst/>
            <a:cxnLst/>
            <a:rect l="l" t="t" r="r" b="b"/>
            <a:pathLst>
              <a:path w="3005793" h="847221">
                <a:moveTo>
                  <a:pt x="0" y="0"/>
                </a:moveTo>
                <a:lnTo>
                  <a:pt x="3005793" y="0"/>
                </a:lnTo>
                <a:lnTo>
                  <a:pt x="3005793" y="847221"/>
                </a:lnTo>
                <a:lnTo>
                  <a:pt x="0" y="847221"/>
                </a:lnTo>
                <a:lnTo>
                  <a:pt x="0" y="0"/>
                </a:lnTo>
                <a:close/>
              </a:path>
            </a:pathLst>
          </a:custGeom>
          <a:blipFill>
            <a:blip r:embed="rId5"/>
            <a:stretch>
              <a:fillRect/>
            </a:stretch>
          </a:blipFill>
        </p:spPr>
      </p:sp>
      <p:sp>
        <p:nvSpPr>
          <p:cNvPr id="41" name="AutoShape 41"/>
          <p:cNvSpPr/>
          <p:nvPr/>
        </p:nvSpPr>
        <p:spPr>
          <a:xfrm>
            <a:off x="10665968" y="5896785"/>
            <a:ext cx="1430442" cy="0"/>
          </a:xfrm>
          <a:prstGeom prst="line">
            <a:avLst/>
          </a:prstGeom>
          <a:ln w="38100" cap="flat">
            <a:solidFill>
              <a:srgbClr val="000000"/>
            </a:solidFill>
            <a:prstDash val="solid"/>
            <a:headEnd type="none" w="sm" len="sm"/>
            <a:tailEnd type="arrow" w="med" len="sm"/>
          </a:ln>
        </p:spPr>
      </p:sp>
      <p:sp>
        <p:nvSpPr>
          <p:cNvPr id="42" name="Freeform 42"/>
          <p:cNvSpPr/>
          <p:nvPr/>
        </p:nvSpPr>
        <p:spPr>
          <a:xfrm>
            <a:off x="12176707" y="7919440"/>
            <a:ext cx="2584282" cy="551313"/>
          </a:xfrm>
          <a:custGeom>
            <a:avLst/>
            <a:gdLst/>
            <a:ahLst/>
            <a:cxnLst/>
            <a:rect l="l" t="t" r="r" b="b"/>
            <a:pathLst>
              <a:path w="2584282" h="551313">
                <a:moveTo>
                  <a:pt x="0" y="0"/>
                </a:moveTo>
                <a:lnTo>
                  <a:pt x="2584282" y="0"/>
                </a:lnTo>
                <a:lnTo>
                  <a:pt x="2584282" y="551314"/>
                </a:lnTo>
                <a:lnTo>
                  <a:pt x="0" y="551314"/>
                </a:lnTo>
                <a:lnTo>
                  <a:pt x="0" y="0"/>
                </a:lnTo>
                <a:close/>
              </a:path>
            </a:pathLst>
          </a:custGeom>
          <a:blipFill>
            <a:blip r:embed="rId6"/>
            <a:stretch>
              <a:fillRect/>
            </a:stretch>
          </a:blipFill>
        </p:spPr>
      </p:sp>
      <p:sp>
        <p:nvSpPr>
          <p:cNvPr id="43" name="TextBox 43"/>
          <p:cNvSpPr txBox="1"/>
          <p:nvPr/>
        </p:nvSpPr>
        <p:spPr>
          <a:xfrm>
            <a:off x="1668945" y="2719251"/>
            <a:ext cx="360013" cy="405765"/>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01</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A：映射函数</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2019" y="3302211"/>
            <a:ext cx="7623426" cy="69137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熵加权函数</a:t>
            </a:r>
            <a:r>
              <a:rPr lang="en-US" sz="1805">
                <a:solidFill>
                  <a:srgbClr val="605F5F"/>
                </a:solidFill>
                <a:latin typeface="阿里巴巴普惠体" panose="00020600040101010101" charset="-122"/>
                <a:ea typeface="阿里巴巴普惠体" panose="00020600040101010101" charset="-122"/>
              </a:rPr>
              <a:t>：用于潜在语义分析（LSA）中的词汇关联函数。LSA 的词汇关联函数旨在通过适当加权，允许任意多个基本元素进入相似度计算。</a:t>
            </a:r>
            <a:endParaRPr lang="en-US" sz="1805">
              <a:solidFill>
                <a:srgbClr val="605F5F"/>
              </a:solidFill>
              <a:latin typeface="阿里巴巴普惠体" panose="00020600040101010101" charset="-122"/>
              <a:ea typeface="阿里巴巴普惠体" panose="00020600040101010101" charset="-122"/>
            </a:endParaRPr>
          </a:p>
        </p:txBody>
      </p:sp>
      <p:sp>
        <p:nvSpPr>
          <p:cNvPr id="46" name="TextBox 46"/>
          <p:cNvSpPr txBox="1"/>
          <p:nvPr/>
        </p:nvSpPr>
        <p:spPr>
          <a:xfrm>
            <a:off x="3052019" y="4175056"/>
            <a:ext cx="7623426" cy="1396223"/>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对数几率比</a:t>
            </a:r>
            <a:r>
              <a:rPr lang="en-US" sz="1805">
                <a:solidFill>
                  <a:srgbClr val="605F5F"/>
                </a:solidFill>
                <a:latin typeface="阿里巴巴普惠体" panose="00020600040101010101" charset="-122"/>
                <a:ea typeface="阿里巴巴普惠体" panose="00020600040101010101" charset="-122"/>
              </a:rPr>
              <a:t>：由Lowe和McDonald提出，用于明确排除偶然共现的影响。它通过比较在特定上下文中词 𝑡出现的概率与在随机情况下出现的概率的比值来衡量词汇之间的关联强度。</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48" name="TextBox 48"/>
          <p:cNvSpPr txBox="1"/>
          <p:nvPr/>
        </p:nvSpPr>
        <p:spPr>
          <a:xfrm>
            <a:off x="3042542" y="5341549"/>
            <a:ext cx="7623426" cy="1043798"/>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Bold" panose="00020600040101010101" charset="-122"/>
              </a:rPr>
              <a:t>互信息</a:t>
            </a:r>
            <a:r>
              <a:rPr lang="en-US" sz="1805">
                <a:solidFill>
                  <a:srgbClr val="605F5F"/>
                </a:solidFill>
                <a:ea typeface="阿里巴巴普惠体" panose="00020600040101010101" charset="-122"/>
              </a:rPr>
              <a:t>：一种度量词汇𝑏出现包含词𝑡信息量的指标。如果两个词总是一起出现，则它们的互信息较大，表明它们之间有较强的关联。此方法有效的排除随机共现。</a:t>
            </a:r>
            <a:endParaRPr lang="en-US" sz="1805">
              <a:solidFill>
                <a:srgbClr val="605F5F"/>
              </a:solidFill>
              <a:ea typeface="阿里巴巴普惠体" panose="00020600040101010101" charset="-122"/>
            </a:endParaRPr>
          </a:p>
        </p:txBody>
      </p:sp>
      <p:sp>
        <p:nvSpPr>
          <p:cNvPr id="49" name="TextBox 49"/>
          <p:cNvSpPr txBox="1"/>
          <p:nvPr/>
        </p:nvSpPr>
        <p:spPr>
          <a:xfrm>
            <a:off x="3052019" y="6582585"/>
            <a:ext cx="7623426" cy="3158348"/>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Bold" panose="00020600040101010101" charset="-122"/>
                <a:ea typeface="阿里巴巴普惠体 Bold" panose="00020600040101010101" charset="-122"/>
              </a:rPr>
              <a:t>G分数 (G-score)</a:t>
            </a:r>
            <a:r>
              <a:rPr lang="en-US" sz="1805">
                <a:solidFill>
                  <a:srgbClr val="605F5F"/>
                </a:solidFill>
                <a:latin typeface="阿里巴巴普惠体" panose="00020600040101010101" charset="-122"/>
                <a:ea typeface="阿里巴巴普惠体" panose="00020600040101010101" charset="-122"/>
              </a:rPr>
              <a:t>：由Dunning提出，使用对数似然比来发现文本中的搭配。是一种用于检测两个事件之间是否存在统计学上显著关联的方法。存在两种模型</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r>
              <a:rPr lang="en-US" sz="1805">
                <a:solidFill>
                  <a:srgbClr val="605F5F"/>
                </a:solidFill>
                <a:ea typeface="阿里巴巴普惠体 Bold" panose="00020600040101010101" charset="-122"/>
              </a:rPr>
              <a:t>关联模型</a:t>
            </a:r>
            <a:r>
              <a:rPr lang="en-US" sz="1805">
                <a:solidFill>
                  <a:srgbClr val="605F5F"/>
                </a:solidFill>
                <a:latin typeface="阿里巴巴普惠体" panose="00020600040101010101" charset="-122"/>
                <a:ea typeface="阿里巴巴普惠体" panose="00020600040101010101" charset="-122"/>
              </a:rPr>
              <a:t>（Association Model）：在这个模型中，假设词汇 𝑡和词汇 𝑏 之间存在某种关联，即它们一起出现的频率与它们各自独立出现的频率有关。</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r>
              <a:rPr lang="en-US" sz="1805">
                <a:solidFill>
                  <a:srgbClr val="605F5F"/>
                </a:solidFill>
                <a:ea typeface="阿里巴巴普惠体 Bold" panose="00020600040101010101" charset="-122"/>
              </a:rPr>
              <a:t>无关联模型</a:t>
            </a:r>
            <a:r>
              <a:rPr lang="en-US" sz="1805">
                <a:solidFill>
                  <a:srgbClr val="605F5F"/>
                </a:solidFill>
                <a:latin typeface="阿里巴巴普惠体" panose="00020600040101010101" charset="-122"/>
                <a:ea typeface="阿里巴巴普惠体" panose="00020600040101010101" charset="-122"/>
              </a:rPr>
              <a:t>（No Association Model）：在这个模型中，假设词汇 𝑡和词汇 𝑏之间没有特别的关联，即它们一起出现的频率仅仅是它们各自独立出现频率的乘积。</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p:txBody>
      </p:sp>
      <p:sp>
        <p:nvSpPr>
          <p:cNvPr id="50" name="AutoShape 50"/>
          <p:cNvSpPr/>
          <p:nvPr/>
        </p:nvSpPr>
        <p:spPr>
          <a:xfrm>
            <a:off x="10675445" y="8195097"/>
            <a:ext cx="1501263"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533562" y="245148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168861"/>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5530919"/>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2530176" y="6697083"/>
            <a:ext cx="256998" cy="244952"/>
            <a:chOff x="0" y="0"/>
            <a:chExt cx="812800" cy="774700"/>
          </a:xfrm>
        </p:grpSpPr>
        <p:sp>
          <p:nvSpPr>
            <p:cNvPr id="31" name="Freeform 31"/>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32" name="TextBox 32"/>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33" name="Group 33"/>
          <p:cNvGrpSpPr/>
          <p:nvPr/>
        </p:nvGrpSpPr>
        <p:grpSpPr>
          <a:xfrm rot="0">
            <a:off x="12058833" y="2587806"/>
            <a:ext cx="4188425" cy="4812064"/>
            <a:chOff x="0" y="0"/>
            <a:chExt cx="1103124" cy="1267375"/>
          </a:xfrm>
        </p:grpSpPr>
        <p:sp>
          <p:nvSpPr>
            <p:cNvPr id="34" name="Freeform 34"/>
            <p:cNvSpPr/>
            <p:nvPr/>
          </p:nvSpPr>
          <p:spPr>
            <a:xfrm>
              <a:off x="0" y="0"/>
              <a:ext cx="1103124" cy="1267375"/>
            </a:xfrm>
            <a:custGeom>
              <a:avLst/>
              <a:gdLst/>
              <a:ahLst/>
              <a:cxnLst/>
              <a:rect l="l" t="t" r="r" b="b"/>
              <a:pathLst>
                <a:path w="1103124" h="1267375">
                  <a:moveTo>
                    <a:pt x="94269" y="0"/>
                  </a:moveTo>
                  <a:lnTo>
                    <a:pt x="1008855" y="0"/>
                  </a:lnTo>
                  <a:cubicBezTo>
                    <a:pt x="1033857" y="0"/>
                    <a:pt x="1057835" y="9932"/>
                    <a:pt x="1075514" y="27611"/>
                  </a:cubicBezTo>
                  <a:cubicBezTo>
                    <a:pt x="1093192" y="45290"/>
                    <a:pt x="1103124" y="69267"/>
                    <a:pt x="1103124" y="94269"/>
                  </a:cubicBezTo>
                  <a:lnTo>
                    <a:pt x="1103124" y="1173106"/>
                  </a:lnTo>
                  <a:cubicBezTo>
                    <a:pt x="1103124" y="1225169"/>
                    <a:pt x="1060919" y="1267375"/>
                    <a:pt x="1008855" y="1267375"/>
                  </a:cubicBezTo>
                  <a:lnTo>
                    <a:pt x="94269" y="1267375"/>
                  </a:lnTo>
                  <a:cubicBezTo>
                    <a:pt x="42206" y="1267375"/>
                    <a:pt x="0" y="1225169"/>
                    <a:pt x="0" y="1173106"/>
                  </a:cubicBezTo>
                  <a:lnTo>
                    <a:pt x="0" y="94269"/>
                  </a:lnTo>
                  <a:cubicBezTo>
                    <a:pt x="0" y="42206"/>
                    <a:pt x="42206" y="0"/>
                    <a:pt x="94269" y="0"/>
                  </a:cubicBezTo>
                  <a:close/>
                </a:path>
              </a:pathLst>
            </a:custGeom>
            <a:solidFill>
              <a:srgbClr val="446C47"/>
            </a:solidFill>
          </p:spPr>
        </p:sp>
        <p:sp>
          <p:nvSpPr>
            <p:cNvPr id="35" name="TextBox 35"/>
            <p:cNvSpPr txBox="1"/>
            <p:nvPr/>
          </p:nvSpPr>
          <p:spPr>
            <a:xfrm>
              <a:off x="0" y="-28575"/>
              <a:ext cx="1103124" cy="1295950"/>
            </a:xfrm>
            <a:prstGeom prst="rect">
              <a:avLst/>
            </a:prstGeom>
          </p:spPr>
          <p:txBody>
            <a:bodyPr lIns="50800" tIns="50800" rIns="50800" bIns="50800" rtlCol="0" anchor="ctr"/>
            <a:lstStyle/>
            <a:p>
              <a:pPr algn="ctr">
                <a:lnSpc>
                  <a:spcPts val="2660"/>
                </a:lnSpc>
              </a:pPr>
              <a:r>
                <a:rPr lang="en-US" sz="1900">
                  <a:solidFill>
                    <a:srgbClr val="FFFFFF"/>
                  </a:solidFill>
                  <a:ea typeface="思源黑体 Bold" panose="020B0800000000000000" charset="-122"/>
                </a:rPr>
                <a:t>列方差方法实例</a:t>
              </a:r>
              <a:endParaRPr lang="en-US" sz="1900">
                <a:solidFill>
                  <a:srgbClr val="FFFFFF"/>
                </a:solidFill>
                <a:ea typeface="思源黑体 Bold" panose="020B0800000000000000" charset="-122"/>
              </a:endParaRPr>
            </a:p>
            <a:p>
              <a:pPr algn="ctr">
                <a:lnSpc>
                  <a:spcPts val="2660"/>
                </a:lnSpc>
              </a:pPr>
              <a:r>
                <a:rPr lang="en-US" sz="1900">
                  <a:solidFill>
                    <a:srgbClr val="FFFFFF"/>
                  </a:solidFill>
                  <a:latin typeface="思源黑体" panose="020B0500000000000000" charset="-122"/>
                  <a:ea typeface="思源黑体" panose="020B0500000000000000" charset="-122"/>
                </a:rPr>
                <a:t>其中使用了英国国家语料库（British National Corpus）中的词汇频率排名在100到600之间的词汇，以及McKoon和Ratcliff的分级启动研究中的实验刺激。分析发现，即使考虑了频率校正，高频词汇与实验材料之间的真实关联（通过对数几率比衡量）与列方差呈负相关，而词汇频率与列方差呈强正相关。这表明列方差方法在选择基元素时可能会受到词汇频率的影响，而不仅仅是它们的分布特性。</a:t>
              </a:r>
              <a:endParaRPr lang="en-US" sz="1900">
                <a:solidFill>
                  <a:srgbClr val="FFFFFF"/>
                </a:solidFill>
                <a:latin typeface="思源黑体" panose="020B0500000000000000" charset="-122"/>
                <a:ea typeface="思源黑体" panose="020B0500000000000000" charset="-122"/>
              </a:endParaRPr>
            </a:p>
          </p:txBody>
        </p:sp>
      </p:grpSp>
      <p:sp>
        <p:nvSpPr>
          <p:cNvPr id="36" name="TextBox 36"/>
          <p:cNvSpPr txBox="1"/>
          <p:nvPr/>
        </p:nvSpPr>
        <p:spPr>
          <a:xfrm>
            <a:off x="1668945" y="2540181"/>
            <a:ext cx="360013" cy="405765"/>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02</a:t>
            </a:r>
            <a:endParaRPr lang="en-US" sz="2400">
              <a:solidFill>
                <a:srgbClr val="446C47"/>
              </a:solidFill>
              <a:latin typeface="阿里巴巴普惠体 Bold" panose="00020600040101010101" charset="-122"/>
            </a:endParaRPr>
          </a:p>
        </p:txBody>
      </p:sp>
      <p:sp>
        <p:nvSpPr>
          <p:cNvPr id="37" name="TextBox 37"/>
          <p:cNvSpPr txBox="1"/>
          <p:nvPr/>
        </p:nvSpPr>
        <p:spPr>
          <a:xfrm>
            <a:off x="2530176" y="2417308"/>
            <a:ext cx="3467065" cy="622935"/>
          </a:xfrm>
          <a:prstGeom prst="rect">
            <a:avLst/>
          </a:prstGeom>
        </p:spPr>
        <p:txBody>
          <a:bodyPr lIns="0" tIns="0" rIns="0" bIns="0" rtlCol="0" anchor="t">
            <a:spAutoFit/>
          </a:bodyPr>
          <a:lstStyle/>
          <a:p>
            <a:pPr algn="l">
              <a:lnSpc>
                <a:spcPts val="5040"/>
              </a:lnSpc>
            </a:pPr>
            <a:r>
              <a:rPr lang="en-US" sz="3600">
                <a:solidFill>
                  <a:srgbClr val="446C47"/>
                </a:solidFill>
                <a:latin typeface="阿里巴巴普惠体 Bold" panose="00020600040101010101" charset="-122"/>
                <a:ea typeface="阿里巴巴普惠体 Bold" panose="00020600040101010101" charset="-122"/>
              </a:rPr>
              <a:t>B：基元素集</a:t>
            </a:r>
            <a:endParaRPr lang="en-US" sz="3600">
              <a:solidFill>
                <a:srgbClr val="446C47"/>
              </a:solidFill>
              <a:latin typeface="阿里巴巴普惠体 Bold" panose="00020600040101010101" charset="-122"/>
              <a:ea typeface="阿里巴巴普惠体 Bold" panose="00020600040101010101" charset="-122"/>
            </a:endParaRPr>
          </a:p>
        </p:txBody>
      </p:sp>
      <p:sp>
        <p:nvSpPr>
          <p:cNvPr id="38" name="TextBox 38"/>
          <p:cNvSpPr txBox="1"/>
          <p:nvPr/>
        </p:nvSpPr>
        <p:spPr>
          <a:xfrm>
            <a:off x="3052019" y="3102186"/>
            <a:ext cx="7623426" cy="1748648"/>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Bold" panose="00020600040101010101" charset="-122"/>
                <a:ea typeface="阿里巴巴普惠体 Bold" panose="00020600040101010101" charset="-122"/>
              </a:rPr>
              <a:t>偏差-方差困境（Bias-Variance Dilemma）</a:t>
            </a:r>
            <a:r>
              <a:rPr lang="en-US" sz="1805">
                <a:solidFill>
                  <a:srgbClr val="605F5F"/>
                </a:solidFill>
                <a:ea typeface="阿里巴巴普惠体" panose="00020600040101010101" charset="-122"/>
              </a:rPr>
              <a:t>：在为语义空间选择基础元素时，需要权衡两种选择，一种是选择能代表句子内容的词，但由于词频低，可能无法提供可靠的计数统计，这种情况会出现高方差；另一种是选择高频词，它们能提供可靠的统计，但几乎出现在语言的每个句子中，这种情况会出现高偏差。良好的情况是同时具有低方差和低偏差，但很难实现。</a:t>
            </a:r>
            <a:endParaRPr lang="en-US" sz="1805">
              <a:solidFill>
                <a:srgbClr val="605F5F"/>
              </a:solidFill>
              <a:ea typeface="阿里巴巴普惠体" panose="00020600040101010101" charset="-122"/>
            </a:endParaRPr>
          </a:p>
        </p:txBody>
      </p:sp>
      <p:sp>
        <p:nvSpPr>
          <p:cNvPr id="39" name="TextBox 39"/>
          <p:cNvSpPr txBox="1"/>
          <p:nvPr/>
        </p:nvSpPr>
        <p:spPr>
          <a:xfrm>
            <a:off x="2894926" y="6584968"/>
            <a:ext cx="7623426" cy="1043798"/>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Bold" panose="00020600040101010101" charset="-122"/>
                <a:ea typeface="阿里巴巴普惠体 Bold" panose="00020600040101010101" charset="-122"/>
              </a:rPr>
              <a:t>列方差方法（Column Variance Method）</a:t>
            </a:r>
            <a:r>
              <a:rPr lang="en-US" sz="1805">
                <a:solidFill>
                  <a:srgbClr val="605F5F"/>
                </a:solidFill>
                <a:ea typeface="阿里巴巴普惠体" panose="00020600040101010101" charset="-122"/>
              </a:rPr>
              <a:t>：是计算一个词汇共现矩阵，并丢弃方差最低的列。这种方法假设与实验材料分布上相关的词汇会有较高的列方差。但该方法很难分析，且会出现频率偏差。</a:t>
            </a:r>
            <a:endParaRPr lang="en-US" sz="1805">
              <a:solidFill>
                <a:srgbClr val="605F5F"/>
              </a:solidFill>
              <a:ea typeface="阿里巴巴普惠体" panose="00020600040101010101" charset="-122"/>
            </a:endParaRPr>
          </a:p>
        </p:txBody>
      </p:sp>
      <p:sp>
        <p:nvSpPr>
          <p:cNvPr id="40" name="TextBox 40"/>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41" name="TextBox 41"/>
          <p:cNvSpPr txBox="1"/>
          <p:nvPr/>
        </p:nvSpPr>
        <p:spPr>
          <a:xfrm>
            <a:off x="2894926" y="5423336"/>
            <a:ext cx="7623426" cy="1396223"/>
          </a:xfrm>
          <a:prstGeom prst="rect">
            <a:avLst/>
          </a:prstGeom>
        </p:spPr>
        <p:txBody>
          <a:bodyPr lIns="0" tIns="0" rIns="0" bIns="0" rtlCol="0" anchor="t">
            <a:spAutoFit/>
          </a:bodyPr>
          <a:lstStyle/>
          <a:p>
            <a:pPr algn="l">
              <a:lnSpc>
                <a:spcPts val="2795"/>
              </a:lnSpc>
            </a:pPr>
            <a:r>
              <a:rPr lang="en-US" sz="1805">
                <a:solidFill>
                  <a:srgbClr val="605F5F"/>
                </a:solidFill>
                <a:latin typeface="阿里巴巴普惠体 Bold" panose="00020600040101010101" charset="-122"/>
                <a:ea typeface="阿里巴巴普惠体 Bold" panose="00020600040101010101" charset="-122"/>
              </a:rPr>
              <a:t>潜在语义分析（LSA）</a:t>
            </a:r>
            <a:r>
              <a:rPr lang="en-US" sz="1805">
                <a:solidFill>
                  <a:srgbClr val="605F5F"/>
                </a:solidFill>
                <a:latin typeface="阿里巴巴普惠体" panose="00020600040101010101" charset="-122"/>
                <a:ea typeface="阿里巴巴普惠体" panose="00020600040101010101" charset="-122"/>
              </a:rPr>
              <a:t>使用尽可能多的单词并为每个向量元素赋予适当的权重，然后使用 M 将原始向量压缩到更小的空间，其维度是原始向量的线性组合。</a:t>
            </a:r>
            <a:endParaRPr lang="en-US" sz="1805">
              <a:solidFill>
                <a:srgbClr val="605F5F"/>
              </a:solidFill>
              <a:latin typeface="阿里巴巴普惠体" panose="00020600040101010101" charset="-122"/>
              <a:ea typeface="阿里巴巴普惠体" panose="00020600040101010101" charset="-122"/>
            </a:endParaRPr>
          </a:p>
          <a:p>
            <a:pPr algn="l">
              <a:lnSpc>
                <a:spcPts val="2795"/>
              </a:lnSpc>
            </a:pPr>
          </a:p>
        </p:txBody>
      </p:sp>
      <p:sp>
        <p:nvSpPr>
          <p:cNvPr id="42" name="TextBox 42"/>
          <p:cNvSpPr txBox="1"/>
          <p:nvPr/>
        </p:nvSpPr>
        <p:spPr>
          <a:xfrm>
            <a:off x="2530176" y="4774634"/>
            <a:ext cx="3467065" cy="62293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解决方法</a:t>
            </a:r>
            <a:endParaRPr lang="en-US" sz="3600">
              <a:solidFill>
                <a:srgbClr val="446C47"/>
              </a:solidFill>
              <a:ea typeface="阿里巴巴普惠体 Bold" panose="00020600040101010101" charset="-122"/>
            </a:endParaRPr>
          </a:p>
        </p:txBody>
      </p:sp>
    </p:spTree>
  </p:cSld>
  <p:clrMapOvr>
    <a:masterClrMapping/>
  </p:clrMapOvr>
</p:sld>
</file>

<file path=ppt/tags/tag1.xml><?xml version="1.0" encoding="utf-8"?>
<p:tagLst xmlns:p="http://schemas.openxmlformats.org/presentationml/2006/main">
  <p:tag name="commondata" val="eyJoZGlkIjoiNzgyZmVhY2RlZWNjMzAyYzIwZjIyYTlmOWExN2I4MD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4641</Words>
  <Application>WPS 演示</Application>
  <PresentationFormat>On-screen Show (4:3)</PresentationFormat>
  <Paragraphs>229</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字由文艺黑</vt:lpstr>
      <vt:lpstr>阿里巴巴普惠体 Bold</vt:lpstr>
      <vt:lpstr>阿里巴巴普惠体</vt:lpstr>
      <vt:lpstr>思源黑体</vt:lpstr>
      <vt:lpstr>思源黑体 Bold</vt:lpstr>
      <vt:lpstr>Calibri</vt:lpstr>
      <vt:lpstr>微软雅黑</vt:lpstr>
      <vt:lpstr>Arial Unicode MS</vt:lpstr>
      <vt:lpstr>Arial</vt:lpstr>
      <vt:lpstr>BatangChe</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汇报人：祁子暘</dc:title>
  <dc:creator/>
  <cp:lastModifiedBy>不用去猜</cp:lastModifiedBy>
  <cp:revision>2</cp:revision>
  <dcterms:created xsi:type="dcterms:W3CDTF">2006-08-16T00:00:00Z</dcterms:created>
  <dcterms:modified xsi:type="dcterms:W3CDTF">2024-06-18T10:19:29Z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C075492065FA4EA79F47EBC7391052A1_12</vt:lpwstr>
  </property>
  <property fmtid="{D5CDD505-2E9C-101B-9397-08002B2CF9AE}" pid="3" name="KSOProductBuildVer">
    <vt:lpwstr>2052-12.1.0.17133</vt:lpwstr>
  </property>
</Properties>
</file>